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18"/>
  </p:notesMasterIdLst>
  <p:handoutMasterIdLst>
    <p:handoutMasterId r:id="rId19"/>
  </p:handoutMasterIdLst>
  <p:sldIdLst>
    <p:sldId id="269" r:id="rId5"/>
    <p:sldId id="257" r:id="rId6"/>
    <p:sldId id="258" r:id="rId7"/>
    <p:sldId id="259" r:id="rId8"/>
    <p:sldId id="260" r:id="rId9"/>
    <p:sldId id="261" r:id="rId10"/>
    <p:sldId id="262" r:id="rId11"/>
    <p:sldId id="263" r:id="rId12"/>
    <p:sldId id="264" r:id="rId13"/>
    <p:sldId id="270" r:id="rId14"/>
    <p:sldId id="266" r:id="rId15"/>
    <p:sldId id="267" r:id="rId16"/>
    <p:sldId id="268" r:id="rId17"/>
  </p:sldIdLst>
  <p:sldSz cx="9144000" cy="6858000" type="screen4x3"/>
  <p:notesSz cx="6858000" cy="9144000"/>
  <p:embeddedFontLst>
    <p:embeddedFont>
      <p:font typeface="MS PGothic" panose="020B0604020202020204" charset="-128"/>
      <p:regular r:id="rId20"/>
    </p:embeddedFont>
    <p:embeddedFont>
      <p:font typeface="Candara" panose="020E0502030303020204" pitchFamily="3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426">
          <p15:clr>
            <a:srgbClr val="A4A3A4"/>
          </p15:clr>
        </p15:guide>
        <p15:guide id="2" pos="129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1E4"/>
    <a:srgbClr val="E6E8F2"/>
    <a:srgbClr val="D0D4E8"/>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10" autoAdjust="0"/>
  </p:normalViewPr>
  <p:slideViewPr>
    <p:cSldViewPr>
      <p:cViewPr varScale="1">
        <p:scale>
          <a:sx n="66" d="100"/>
          <a:sy n="66" d="100"/>
        </p:scale>
        <p:origin x="1280" y="40"/>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648" y="52"/>
      </p:cViewPr>
      <p:guideLst>
        <p:guide orient="horz" pos="2426"/>
        <p:guide pos="129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handoutMaster" Target="handoutMasters/handoutMaster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45B8CD-F359-4D94-8AD1-923710D8C70B}" type="datetimeFigureOut">
              <a:rPr lang="en-US" smtClean="0"/>
              <a:pPr/>
              <a:t>8/19/2017</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135FA1E-2594-4534-BDDE-F96DBDDC8208}" type="slidenum">
              <a:rPr lang="en-IN" smtClean="0"/>
              <a:pPr/>
              <a:t>‹#›</a:t>
            </a:fld>
            <a:endParaRPr lang="en-IN"/>
          </a:p>
        </p:txBody>
      </p:sp>
    </p:spTree>
    <p:extLst>
      <p:ext uri="{BB962C8B-B14F-4D97-AF65-F5344CB8AC3E}">
        <p14:creationId xmlns:p14="http://schemas.microsoft.com/office/powerpoint/2010/main" val="405707060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60848" y="428596"/>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60848" y="4100538"/>
            <a:ext cx="4500594"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14"/>
          <p:cNvSpPr>
            <a:spLocks noChangeArrowheads="1"/>
          </p:cNvSpPr>
          <p:nvPr/>
        </p:nvSpPr>
        <p:spPr bwMode="auto">
          <a:xfrm>
            <a:off x="214290" y="71406"/>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0000"/>
                </a:solidFill>
                <a:latin typeface="Candara"/>
                <a:ea typeface="ＭＳ Ｐゴシック" pitchFamily="34" charset="-128"/>
              </a:rPr>
              <a:t>Web Basics - JavaScript</a:t>
            </a:r>
            <a:r>
              <a:rPr lang="en-US" sz="1200" dirty="0" smtClean="0">
                <a:solidFill>
                  <a:schemeClr val="tx1"/>
                </a:solidFill>
                <a:latin typeface="Candara" pitchFamily="34" charset="0"/>
                <a:cs typeface="Arial" pitchFamily="34" charset="0"/>
              </a:rPr>
              <a:t>	</a:t>
            </a:r>
            <a:endParaRPr lang="en-US" dirty="0">
              <a:solidFill>
                <a:schemeClr val="tx1"/>
              </a:solidFill>
              <a:latin typeface="Candara" pitchFamily="34" charset="0"/>
              <a:cs typeface="Arial" pitchFamily="34" charset="0"/>
            </a:endParaRPr>
          </a:p>
        </p:txBody>
      </p:sp>
      <p:sp>
        <p:nvSpPr>
          <p:cNvPr id="9" name="Rectangle 14"/>
          <p:cNvSpPr>
            <a:spLocks noChangeArrowheads="1"/>
          </p:cNvSpPr>
          <p:nvPr/>
        </p:nvSpPr>
        <p:spPr bwMode="auto">
          <a:xfrm>
            <a:off x="3789040" y="8228221"/>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ndara" pitchFamily="34" charset="0"/>
                <a:cs typeface="Arial" pitchFamily="34" charset="0"/>
              </a:rPr>
              <a:t>		 Page 0-</a:t>
            </a:r>
            <a:fld id="{BD9FB300-F9DC-4669-88F4-967ABA23CC04}" type="slidenum">
              <a:rPr lang="en-US" sz="12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smtClean="0">
                <a:latin typeface="Candara" pitchFamily="34" charset="0"/>
                <a:cs typeface="Arial" pitchFamily="34" charset="0"/>
              </a:rPr>
              <a:t> </a:t>
            </a:r>
          </a:p>
          <a:p>
            <a:endParaRPr lang="en-US" sz="1200" dirty="0">
              <a:latin typeface="Candara" pitchFamily="34" charset="0"/>
              <a:cs typeface="Arial" pitchFamily="34" charset="0"/>
            </a:endParaRPr>
          </a:p>
        </p:txBody>
      </p:sp>
      <p:sp>
        <p:nvSpPr>
          <p:cNvPr id="10" name="Line 8"/>
          <p:cNvSpPr>
            <a:spLocks noChangeShapeType="1"/>
          </p:cNvSpPr>
          <p:nvPr/>
        </p:nvSpPr>
        <p:spPr bwMode="auto">
          <a:xfrm>
            <a:off x="1772816" y="357158"/>
            <a:ext cx="0" cy="8001000"/>
          </a:xfrm>
          <a:prstGeom prst="line">
            <a:avLst/>
          </a:prstGeom>
          <a:noFill/>
          <a:ln w="9525">
            <a:solidFill>
              <a:schemeClr val="tx1"/>
            </a:solidFill>
            <a:round/>
            <a:headEnd/>
            <a:tailEnd/>
          </a:ln>
          <a:effectLst/>
        </p:spPr>
        <p:txBody>
          <a:bodyPr/>
          <a:lstStyle/>
          <a:p>
            <a:endParaRPr lang="en-US"/>
          </a:p>
        </p:txBody>
      </p:sp>
      <p:sp>
        <p:nvSpPr>
          <p:cNvPr id="11" name="Text Box 9"/>
          <p:cNvSpPr txBox="1">
            <a:spLocks noChangeArrowheads="1"/>
          </p:cNvSpPr>
          <p:nvPr/>
        </p:nvSpPr>
        <p:spPr bwMode="auto">
          <a:xfrm>
            <a:off x="0" y="642910"/>
            <a:ext cx="1357298" cy="276999"/>
          </a:xfrm>
          <a:prstGeom prst="rect">
            <a:avLst/>
          </a:prstGeom>
          <a:noFill/>
          <a:ln w="9525">
            <a:noFill/>
            <a:miter lim="800000"/>
            <a:headEnd/>
            <a:tailEnd/>
          </a:ln>
          <a:effectLst/>
        </p:spPr>
        <p:txBody>
          <a:bodyPr wrap="square">
            <a:spAutoFit/>
          </a:bodyPr>
          <a:lstStyle/>
          <a:p>
            <a:pPr>
              <a:spcBef>
                <a:spcPct val="50000"/>
              </a:spcBef>
            </a:pPr>
            <a:r>
              <a:rPr lang="en-US" sz="1200" b="1" dirty="0">
                <a:latin typeface="Candara" pitchFamily="34" charset="0"/>
                <a:cs typeface="Arial" pitchFamily="34" charset="0"/>
              </a:rPr>
              <a:t>Instructor Notes:</a:t>
            </a:r>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000" kern="1200">
        <a:solidFill>
          <a:schemeClr val="tx1"/>
        </a:solidFill>
        <a:latin typeface="Candara" pitchFamily="34" charset="0"/>
        <a:ea typeface="+mn-ea"/>
        <a:cs typeface="+mn-cs"/>
      </a:defRPr>
    </a:lvl1pPr>
    <a:lvl2pPr marL="457200" algn="l" defTabSz="914400" rtl="0" eaLnBrk="1" latinLnBrk="0" hangingPunct="1">
      <a:defRPr sz="1000" kern="1200">
        <a:solidFill>
          <a:schemeClr val="tx1"/>
        </a:solidFill>
        <a:latin typeface="Candara" pitchFamily="34" charset="0"/>
        <a:ea typeface="+mn-ea"/>
        <a:cs typeface="+mn-cs"/>
      </a:defRPr>
    </a:lvl2pPr>
    <a:lvl3pPr marL="914400" algn="l" defTabSz="914400" rtl="0" eaLnBrk="1" latinLnBrk="0" hangingPunct="1">
      <a:defRPr sz="1000" kern="1200">
        <a:solidFill>
          <a:schemeClr val="tx1"/>
        </a:solidFill>
        <a:latin typeface="Candara" pitchFamily="34" charset="0"/>
        <a:ea typeface="+mn-ea"/>
        <a:cs typeface="+mn-cs"/>
      </a:defRPr>
    </a:lvl3pPr>
    <a:lvl4pPr marL="1371600" algn="l" defTabSz="914400" rtl="0" eaLnBrk="1" latinLnBrk="0" hangingPunct="1">
      <a:defRPr sz="1000" kern="1200">
        <a:solidFill>
          <a:schemeClr val="tx1"/>
        </a:solidFill>
        <a:latin typeface="Candara" pitchFamily="34" charset="0"/>
        <a:ea typeface="+mn-ea"/>
        <a:cs typeface="+mn-cs"/>
      </a:defRPr>
    </a:lvl4pPr>
    <a:lvl5pPr marL="1828800" algn="l" defTabSz="914400" rtl="0" eaLnBrk="1" latinLnBrk="0" hangingPunct="1">
      <a:defRPr sz="1000" kern="1200">
        <a:solidFill>
          <a:schemeClr val="tx1"/>
        </a:solidFill>
        <a:latin typeface="Candar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7807" y="429393"/>
            <a:ext cx="4572000" cy="3429000"/>
          </a:xfrm>
        </p:spPr>
      </p:sp>
      <p:sp>
        <p:nvSpPr>
          <p:cNvPr id="3" name="Notes Placeholder 2"/>
          <p:cNvSpPr>
            <a:spLocks noGrp="1"/>
          </p:cNvSpPr>
          <p:nvPr>
            <p:ph type="body" idx="1"/>
          </p:nvPr>
        </p:nvSpPr>
        <p:spPr/>
        <p:txBody>
          <a:bodyPr/>
          <a:lstStyle/>
          <a:p>
            <a:pPr algn="just"/>
            <a:endParaRPr lang="en-US" sz="1000" dirty="0" smtClean="0"/>
          </a:p>
          <a:p>
            <a:pPr algn="just"/>
            <a:endParaRPr lang="en-US" sz="1000" dirty="0" smtClean="0"/>
          </a:p>
          <a:p>
            <a:pPr algn="just"/>
            <a:endParaRPr lang="en-US" sz="1000" dirty="0" smtClean="0"/>
          </a:p>
          <a:p>
            <a:pPr algn="just"/>
            <a:endParaRPr lang="en-US" sz="1000" dirty="0" smtClean="0"/>
          </a:p>
          <a:p>
            <a:pPr algn="just"/>
            <a:endParaRPr lang="en-US" sz="1000" dirty="0" smtClean="0"/>
          </a:p>
          <a:p>
            <a:pPr algn="just"/>
            <a:endParaRPr lang="en-US" sz="1000" dirty="0" smtClean="0"/>
          </a:p>
          <a:p>
            <a:pPr algn="just"/>
            <a:endParaRPr lang="en-US" sz="1000" dirty="0" smtClean="0"/>
          </a:p>
          <a:p>
            <a:pPr algn="just"/>
            <a:endParaRPr lang="en-US" sz="1000" dirty="0" smtClean="0"/>
          </a:p>
          <a:p>
            <a:pPr algn="just"/>
            <a:endParaRPr lang="en-US" sz="1000" dirty="0" smtClean="0"/>
          </a:p>
          <a:p>
            <a:pPr algn="just"/>
            <a:endParaRPr lang="en-US" sz="1000" dirty="0" smtClean="0"/>
          </a:p>
          <a:p>
            <a:pPr algn="just"/>
            <a:endParaRPr lang="en-US" sz="1000" dirty="0"/>
          </a:p>
          <a:p>
            <a:pPr algn="just"/>
            <a:endParaRPr lang="en-US" sz="1000" dirty="0" smtClean="0"/>
          </a:p>
          <a:p>
            <a:pPr algn="just"/>
            <a:endParaRPr lang="en-US" sz="1000" dirty="0"/>
          </a:p>
          <a:p>
            <a:pPr algn="just"/>
            <a:endParaRPr lang="en-US" sz="1000" dirty="0" smtClean="0"/>
          </a:p>
          <a:p>
            <a:pPr algn="just"/>
            <a:endParaRPr lang="en-US" sz="1000" dirty="0" smtClean="0"/>
          </a:p>
          <a:p>
            <a:pPr algn="just"/>
            <a:endParaRPr lang="en-US" sz="1000" dirty="0" smtClean="0"/>
          </a:p>
          <a:p>
            <a:pPr algn="just"/>
            <a:endParaRPr lang="en-US" sz="1000" dirty="0" smtClean="0"/>
          </a:p>
          <a:p>
            <a:pPr algn="just"/>
            <a:endParaRPr lang="en-US" sz="1000" dirty="0" smtClean="0"/>
          </a:p>
          <a:p>
            <a:pPr algn="just"/>
            <a:endParaRPr lang="en-US" sz="1000" dirty="0" smtClean="0"/>
          </a:p>
          <a:p>
            <a:pPr algn="just"/>
            <a:r>
              <a:rPr lang="en-US" sz="1000" dirty="0" smtClean="0"/>
              <a:t>Copyright © 2011 IGATE Corporation. All rights reserved. No part of this publication shall be reproduced in any way, including but not limited to photocopy, photographic, magnetic, or other record, without the prior written permission of IGATE Corporation.</a:t>
            </a:r>
          </a:p>
          <a:p>
            <a:pPr algn="just"/>
            <a:endParaRPr lang="en-US" sz="1000" dirty="0" smtClean="0"/>
          </a:p>
          <a:p>
            <a:pPr algn="just"/>
            <a:r>
              <a:rPr lang="en-US" sz="1000" dirty="0" smtClean="0"/>
              <a:t>IGATE Corporation considers information included in this document to be Confidential and Proprietary.</a:t>
            </a:r>
          </a:p>
        </p:txBody>
      </p:sp>
    </p:spTree>
    <p:extLst>
      <p:ext uri="{BB962C8B-B14F-4D97-AF65-F5344CB8AC3E}">
        <p14:creationId xmlns:p14="http://schemas.microsoft.com/office/powerpoint/2010/main" val="16592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60575" y="422275"/>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2259587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60575" y="422275"/>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544855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60575" y="454655"/>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2219090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344528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60575" y="422275"/>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245410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172605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44975" y="422275"/>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2312594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60575" y="453899"/>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672241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60575" y="441325"/>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2663257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60575" y="422275"/>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2044897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60575" y="442024"/>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2371664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60575" y="422275"/>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2649347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8/19/2017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8/19/2017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8/19/2017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8/19/2017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8/19/2017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8/19/2017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8/19/2017</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8/19/2017</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8/19/2017</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8/19/2017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8/19/2017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August 19, 2017</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44503"/>
            <a:ext cx="9144000" cy="256032"/>
          </a:xfrm>
          <a:prstGeom prst="rect">
            <a:avLst/>
          </a:prstGeom>
        </p:spPr>
      </p:pic>
      <p:sp>
        <p:nvSpPr>
          <p:cNvPr id="15" name="Rectangle 14"/>
          <p:cNvSpPr/>
          <p:nvPr/>
        </p:nvSpPr>
        <p:spPr>
          <a:xfrm>
            <a:off x="1607599" y="652887"/>
            <a:ext cx="4679038" cy="646331"/>
          </a:xfrm>
          <a:prstGeom prst="rect">
            <a:avLst/>
          </a:prstGeom>
        </p:spPr>
        <p:txBody>
          <a:bodyPr wrap="none">
            <a:spAutoFit/>
          </a:bodyPr>
          <a:lstStyle/>
          <a:p>
            <a:r>
              <a:rPr lang="en-US" sz="3600" dirty="0" smtClean="0">
                <a:latin typeface="Candara" panose="020E0502030303020204" pitchFamily="34" charset="0"/>
              </a:rPr>
              <a:t>Web Basics - JavaScript</a:t>
            </a:r>
            <a:endParaRPr lang="en-US" sz="3600" dirty="0">
              <a:latin typeface="Candara" panose="020E0502030303020204" pitchFamily="34" charset="0"/>
            </a:endParaRPr>
          </a:p>
        </p:txBody>
      </p:sp>
    </p:spTree>
    <p:extLst>
      <p:ext uri="{BB962C8B-B14F-4D97-AF65-F5344CB8AC3E}">
        <p14:creationId xmlns:p14="http://schemas.microsoft.com/office/powerpoint/2010/main" val="69991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5"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buClr>
                <a:srgbClr val="FF9900"/>
              </a:buClr>
            </a:pPr>
            <a:r>
              <a:rPr lang="en-US" sz="2800" dirty="0">
                <a:solidFill>
                  <a:srgbClr val="000000"/>
                </a:solidFill>
                <a:latin typeface="Candara"/>
                <a:ea typeface="ヒラギノ角ゴ Pro W3"/>
                <a:cs typeface="Arial" pitchFamily="34" charset="0"/>
              </a:rPr>
              <a:t>Table of Contents</a:t>
            </a:r>
          </a:p>
        </p:txBody>
      </p:sp>
      <p:sp>
        <p:nvSpPr>
          <p:cNvPr id="225286" name="Rectangle 6"/>
          <p:cNvSpPr>
            <a:spLocks/>
          </p:cNvSpPr>
          <p:nvPr/>
        </p:nvSpPr>
        <p:spPr bwMode="auto">
          <a:xfrm>
            <a:off x="611560" y="1412776"/>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buFont typeface="Wingdings" panose="05000000000000000000" pitchFamily="2" charset="2"/>
              <a:buChar char="Ø"/>
            </a:pPr>
            <a:r>
              <a:rPr lang="en-US" dirty="0"/>
              <a:t>Lesson </a:t>
            </a:r>
            <a:r>
              <a:rPr lang="en-US" dirty="0" smtClean="0"/>
              <a:t>09</a:t>
            </a:r>
            <a:endParaRPr lang="en-US" dirty="0"/>
          </a:p>
          <a:p>
            <a:pPr lvl="1"/>
            <a:r>
              <a:rPr lang="en-US" dirty="0"/>
              <a:t>Object-Oriented Terminology</a:t>
            </a:r>
          </a:p>
          <a:p>
            <a:pPr lvl="1"/>
            <a:r>
              <a:rPr lang="en-US" dirty="0"/>
              <a:t>Types of Objects</a:t>
            </a:r>
          </a:p>
          <a:p>
            <a:pPr lvl="1"/>
            <a:r>
              <a:rPr lang="en-US" dirty="0"/>
              <a:t>Creating New Types of Objects (Reference Types)</a:t>
            </a:r>
          </a:p>
          <a:p>
            <a:pPr lvl="1"/>
            <a:r>
              <a:rPr lang="en-US" dirty="0"/>
              <a:t>Accessing Object Values / Getter and Setter methods</a:t>
            </a:r>
          </a:p>
          <a:p>
            <a:pPr lvl="1"/>
            <a:r>
              <a:rPr lang="en-US" dirty="0"/>
              <a:t>Prototype paradigm</a:t>
            </a:r>
          </a:p>
          <a:p>
            <a:pPr marL="285750" indent="-285750">
              <a:buFont typeface="Wingdings" panose="05000000000000000000" pitchFamily="2" charset="2"/>
              <a:buChar char="Ø"/>
            </a:pPr>
            <a:r>
              <a:rPr lang="en-US" dirty="0"/>
              <a:t>Lesson </a:t>
            </a:r>
            <a:r>
              <a:rPr lang="en-US" dirty="0" smtClean="0"/>
              <a:t>10</a:t>
            </a:r>
            <a:endParaRPr lang="en-US" dirty="0"/>
          </a:p>
          <a:p>
            <a:pPr lvl="1"/>
            <a:r>
              <a:rPr lang="en-US" dirty="0"/>
              <a:t>Prototypal inheritance </a:t>
            </a:r>
          </a:p>
          <a:p>
            <a:pPr lvl="1"/>
            <a:r>
              <a:rPr lang="en-US" dirty="0"/>
              <a:t>Prototypal inheritance using __proto__ </a:t>
            </a:r>
          </a:p>
          <a:p>
            <a:pPr lvl="1"/>
            <a:r>
              <a:rPr lang="en-US" dirty="0"/>
              <a:t>Prototypal inheritance using create()</a:t>
            </a:r>
          </a:p>
          <a:p>
            <a:pPr lvl="1"/>
            <a:r>
              <a:rPr lang="en-US" dirty="0"/>
              <a:t>Prototypal inheritance using prototype</a:t>
            </a:r>
          </a:p>
          <a:p>
            <a:pPr marL="285750" indent="-285750">
              <a:buFont typeface="Wingdings" panose="05000000000000000000" pitchFamily="2" charset="2"/>
              <a:buChar char="Ø"/>
            </a:pPr>
            <a:r>
              <a:rPr lang="en-US" dirty="0"/>
              <a:t>Lesson </a:t>
            </a:r>
            <a:r>
              <a:rPr lang="en-US" dirty="0" smtClean="0"/>
              <a:t>11</a:t>
            </a:r>
            <a:endParaRPr lang="en-US" dirty="0"/>
          </a:p>
          <a:p>
            <a:pPr lvl="1"/>
            <a:r>
              <a:rPr lang="en-US" dirty="0"/>
              <a:t>JavaScript Functions </a:t>
            </a:r>
          </a:p>
          <a:p>
            <a:pPr lvl="1"/>
            <a:r>
              <a:rPr lang="en-US" dirty="0"/>
              <a:t>Working with JavaScript Functions</a:t>
            </a:r>
          </a:p>
          <a:p>
            <a:pPr lvl="1"/>
            <a:r>
              <a:rPr lang="en-US" dirty="0"/>
              <a:t>JSON Object</a:t>
            </a:r>
          </a:p>
          <a:p>
            <a:pPr lvl="1"/>
            <a:r>
              <a:rPr lang="en-US" dirty="0" err="1"/>
              <a:t>JSON.stringify</a:t>
            </a:r>
            <a:r>
              <a:rPr lang="en-US" dirty="0"/>
              <a:t> and </a:t>
            </a:r>
            <a:r>
              <a:rPr lang="en-US" dirty="0" err="1"/>
              <a:t>JSON.parse</a:t>
            </a:r>
            <a:endParaRPr lang="en-US" dirty="0"/>
          </a:p>
          <a:p>
            <a:pPr marL="628650" lvl="1">
              <a:spcBef>
                <a:spcPct val="20000"/>
              </a:spcBef>
              <a:buClr>
                <a:srgbClr val="00A1E4"/>
              </a:buClr>
            </a:pPr>
            <a:endParaRPr lang="en-US" sz="1600" dirty="0">
              <a:latin typeface="Candara" panose="020E0502030303020204" pitchFamily="34" charset="0"/>
            </a:endParaRPr>
          </a:p>
          <a:p>
            <a:pPr marL="457200" indent="-457200" eaLnBrk="0" hangingPunct="0">
              <a:spcBef>
                <a:spcPct val="20000"/>
              </a:spcBef>
              <a:buClr>
                <a:srgbClr val="00A1E4"/>
              </a:buClr>
              <a:buFont typeface="Arial" pitchFamily="34" charset="0"/>
              <a:buChar char="•"/>
            </a:pPr>
            <a:endParaRPr lang="en-US" sz="2800" dirty="0">
              <a:solidFill>
                <a:srgbClr val="000000"/>
              </a:solidFill>
              <a:latin typeface="Candara"/>
              <a:cs typeface="Arial" pitchFamily="34" charset="0"/>
            </a:endParaRPr>
          </a:p>
        </p:txBody>
      </p:sp>
    </p:spTree>
    <p:extLst>
      <p:ext uri="{BB962C8B-B14F-4D97-AF65-F5344CB8AC3E}">
        <p14:creationId xmlns:p14="http://schemas.microsoft.com/office/powerpoint/2010/main" val="2759734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Rectangle 3"/>
          <p:cNvSpPr>
            <a:spLocks noGrp="1"/>
          </p:cNvSpPr>
          <p:nvPr>
            <p:ph type="body" idx="1"/>
          </p:nvPr>
        </p:nvSpPr>
        <p:spPr>
          <a:xfrm>
            <a:off x="457200" y="1341438"/>
            <a:ext cx="6324600" cy="4525962"/>
          </a:xfrm>
          <a:noFill/>
        </p:spPr>
        <p:txBody>
          <a:bodyPr>
            <a:normAutofit/>
          </a:bodyPr>
          <a:lstStyle/>
          <a:p>
            <a:pPr>
              <a:buFont typeface="Wingdings" pitchFamily="2" charset="2"/>
              <a:buChar char="Ø"/>
            </a:pPr>
            <a:r>
              <a:rPr lang="en-US" dirty="0">
                <a:solidFill>
                  <a:schemeClr val="tx1"/>
                </a:solidFill>
              </a:rPr>
              <a:t>JavaScript: A Beginner's Guide - by John Pollock</a:t>
            </a:r>
          </a:p>
          <a:p>
            <a:pPr>
              <a:buFont typeface="Wingdings" pitchFamily="2" charset="2"/>
              <a:buChar char="Ø"/>
            </a:pPr>
            <a:r>
              <a:rPr lang="en-US" dirty="0" smtClean="0">
                <a:solidFill>
                  <a:schemeClr val="tx1"/>
                </a:solidFill>
              </a:rPr>
              <a:t>http</a:t>
            </a:r>
            <a:r>
              <a:rPr lang="en-US" dirty="0">
                <a:solidFill>
                  <a:schemeClr val="tx1"/>
                </a:solidFill>
              </a:rPr>
              <a:t>://www.w3schools.com/</a:t>
            </a:r>
          </a:p>
        </p:txBody>
      </p:sp>
      <p:pic>
        <p:nvPicPr>
          <p:cNvPr id="219140" name="Picture 4" descr="for bibl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1447800"/>
            <a:ext cx="1447800" cy="1371600"/>
          </a:xfrm>
          <a:prstGeom prst="rect">
            <a:avLst/>
          </a:prstGeom>
          <a:noFill/>
          <a:extLst>
            <a:ext uri="{909E8E84-426E-40DD-AFC4-6F175D3DCCD1}">
              <a14:hiddenFill xmlns:a14="http://schemas.microsoft.com/office/drawing/2010/main">
                <a:solidFill>
                  <a:srgbClr val="FFFFFF"/>
                </a:solidFill>
              </a14:hiddenFill>
            </a:ext>
          </a:extLst>
        </p:spPr>
      </p:pic>
      <p:sp>
        <p:nvSpPr>
          <p:cNvPr id="21914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References</a:t>
            </a:r>
          </a:p>
        </p:txBody>
      </p:sp>
    </p:spTree>
    <p:extLst>
      <p:ext uri="{BB962C8B-B14F-4D97-AF65-F5344CB8AC3E}">
        <p14:creationId xmlns:p14="http://schemas.microsoft.com/office/powerpoint/2010/main" val="27320527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3"/>
          <p:cNvSpPr>
            <a:spLocks noGrp="1"/>
          </p:cNvSpPr>
          <p:nvPr>
            <p:ph type="body" idx="1"/>
          </p:nvPr>
        </p:nvSpPr>
        <p:spPr>
          <a:xfrm>
            <a:off x="457200" y="1341438"/>
            <a:ext cx="6400800" cy="4525962"/>
          </a:xfrm>
          <a:noFill/>
        </p:spPr>
        <p:txBody>
          <a:bodyPr>
            <a:normAutofit/>
          </a:bodyPr>
          <a:lstStyle/>
          <a:p>
            <a:pPr>
              <a:buFont typeface="Wingdings" pitchFamily="2" charset="2"/>
              <a:buChar char="Ø"/>
            </a:pPr>
            <a:r>
              <a:rPr lang="en-US" dirty="0">
                <a:solidFill>
                  <a:schemeClr val="tx1"/>
                </a:solidFill>
              </a:rPr>
              <a:t>Servlet</a:t>
            </a:r>
          </a:p>
          <a:p>
            <a:pPr>
              <a:buFont typeface="Wingdings" pitchFamily="2" charset="2"/>
              <a:buChar char="Ø"/>
            </a:pPr>
            <a:r>
              <a:rPr lang="en-US" dirty="0" smtClean="0">
                <a:solidFill>
                  <a:schemeClr val="tx1"/>
                </a:solidFill>
              </a:rPr>
              <a:t>JSP</a:t>
            </a:r>
            <a:endParaRPr lang="en-US" dirty="0">
              <a:solidFill>
                <a:schemeClr val="tx1"/>
              </a:solidFill>
            </a:endParaRPr>
          </a:p>
        </p:txBody>
      </p:sp>
      <p:pic>
        <p:nvPicPr>
          <p:cNvPr id="221188" name="Picture 4" descr="stai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1524000"/>
            <a:ext cx="1447800" cy="1295400"/>
          </a:xfrm>
          <a:prstGeom prst="rect">
            <a:avLst/>
          </a:prstGeom>
          <a:noFill/>
          <a:extLst>
            <a:ext uri="{909E8E84-426E-40DD-AFC4-6F175D3DCCD1}">
              <a14:hiddenFill xmlns:a14="http://schemas.microsoft.com/office/drawing/2010/main">
                <a:solidFill>
                  <a:srgbClr val="FFFFFF"/>
                </a:solidFill>
              </a14:hiddenFill>
            </a:ext>
          </a:extLst>
        </p:spPr>
      </p:pic>
      <p:sp>
        <p:nvSpPr>
          <p:cNvPr id="221190"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Next Step Courses (if applicable)</a:t>
            </a:r>
          </a:p>
        </p:txBody>
      </p:sp>
    </p:spTree>
    <p:extLst>
      <p:ext uri="{BB962C8B-B14F-4D97-AF65-F5344CB8AC3E}">
        <p14:creationId xmlns:p14="http://schemas.microsoft.com/office/powerpoint/2010/main" val="41115038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p:cNvSpPr>
          <p:nvPr>
            <p:ph type="body" idx="1"/>
          </p:nvPr>
        </p:nvSpPr>
        <p:spPr>
          <a:xfrm>
            <a:off x="457200" y="1371600"/>
            <a:ext cx="8305800" cy="4648200"/>
          </a:xfrm>
          <a:noFill/>
        </p:spPr>
        <p:txBody>
          <a:bodyPr>
            <a:normAutofit/>
          </a:bodyPr>
          <a:lstStyle/>
          <a:p>
            <a:pPr>
              <a:buFont typeface="Wingdings" pitchFamily="2" charset="2"/>
              <a:buChar char="Ø"/>
            </a:pPr>
            <a:r>
              <a:rPr lang="en-US" b="1" dirty="0">
                <a:solidFill>
                  <a:schemeClr val="tx1"/>
                </a:solidFill>
              </a:rPr>
              <a:t>VBScript</a:t>
            </a:r>
          </a:p>
        </p:txBody>
      </p:sp>
      <p:sp>
        <p:nvSpPr>
          <p:cNvPr id="223237"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Other Parallel Technology Areas</a:t>
            </a:r>
          </a:p>
        </p:txBody>
      </p:sp>
    </p:spTree>
    <p:extLst>
      <p:ext uri="{BB962C8B-B14F-4D97-AF65-F5344CB8AC3E}">
        <p14:creationId xmlns:p14="http://schemas.microsoft.com/office/powerpoint/2010/main" val="23077200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79315" name="Group 115"/>
          <p:cNvGraphicFramePr>
            <a:graphicFrameLocks noGrp="1"/>
          </p:cNvGraphicFramePr>
          <p:nvPr>
            <p:ph sz="half" idx="1"/>
            <p:extLst>
              <p:ext uri="{D42A27DB-BD31-4B8C-83A1-F6EECF244321}">
                <p14:modId xmlns:p14="http://schemas.microsoft.com/office/powerpoint/2010/main" val="1251884192"/>
              </p:ext>
            </p:extLst>
          </p:nvPr>
        </p:nvGraphicFramePr>
        <p:xfrm>
          <a:off x="457200" y="1600200"/>
          <a:ext cx="8229600" cy="3632076"/>
        </p:xfrm>
        <a:graphic>
          <a:graphicData uri="http://schemas.openxmlformats.org/drawingml/2006/table">
            <a:tbl>
              <a:tblPr/>
              <a:tblGrid>
                <a:gridCol w="1296988"/>
                <a:gridCol w="1216025"/>
                <a:gridCol w="1754187"/>
                <a:gridCol w="1524000"/>
                <a:gridCol w="2438400"/>
              </a:tblGrid>
              <a:tr h="792163">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Candara" pitchFamily="34" charset="0"/>
                        </a:rPr>
                        <a:t>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Candara" pitchFamily="34" charset="0"/>
                        </a:rPr>
                        <a:t>Course Version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Candara" pitchFamily="34" charset="0"/>
                        </a:rPr>
                        <a:t>Software Version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Candara" pitchFamily="34" charset="0"/>
                        </a:rPr>
                        <a:t>Developer / SME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Candara" pitchFamily="34" charset="0"/>
                        </a:rPr>
                        <a:t>Change Record Remarks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0613">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Candara" pitchFamily="34" charset="0"/>
                        </a:rPr>
                        <a:t>19-Sep-2009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Candara"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Candara" pitchFamily="34" charset="0"/>
                        </a:rPr>
                        <a:t>Pradnya Jagtap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Updated to new template.</a:t>
                      </a:r>
                    </a:p>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And incorporated new examples.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1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Apr-2011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Candara"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Candara" pitchFamily="34" charset="0"/>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Candara" pitchFamily="34" charset="0"/>
                        </a:rPr>
                        <a:t>Anu Mitra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5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Candara" pitchFamily="34" charset="0"/>
                        </a:rPr>
                        <a:t>Integration updates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1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Candara" pitchFamily="34" charset="0"/>
                          <a:ea typeface="+mn-ea"/>
                          <a:cs typeface="+mn-cs"/>
                        </a:rPr>
                        <a:t>Apr-2015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Candara" pitchFamily="34" charset="0"/>
                          <a:ea typeface="+mn-ea"/>
                          <a:cs typeface="+mn-cs"/>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Candara" pitchFamily="34" charset="0"/>
                          <a:ea typeface="+mn-ea"/>
                          <a:cs typeface="+mn-cs"/>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Candara" pitchFamily="34" charset="0"/>
                          <a:ea typeface="+mn-ea"/>
                          <a:cs typeface="+mn-cs"/>
                        </a:rPr>
                        <a:t>Rathnajothi 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Candara" pitchFamily="34" charset="0"/>
                          <a:ea typeface="+mn-ea"/>
                          <a:cs typeface="+mn-cs"/>
                        </a:rPr>
                        <a:t>Revamped according to revised curriculum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1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Candara" pitchFamily="34" charset="0"/>
                          <a:ea typeface="+mn-ea"/>
                          <a:cs typeface="+mn-cs"/>
                        </a:rPr>
                        <a:t>July-2017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Candara" pitchFamily="34" charset="0"/>
                          <a:ea typeface="+mn-ea"/>
                          <a:cs typeface="+mn-cs"/>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Candara" pitchFamily="34" charset="0"/>
                          <a:ea typeface="+mn-ea"/>
                          <a:cs typeface="+mn-cs"/>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Candara" pitchFamily="34" charset="0"/>
                          <a:ea typeface="+mn-ea"/>
                          <a:cs typeface="+mn-cs"/>
                        </a:rPr>
                        <a:t>Rahul Vikash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kern="1200" cap="none" normalizeH="0" baseline="0" dirty="0" smtClean="0">
                          <a:ln>
                            <a:noFill/>
                          </a:ln>
                          <a:solidFill>
                            <a:schemeClr val="tx1"/>
                          </a:solidFill>
                          <a:effectLst/>
                          <a:latin typeface="Candara" pitchFamily="34" charset="0"/>
                          <a:ea typeface="+mn-ea"/>
                          <a:cs typeface="+mn-cs"/>
                        </a:rPr>
                        <a:t>Revamped according to BU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9319"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Document History</a:t>
            </a:r>
          </a:p>
        </p:txBody>
      </p:sp>
    </p:spTree>
    <p:extLst>
      <p:ext uri="{BB962C8B-B14F-4D97-AF65-F5344CB8AC3E}">
        <p14:creationId xmlns:p14="http://schemas.microsoft.com/office/powerpoint/2010/main" val="242817118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279" name="Picture 7" descr="goals-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1524000"/>
            <a:ext cx="1447800" cy="1295400"/>
          </a:xfrm>
          <a:prstGeom prst="rect">
            <a:avLst/>
          </a:prstGeom>
          <a:noFill/>
          <a:extLst>
            <a:ext uri="{909E8E84-426E-40DD-AFC4-6F175D3DCCD1}">
              <a14:hiddenFill xmlns:a14="http://schemas.microsoft.com/office/drawing/2010/main">
                <a:solidFill>
                  <a:srgbClr val="FFFFFF"/>
                </a:solidFill>
              </a14:hiddenFill>
            </a:ext>
          </a:extLst>
        </p:spPr>
      </p:pic>
      <p:sp>
        <p:nvSpPr>
          <p:cNvPr id="182282" name="Rectangle 10"/>
          <p:cNvSpPr>
            <a:spLocks noGrp="1" noChangeArrowheads="1"/>
          </p:cNvSpPr>
          <p:nvPr>
            <p:ph type="body" idx="1"/>
          </p:nvPr>
        </p:nvSpPr>
        <p:spPr>
          <a:xfrm>
            <a:off x="455613" y="1370013"/>
            <a:ext cx="8372475" cy="4456112"/>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buFont typeface="Wingdings" pitchFamily="2" charset="2"/>
              <a:buChar char="Ø"/>
            </a:pPr>
            <a:r>
              <a:rPr lang="en-US" b="1" dirty="0">
                <a:solidFill>
                  <a:schemeClr val="tx1"/>
                </a:solidFill>
              </a:rPr>
              <a:t>Course Goals:</a:t>
            </a:r>
          </a:p>
          <a:p>
            <a:pPr marL="904875" lvl="1" indent="-276225"/>
            <a:r>
              <a:rPr lang="en-US" dirty="0">
                <a:solidFill>
                  <a:schemeClr val="tx1"/>
                </a:solidFill>
              </a:rPr>
              <a:t>At the end of this course you will be able to:</a:t>
            </a:r>
          </a:p>
          <a:p>
            <a:pPr marL="1257300" lvl="2" indent="-238125"/>
            <a:r>
              <a:rPr lang="en-US" dirty="0">
                <a:solidFill>
                  <a:schemeClr val="tx1"/>
                </a:solidFill>
              </a:rPr>
              <a:t>Add interactivity to the static html pages</a:t>
            </a:r>
          </a:p>
          <a:p>
            <a:pPr marL="1257300" lvl="2" indent="-238125"/>
            <a:r>
              <a:rPr lang="en-US" dirty="0">
                <a:solidFill>
                  <a:schemeClr val="tx1"/>
                </a:solidFill>
              </a:rPr>
              <a:t>Validate the input data provided by users, on the client side</a:t>
            </a:r>
          </a:p>
          <a:p>
            <a:pPr marL="1257300" lvl="2" indent="-238125"/>
            <a:r>
              <a:rPr lang="en-US" dirty="0">
                <a:solidFill>
                  <a:schemeClr val="tx1"/>
                </a:solidFill>
              </a:rPr>
              <a:t>Manipulate style sheets on the fly to give a sophisticated look to any website</a:t>
            </a:r>
          </a:p>
          <a:p>
            <a:pPr marL="1257300" lvl="2" indent="-238125"/>
            <a:r>
              <a:rPr lang="en-US" dirty="0">
                <a:solidFill>
                  <a:schemeClr val="tx1"/>
                </a:solidFill>
              </a:rPr>
              <a:t>Offload routine tasks from the server to the client side</a:t>
            </a:r>
          </a:p>
          <a:p>
            <a:pPr marL="1257300" lvl="2" indent="-238125">
              <a:buFont typeface="Arial" pitchFamily="34" charset="0"/>
              <a:buNone/>
            </a:pPr>
            <a:r>
              <a:rPr lang="en-US" sz="1600" dirty="0">
                <a:solidFill>
                  <a:schemeClr val="tx1"/>
                </a:solidFill>
              </a:rPr>
              <a:t> </a:t>
            </a:r>
          </a:p>
          <a:p>
            <a:pPr>
              <a:buFont typeface="Wingdings" pitchFamily="2" charset="2"/>
              <a:buChar char="Ø"/>
            </a:pPr>
            <a:r>
              <a:rPr lang="en-US" b="1" dirty="0">
                <a:solidFill>
                  <a:schemeClr val="tx1"/>
                </a:solidFill>
              </a:rPr>
              <a:t>Course Non Goals:</a:t>
            </a:r>
          </a:p>
          <a:p>
            <a:pPr marL="904875" lvl="1" indent="-276225"/>
            <a:r>
              <a:rPr lang="en-US" dirty="0">
                <a:solidFill>
                  <a:schemeClr val="tx1"/>
                </a:solidFill>
              </a:rPr>
              <a:t>Server-side scripting not covered.</a:t>
            </a:r>
          </a:p>
          <a:p>
            <a:pPr marL="1257300" lvl="2" indent="-238125"/>
            <a:endParaRPr lang="en-US" sz="1600" dirty="0">
              <a:solidFill>
                <a:schemeClr val="tx1"/>
              </a:solidFill>
            </a:endParaRPr>
          </a:p>
        </p:txBody>
      </p:sp>
      <p:sp>
        <p:nvSpPr>
          <p:cNvPr id="18228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Course Goals and Non Goals</a:t>
            </a:r>
          </a:p>
        </p:txBody>
      </p:sp>
    </p:spTree>
    <p:extLst>
      <p:ext uri="{BB962C8B-B14F-4D97-AF65-F5344CB8AC3E}">
        <p14:creationId xmlns:p14="http://schemas.microsoft.com/office/powerpoint/2010/main" val="412114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2" name="Rectangle 6"/>
          <p:cNvSpPr>
            <a:spLocks noGrp="1" noChangeArrowheads="1"/>
          </p:cNvSpPr>
          <p:nvPr>
            <p:ph type="body" idx="1"/>
          </p:nvPr>
        </p:nvSpPr>
        <p:spPr>
          <a:xfrm>
            <a:off x="457200" y="13716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ormAutofit/>
          </a:bodyPr>
          <a:lstStyle/>
          <a:p>
            <a:pPr>
              <a:buFont typeface="Wingdings" pitchFamily="2" charset="2"/>
              <a:buChar char="Ø"/>
            </a:pPr>
            <a:r>
              <a:rPr lang="en-US" b="1" dirty="0">
                <a:solidFill>
                  <a:schemeClr val="tx1"/>
                </a:solidFill>
              </a:rPr>
              <a:t>Prerequisites for this course are:</a:t>
            </a:r>
          </a:p>
          <a:p>
            <a:pPr lvl="1"/>
            <a:r>
              <a:rPr lang="en-US" dirty="0" smtClean="0">
                <a:solidFill>
                  <a:schemeClr val="tx1"/>
                </a:solidFill>
              </a:rPr>
              <a:t>Familiarity </a:t>
            </a:r>
            <a:r>
              <a:rPr lang="en-US" dirty="0">
                <a:solidFill>
                  <a:schemeClr val="tx1"/>
                </a:solidFill>
              </a:rPr>
              <a:t>with Windows, GUI Concept and Web Browser  Application</a:t>
            </a:r>
          </a:p>
          <a:p>
            <a:pPr lvl="1"/>
            <a:r>
              <a:rPr lang="en-US" dirty="0" smtClean="0">
                <a:solidFill>
                  <a:schemeClr val="tx1"/>
                </a:solidFill>
              </a:rPr>
              <a:t>HTML</a:t>
            </a:r>
            <a:endParaRPr lang="en-US" dirty="0">
              <a:solidFill>
                <a:schemeClr val="tx1"/>
              </a:solidFill>
            </a:endParaRPr>
          </a:p>
          <a:p>
            <a:pPr lvl="1"/>
            <a:r>
              <a:rPr lang="en-US" dirty="0" smtClean="0">
                <a:solidFill>
                  <a:schemeClr val="tx1"/>
                </a:solidFill>
              </a:rPr>
              <a:t>Experience </a:t>
            </a:r>
            <a:r>
              <a:rPr lang="en-US" dirty="0">
                <a:solidFill>
                  <a:schemeClr val="tx1"/>
                </a:solidFill>
              </a:rPr>
              <a:t>of creation of a web page using HTML</a:t>
            </a:r>
          </a:p>
          <a:p>
            <a:pPr lvl="1"/>
            <a:r>
              <a:rPr lang="en-US" dirty="0" smtClean="0">
                <a:solidFill>
                  <a:schemeClr val="tx1"/>
                </a:solidFill>
              </a:rPr>
              <a:t>Object </a:t>
            </a:r>
            <a:r>
              <a:rPr lang="en-US" dirty="0">
                <a:solidFill>
                  <a:schemeClr val="tx1"/>
                </a:solidFill>
              </a:rPr>
              <a:t>Oriented Programming Concepts</a:t>
            </a:r>
          </a:p>
          <a:p>
            <a:pPr lvl="1"/>
            <a:endParaRPr lang="en-US" sz="1400" dirty="0">
              <a:solidFill>
                <a:schemeClr val="tx1"/>
              </a:solidFill>
            </a:endParaRPr>
          </a:p>
        </p:txBody>
      </p:sp>
      <p:sp>
        <p:nvSpPr>
          <p:cNvPr id="18330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Pre-requisites</a:t>
            </a:r>
          </a:p>
        </p:txBody>
      </p:sp>
    </p:spTree>
    <p:extLst>
      <p:ext uri="{BB962C8B-B14F-4D97-AF65-F5344CB8AC3E}">
        <p14:creationId xmlns:p14="http://schemas.microsoft.com/office/powerpoint/2010/main" val="1301954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28" name="Picture 8" descr="tagt audi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1524000"/>
            <a:ext cx="1657350" cy="1295400"/>
          </a:xfrm>
          <a:prstGeom prst="rect">
            <a:avLst/>
          </a:prstGeom>
          <a:noFill/>
          <a:extLst>
            <a:ext uri="{909E8E84-426E-40DD-AFC4-6F175D3DCCD1}">
              <a14:hiddenFill xmlns:a14="http://schemas.microsoft.com/office/drawing/2010/main">
                <a:solidFill>
                  <a:srgbClr val="FFFFFF"/>
                </a:solidFill>
              </a14:hiddenFill>
            </a:ext>
          </a:extLst>
        </p:spPr>
      </p:pic>
      <p:sp>
        <p:nvSpPr>
          <p:cNvPr id="184332" name="Rectangle 12"/>
          <p:cNvSpPr>
            <a:spLocks noGrp="1" noChangeArrowheads="1"/>
          </p:cNvSpPr>
          <p:nvPr>
            <p:ph type="body" idx="1"/>
          </p:nvPr>
        </p:nvSpPr>
        <p:spPr>
          <a:xfrm>
            <a:off x="455613" y="1370013"/>
            <a:ext cx="8515350" cy="4456112"/>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buFont typeface="Wingdings" pitchFamily="2" charset="2"/>
              <a:buChar char="Ø"/>
            </a:pPr>
            <a:r>
              <a:rPr lang="en-US" b="1" dirty="0">
                <a:solidFill>
                  <a:schemeClr val="tx1"/>
                </a:solidFill>
              </a:rPr>
              <a:t>This course is designed for:</a:t>
            </a:r>
          </a:p>
          <a:p>
            <a:pPr marL="800100" lvl="1" indent="-342900"/>
            <a:r>
              <a:rPr lang="en-US" dirty="0" smtClean="0">
                <a:solidFill>
                  <a:schemeClr val="tx1"/>
                </a:solidFill>
              </a:rPr>
              <a:t>Trainee </a:t>
            </a:r>
            <a:r>
              <a:rPr lang="en-US" dirty="0">
                <a:solidFill>
                  <a:schemeClr val="tx1"/>
                </a:solidFill>
              </a:rPr>
              <a:t>Programmers</a:t>
            </a:r>
          </a:p>
          <a:p>
            <a:pPr marL="800100" lvl="1" indent="-342900"/>
            <a:r>
              <a:rPr lang="en-US" dirty="0" smtClean="0">
                <a:solidFill>
                  <a:schemeClr val="tx1"/>
                </a:solidFill>
              </a:rPr>
              <a:t>Software </a:t>
            </a:r>
            <a:r>
              <a:rPr lang="en-US" dirty="0">
                <a:solidFill>
                  <a:schemeClr val="tx1"/>
                </a:solidFill>
              </a:rPr>
              <a:t>Professionals</a:t>
            </a:r>
          </a:p>
        </p:txBody>
      </p:sp>
      <p:sp>
        <p:nvSpPr>
          <p:cNvPr id="18433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Intended Audience</a:t>
            </a:r>
          </a:p>
        </p:txBody>
      </p:sp>
    </p:spTree>
    <p:extLst>
      <p:ext uri="{BB962C8B-B14F-4D97-AF65-F5344CB8AC3E}">
        <p14:creationId xmlns:p14="http://schemas.microsoft.com/office/powerpoint/2010/main" val="25036293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9" name="Rectangle 5"/>
          <p:cNvSpPr>
            <a:spLocks noGrp="1" noChangeArrowheads="1"/>
          </p:cNvSpPr>
          <p:nvPr>
            <p:ph type="body" idx="1"/>
          </p:nvPr>
        </p:nvSpPr>
        <p:spPr>
          <a:xfrm>
            <a:off x="466725" y="1371600"/>
            <a:ext cx="8504238" cy="445611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ormAutofit fontScale="92500" lnSpcReduction="20000"/>
          </a:bodyPr>
          <a:lstStyle/>
          <a:p>
            <a:pPr>
              <a:buFont typeface="Wingdings" pitchFamily="2" charset="2"/>
              <a:buChar char="Ø"/>
            </a:pPr>
            <a:r>
              <a:rPr lang="en-US" dirty="0">
                <a:solidFill>
                  <a:schemeClr val="tx1"/>
                </a:solidFill>
              </a:rPr>
              <a:t>Day 1</a:t>
            </a:r>
          </a:p>
          <a:p>
            <a:pPr marL="904875" lvl="1" indent="-276225"/>
            <a:r>
              <a:rPr lang="en-US" dirty="0">
                <a:solidFill>
                  <a:schemeClr val="tx1"/>
                </a:solidFill>
              </a:rPr>
              <a:t>Lesson 1: Introduction to JavaScript</a:t>
            </a:r>
          </a:p>
          <a:p>
            <a:pPr marL="904875" lvl="1" indent="-276225"/>
            <a:r>
              <a:rPr lang="en-US" dirty="0">
                <a:solidFill>
                  <a:schemeClr val="tx1"/>
                </a:solidFill>
              </a:rPr>
              <a:t>Lesson 2: </a:t>
            </a:r>
            <a:r>
              <a:rPr lang="en-US" dirty="0" smtClean="0">
                <a:solidFill>
                  <a:schemeClr val="tx1"/>
                </a:solidFill>
              </a:rPr>
              <a:t>JavaScript </a:t>
            </a:r>
            <a:r>
              <a:rPr lang="en-US" dirty="0">
                <a:solidFill>
                  <a:schemeClr val="tx1"/>
                </a:solidFill>
              </a:rPr>
              <a:t>Language</a:t>
            </a:r>
          </a:p>
          <a:p>
            <a:pPr marL="904875" lvl="1" indent="-276225"/>
            <a:r>
              <a:rPr lang="en-US" dirty="0">
                <a:solidFill>
                  <a:schemeClr val="tx1"/>
                </a:solidFill>
              </a:rPr>
              <a:t>Lesson </a:t>
            </a:r>
            <a:r>
              <a:rPr lang="en-US" dirty="0" smtClean="0">
                <a:solidFill>
                  <a:schemeClr val="tx1"/>
                </a:solidFill>
              </a:rPr>
              <a:t>3: </a:t>
            </a:r>
            <a:r>
              <a:rPr lang="en-US" dirty="0">
                <a:solidFill>
                  <a:schemeClr val="tx1"/>
                </a:solidFill>
              </a:rPr>
              <a:t>Working with Predefined Core Objects</a:t>
            </a:r>
          </a:p>
          <a:p>
            <a:pPr marL="904875" lvl="1" indent="-276225"/>
            <a:r>
              <a:rPr lang="en-US" dirty="0">
                <a:solidFill>
                  <a:schemeClr val="tx1"/>
                </a:solidFill>
              </a:rPr>
              <a:t>Lesson </a:t>
            </a:r>
            <a:r>
              <a:rPr lang="en-US" dirty="0" smtClean="0">
                <a:solidFill>
                  <a:schemeClr val="tx1"/>
                </a:solidFill>
              </a:rPr>
              <a:t>4: </a:t>
            </a:r>
            <a:r>
              <a:rPr lang="en-US" dirty="0">
                <a:solidFill>
                  <a:schemeClr val="tx1"/>
                </a:solidFill>
              </a:rPr>
              <a:t>Working with Arrays</a:t>
            </a:r>
          </a:p>
          <a:p>
            <a:pPr marL="904875" lvl="1" indent="-276225"/>
            <a:endParaRPr lang="en-GB" sz="1800" dirty="0"/>
          </a:p>
          <a:p>
            <a:pPr>
              <a:buFont typeface="Wingdings" pitchFamily="2" charset="2"/>
              <a:buChar char="Ø"/>
            </a:pPr>
            <a:r>
              <a:rPr lang="en-GB" dirty="0">
                <a:solidFill>
                  <a:schemeClr val="tx1"/>
                </a:solidFill>
              </a:rPr>
              <a:t>Day </a:t>
            </a:r>
            <a:r>
              <a:rPr lang="en-GB" dirty="0" smtClean="0">
                <a:solidFill>
                  <a:schemeClr val="tx1"/>
                </a:solidFill>
              </a:rPr>
              <a:t>2</a:t>
            </a:r>
          </a:p>
          <a:p>
            <a:pPr marL="457200" lvl="1" indent="0">
              <a:buNone/>
            </a:pPr>
            <a:r>
              <a:rPr lang="en-US" dirty="0" smtClean="0">
                <a:solidFill>
                  <a:schemeClr val="tx1"/>
                </a:solidFill>
              </a:rPr>
              <a:t>           Lesson </a:t>
            </a:r>
            <a:r>
              <a:rPr lang="en-US" dirty="0">
                <a:solidFill>
                  <a:schemeClr val="tx1"/>
                </a:solidFill>
              </a:rPr>
              <a:t>5: Document Object Model</a:t>
            </a:r>
            <a:endParaRPr lang="en-US" dirty="0">
              <a:solidFill>
                <a:schemeClr val="tx1"/>
              </a:solidFill>
            </a:endParaRPr>
          </a:p>
          <a:p>
            <a:pPr marL="904875" lvl="1" indent="-276225"/>
            <a:r>
              <a:rPr lang="en-US" dirty="0" smtClean="0">
                <a:solidFill>
                  <a:schemeClr val="tx1"/>
                </a:solidFill>
              </a:rPr>
              <a:t>Lesson </a:t>
            </a:r>
            <a:r>
              <a:rPr lang="en-US" dirty="0">
                <a:solidFill>
                  <a:schemeClr val="tx1"/>
                </a:solidFill>
              </a:rPr>
              <a:t>6</a:t>
            </a:r>
            <a:r>
              <a:rPr lang="en-US" dirty="0" smtClean="0">
                <a:solidFill>
                  <a:schemeClr val="tx1"/>
                </a:solidFill>
              </a:rPr>
              <a:t>: </a:t>
            </a:r>
            <a:r>
              <a:rPr lang="en-US" dirty="0">
                <a:solidFill>
                  <a:schemeClr val="tx1"/>
                </a:solidFill>
              </a:rPr>
              <a:t>Working with </a:t>
            </a:r>
            <a:r>
              <a:rPr lang="en-US" dirty="0" smtClean="0">
                <a:solidFill>
                  <a:schemeClr val="tx1"/>
                </a:solidFill>
              </a:rPr>
              <a:t>Document object</a:t>
            </a:r>
            <a:endParaRPr lang="en-US" dirty="0">
              <a:solidFill>
                <a:schemeClr val="tx1"/>
              </a:solidFill>
            </a:endParaRPr>
          </a:p>
          <a:p>
            <a:pPr marL="904875" lvl="1" indent="-276225"/>
            <a:r>
              <a:rPr lang="en-US" dirty="0">
                <a:solidFill>
                  <a:schemeClr val="tx1"/>
                </a:solidFill>
              </a:rPr>
              <a:t>Lesson 7</a:t>
            </a:r>
            <a:r>
              <a:rPr lang="en-US" dirty="0" smtClean="0">
                <a:solidFill>
                  <a:schemeClr val="tx1"/>
                </a:solidFill>
              </a:rPr>
              <a:t>: </a:t>
            </a:r>
            <a:r>
              <a:rPr lang="en-US" dirty="0">
                <a:solidFill>
                  <a:schemeClr val="tx1"/>
                </a:solidFill>
              </a:rPr>
              <a:t>Working with Form </a:t>
            </a:r>
            <a:r>
              <a:rPr lang="en-US" dirty="0" smtClean="0">
                <a:solidFill>
                  <a:schemeClr val="tx1"/>
                </a:solidFill>
              </a:rPr>
              <a:t>object</a:t>
            </a:r>
          </a:p>
          <a:p>
            <a:pPr marL="514350">
              <a:buFont typeface="Wingdings" panose="05000000000000000000" pitchFamily="2" charset="2"/>
              <a:buChar char="Ø"/>
            </a:pPr>
            <a:r>
              <a:rPr lang="en-US" b="1" dirty="0" smtClean="0">
                <a:solidFill>
                  <a:schemeClr val="tx1"/>
                </a:solidFill>
              </a:rPr>
              <a:t>Day3</a:t>
            </a:r>
            <a:endParaRPr lang="en-US" b="1" dirty="0">
              <a:solidFill>
                <a:schemeClr val="tx1"/>
              </a:solidFill>
            </a:endParaRPr>
          </a:p>
          <a:p>
            <a:pPr marL="628650" lvl="1" indent="0">
              <a:buNone/>
            </a:pPr>
            <a:endParaRPr lang="en-GB" dirty="0">
              <a:solidFill>
                <a:schemeClr val="tx1"/>
              </a:solidFill>
            </a:endParaRPr>
          </a:p>
          <a:p>
            <a:pPr marL="628650" lvl="1" indent="0">
              <a:buNone/>
            </a:pPr>
            <a:r>
              <a:rPr lang="en-US" dirty="0">
                <a:solidFill>
                  <a:schemeClr val="tx1"/>
                </a:solidFill>
              </a:rPr>
              <a:t>Lesson 8</a:t>
            </a:r>
            <a:r>
              <a:rPr lang="en-US" dirty="0" smtClean="0">
                <a:solidFill>
                  <a:schemeClr val="tx1"/>
                </a:solidFill>
              </a:rPr>
              <a:t>: </a:t>
            </a:r>
            <a:r>
              <a:rPr lang="en-US" dirty="0">
                <a:solidFill>
                  <a:schemeClr val="tx1"/>
                </a:solidFill>
              </a:rPr>
              <a:t>Working with Regular </a:t>
            </a:r>
            <a:r>
              <a:rPr lang="en-US" dirty="0" smtClean="0">
                <a:solidFill>
                  <a:schemeClr val="tx1"/>
                </a:solidFill>
              </a:rPr>
              <a:t>Expressions</a:t>
            </a:r>
          </a:p>
          <a:p>
            <a:pPr marL="628650" lvl="1" indent="0">
              <a:buNone/>
            </a:pPr>
            <a:r>
              <a:rPr lang="en-US" dirty="0" smtClean="0">
                <a:solidFill>
                  <a:schemeClr val="tx1"/>
                </a:solidFill>
              </a:rPr>
              <a:t>Lesson </a:t>
            </a:r>
            <a:r>
              <a:rPr lang="en-US" dirty="0" smtClean="0">
                <a:solidFill>
                  <a:schemeClr val="tx1"/>
                </a:solidFill>
              </a:rPr>
              <a:t>10: </a:t>
            </a:r>
            <a:r>
              <a:rPr lang="en-US" dirty="0" smtClean="0">
                <a:solidFill>
                  <a:schemeClr val="tx1">
                    <a:lumMod val="65000"/>
                    <a:lumOff val="35000"/>
                  </a:schemeClr>
                </a:solidFill>
              </a:rPr>
              <a:t>Object </a:t>
            </a:r>
            <a:r>
              <a:rPr lang="en-US" dirty="0">
                <a:solidFill>
                  <a:schemeClr val="tx1">
                    <a:lumMod val="65000"/>
                    <a:lumOff val="35000"/>
                  </a:schemeClr>
                </a:solidFill>
              </a:rPr>
              <a:t>Oriented </a:t>
            </a:r>
            <a:r>
              <a:rPr lang="en-US" dirty="0" smtClean="0">
                <a:solidFill>
                  <a:schemeClr val="tx1">
                    <a:lumMod val="65000"/>
                    <a:lumOff val="35000"/>
                  </a:schemeClr>
                </a:solidFill>
              </a:rPr>
              <a:t>Programming</a:t>
            </a:r>
          </a:p>
          <a:p>
            <a:pPr marL="514350">
              <a:buFont typeface="Wingdings" panose="05000000000000000000" pitchFamily="2" charset="2"/>
              <a:buChar char="Ø"/>
            </a:pPr>
            <a:r>
              <a:rPr lang="en-US" b="1" dirty="0" smtClean="0">
                <a:solidFill>
                  <a:schemeClr val="tx1">
                    <a:lumMod val="65000"/>
                    <a:lumOff val="35000"/>
                  </a:schemeClr>
                </a:solidFill>
              </a:rPr>
              <a:t>Day4</a:t>
            </a:r>
            <a:endParaRPr lang="en-US" b="1" dirty="0" smtClean="0">
              <a:solidFill>
                <a:schemeClr val="tx1"/>
              </a:solidFill>
            </a:endParaRPr>
          </a:p>
          <a:p>
            <a:pPr marL="628650" lvl="1" indent="0">
              <a:buNone/>
            </a:pPr>
            <a:r>
              <a:rPr lang="en-US" dirty="0" smtClean="0">
                <a:solidFill>
                  <a:schemeClr val="tx1"/>
                </a:solidFill>
              </a:rPr>
              <a:t>Lesson 11: </a:t>
            </a:r>
            <a:r>
              <a:rPr lang="en-US" dirty="0"/>
              <a:t>Prototypal inheritance </a:t>
            </a:r>
            <a:endParaRPr lang="en-US" dirty="0" smtClean="0">
              <a:solidFill>
                <a:schemeClr val="tx1"/>
              </a:solidFill>
            </a:endParaRPr>
          </a:p>
          <a:p>
            <a:pPr marL="628650" lvl="1" indent="0">
              <a:buNone/>
            </a:pPr>
            <a:r>
              <a:rPr lang="en-US" dirty="0" smtClean="0">
                <a:solidFill>
                  <a:schemeClr val="tx1"/>
                </a:solidFill>
              </a:rPr>
              <a:t>Lesson 12:</a:t>
            </a:r>
            <a:r>
              <a:rPr lang="en-US" dirty="0"/>
              <a:t>JavaScript Functions </a:t>
            </a:r>
          </a:p>
          <a:p>
            <a:pPr marL="628650" lvl="1" indent="0">
              <a:buNone/>
            </a:pPr>
            <a:endParaRPr lang="en-GB" dirty="0">
              <a:solidFill>
                <a:schemeClr val="tx1"/>
              </a:solidFill>
            </a:endParaRPr>
          </a:p>
        </p:txBody>
      </p:sp>
      <p:sp>
        <p:nvSpPr>
          <p:cNvPr id="185351"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Day Wise Schedule</a:t>
            </a:r>
          </a:p>
        </p:txBody>
      </p:sp>
    </p:spTree>
    <p:extLst>
      <p:ext uri="{BB962C8B-B14F-4D97-AF65-F5344CB8AC3E}">
        <p14:creationId xmlns:p14="http://schemas.microsoft.com/office/powerpoint/2010/main" val="3096077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p:cNvSpPr>
            <a:spLocks noGrp="1"/>
          </p:cNvSpPr>
          <p:nvPr>
            <p:ph type="body" idx="1"/>
          </p:nvPr>
        </p:nvSpPr>
        <p:spPr>
          <a:xfrm>
            <a:off x="457200" y="1371600"/>
            <a:ext cx="8229600" cy="4800600"/>
          </a:xfrm>
          <a:noFill/>
        </p:spPr>
        <p:txBody>
          <a:bodyPr/>
          <a:lstStyle/>
          <a:p>
            <a:pPr>
              <a:buFont typeface="Wingdings" pitchFamily="2" charset="2"/>
              <a:buChar char="Ø"/>
            </a:pPr>
            <a:r>
              <a:rPr lang="en-US" dirty="0" smtClean="0">
                <a:solidFill>
                  <a:schemeClr val="tx1"/>
                </a:solidFill>
              </a:rPr>
              <a:t>Lesson 1: Introduction to JavaScript</a:t>
            </a:r>
          </a:p>
          <a:p>
            <a:pPr marL="904875" lvl="1" indent="-276225"/>
            <a:r>
              <a:rPr lang="en-US" dirty="0" smtClean="0">
                <a:solidFill>
                  <a:schemeClr val="tx1"/>
                </a:solidFill>
              </a:rPr>
              <a:t>1.1</a:t>
            </a:r>
            <a:r>
              <a:rPr lang="en-US" dirty="0">
                <a:solidFill>
                  <a:schemeClr val="tx1"/>
                </a:solidFill>
              </a:rPr>
              <a:t>. Basic Concepts of JavaScript</a:t>
            </a:r>
          </a:p>
          <a:p>
            <a:pPr marL="904875" lvl="1" indent="-276225"/>
            <a:r>
              <a:rPr lang="en-US" dirty="0">
                <a:solidFill>
                  <a:schemeClr val="tx1"/>
                </a:solidFill>
              </a:rPr>
              <a:t>1.2. Embedding JavaScript in HTML</a:t>
            </a:r>
          </a:p>
          <a:p>
            <a:pPr marL="838200" lvl="1" indent="-381000">
              <a:buFont typeface="Arial" pitchFamily="34" charset="0"/>
              <a:buNone/>
            </a:pPr>
            <a:endParaRPr lang="en-US" sz="1800" dirty="0"/>
          </a:p>
          <a:p>
            <a:pPr>
              <a:buFont typeface="Wingdings" pitchFamily="2" charset="2"/>
              <a:buChar char="Ø"/>
            </a:pPr>
            <a:r>
              <a:rPr lang="en-US" dirty="0">
                <a:solidFill>
                  <a:schemeClr val="tx1"/>
                </a:solidFill>
              </a:rPr>
              <a:t>Lesson 2: </a:t>
            </a:r>
            <a:r>
              <a:rPr lang="en-US" dirty="0" smtClean="0">
                <a:solidFill>
                  <a:schemeClr val="tx1"/>
                </a:solidFill>
              </a:rPr>
              <a:t>JavaScript </a:t>
            </a:r>
            <a:r>
              <a:rPr lang="en-US" dirty="0">
                <a:solidFill>
                  <a:schemeClr val="tx1"/>
                </a:solidFill>
              </a:rPr>
              <a:t>Language</a:t>
            </a:r>
          </a:p>
          <a:p>
            <a:pPr marL="904875" lvl="1" indent="-276225"/>
            <a:r>
              <a:rPr lang="en-US" dirty="0">
                <a:solidFill>
                  <a:schemeClr val="tx1"/>
                </a:solidFill>
              </a:rPr>
              <a:t>2.1. Data Types and Variables</a:t>
            </a:r>
          </a:p>
          <a:p>
            <a:pPr marL="904875" lvl="1" indent="-276225"/>
            <a:r>
              <a:rPr lang="en-US" dirty="0">
                <a:solidFill>
                  <a:schemeClr val="tx1"/>
                </a:solidFill>
              </a:rPr>
              <a:t>2.2. JavaScript Operators</a:t>
            </a:r>
          </a:p>
          <a:p>
            <a:pPr marL="904875" lvl="1" indent="-276225"/>
            <a:r>
              <a:rPr lang="en-US" dirty="0">
                <a:solidFill>
                  <a:schemeClr val="tx1"/>
                </a:solidFill>
              </a:rPr>
              <a:t>2.3. Control Structures and Loops</a:t>
            </a:r>
          </a:p>
          <a:p>
            <a:pPr marL="904875" lvl="1" indent="-276225"/>
            <a:r>
              <a:rPr lang="en-US" dirty="0">
                <a:solidFill>
                  <a:schemeClr val="tx1"/>
                </a:solidFill>
              </a:rPr>
              <a:t>2.4. JavaScript Functions</a:t>
            </a:r>
          </a:p>
          <a:p>
            <a:pPr marL="838200" lvl="1" indent="-381000">
              <a:buFont typeface="Arial" pitchFamily="34" charset="0"/>
              <a:buNone/>
            </a:pPr>
            <a:endParaRPr lang="en-US" sz="2000" b="1" dirty="0"/>
          </a:p>
          <a:p>
            <a:pPr>
              <a:buFont typeface="Wingdings" pitchFamily="2" charset="2"/>
              <a:buChar char="Ø"/>
            </a:pPr>
            <a:r>
              <a:rPr lang="en-US" dirty="0">
                <a:solidFill>
                  <a:schemeClr val="tx1"/>
                </a:solidFill>
              </a:rPr>
              <a:t>Lesson 3: Working with Predefined Core Objects</a:t>
            </a:r>
          </a:p>
          <a:p>
            <a:pPr marL="904875" lvl="1" indent="-276225"/>
            <a:r>
              <a:rPr lang="en-US" dirty="0">
                <a:solidFill>
                  <a:schemeClr val="tx1"/>
                </a:solidFill>
              </a:rPr>
              <a:t>3.1. Data Types in JavaScript</a:t>
            </a:r>
          </a:p>
          <a:p>
            <a:pPr marL="904875" lvl="1" indent="-276225"/>
            <a:r>
              <a:rPr lang="en-US" dirty="0">
                <a:solidFill>
                  <a:schemeClr val="tx1"/>
                </a:solidFill>
              </a:rPr>
              <a:t>3.2. Overview of String, Math, Data objects</a:t>
            </a:r>
          </a:p>
          <a:p>
            <a:pPr marL="457200" indent="-457200">
              <a:buFont typeface="Arial" pitchFamily="34" charset="0"/>
              <a:buNone/>
            </a:pPr>
            <a:endParaRPr lang="en-US" sz="2000" b="1" dirty="0"/>
          </a:p>
        </p:txBody>
      </p:sp>
      <p:sp>
        <p:nvSpPr>
          <p:cNvPr id="186373"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Table of Contents</a:t>
            </a:r>
          </a:p>
        </p:txBody>
      </p:sp>
    </p:spTree>
    <p:extLst>
      <p:ext uri="{BB962C8B-B14F-4D97-AF65-F5344CB8AC3E}">
        <p14:creationId xmlns:p14="http://schemas.microsoft.com/office/powerpoint/2010/main" val="1266105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Rectangle 3"/>
          <p:cNvSpPr>
            <a:spLocks noGrp="1"/>
          </p:cNvSpPr>
          <p:nvPr>
            <p:ph type="body" idx="1"/>
          </p:nvPr>
        </p:nvSpPr>
        <p:spPr>
          <a:xfrm>
            <a:off x="457200" y="1341438"/>
            <a:ext cx="8229600" cy="4525962"/>
          </a:xfrm>
          <a:noFill/>
        </p:spPr>
        <p:txBody>
          <a:bodyPr/>
          <a:lstStyle/>
          <a:p>
            <a:pPr>
              <a:buFont typeface="Wingdings" pitchFamily="2" charset="2"/>
              <a:buChar char="Ø"/>
            </a:pPr>
            <a:r>
              <a:rPr lang="en-US" dirty="0" smtClean="0">
                <a:solidFill>
                  <a:schemeClr val="tx1"/>
                </a:solidFill>
              </a:rPr>
              <a:t>Lesson 4: Working with Arrays</a:t>
            </a:r>
          </a:p>
          <a:p>
            <a:pPr marL="904875" lvl="1" indent="-276225"/>
            <a:r>
              <a:rPr lang="en-US" dirty="0" smtClean="0">
                <a:solidFill>
                  <a:schemeClr val="tx1"/>
                </a:solidFill>
              </a:rPr>
              <a:t>4.1. Array Objects</a:t>
            </a:r>
          </a:p>
          <a:p>
            <a:pPr marL="904875" lvl="1" indent="-276225"/>
            <a:r>
              <a:rPr lang="en-US" dirty="0" smtClean="0">
                <a:solidFill>
                  <a:schemeClr val="tx1"/>
                </a:solidFill>
              </a:rPr>
              <a:t>4.2. Properties and Methods of Array objects</a:t>
            </a:r>
          </a:p>
          <a:p>
            <a:pPr marL="838200" lvl="1" indent="-381000">
              <a:buFont typeface="Arial" pitchFamily="34" charset="0"/>
              <a:buNone/>
            </a:pPr>
            <a:endParaRPr lang="en-US" sz="1800" dirty="0" smtClean="0"/>
          </a:p>
          <a:p>
            <a:pPr>
              <a:buFont typeface="Wingdings" pitchFamily="2" charset="2"/>
              <a:buChar char="Ø"/>
            </a:pPr>
            <a:r>
              <a:rPr lang="en-US" dirty="0" smtClean="0">
                <a:solidFill>
                  <a:schemeClr val="tx1"/>
                </a:solidFill>
              </a:rPr>
              <a:t>Lesson </a:t>
            </a:r>
            <a:r>
              <a:rPr lang="en-US" dirty="0">
                <a:solidFill>
                  <a:schemeClr val="tx1"/>
                </a:solidFill>
              </a:rPr>
              <a:t>5: </a:t>
            </a:r>
            <a:r>
              <a:rPr lang="en-US" dirty="0" smtClean="0">
                <a:solidFill>
                  <a:schemeClr val="tx1"/>
                </a:solidFill>
              </a:rPr>
              <a:t>Document Object Model</a:t>
            </a:r>
            <a:endParaRPr lang="en-US" dirty="0">
              <a:solidFill>
                <a:schemeClr val="tx1"/>
              </a:solidFill>
            </a:endParaRPr>
          </a:p>
          <a:p>
            <a:pPr marL="904875" lvl="1" indent="-276225"/>
            <a:r>
              <a:rPr lang="en-US" dirty="0">
                <a:solidFill>
                  <a:schemeClr val="tx1"/>
                </a:solidFill>
              </a:rPr>
              <a:t>5.1. JavaScript Document Object Model</a:t>
            </a:r>
          </a:p>
          <a:p>
            <a:pPr marL="904875" lvl="1" indent="-276225"/>
            <a:r>
              <a:rPr lang="en-US" dirty="0">
                <a:solidFill>
                  <a:schemeClr val="tx1"/>
                </a:solidFill>
              </a:rPr>
              <a:t>5.2. Window object, Frame, and Navigator </a:t>
            </a:r>
            <a:r>
              <a:rPr lang="en-US" dirty="0" smtClean="0">
                <a:solidFill>
                  <a:schemeClr val="tx1"/>
                </a:solidFill>
              </a:rPr>
              <a:t>Object</a:t>
            </a:r>
          </a:p>
          <a:p>
            <a:pPr marL="904875" lvl="1" indent="-276225"/>
            <a:r>
              <a:rPr lang="en-US" dirty="0" smtClean="0">
                <a:solidFill>
                  <a:schemeClr val="tx1"/>
                </a:solidFill>
              </a:rPr>
              <a:t>5.3. </a:t>
            </a:r>
            <a:r>
              <a:rPr lang="en-US" dirty="0">
                <a:solidFill>
                  <a:schemeClr val="tx1"/>
                </a:solidFill>
              </a:rPr>
              <a:t>Working with Location Object</a:t>
            </a:r>
          </a:p>
          <a:p>
            <a:pPr marL="904875" lvl="1" indent="-276225"/>
            <a:r>
              <a:rPr lang="en-US" dirty="0" smtClean="0">
                <a:solidFill>
                  <a:schemeClr val="tx1"/>
                </a:solidFill>
              </a:rPr>
              <a:t>5.4. </a:t>
            </a:r>
            <a:r>
              <a:rPr lang="en-US" dirty="0">
                <a:solidFill>
                  <a:schemeClr val="tx1"/>
                </a:solidFill>
              </a:rPr>
              <a:t>Working with History </a:t>
            </a:r>
            <a:r>
              <a:rPr lang="en-US" dirty="0" smtClean="0">
                <a:solidFill>
                  <a:schemeClr val="tx1"/>
                </a:solidFill>
              </a:rPr>
              <a:t>Object</a:t>
            </a:r>
          </a:p>
          <a:p>
            <a:pPr marL="904875" lvl="1" indent="-276225"/>
            <a:endParaRPr lang="en-US" dirty="0">
              <a:solidFill>
                <a:schemeClr val="tx1"/>
              </a:solidFill>
            </a:endParaRPr>
          </a:p>
          <a:p>
            <a:pPr>
              <a:buFont typeface="Wingdings" pitchFamily="2" charset="2"/>
              <a:buChar char="Ø"/>
            </a:pPr>
            <a:r>
              <a:rPr lang="en-US" dirty="0">
                <a:solidFill>
                  <a:schemeClr val="tx1"/>
                </a:solidFill>
              </a:rPr>
              <a:t>Lesson 6: Working With Document Object</a:t>
            </a:r>
          </a:p>
          <a:p>
            <a:pPr marL="904875" lvl="1" indent="-276225"/>
            <a:r>
              <a:rPr lang="en-US" dirty="0">
                <a:solidFill>
                  <a:schemeClr val="tx1"/>
                </a:solidFill>
              </a:rPr>
              <a:t>6.1. Document Objects</a:t>
            </a:r>
          </a:p>
          <a:p>
            <a:pPr marL="904875" lvl="1" indent="-276225"/>
            <a:r>
              <a:rPr lang="en-US" dirty="0">
                <a:solidFill>
                  <a:schemeClr val="tx1"/>
                </a:solidFill>
              </a:rPr>
              <a:t>6.2. Link and Anchor Objects</a:t>
            </a:r>
          </a:p>
          <a:p>
            <a:pPr marL="904875" lvl="1" indent="-276225"/>
            <a:endParaRPr lang="en-US" dirty="0">
              <a:solidFill>
                <a:schemeClr val="tx1"/>
              </a:solidFill>
            </a:endParaRPr>
          </a:p>
          <a:p>
            <a:pPr marL="838200" lvl="1" indent="-381000">
              <a:buFont typeface="Arial" pitchFamily="34" charset="0"/>
              <a:buNone/>
            </a:pPr>
            <a:endParaRPr lang="en-US" sz="1800" dirty="0"/>
          </a:p>
        </p:txBody>
      </p:sp>
      <p:sp>
        <p:nvSpPr>
          <p:cNvPr id="204806"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Table of Contents</a:t>
            </a:r>
          </a:p>
        </p:txBody>
      </p:sp>
    </p:spTree>
    <p:extLst>
      <p:ext uri="{BB962C8B-B14F-4D97-AF65-F5344CB8AC3E}">
        <p14:creationId xmlns:p14="http://schemas.microsoft.com/office/powerpoint/2010/main" val="3818265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5"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buClr>
                <a:srgbClr val="FF9900"/>
              </a:buClr>
            </a:pPr>
            <a:r>
              <a:rPr lang="en-US" sz="2800" dirty="0">
                <a:solidFill>
                  <a:srgbClr val="000000"/>
                </a:solidFill>
                <a:latin typeface="Candara"/>
                <a:ea typeface="ヒラギノ角ゴ Pro W3"/>
                <a:cs typeface="Arial" pitchFamily="34" charset="0"/>
              </a:rPr>
              <a:t>Table of Contents</a:t>
            </a:r>
          </a:p>
        </p:txBody>
      </p:sp>
      <p:sp>
        <p:nvSpPr>
          <p:cNvPr id="225286" name="Rectangle 6"/>
          <p:cNvSpPr>
            <a:spLocks/>
          </p:cNvSpPr>
          <p:nvPr/>
        </p:nvSpPr>
        <p:spPr bwMode="auto">
          <a:xfrm>
            <a:off x="457200" y="13716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00A1E4"/>
              </a:buClr>
              <a:buFont typeface="Wingdings" pitchFamily="2" charset="2"/>
              <a:buChar char="Ø"/>
            </a:pPr>
            <a:r>
              <a:rPr lang="en-US" b="1" dirty="0" smtClean="0">
                <a:latin typeface="Candara" panose="020E0502030303020204" pitchFamily="34" charset="0"/>
              </a:rPr>
              <a:t>Lesson 7: </a:t>
            </a:r>
            <a:r>
              <a:rPr lang="en-US" b="1" dirty="0">
                <a:latin typeface="Candara" panose="020E0502030303020204" pitchFamily="34" charset="0"/>
              </a:rPr>
              <a:t>Working with Form Object </a:t>
            </a:r>
          </a:p>
          <a:p>
            <a:pPr marL="904875" lvl="1" indent="-276225">
              <a:spcBef>
                <a:spcPct val="20000"/>
              </a:spcBef>
              <a:buClr>
                <a:srgbClr val="00A1E4"/>
              </a:buClr>
              <a:buFont typeface="Arial" panose="020B0604020202020204" pitchFamily="34" charset="0"/>
              <a:buChar char="–"/>
            </a:pPr>
            <a:r>
              <a:rPr lang="en-US" sz="1600" dirty="0">
                <a:latin typeface="Candara" panose="020E0502030303020204" pitchFamily="34" charset="0"/>
              </a:rPr>
              <a:t>7</a:t>
            </a:r>
            <a:r>
              <a:rPr lang="en-US" sz="1600" dirty="0" smtClean="0">
                <a:latin typeface="Candara" panose="020E0502030303020204" pitchFamily="34" charset="0"/>
              </a:rPr>
              <a:t>.1</a:t>
            </a:r>
            <a:r>
              <a:rPr lang="en-US" sz="1600" dirty="0">
                <a:latin typeface="Candara" panose="020E0502030303020204" pitchFamily="34" charset="0"/>
              </a:rPr>
              <a:t>. Form properties, Methods &amp; Event handlers </a:t>
            </a:r>
          </a:p>
          <a:p>
            <a:pPr marL="904875" lvl="1" indent="-276225">
              <a:spcBef>
                <a:spcPct val="20000"/>
              </a:spcBef>
              <a:buClr>
                <a:srgbClr val="00A1E4"/>
              </a:buClr>
              <a:buFont typeface="Arial" panose="020B0604020202020204" pitchFamily="34" charset="0"/>
              <a:buChar char="–"/>
            </a:pPr>
            <a:r>
              <a:rPr lang="en-US" sz="1600" dirty="0">
                <a:latin typeface="Candara" panose="020E0502030303020204" pitchFamily="34" charset="0"/>
              </a:rPr>
              <a:t>7</a:t>
            </a:r>
            <a:r>
              <a:rPr lang="en-US" sz="1600" dirty="0" smtClean="0">
                <a:latin typeface="Candara" panose="020E0502030303020204" pitchFamily="34" charset="0"/>
              </a:rPr>
              <a:t>.2</a:t>
            </a:r>
            <a:r>
              <a:rPr lang="en-US" sz="1600" dirty="0">
                <a:latin typeface="Candara" panose="020E0502030303020204" pitchFamily="34" charset="0"/>
              </a:rPr>
              <a:t>. Text-Related Objects </a:t>
            </a:r>
          </a:p>
          <a:p>
            <a:pPr marL="904875" lvl="1" indent="-276225">
              <a:spcBef>
                <a:spcPct val="20000"/>
              </a:spcBef>
              <a:buClr>
                <a:srgbClr val="00A1E4"/>
              </a:buClr>
              <a:buFont typeface="Arial" panose="020B0604020202020204" pitchFamily="34" charset="0"/>
              <a:buChar char="–"/>
            </a:pPr>
            <a:r>
              <a:rPr lang="en-US" sz="1600" dirty="0">
                <a:latin typeface="Candara" panose="020E0502030303020204" pitchFamily="34" charset="0"/>
              </a:rPr>
              <a:t>7</a:t>
            </a:r>
            <a:r>
              <a:rPr lang="en-US" sz="1600" dirty="0" smtClean="0">
                <a:latin typeface="Candara" panose="020E0502030303020204" pitchFamily="34" charset="0"/>
              </a:rPr>
              <a:t>.3</a:t>
            </a:r>
            <a:r>
              <a:rPr lang="en-US" sz="1600" dirty="0">
                <a:latin typeface="Candara" panose="020E0502030303020204" pitchFamily="34" charset="0"/>
              </a:rPr>
              <a:t>. Button Objects</a:t>
            </a:r>
          </a:p>
          <a:p>
            <a:pPr marL="904875" lvl="1" indent="-276225">
              <a:spcBef>
                <a:spcPct val="20000"/>
              </a:spcBef>
              <a:buClr>
                <a:srgbClr val="00A1E4"/>
              </a:buClr>
              <a:buFont typeface="Arial" panose="020B0604020202020204" pitchFamily="34" charset="0"/>
              <a:buChar char="–"/>
            </a:pPr>
            <a:r>
              <a:rPr lang="en-US" sz="1600" dirty="0">
                <a:latin typeface="Candara" panose="020E0502030303020204" pitchFamily="34" charset="0"/>
              </a:rPr>
              <a:t>7</a:t>
            </a:r>
            <a:r>
              <a:rPr lang="en-US" sz="1600" dirty="0" smtClean="0">
                <a:latin typeface="Candara" panose="020E0502030303020204" pitchFamily="34" charset="0"/>
              </a:rPr>
              <a:t>.4</a:t>
            </a:r>
            <a:r>
              <a:rPr lang="en-US" sz="1600" dirty="0">
                <a:latin typeface="Candara" panose="020E0502030303020204" pitchFamily="34" charset="0"/>
              </a:rPr>
              <a:t>. Check Box and Radio Objects</a:t>
            </a:r>
          </a:p>
          <a:p>
            <a:pPr marL="904875" lvl="1" indent="-276225">
              <a:spcBef>
                <a:spcPct val="20000"/>
              </a:spcBef>
              <a:buClr>
                <a:srgbClr val="00A1E4"/>
              </a:buClr>
              <a:buFont typeface="Arial" panose="020B0604020202020204" pitchFamily="34" charset="0"/>
              <a:buChar char="–"/>
            </a:pPr>
            <a:r>
              <a:rPr lang="en-US" sz="1600" dirty="0">
                <a:latin typeface="Candara" panose="020E0502030303020204" pitchFamily="34" charset="0"/>
              </a:rPr>
              <a:t>7</a:t>
            </a:r>
            <a:r>
              <a:rPr lang="en-US" sz="1600" dirty="0" smtClean="0">
                <a:latin typeface="Candara" panose="020E0502030303020204" pitchFamily="34" charset="0"/>
              </a:rPr>
              <a:t>.5</a:t>
            </a:r>
            <a:r>
              <a:rPr lang="en-US" sz="1600" dirty="0">
                <a:latin typeface="Candara" panose="020E0502030303020204" pitchFamily="34" charset="0"/>
              </a:rPr>
              <a:t>. Select Objects</a:t>
            </a:r>
          </a:p>
          <a:p>
            <a:pPr marL="904875" lvl="1" indent="-276225">
              <a:spcBef>
                <a:spcPct val="20000"/>
              </a:spcBef>
              <a:buClr>
                <a:srgbClr val="00A1E4"/>
              </a:buClr>
              <a:buFont typeface="Arial" panose="020B0604020202020204" pitchFamily="34" charset="0"/>
              <a:buChar char="–"/>
            </a:pPr>
            <a:r>
              <a:rPr lang="en-US" sz="1600" dirty="0">
                <a:latin typeface="Candara" panose="020E0502030303020204" pitchFamily="34" charset="0"/>
              </a:rPr>
              <a:t>7</a:t>
            </a:r>
            <a:r>
              <a:rPr lang="en-US" sz="1600" dirty="0" smtClean="0">
                <a:latin typeface="Candara" panose="020E0502030303020204" pitchFamily="34" charset="0"/>
              </a:rPr>
              <a:t>.6</a:t>
            </a:r>
            <a:r>
              <a:rPr lang="en-US" sz="1600" dirty="0">
                <a:latin typeface="Candara" panose="020E0502030303020204" pitchFamily="34" charset="0"/>
              </a:rPr>
              <a:t>. Validate Data and Form </a:t>
            </a:r>
            <a:r>
              <a:rPr lang="en-US" sz="1600" dirty="0" smtClean="0">
                <a:latin typeface="Candara" panose="020E0502030303020204" pitchFamily="34" charset="0"/>
              </a:rPr>
              <a:t>Submission</a:t>
            </a:r>
          </a:p>
          <a:p>
            <a:pPr marL="904875" lvl="1" indent="-276225">
              <a:spcBef>
                <a:spcPct val="20000"/>
              </a:spcBef>
              <a:buClr>
                <a:srgbClr val="00A1E4"/>
              </a:buClr>
              <a:buFont typeface="Arial" panose="020B0604020202020204" pitchFamily="34" charset="0"/>
              <a:buChar char="–"/>
            </a:pPr>
            <a:endParaRPr lang="en-US" sz="1600" dirty="0">
              <a:latin typeface="Candara" panose="020E0502030303020204" pitchFamily="34" charset="0"/>
            </a:endParaRPr>
          </a:p>
          <a:p>
            <a:pPr marL="342900" indent="-342900">
              <a:spcBef>
                <a:spcPct val="20000"/>
              </a:spcBef>
              <a:buClr>
                <a:srgbClr val="00A1E4"/>
              </a:buClr>
              <a:buFont typeface="Wingdings" pitchFamily="2" charset="2"/>
              <a:buChar char="Ø"/>
            </a:pPr>
            <a:r>
              <a:rPr lang="en-US" b="1" dirty="0">
                <a:latin typeface="Candara" panose="020E0502030303020204" pitchFamily="34" charset="0"/>
              </a:rPr>
              <a:t>Lesson 8: Work with Regular Expressions</a:t>
            </a:r>
          </a:p>
          <a:p>
            <a:pPr marL="904875" lvl="1" indent="-276225">
              <a:spcBef>
                <a:spcPct val="20000"/>
              </a:spcBef>
              <a:buClr>
                <a:srgbClr val="00A1E4"/>
              </a:buClr>
              <a:buFont typeface="Arial" panose="020B0604020202020204" pitchFamily="34" charset="0"/>
              <a:buChar char="–"/>
            </a:pPr>
            <a:r>
              <a:rPr lang="en-US" sz="2000" b="1" dirty="0"/>
              <a:t>	</a:t>
            </a:r>
            <a:r>
              <a:rPr lang="en-US" sz="1600" dirty="0">
                <a:latin typeface="Candara" panose="020E0502030303020204" pitchFamily="34" charset="0"/>
              </a:rPr>
              <a:t>8.1. Use  regular expressions</a:t>
            </a:r>
          </a:p>
          <a:p>
            <a:pPr marL="904875" lvl="1" indent="-276225">
              <a:spcBef>
                <a:spcPct val="20000"/>
              </a:spcBef>
              <a:buClr>
                <a:srgbClr val="00A1E4"/>
              </a:buClr>
              <a:buFont typeface="Arial" panose="020B0604020202020204" pitchFamily="34" charset="0"/>
              <a:buChar char="–"/>
            </a:pPr>
            <a:r>
              <a:rPr lang="en-US" sz="1600" dirty="0">
                <a:latin typeface="Candara" panose="020E0502030303020204" pitchFamily="34" charset="0"/>
              </a:rPr>
              <a:t>	8.2. Search using simple patterns</a:t>
            </a:r>
          </a:p>
          <a:p>
            <a:pPr marL="904875" lvl="1" indent="-276225">
              <a:spcBef>
                <a:spcPct val="20000"/>
              </a:spcBef>
              <a:buClr>
                <a:srgbClr val="00A1E4"/>
              </a:buClr>
              <a:buFont typeface="Arial" panose="020B0604020202020204" pitchFamily="34" charset="0"/>
              <a:buChar char="–"/>
            </a:pPr>
            <a:r>
              <a:rPr lang="en-US" sz="1600" dirty="0">
                <a:latin typeface="Candara" panose="020E0502030303020204" pitchFamily="34" charset="0"/>
              </a:rPr>
              <a:t>	8.3. Search using special characters</a:t>
            </a:r>
          </a:p>
          <a:p>
            <a:pPr marL="904875" lvl="1" indent="-276225">
              <a:spcBef>
                <a:spcPct val="20000"/>
              </a:spcBef>
              <a:buClr>
                <a:srgbClr val="00A1E4"/>
              </a:buClr>
              <a:buFont typeface="Arial" panose="020B0604020202020204" pitchFamily="34" charset="0"/>
              <a:buChar char="–"/>
            </a:pPr>
            <a:r>
              <a:rPr lang="en-US" sz="1600" dirty="0">
                <a:latin typeface="Candara" panose="020E0502030303020204" pitchFamily="34" charset="0"/>
              </a:rPr>
              <a:t>	8.4. Work with </a:t>
            </a:r>
            <a:r>
              <a:rPr lang="en-US" sz="1600" dirty="0" err="1">
                <a:latin typeface="Candara" panose="020E0502030303020204" pitchFamily="34" charset="0"/>
              </a:rPr>
              <a:t>RegExp</a:t>
            </a:r>
            <a:r>
              <a:rPr lang="en-US" sz="1600" dirty="0">
                <a:latin typeface="Candara" panose="020E0502030303020204" pitchFamily="34" charset="0"/>
              </a:rPr>
              <a:t> objects</a:t>
            </a:r>
          </a:p>
          <a:p>
            <a:pPr marL="904875" lvl="1" indent="-276225">
              <a:spcBef>
                <a:spcPct val="20000"/>
              </a:spcBef>
              <a:buClr>
                <a:srgbClr val="00A1E4"/>
              </a:buClr>
              <a:buFont typeface="Arial" panose="020B0604020202020204" pitchFamily="34" charset="0"/>
              <a:buChar char="–"/>
            </a:pPr>
            <a:endParaRPr lang="en-US" sz="1600" dirty="0">
              <a:latin typeface="Candara" panose="020E0502030303020204" pitchFamily="34" charset="0"/>
            </a:endParaRPr>
          </a:p>
          <a:p>
            <a:pPr marL="457200" indent="-457200" eaLnBrk="0" hangingPunct="0">
              <a:spcBef>
                <a:spcPct val="20000"/>
              </a:spcBef>
              <a:buClr>
                <a:srgbClr val="00A1E4"/>
              </a:buClr>
              <a:buFont typeface="Arial" pitchFamily="34" charset="0"/>
              <a:buChar char="•"/>
            </a:pPr>
            <a:endParaRPr lang="en-US" sz="2800" dirty="0">
              <a:solidFill>
                <a:srgbClr val="000000"/>
              </a:solidFill>
              <a:latin typeface="Candara"/>
              <a:cs typeface="Arial" pitchFamily="34" charset="0"/>
            </a:endParaRPr>
          </a:p>
        </p:txBody>
      </p:sp>
    </p:spTree>
    <p:extLst>
      <p:ext uri="{BB962C8B-B14F-4D97-AF65-F5344CB8AC3E}">
        <p14:creationId xmlns:p14="http://schemas.microsoft.com/office/powerpoint/2010/main" val="36144369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Class book</Material_x0020_Type>
    <Category xmlns="2792f03d-d3b8-434f-88d1-32c1c69d1f7a">Module Artifact</Category>
    <Level xmlns="2792f03d-d3b8-434f-88d1-32c1c69d1f7a">L1</Level>
  </documentManagement>
</p:properties>
</file>

<file path=customXml/itemProps1.xml><?xml version="1.0" encoding="utf-8"?>
<ds:datastoreItem xmlns:ds="http://schemas.openxmlformats.org/officeDocument/2006/customXml" ds:itemID="{E6D7665F-8C87-49F1-94B0-6D13FB5E127F}">
  <ds:schemaRefs>
    <ds:schemaRef ds:uri="http://schemas.microsoft.com/sharepoint/v3/contenttype/forms"/>
  </ds:schemaRefs>
</ds:datastoreItem>
</file>

<file path=customXml/itemProps2.xml><?xml version="1.0" encoding="utf-8"?>
<ds:datastoreItem xmlns:ds="http://schemas.openxmlformats.org/officeDocument/2006/customXml" ds:itemID="{BDABE862-554A-429C-816C-3E99BB7EB0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92f03d-d3b8-434f-88d1-32c1c69d1f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63433B7-998A-4D4C-91CD-BC966B06FCAD}">
  <ds:schemaRefs>
    <ds:schemaRef ds:uri="http://schemas.microsoft.com/office/2006/metadata/properties"/>
    <ds:schemaRef ds:uri="http://schemas.microsoft.com/office/infopath/2007/PartnerControls"/>
    <ds:schemaRef ds:uri="2792f03d-d3b8-434f-88d1-32c1c69d1f7a"/>
  </ds:schemaRefs>
</ds:datastoreItem>
</file>

<file path=docProps/app.xml><?xml version="1.0" encoding="utf-8"?>
<Properties xmlns="http://schemas.openxmlformats.org/officeDocument/2006/extended-properties" xmlns:vt="http://schemas.openxmlformats.org/officeDocument/2006/docPropsVTypes">
  <TotalTime>1365</TotalTime>
  <Words>597</Words>
  <Application>Microsoft Office PowerPoint</Application>
  <PresentationFormat>On-screen Show (4:3)</PresentationFormat>
  <Paragraphs>155</Paragraphs>
  <Slides>13</Slides>
  <Notes>13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ヒラギノ角ゴ Pro W3</vt:lpstr>
      <vt:lpstr>MS PGothic</vt:lpstr>
      <vt:lpstr>Candara</vt:lpstr>
      <vt:lpstr>Arial</vt:lpstr>
      <vt:lpstr>Wingdings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P Thulaseedharan</dc:creator>
  <cp:lastModifiedBy>Vikash, Rahul</cp:lastModifiedBy>
  <cp:revision>83</cp:revision>
  <dcterms:created xsi:type="dcterms:W3CDTF">2014-04-28T11:21:39Z</dcterms:created>
  <dcterms:modified xsi:type="dcterms:W3CDTF">2017-08-19T10:28:57Z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0x0101000108302FC8669F4799BB2525FF9426D3</vt:lpwstr>
  </property>
</Properties>
</file>