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type="screen4x3"/>
  <p:notesSz cx="6858000" cy="9144000"/>
  <p:embeddedFontLst>
    <p:embeddedFont>
      <p:font typeface="Trebuchet MS" panose="020B0603020202020204" pitchFamily="34" charset="0"/>
      <p:regular r:id="rId27"/>
      <p:bold r:id="rId28"/>
      <p:italic r:id="rId29"/>
      <p:boldItalic r:id="rId30"/>
    </p:embeddedFont>
    <p:embeddedFont>
      <p:font typeface="Candara" panose="020E0502030303020204" pitchFamily="34" charset="0"/>
      <p:regular r:id="rId31"/>
      <p:bold r:id="rId32"/>
      <p:italic r:id="rId33"/>
      <p:boldItalic r:id="rId34"/>
    </p:embeddedFont>
    <p:embeddedFont>
      <p:font typeface="MS PGothic" panose="020B0600070205080204" pitchFamily="34" charset="-128"/>
      <p:regular r:id="rId35"/>
    </p:embeddedFont>
    <p:embeddedFont>
      <p:font typeface="Calibri" panose="020F050202020403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783"/>
        <p:guide pos="124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50154" y="625648"/>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Candara" pitchFamily="34" charset="0"/>
                <a:cs typeface="Arial" pitchFamily="34" charset="0"/>
              </a:rPr>
              <a:t>Web Basics</a:t>
            </a:r>
            <a:r>
              <a:rPr lang="en-IN" sz="1000" b="0" baseline="0" dirty="0" smtClean="0">
                <a:latin typeface="Candara" pitchFamily="34" charset="0"/>
                <a:cs typeface="Arial" pitchFamily="34" charset="0"/>
              </a:rPr>
              <a:t> – JavaScript 		</a:t>
            </a:r>
            <a:r>
              <a:rPr lang="en-IN" sz="1000" b="0" dirty="0" smtClean="0">
                <a:latin typeface="Candara" pitchFamily="34" charset="0"/>
                <a:cs typeface="Arial" pitchFamily="34" charset="0"/>
              </a:rPr>
              <a:t>	                  Working with Predefined Core</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2" name="Rectangle 14"/>
          <p:cNvSpPr>
            <a:spLocks noChangeArrowheads="1"/>
          </p:cNvSpPr>
          <p:nvPr/>
        </p:nvSpPr>
        <p:spPr bwMode="auto">
          <a:xfrm>
            <a:off x="3879668" y="8360261"/>
            <a:ext cx="2762530" cy="26638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cs typeface="Arial" pitchFamily="34" charset="0"/>
              </a:rPr>
              <a:t>		 Page 03-</a:t>
            </a:r>
            <a:fld id="{BD9FB300-F9DC-4669-88F4-967ABA23CC04}" type="slidenum">
              <a:rPr lang="en-US" sz="11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anose="020E0502030303020204" pitchFamily="34" charset="0"/>
                <a:cs typeface="Arial" pitchFamily="34" charset="0"/>
              </a:rPr>
              <a:t> </a:t>
            </a:r>
          </a:p>
          <a:p>
            <a:r>
              <a:rPr lang="en-US" sz="1100" dirty="0" smtClean="0">
                <a:latin typeface="Candara" panose="020E0502030303020204" pitchFamily="34" charset="0"/>
                <a:cs typeface="Arial" pitchFamily="34" charset="0"/>
              </a:rPr>
              <a:t>  </a:t>
            </a:r>
            <a:endParaRPr lang="en-US" sz="11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9613" y="679450"/>
            <a:ext cx="4572000" cy="3429000"/>
          </a:xfrm>
        </p:spPr>
      </p:sp>
      <p:sp>
        <p:nvSpPr>
          <p:cNvPr id="3" name="Notes Placeholder 2"/>
          <p:cNvSpPr>
            <a:spLocks noGrp="1"/>
          </p:cNvSpPr>
          <p:nvPr>
            <p:ph type="body" idx="1"/>
          </p:nvPr>
        </p:nvSpPr>
        <p:spPr>
          <a:xfrm>
            <a:off x="1979613" y="4418013"/>
            <a:ext cx="4586881"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1979613" y="604837"/>
            <a:ext cx="4670425" cy="3503613"/>
          </a:xfrm>
          <a:ln/>
        </p:spPr>
      </p:sp>
      <p:sp>
        <p:nvSpPr>
          <p:cNvPr id="61445" name="Rectangle 3"/>
          <p:cNvSpPr>
            <a:spLocks noGrp="1" noChangeArrowheads="1"/>
          </p:cNvSpPr>
          <p:nvPr>
            <p:ph type="body" idx="1"/>
          </p:nvPr>
        </p:nvSpPr>
        <p:spPr>
          <a:xfrm>
            <a:off x="1979613" y="4418013"/>
            <a:ext cx="4419600" cy="3967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URL String Encoding and Decoding</a:t>
            </a:r>
            <a:endParaRPr lang="en-US" b="1" dirty="0" smtClean="0"/>
          </a:p>
          <a:p>
            <a:pPr algn="just" eaLnBrk="1" hangingPunct="1"/>
            <a:r>
              <a:rPr lang="en-US" dirty="0" smtClean="0"/>
              <a:t>escape(“Howdy </a:t>
            </a:r>
            <a:r>
              <a:rPr lang="en-US" dirty="0" err="1" smtClean="0"/>
              <a:t>Pardner</a:t>
            </a:r>
            <a:r>
              <a:rPr lang="en-US" dirty="0" smtClean="0"/>
              <a:t>”) // result = “Howdy%20Pardner”</a:t>
            </a:r>
          </a:p>
          <a:p>
            <a:pPr algn="just" eaLnBrk="1" hangingPunct="1"/>
            <a:r>
              <a:rPr lang="en-US" dirty="0" err="1" smtClean="0"/>
              <a:t>unescape</a:t>
            </a:r>
            <a:r>
              <a:rPr lang="en-US" dirty="0" smtClean="0"/>
              <a:t>(“Howdy%20Pardner”) // result = “Howdy </a:t>
            </a:r>
            <a:r>
              <a:rPr lang="en-US" dirty="0" err="1" smtClean="0"/>
              <a:t>Pardner</a:t>
            </a:r>
            <a:r>
              <a:rPr lang="en-US" dirty="0" smtClean="0"/>
              <a:t>”</a:t>
            </a:r>
          </a:p>
          <a:p>
            <a:pPr algn="just" eaLnBrk="1" hangingPunct="1"/>
            <a:r>
              <a:rPr lang="en-US" dirty="0" smtClean="0"/>
              <a:t>When browsers and servers communicate, some </a:t>
            </a:r>
            <a:r>
              <a:rPr lang="en-US" dirty="0" err="1" smtClean="0"/>
              <a:t>nonalphanumeric</a:t>
            </a:r>
            <a:r>
              <a:rPr lang="en-US" dirty="0" smtClean="0"/>
              <a:t> characters that we take for granted (such as a space) cannot make the journey in their native form. Only a narrower set of letters, numbers, and punctuation is allowed. To accommodate the rest, the characters must be encoded with a special symbol (%)and their hexadecimal ASCII values. For example, the space character is hex 20 (ASCII decimal 32). When encoded, it looks like %20. You may have seen this symbol in browser history lists or URLs.</a:t>
            </a:r>
          </a:p>
          <a:p>
            <a:pPr algn="just" eaLnBrk="1" hangingPunct="1"/>
            <a:r>
              <a:rPr lang="en-US" dirty="0" smtClean="0"/>
              <a:t>JavaScript includes two functions, escape() and </a:t>
            </a:r>
            <a:r>
              <a:rPr lang="en-US" dirty="0" err="1" smtClean="0"/>
              <a:t>unescape</a:t>
            </a:r>
            <a:r>
              <a:rPr lang="en-US" dirty="0" smtClean="0"/>
              <a:t>(), that offer instant conversion of whole strings. To convert a plain string to one with these escape codes, use the escape function, as in escape(“Howdy </a:t>
            </a:r>
            <a:r>
              <a:rPr lang="en-US" dirty="0" err="1" smtClean="0"/>
              <a:t>Pardner</a:t>
            </a:r>
            <a:r>
              <a:rPr lang="en-US" dirty="0" smtClean="0"/>
              <a:t>”) // result = “Howdy%20Pardner”. The </a:t>
            </a:r>
            <a:r>
              <a:rPr lang="en-US" dirty="0" err="1" smtClean="0"/>
              <a:t>unescape</a:t>
            </a:r>
            <a:r>
              <a:rPr lang="en-US" dirty="0" smtClean="0"/>
              <a:t>() function converts the escape codes into human-readable form.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1979613" y="604838"/>
            <a:ext cx="4670425" cy="3503612"/>
          </a:xfrm>
          <a:ln/>
        </p:spPr>
      </p:sp>
      <p:sp>
        <p:nvSpPr>
          <p:cNvPr id="63493" name="Rectangle 3"/>
          <p:cNvSpPr>
            <a:spLocks noGrp="1" noChangeArrowheads="1"/>
          </p:cNvSpPr>
          <p:nvPr>
            <p:ph type="body" idx="1"/>
          </p:nvPr>
        </p:nvSpPr>
        <p:spPr>
          <a:xfrm>
            <a:off x="1979613" y="4418013"/>
            <a:ext cx="4414837"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1979613" y="604837"/>
            <a:ext cx="4670425" cy="3503613"/>
          </a:xfrm>
          <a:ln/>
        </p:spPr>
      </p:sp>
      <p:sp>
        <p:nvSpPr>
          <p:cNvPr id="64517" name="Rectangle 3"/>
          <p:cNvSpPr>
            <a:spLocks noGrp="1" noChangeArrowheads="1"/>
          </p:cNvSpPr>
          <p:nvPr>
            <p:ph type="body" idx="1"/>
          </p:nvPr>
        </p:nvSpPr>
        <p:spPr>
          <a:xfrm>
            <a:off x="1979613" y="4418013"/>
            <a:ext cx="4586881" cy="37329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Math Object – Properties &amp; Methods:</a:t>
            </a:r>
          </a:p>
          <a:p>
            <a:pPr algn="just" eaLnBrk="1" hangingPunct="1"/>
            <a:r>
              <a:rPr lang="en-US" dirty="0" smtClean="0"/>
              <a:t>The Math object allows you to perform mathematical tasks. All properties and methods can be called without creating the Math object.</a:t>
            </a:r>
          </a:p>
          <a:p>
            <a:pPr algn="just" eaLnBrk="1" hangingPunct="1"/>
            <a:r>
              <a:rPr lang="en-US" dirty="0" smtClean="0"/>
              <a:t>You can use them in your regular arithmetic expressions since they return constant values. For example, to obtain the circumference of a circle whose diameter is in variable d, you use the statement shown below.</a:t>
            </a:r>
          </a:p>
          <a:p>
            <a:pPr algn="just" eaLnBrk="1" hangingPunct="1"/>
            <a:r>
              <a:rPr lang="en-US" dirty="0" smtClean="0"/>
              <a:t>circumference = d * </a:t>
            </a:r>
            <a:r>
              <a:rPr lang="en-US" dirty="0" err="1" smtClean="0"/>
              <a:t>Math.PI</a:t>
            </a:r>
            <a:endParaRPr lang="en-US" dirty="0" smtClean="0"/>
          </a:p>
          <a:p>
            <a:pPr algn="just" eaLnBrk="1" hangingPunct="1"/>
            <a:r>
              <a:rPr lang="en-US" dirty="0" smtClean="0"/>
              <a:t>The </a:t>
            </a:r>
            <a:r>
              <a:rPr lang="en-US" dirty="0" err="1" smtClean="0"/>
              <a:t>Math.random</a:t>
            </a:r>
            <a:r>
              <a:rPr lang="en-US" dirty="0" smtClean="0"/>
              <a:t>() method returns a floating-point value between 0 and 1. If you are designing a script to act like a card game, you need random integers between 1 and 52; for dice, the range is 1 to 6 per die. To generate a random integer between zero and any top value, use the first formula shown where n is the top number.</a:t>
            </a:r>
          </a:p>
          <a:p>
            <a:pPr algn="just" eaLnBrk="1" hangingPunct="1"/>
            <a:r>
              <a:rPr lang="en-US" dirty="0" smtClean="0"/>
              <a:t>To generate random numbers between a different range use the second formula where m is the lowest possible integer value of the range and n equals the top number of the range minus m. In other words </a:t>
            </a:r>
            <a:r>
              <a:rPr lang="en-US" dirty="0" err="1" smtClean="0"/>
              <a:t>n+m</a:t>
            </a:r>
            <a:r>
              <a:rPr lang="en-US" dirty="0" smtClean="0"/>
              <a:t> should add up to the highest number of the range you want. For the dice game, use the third formula for each throw of the die.</a:t>
            </a:r>
          </a:p>
          <a:p>
            <a:pPr algn="just" eaLnBrk="1" hangingPunct="1"/>
            <a:r>
              <a:rPr lang="en-US" dirty="0" err="1" smtClean="0"/>
              <a:t>Math.round</a:t>
            </a:r>
            <a:r>
              <a:rPr lang="en-US" dirty="0" smtClean="0"/>
              <a:t>(</a:t>
            </a:r>
            <a:r>
              <a:rPr lang="en-US" dirty="0" err="1" smtClean="0"/>
              <a:t>Math.random</a:t>
            </a:r>
            <a:r>
              <a:rPr lang="en-US" dirty="0" smtClean="0"/>
              <a:t>() * n) </a:t>
            </a:r>
          </a:p>
          <a:p>
            <a:pPr algn="just" eaLnBrk="1" hangingPunct="1"/>
            <a:r>
              <a:rPr lang="en-US" dirty="0" err="1" smtClean="0"/>
              <a:t>Math.round</a:t>
            </a:r>
            <a:r>
              <a:rPr lang="en-US" dirty="0" smtClean="0"/>
              <a:t>(</a:t>
            </a:r>
            <a:r>
              <a:rPr lang="en-US" dirty="0" err="1" smtClean="0"/>
              <a:t>Math.random</a:t>
            </a:r>
            <a:r>
              <a:rPr lang="en-US" dirty="0" smtClean="0"/>
              <a:t>() * n) + m</a:t>
            </a:r>
          </a:p>
          <a:p>
            <a:pPr algn="just" eaLnBrk="1" hangingPunct="1"/>
            <a:r>
              <a:rPr lang="en-US" dirty="0" err="1" smtClean="0"/>
              <a:t>newDieValue</a:t>
            </a:r>
            <a:r>
              <a:rPr lang="en-US" dirty="0" smtClean="0"/>
              <a:t> = </a:t>
            </a:r>
            <a:r>
              <a:rPr lang="en-US" dirty="0" err="1" smtClean="0"/>
              <a:t>Math.round</a:t>
            </a:r>
            <a:r>
              <a:rPr lang="en-US" dirty="0" smtClean="0"/>
              <a:t>(</a:t>
            </a:r>
            <a:r>
              <a:rPr lang="en-US" dirty="0" err="1" smtClean="0"/>
              <a:t>Math.random</a:t>
            </a:r>
            <a:r>
              <a:rPr lang="en-US" dirty="0" smtClean="0"/>
              <a:t>() * 5) + 1</a:t>
            </a:r>
          </a:p>
          <a:p>
            <a:pPr algn="just"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979613" y="604838"/>
            <a:ext cx="4670425" cy="3503612"/>
          </a:xfrm>
          <a:ln/>
        </p:spPr>
      </p:sp>
      <p:sp>
        <p:nvSpPr>
          <p:cNvPr id="67589" name="Rectangle 3"/>
          <p:cNvSpPr>
            <a:spLocks noGrp="1" noChangeArrowheads="1"/>
          </p:cNvSpPr>
          <p:nvPr>
            <p:ph type="body" idx="1"/>
          </p:nvPr>
        </p:nvSpPr>
        <p:spPr>
          <a:xfrm>
            <a:off x="1979613" y="4418013"/>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979613" y="604837"/>
            <a:ext cx="4670425" cy="3503613"/>
          </a:xfrm>
          <a:ln/>
        </p:spPr>
      </p:sp>
      <p:sp>
        <p:nvSpPr>
          <p:cNvPr id="70661" name="Rectangle 3"/>
          <p:cNvSpPr>
            <a:spLocks noGrp="1" noChangeArrowheads="1"/>
          </p:cNvSpPr>
          <p:nvPr>
            <p:ph type="body" idx="1"/>
          </p:nvPr>
        </p:nvSpPr>
        <p:spPr>
          <a:xfrm>
            <a:off x="1979613" y="4418013"/>
            <a:ext cx="4586881" cy="37900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Objects: Creating a Date object</a:t>
            </a:r>
          </a:p>
          <a:p>
            <a:pPr algn="just" eaLnBrk="1" hangingPunct="1"/>
            <a:endParaRPr lang="en-US" b="1" dirty="0" smtClean="0"/>
          </a:p>
          <a:p>
            <a:pPr algn="just" eaLnBrk="1" hangingPunct="1"/>
            <a:r>
              <a:rPr lang="en-US" dirty="0" err="1" smtClean="0"/>
              <a:t>var</a:t>
            </a:r>
            <a:r>
              <a:rPr lang="en-US" dirty="0" smtClean="0"/>
              <a:t> </a:t>
            </a:r>
            <a:r>
              <a:rPr lang="en-US" dirty="0" err="1" smtClean="0"/>
              <a:t>dateObjectName</a:t>
            </a:r>
            <a:r>
              <a:rPr lang="en-US" dirty="0" smtClean="0"/>
              <a:t> = new Date([parameters])</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 </a:t>
            </a:r>
            <a:r>
              <a:rPr lang="en-US" dirty="0" err="1" smtClean="0"/>
              <a:t>hh:mm:ss</a:t>
            </a:r>
            <a:r>
              <a:rPr lang="en-US" dirty="0" smtClean="0"/>
              <a:t>”)</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a:t>
            </a:r>
          </a:p>
          <a:p>
            <a:pPr algn="just" eaLnBrk="1" hangingPunct="1"/>
            <a:r>
              <a:rPr lang="en-US" dirty="0" smtClean="0"/>
              <a:t>new Date(</a:t>
            </a:r>
            <a:r>
              <a:rPr lang="en-US" dirty="0" err="1" smtClean="0"/>
              <a:t>yy,mm,dd,hh,mm,ss</a:t>
            </a:r>
            <a:r>
              <a:rPr lang="en-US" dirty="0" smtClean="0"/>
              <a:t>)</a:t>
            </a:r>
          </a:p>
          <a:p>
            <a:pPr algn="just" eaLnBrk="1" hangingPunct="1"/>
            <a:r>
              <a:rPr lang="en-US" dirty="0" smtClean="0"/>
              <a:t>new Date(</a:t>
            </a:r>
            <a:r>
              <a:rPr lang="en-US" dirty="0" err="1" smtClean="0"/>
              <a:t>yy,mm,dd</a:t>
            </a:r>
            <a:r>
              <a:rPr lang="en-US" dirty="0" smtClean="0"/>
              <a:t>)</a:t>
            </a:r>
          </a:p>
          <a:p>
            <a:pPr algn="just" eaLnBrk="1" hangingPunct="1"/>
            <a:r>
              <a:rPr lang="en-US" dirty="0" smtClean="0"/>
              <a:t>new Date(milliseconds)</a:t>
            </a:r>
          </a:p>
          <a:p>
            <a:pPr algn="just" eaLnBrk="1" hangingPunct="1"/>
            <a:endParaRPr lang="en-US" dirty="0" smtClean="0"/>
          </a:p>
          <a:p>
            <a:pPr algn="just" eaLnBrk="1" hangingPunct="1"/>
            <a:endParaRPr lang="en-US" dirty="0" smtClean="0"/>
          </a:p>
          <a:p>
            <a:pPr algn="just" eaLnBrk="1" hangingPunct="1"/>
            <a:endParaRPr lang="en-US" dirty="0"/>
          </a:p>
          <a:p>
            <a:pPr algn="just" eaLnBrk="1" hangingPunct="1"/>
            <a:r>
              <a:rPr lang="en-US" dirty="0" smtClean="0"/>
              <a:t>The </a:t>
            </a:r>
            <a:r>
              <a:rPr lang="en-US" dirty="0" smtClean="0"/>
              <a:t>Date object evaluates to an object rather than to some string or numeric value. If you leave the parameters empty, JavaScript takes that to mean you want today’s date and the current time to be assigned to that new Date object. To create a Date object for a specific date or time, you have five ways to send values as a parameter to the new Date() constructor function.</a:t>
            </a:r>
          </a:p>
          <a:p>
            <a:pPr algn="just" eaLnBrk="1" hangingPunct="1"/>
            <a:r>
              <a:rPr lang="en-US" dirty="0" smtClean="0"/>
              <a:t>The Date object has only a prototype property, which enables you to apply new properties and methods to every Date object created in the current page.</a:t>
            </a:r>
          </a:p>
        </p:txBody>
      </p:sp>
      <p:sp>
        <p:nvSpPr>
          <p:cNvPr id="70662" name="AutoShape 4"/>
          <p:cNvSpPr>
            <a:spLocks noChangeArrowheads="1"/>
          </p:cNvSpPr>
          <p:nvPr/>
        </p:nvSpPr>
        <p:spPr bwMode="auto">
          <a:xfrm>
            <a:off x="1915785" y="4686672"/>
            <a:ext cx="2971800" cy="1179738"/>
          </a:xfrm>
          <a:prstGeom prst="flowChartAlternateProcess">
            <a:avLst/>
          </a:prstGeom>
          <a:solidFill>
            <a:schemeClr val="accent1">
              <a:alpha val="0"/>
            </a:schemeClr>
          </a:solidFill>
          <a:ln w="9525">
            <a:solidFill>
              <a:schemeClr val="tx1"/>
            </a:solidFill>
            <a:miter lim="800000"/>
            <a:headEnd/>
            <a:tailEnd/>
          </a:ln>
        </p:spPr>
        <p:txBody>
          <a:bodyPr wrap="none" anchor="ctr"/>
          <a:lstStyle/>
          <a:p>
            <a:pPr eaLnBrk="1" hangingPunct="1">
              <a:spcBef>
                <a:spcPct val="0"/>
              </a:spcBef>
              <a:buFontTx/>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979613" y="604837"/>
            <a:ext cx="4670425" cy="3503613"/>
          </a:xfrm>
          <a:ln/>
        </p:spPr>
      </p:sp>
      <p:sp>
        <p:nvSpPr>
          <p:cNvPr id="73733" name="Rectangle 3"/>
          <p:cNvSpPr>
            <a:spLocks noGrp="1" noChangeArrowheads="1"/>
          </p:cNvSpPr>
          <p:nvPr>
            <p:ph type="body" idx="1"/>
          </p:nvPr>
        </p:nvSpPr>
        <p:spPr>
          <a:xfrm>
            <a:off x="1979613" y="4418013"/>
            <a:ext cx="4586881" cy="371004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and time arithmetic:</a:t>
            </a:r>
            <a:endParaRPr lang="en-US" b="1" dirty="0" smtClean="0"/>
          </a:p>
          <a:p>
            <a:pPr algn="just" eaLnBrk="1" hangingPunct="1"/>
            <a:r>
              <a:rPr lang="en-US" dirty="0" smtClean="0"/>
              <a:t>You may need to perform some math with dates for any number of reasons. Perhaps you need to calculate a date at some fixed number of days or weeks in the future or figure out the number of days between two dates. When calculations of these types are required, remember the </a:t>
            </a:r>
            <a:r>
              <a:rPr lang="en-US" i="1" dirty="0" smtClean="0"/>
              <a:t>lingua franca </a:t>
            </a:r>
            <a:r>
              <a:rPr lang="en-US" dirty="0" smtClean="0"/>
              <a:t>of JavaScript date values: the milliseconds.</a:t>
            </a:r>
          </a:p>
          <a:p>
            <a:pPr algn="just" eaLnBrk="1" hangingPunct="1"/>
            <a:r>
              <a:rPr lang="en-US" dirty="0" smtClean="0"/>
              <a:t>What you may need to do in your date-intensive scripts is establish some variable values representing the number of milliseconds for minutes, hours, days, or weeks, and then use those variables in your calculations. On the slide you can see an example that establishes some practical variable values, building on each other.</a:t>
            </a:r>
            <a:endParaRPr lang="sv-SE" dirty="0" smtClean="0"/>
          </a:p>
          <a:p>
            <a:pPr algn="just" eaLnBrk="1" hangingPunct="1"/>
            <a:r>
              <a:rPr lang="en-US" dirty="0" smtClean="0"/>
              <a:t>With these values established in a script, you can use one to calculate the date one week from today. Following is the complete example.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type="body" idx="1"/>
          </p:nvPr>
        </p:nvSpPr>
        <p:spPr>
          <a:xfrm>
            <a:off x="2057400" y="939114"/>
            <a:ext cx="4419600" cy="36471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Date and time arithmetic (contd..):</a:t>
            </a:r>
            <a:endParaRPr lang="en-US" b="1" dirty="0" smtClean="0"/>
          </a:p>
          <a:p>
            <a:pPr marL="285750" lvl="1" eaLnBrk="1" hangingPunct="1">
              <a:lnSpc>
                <a:spcPct val="80000"/>
              </a:lnSpc>
            </a:pPr>
            <a:endParaRPr lang="en-US" b="1" dirty="0" smtClean="0"/>
          </a:p>
          <a:p>
            <a:pPr marL="285750" lvl="1" eaLnBrk="1" hangingPunct="1">
              <a:lnSpc>
                <a:spcPct val="80000"/>
              </a:lnSpc>
            </a:pPr>
            <a:r>
              <a:rPr lang="en-US" dirty="0" smtClean="0"/>
              <a:t>&lt;!DOCTYPE html&gt;</a:t>
            </a:r>
          </a:p>
          <a:p>
            <a:pPr marL="285750" lvl="1" eaLnBrk="1" hangingPunct="1">
              <a:lnSpc>
                <a:spcPct val="80000"/>
              </a:lnSpc>
            </a:pPr>
            <a:r>
              <a:rPr lang="en-US" dirty="0" smtClean="0"/>
              <a:t>&lt;HTML&gt;</a:t>
            </a:r>
          </a:p>
          <a:p>
            <a:pPr marL="285750" lvl="1" eaLnBrk="1" hangingPunct="1">
              <a:lnSpc>
                <a:spcPct val="80000"/>
              </a:lnSpc>
            </a:pPr>
            <a:r>
              <a:rPr lang="en-US" dirty="0" smtClean="0"/>
              <a:t>&lt;HEAD&gt;</a:t>
            </a:r>
          </a:p>
          <a:p>
            <a:pPr marL="285750" lvl="1" eaLnBrk="1" hangingPunct="1">
              <a:lnSpc>
                <a:spcPct val="80000"/>
              </a:lnSpc>
            </a:pPr>
            <a:r>
              <a:rPr lang="en-US" dirty="0" smtClean="0"/>
              <a:t>&lt;TITLE&gt;&lt;/TITLE&gt;</a:t>
            </a:r>
          </a:p>
          <a:p>
            <a:pPr marL="285750" lvl="1" eaLnBrk="1" hangingPunct="1">
              <a:lnSpc>
                <a:spcPct val="80000"/>
              </a:lnSpc>
            </a:pPr>
            <a:r>
              <a:rPr lang="en-US" dirty="0" smtClean="0"/>
              <a:t>&lt;/HEAD&gt;</a:t>
            </a:r>
          </a:p>
          <a:p>
            <a:pPr marL="285750" lvl="1" eaLnBrk="1" hangingPunct="1">
              <a:lnSpc>
                <a:spcPct val="80000"/>
              </a:lnSpc>
            </a:pPr>
            <a:r>
              <a:rPr lang="en-US" dirty="0" smtClean="0"/>
              <a:t>&lt;BODY&gt;</a:t>
            </a:r>
          </a:p>
          <a:p>
            <a:pPr marL="285750" lvl="1" eaLnBrk="1" hangingPunct="1">
              <a:lnSpc>
                <a:spcPct val="80000"/>
              </a:lnSpc>
            </a:pPr>
            <a:r>
              <a:rPr lang="en-US" dirty="0" smtClean="0"/>
              <a:t>&lt;script&gt;</a:t>
            </a:r>
          </a:p>
          <a:p>
            <a:pPr marL="285750" lvl="1" eaLnBrk="1" hangingPunct="1">
              <a:lnSpc>
                <a:spcPct val="80000"/>
              </a:lnSpc>
            </a:pPr>
            <a:r>
              <a:rPr lang="en-US" dirty="0" err="1" smtClean="0"/>
              <a:t>dateinfo</a:t>
            </a:r>
            <a:r>
              <a:rPr lang="en-US" dirty="0" smtClean="0"/>
              <a:t> = new Date();</a:t>
            </a:r>
          </a:p>
          <a:p>
            <a:pPr marL="285750" lvl="1" eaLnBrk="1" hangingPunct="1">
              <a:lnSpc>
                <a:spcPct val="80000"/>
              </a:lnSpc>
            </a:pPr>
            <a:r>
              <a:rPr lang="en-US" dirty="0" err="1" smtClean="0"/>
              <a:t>document.write</a:t>
            </a:r>
            <a:r>
              <a:rPr lang="en-US" dirty="0" smtClean="0"/>
              <a:t>(</a:t>
            </a:r>
            <a:r>
              <a:rPr lang="en-US" dirty="0" err="1" smtClean="0"/>
              <a:t>dateinfo.getDate</a:t>
            </a:r>
            <a:r>
              <a:rPr lang="en-US" dirty="0" smtClean="0"/>
              <a:t>() + " : Day of the month" + "&lt;</a:t>
            </a:r>
            <a:r>
              <a:rPr lang="en-US" dirty="0" err="1" smtClean="0"/>
              <a:t>br</a:t>
            </a:r>
            <a:r>
              <a:rPr lang="en-US" dirty="0" smtClean="0"/>
              <a:t>&gt;")  	</a:t>
            </a:r>
          </a:p>
          <a:p>
            <a:pPr marL="285750" lvl="1" eaLnBrk="1" hangingPunct="1">
              <a:lnSpc>
                <a:spcPct val="80000"/>
              </a:lnSpc>
            </a:pPr>
            <a:r>
              <a:rPr lang="en-US" dirty="0" err="1" smtClean="0"/>
              <a:t>document.write</a:t>
            </a:r>
            <a:r>
              <a:rPr lang="en-US" dirty="0" smtClean="0"/>
              <a:t>(</a:t>
            </a:r>
            <a:r>
              <a:rPr lang="en-US" dirty="0" err="1" smtClean="0"/>
              <a:t>dateinfo.getDay</a:t>
            </a:r>
            <a:r>
              <a:rPr lang="en-US" dirty="0" smtClean="0"/>
              <a:t>()	+" : Day of the week  (0-6)" + "&lt;</a:t>
            </a:r>
            <a:r>
              <a:rPr lang="en-US" dirty="0" err="1" smtClean="0"/>
              <a:t>br</a:t>
            </a:r>
            <a:r>
              <a:rPr lang="en-US" dirty="0" smtClean="0"/>
              <a:t>&gt;" )</a:t>
            </a:r>
          </a:p>
          <a:p>
            <a:pPr marL="285750" lvl="1" eaLnBrk="1" hangingPunct="1">
              <a:lnSpc>
                <a:spcPct val="80000"/>
              </a:lnSpc>
            </a:pPr>
            <a:r>
              <a:rPr lang="en-US" dirty="0" err="1" smtClean="0"/>
              <a:t>document.write</a:t>
            </a:r>
            <a:r>
              <a:rPr lang="en-US" dirty="0" smtClean="0"/>
              <a:t>(</a:t>
            </a:r>
            <a:r>
              <a:rPr lang="en-US" dirty="0" err="1" smtClean="0"/>
              <a:t>dateinfo.getHours</a:t>
            </a:r>
            <a:r>
              <a:rPr lang="en-US" dirty="0" smtClean="0"/>
              <a:t>()+" : Hour of the day " + "&lt;</a:t>
            </a:r>
            <a:r>
              <a:rPr lang="en-US" dirty="0" err="1" smtClean="0"/>
              <a:t>br</a:t>
            </a:r>
            <a:r>
              <a:rPr lang="en-US" dirty="0" smtClean="0"/>
              <a:t>&gt;")	</a:t>
            </a:r>
          </a:p>
          <a:p>
            <a:pPr marL="285750" lvl="1" eaLnBrk="1" hangingPunct="1">
              <a:lnSpc>
                <a:spcPct val="80000"/>
              </a:lnSpc>
            </a:pPr>
            <a:r>
              <a:rPr lang="en-US" dirty="0" err="1" smtClean="0"/>
              <a:t>document.write</a:t>
            </a:r>
            <a:r>
              <a:rPr lang="en-US" dirty="0" smtClean="0"/>
              <a:t>(</a:t>
            </a:r>
            <a:r>
              <a:rPr lang="en-US" dirty="0" err="1" smtClean="0"/>
              <a:t>dateinfo.getMinutes</a:t>
            </a:r>
            <a:r>
              <a:rPr lang="en-US" dirty="0" smtClean="0"/>
              <a:t>()+" : Minutes in the hour" + "&lt;</a:t>
            </a:r>
            <a:r>
              <a:rPr lang="en-US" dirty="0" err="1" smtClean="0"/>
              <a:t>br</a:t>
            </a:r>
            <a:r>
              <a:rPr lang="en-US" dirty="0" smtClean="0"/>
              <a:t>&gt;") </a:t>
            </a:r>
          </a:p>
          <a:p>
            <a:pPr marL="285750" lvl="1" eaLnBrk="1" hangingPunct="1">
              <a:lnSpc>
                <a:spcPct val="80000"/>
              </a:lnSpc>
            </a:pPr>
            <a:r>
              <a:rPr lang="en-US" dirty="0" err="1" smtClean="0"/>
              <a:t>document.write</a:t>
            </a:r>
            <a:r>
              <a:rPr lang="en-US" dirty="0" smtClean="0"/>
              <a:t>(</a:t>
            </a:r>
            <a:r>
              <a:rPr lang="en-US" dirty="0" err="1" smtClean="0"/>
              <a:t>dateinfo.getMonth</a:t>
            </a:r>
            <a:r>
              <a:rPr lang="en-US" dirty="0" smtClean="0"/>
              <a:t>()+" : The month 	(</a:t>
            </a:r>
            <a:r>
              <a:rPr lang="en-US" dirty="0" err="1" smtClean="0"/>
              <a:t>num</a:t>
            </a:r>
            <a:r>
              <a:rPr lang="en-US" dirty="0" smtClean="0"/>
              <a:t>)" + "&lt;</a:t>
            </a:r>
            <a:r>
              <a:rPr lang="en-US" dirty="0" err="1" smtClean="0"/>
              <a:t>br</a:t>
            </a:r>
            <a:r>
              <a:rPr lang="en-US" dirty="0" smtClean="0"/>
              <a:t>&gt;" )</a:t>
            </a:r>
          </a:p>
          <a:p>
            <a:pPr marL="285750" lvl="1" eaLnBrk="1" hangingPunct="1">
              <a:lnSpc>
                <a:spcPct val="80000"/>
              </a:lnSpc>
            </a:pPr>
            <a:r>
              <a:rPr lang="en-US" dirty="0" err="1" smtClean="0"/>
              <a:t>document.write</a:t>
            </a:r>
            <a:r>
              <a:rPr lang="en-US" dirty="0" smtClean="0"/>
              <a:t>(</a:t>
            </a:r>
            <a:r>
              <a:rPr lang="en-US" dirty="0" err="1" smtClean="0"/>
              <a:t>dateinfo.getSeconds</a:t>
            </a:r>
            <a:r>
              <a:rPr lang="en-US" dirty="0" smtClean="0"/>
              <a:t>()+ " : Seconds in the minute " + "&lt;</a:t>
            </a:r>
            <a:r>
              <a:rPr lang="en-US" dirty="0" err="1" smtClean="0"/>
              <a:t>br</a:t>
            </a:r>
            <a:r>
              <a:rPr lang="en-US" dirty="0" smtClean="0"/>
              <a:t>&gt;")</a:t>
            </a:r>
          </a:p>
          <a:p>
            <a:pPr marL="285750" lvl="1" eaLnBrk="1" hangingPunct="1">
              <a:lnSpc>
                <a:spcPct val="80000"/>
              </a:lnSpc>
            </a:pPr>
            <a:r>
              <a:rPr lang="en-US" dirty="0" err="1" smtClean="0"/>
              <a:t>document.write</a:t>
            </a:r>
            <a:r>
              <a:rPr lang="en-US" dirty="0" smtClean="0"/>
              <a:t>(</a:t>
            </a:r>
            <a:r>
              <a:rPr lang="en-US" dirty="0" err="1" smtClean="0"/>
              <a:t>dateinfo.getTime</a:t>
            </a:r>
            <a:r>
              <a:rPr lang="en-US" dirty="0" smtClean="0"/>
              <a:t>()+" : Milliseconds since 1-1-1970" + "&lt;</a:t>
            </a:r>
            <a:r>
              <a:rPr lang="en-US" dirty="0" err="1" smtClean="0"/>
              <a:t>br</a:t>
            </a:r>
            <a:r>
              <a:rPr lang="en-US" dirty="0" smtClean="0"/>
              <a:t>&gt;")</a:t>
            </a:r>
          </a:p>
          <a:p>
            <a:pPr marL="285750" lvl="1" eaLnBrk="1" hangingPunct="1">
              <a:lnSpc>
                <a:spcPct val="80000"/>
              </a:lnSpc>
            </a:pPr>
            <a:r>
              <a:rPr lang="en-US" dirty="0" err="1" smtClean="0"/>
              <a:t>document.write</a:t>
            </a:r>
            <a:r>
              <a:rPr lang="en-US" dirty="0" smtClean="0"/>
              <a:t>(</a:t>
            </a:r>
            <a:r>
              <a:rPr lang="en-US" dirty="0" err="1" smtClean="0"/>
              <a:t>dateinfo.getTimezoneOffset</a:t>
            </a:r>
            <a:r>
              <a:rPr lang="en-US" dirty="0" smtClean="0"/>
              <a:t>() +" : Offset between local time and GMT" + "&lt;</a:t>
            </a:r>
            <a:r>
              <a:rPr lang="en-US" dirty="0" err="1" smtClean="0"/>
              <a:t>br</a:t>
            </a:r>
            <a:r>
              <a:rPr lang="en-US" dirty="0" smtClean="0"/>
              <a:t>&gt;") 	</a:t>
            </a:r>
          </a:p>
          <a:p>
            <a:pPr marL="285750" lvl="1" eaLnBrk="1" hangingPunct="1">
              <a:lnSpc>
                <a:spcPct val="80000"/>
              </a:lnSpc>
            </a:pPr>
            <a:r>
              <a:rPr lang="en-US" dirty="0" err="1" smtClean="0"/>
              <a:t>document.write</a:t>
            </a:r>
            <a:r>
              <a:rPr lang="en-US" dirty="0" smtClean="0"/>
              <a:t>(</a:t>
            </a:r>
            <a:r>
              <a:rPr lang="en-US" dirty="0" err="1" smtClean="0"/>
              <a:t>dateinfo.getYear</a:t>
            </a:r>
            <a:r>
              <a:rPr lang="en-US" dirty="0" smtClean="0"/>
              <a:t>() +" : The year" + "&lt;</a:t>
            </a:r>
            <a:r>
              <a:rPr lang="en-US" dirty="0" err="1" smtClean="0"/>
              <a:t>br</a:t>
            </a:r>
            <a:r>
              <a:rPr lang="en-US" dirty="0" smtClean="0"/>
              <a:t>&gt;") 	</a:t>
            </a:r>
          </a:p>
          <a:p>
            <a:pPr marL="285750" lvl="1" eaLnBrk="1" hangingPunct="1">
              <a:lnSpc>
                <a:spcPct val="80000"/>
              </a:lnSpc>
            </a:pPr>
            <a:r>
              <a:rPr lang="en-US" dirty="0" smtClean="0"/>
              <a:t>&lt;/script&gt;</a:t>
            </a:r>
          </a:p>
          <a:p>
            <a:pPr marL="285750" lvl="1" eaLnBrk="1" hangingPunct="1">
              <a:lnSpc>
                <a:spcPct val="80000"/>
              </a:lnSpc>
            </a:pPr>
            <a:r>
              <a:rPr lang="en-US" dirty="0" smtClean="0"/>
              <a:t>&lt;/BODY&gt;</a:t>
            </a:r>
          </a:p>
          <a:p>
            <a:pPr marL="285750" lvl="1" eaLnBrk="1" hangingPunct="1">
              <a:lnSpc>
                <a:spcPct val="80000"/>
              </a:lnSpc>
            </a:pPr>
            <a:r>
              <a:rPr lang="en-US" dirty="0" smtClean="0"/>
              <a:t>&lt;/HTML&gt;</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sp>
        <p:nvSpPr>
          <p:cNvPr id="74757" name="Rectangle 4"/>
          <p:cNvSpPr>
            <a:spLocks noChangeArrowheads="1"/>
          </p:cNvSpPr>
          <p:nvPr/>
        </p:nvSpPr>
        <p:spPr bwMode="auto">
          <a:xfrm>
            <a:off x="2133600" y="4924425"/>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FontTx/>
              <a:buNone/>
            </a:pPr>
            <a:r>
              <a:rPr lang="en-US" sz="1000" dirty="0">
                <a:latin typeface="Trebuchet MS" pitchFamily="34" charset="0"/>
              </a:rPr>
              <a:t>And it produces the output as: </a:t>
            </a:r>
          </a:p>
        </p:txBody>
      </p:sp>
      <p:pic>
        <p:nvPicPr>
          <p:cNvPr id="747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330190"/>
            <a:ext cx="46482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AutoShape 8"/>
          <p:cNvSpPr>
            <a:spLocks noChangeArrowheads="1"/>
          </p:cNvSpPr>
          <p:nvPr/>
        </p:nvSpPr>
        <p:spPr bwMode="auto">
          <a:xfrm>
            <a:off x="2133600" y="1140303"/>
            <a:ext cx="4448433" cy="3515171"/>
          </a:xfrm>
          <a:prstGeom prst="flowChartAlternateProcess">
            <a:avLst/>
          </a:prstGeom>
          <a:solidFill>
            <a:schemeClr val="accent1">
              <a:alpha val="0"/>
            </a:schemeClr>
          </a:solidFill>
          <a:ln w="9525">
            <a:solidFill>
              <a:schemeClr val="tx1"/>
            </a:solidFill>
            <a:miter lim="800000"/>
            <a:headEnd/>
            <a:tailEnd/>
          </a:ln>
        </p:spPr>
        <p:txBody>
          <a:bodyPr wrap="none" anchor="ctr"/>
          <a:lstStyle/>
          <a:p>
            <a:pPr eaLnBrk="1" hangingPunct="1">
              <a:spcBef>
                <a:spcPct val="0"/>
              </a:spcBef>
              <a:buFontTx/>
              <a:buNone/>
            </a:pPr>
            <a:endParaRPr lang="en-US" dirty="0">
              <a:latin typeface="Candar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1979613" y="604838"/>
            <a:ext cx="4670425" cy="3503612"/>
          </a:xfrm>
          <a:ln/>
        </p:spPr>
      </p:sp>
      <p:sp>
        <p:nvSpPr>
          <p:cNvPr id="75781" name="Rectangle 3"/>
          <p:cNvSpPr>
            <a:spLocks noGrp="1" noChangeArrowheads="1"/>
          </p:cNvSpPr>
          <p:nvPr>
            <p:ph type="body" idx="1"/>
          </p:nvPr>
        </p:nvSpPr>
        <p:spPr>
          <a:xfrm>
            <a:off x="1979613" y="4418013"/>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notes 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1979613" y="604838"/>
            <a:ext cx="4670425" cy="3503612"/>
          </a:xfrm>
          <a:ln/>
        </p:spPr>
      </p:sp>
      <p:sp>
        <p:nvSpPr>
          <p:cNvPr id="76805" name="Rectangle 3"/>
          <p:cNvSpPr>
            <a:spLocks noGrp="1" noChangeArrowheads="1"/>
          </p:cNvSpPr>
          <p:nvPr>
            <p:ph type="body" idx="1"/>
          </p:nvPr>
        </p:nvSpPr>
        <p:spPr>
          <a:xfrm>
            <a:off x="1979613" y="4418013"/>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notes here.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1979613" y="604837"/>
            <a:ext cx="4670425" cy="3503613"/>
          </a:xfrm>
          <a:ln/>
        </p:spPr>
      </p:sp>
      <p:sp>
        <p:nvSpPr>
          <p:cNvPr id="77829" name="Rectangle 3"/>
          <p:cNvSpPr>
            <a:spLocks noGrp="1" noChangeArrowheads="1"/>
          </p:cNvSpPr>
          <p:nvPr>
            <p:ph type="body" idx="1"/>
          </p:nvPr>
        </p:nvSpPr>
        <p:spPr>
          <a:xfrm>
            <a:off x="1979613" y="4418013"/>
            <a:ext cx="4586881" cy="36986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11"/>
          <p:cNvSpPr>
            <a:spLocks noGrp="1" noRot="1" noChangeAspect="1" noChangeArrowheads="1" noTextEdit="1"/>
          </p:cNvSpPr>
          <p:nvPr>
            <p:ph type="sldImg"/>
          </p:nvPr>
        </p:nvSpPr>
        <p:spPr>
          <a:xfrm>
            <a:off x="1970088" y="609600"/>
            <a:ext cx="4670425" cy="3503613"/>
          </a:xfrm>
          <a:ln/>
        </p:spPr>
      </p:sp>
      <p:sp>
        <p:nvSpPr>
          <p:cNvPr id="1036" name="Rectangle 12"/>
          <p:cNvSpPr>
            <a:spLocks noGrp="1" noChangeArrowheads="1"/>
          </p:cNvSpPr>
          <p:nvPr>
            <p:ph type="body" idx="1"/>
          </p:nvPr>
        </p:nvSpPr>
        <p:spPr>
          <a:xfrm>
            <a:off x="1979613" y="4418013"/>
            <a:ext cx="458688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1979613" y="604837"/>
            <a:ext cx="4670425" cy="3503613"/>
          </a:xfrm>
          <a:ln/>
        </p:spPr>
      </p:sp>
      <p:sp>
        <p:nvSpPr>
          <p:cNvPr id="78853" name="Rectangle 3"/>
          <p:cNvSpPr>
            <a:spLocks noGrp="1" noChangeArrowheads="1"/>
          </p:cNvSpPr>
          <p:nvPr>
            <p:ph type="body" idx="1"/>
          </p:nvPr>
        </p:nvSpPr>
        <p:spPr>
          <a:xfrm>
            <a:off x="1979613" y="4418013"/>
            <a:ext cx="4586881" cy="37786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2" name="TextBox 1"/>
          <p:cNvSpPr txBox="1"/>
          <p:nvPr/>
        </p:nvSpPr>
        <p:spPr>
          <a:xfrm>
            <a:off x="182880" y="1495313"/>
            <a:ext cx="1667435" cy="954107"/>
          </a:xfrm>
          <a:prstGeom prst="rect">
            <a:avLst/>
          </a:prstGeom>
          <a:noFill/>
        </p:spPr>
        <p:txBody>
          <a:bodyPr wrap="square" rtlCol="0">
            <a:spAutoFit/>
          </a:bodyPr>
          <a:lstStyle/>
          <a:p>
            <a:r>
              <a:rPr lang="en-US" sz="1400" dirty="0" smtClean="0">
                <a:latin typeface="Candara" panose="020E0502030303020204" pitchFamily="34" charset="0"/>
              </a:rPr>
              <a:t>Answers:</a:t>
            </a:r>
          </a:p>
          <a:p>
            <a:r>
              <a:rPr lang="en-US" sz="1400" dirty="0" smtClean="0">
                <a:latin typeface="Candara" panose="020E0502030303020204" pitchFamily="34" charset="0"/>
              </a:rPr>
              <a:t>Question 1: option 1</a:t>
            </a:r>
          </a:p>
          <a:p>
            <a:r>
              <a:rPr lang="en-US" sz="1400" dirty="0" smtClean="0">
                <a:latin typeface="Candara" panose="020E0502030303020204" pitchFamily="34" charset="0"/>
              </a:rPr>
              <a:t>Question 2: False</a:t>
            </a:r>
          </a:p>
          <a:p>
            <a:r>
              <a:rPr lang="en-US" sz="1400" dirty="0" smtClean="0">
                <a:latin typeface="Candara" panose="020E0502030303020204" pitchFamily="34" charset="0"/>
              </a:rPr>
              <a:t>Question 3: escape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Rot="1" noChangeAspect="1" noChangeArrowheads="1" noTextEdit="1"/>
          </p:cNvSpPr>
          <p:nvPr>
            <p:ph type="sldImg"/>
          </p:nvPr>
        </p:nvSpPr>
        <p:spPr>
          <a:xfrm>
            <a:off x="1970088" y="609600"/>
            <a:ext cx="4670425" cy="3503613"/>
          </a:xfrm>
          <a:ln/>
        </p:spPr>
      </p:sp>
      <p:sp>
        <p:nvSpPr>
          <p:cNvPr id="2059" name="Rectangle 11"/>
          <p:cNvSpPr>
            <a:spLocks noGrp="1" noChangeArrowheads="1"/>
          </p:cNvSpPr>
          <p:nvPr>
            <p:ph type="body" idx="1"/>
          </p:nvPr>
        </p:nvSpPr>
        <p:spPr>
          <a:xfrm>
            <a:off x="1979613" y="4418013"/>
            <a:ext cx="458688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79613" y="604837"/>
            <a:ext cx="4670425" cy="3503613"/>
          </a:xfrm>
          <a:ln/>
        </p:spPr>
      </p:sp>
      <p:sp>
        <p:nvSpPr>
          <p:cNvPr id="48133" name="Rectangle 3"/>
          <p:cNvSpPr>
            <a:spLocks noGrp="1" noChangeArrowheads="1"/>
          </p:cNvSpPr>
          <p:nvPr>
            <p:ph type="body" idx="1"/>
          </p:nvPr>
        </p:nvSpPr>
        <p:spPr>
          <a:xfrm>
            <a:off x="1979613" y="4418013"/>
            <a:ext cx="4586881" cy="37900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lnSpc>
                <a:spcPct val="90000"/>
              </a:lnSpc>
            </a:pPr>
            <a:r>
              <a:rPr lang="en-US" b="1" u="sng" dirty="0" smtClean="0"/>
              <a:t>String Objects: Creating a String</a:t>
            </a:r>
            <a:endParaRPr lang="en-US" b="1" dirty="0" smtClean="0"/>
          </a:p>
          <a:p>
            <a:pPr algn="just" eaLnBrk="1" hangingPunct="1">
              <a:lnSpc>
                <a:spcPct val="90000"/>
              </a:lnSpc>
            </a:pPr>
            <a:r>
              <a:rPr lang="en-US" dirty="0" smtClean="0"/>
              <a:t>A string consists of one or more standard text characters between matching quote marks. JavaScript is forgiving in one regard: You can use single or double quotes, as long as you match two single quotes or two double quotes around a string.</a:t>
            </a:r>
          </a:p>
          <a:p>
            <a:pPr algn="just" eaLnBrk="1" hangingPunct="1">
              <a:lnSpc>
                <a:spcPct val="90000"/>
              </a:lnSpc>
            </a:pPr>
            <a:r>
              <a:rPr lang="en-US" dirty="0" smtClean="0"/>
              <a:t>JavaScript draws a fine line between a string value and a string object. Both let you use the same methods on their contents, so by and large, you do not have to create a string object (with the new String() constructor) every time you want to assign a string value to a variable. A simple assignment operation (</a:t>
            </a:r>
            <a:r>
              <a:rPr lang="en-US" dirty="0" err="1" smtClean="0"/>
              <a:t>var</a:t>
            </a:r>
            <a:r>
              <a:rPr lang="en-US" dirty="0" smtClean="0"/>
              <a:t> </a:t>
            </a:r>
            <a:r>
              <a:rPr lang="en-US" dirty="0" err="1" smtClean="0"/>
              <a:t>myString</a:t>
            </a:r>
            <a:r>
              <a:rPr lang="en-US" dirty="0" smtClean="0"/>
              <a:t> = “</a:t>
            </a:r>
            <a:r>
              <a:rPr lang="en-US" dirty="0" err="1" smtClean="0"/>
              <a:t>fred</a:t>
            </a:r>
            <a:r>
              <a:rPr lang="en-US" dirty="0" smtClean="0"/>
              <a:t>”) is all you need to create a string value that behaves on the surface very much like a full-fledged string object.</a:t>
            </a:r>
          </a:p>
          <a:p>
            <a:pPr algn="just" eaLnBrk="1" hangingPunct="1">
              <a:lnSpc>
                <a:spcPct val="90000"/>
              </a:lnSpc>
            </a:pPr>
            <a:endParaRPr lang="en-US" b="1" u="sng" dirty="0" smtClean="0">
              <a:solidFill>
                <a:srgbClr val="993300"/>
              </a:solidFill>
            </a:endParaRPr>
          </a:p>
          <a:p>
            <a:pPr algn="just" eaLnBrk="1" hangingPunct="1">
              <a:lnSpc>
                <a:spcPct val="90000"/>
              </a:lnSpc>
            </a:pPr>
            <a:endParaRPr lang="en-US" b="1" u="sng" dirty="0" smtClean="0">
              <a:solidFill>
                <a:srgbClr val="993300"/>
              </a:solidFill>
            </a:endParaRPr>
          </a:p>
          <a:p>
            <a:pPr algn="just" eaLnBrk="1" hangingPunct="1">
              <a:lnSpc>
                <a:spcPct val="90000"/>
              </a:lnSpc>
            </a:pPr>
            <a:endParaRPr lang="en-US" b="1" u="sng" dirty="0" smtClean="0">
              <a:solidFill>
                <a:srgbClr val="993300"/>
              </a:solidFill>
            </a:endParaRPr>
          </a:p>
          <a:p>
            <a:pPr algn="just" eaLnBrk="1" hangingPunct="1">
              <a:lnSpc>
                <a:spcPct val="90000"/>
              </a:lnSpc>
            </a:pPr>
            <a:endParaRPr lang="en-US" b="1" u="sng" dirty="0" smtClean="0">
              <a:solidFill>
                <a:srgbClr val="993300"/>
              </a:solidFill>
            </a:endParaRPr>
          </a:p>
          <a:p>
            <a:pPr algn="just" eaLnBrk="1" hangingPunct="1">
              <a:lnSpc>
                <a:spcPct val="90000"/>
              </a:lnSpc>
            </a:pPr>
            <a:endParaRPr lang="en-US" b="1" u="sng" dirty="0" smtClean="0"/>
          </a:p>
          <a:p>
            <a:pPr algn="just" eaLnBrk="1" hangingPunct="1">
              <a:lnSpc>
                <a:spcPct val="90000"/>
              </a:lnSpc>
            </a:pPr>
            <a:endParaRPr lang="en-US" b="1" u="sng" dirty="0"/>
          </a:p>
          <a:p>
            <a:pPr algn="just" eaLnBrk="1" hangingPunct="1">
              <a:lnSpc>
                <a:spcPct val="90000"/>
              </a:lnSpc>
            </a:pPr>
            <a:r>
              <a:rPr lang="en-US" b="1" u="sng" dirty="0" smtClean="0"/>
              <a:t>Properties of String Objects:</a:t>
            </a:r>
            <a:endParaRPr lang="en-US" b="1" dirty="0" smtClean="0"/>
          </a:p>
          <a:p>
            <a:pPr algn="just" eaLnBrk="1" hangingPunct="1">
              <a:lnSpc>
                <a:spcPct val="90000"/>
              </a:lnSpc>
            </a:pPr>
            <a:r>
              <a:rPr lang="en-US" b="1" dirty="0" smtClean="0"/>
              <a:t>Length:</a:t>
            </a:r>
          </a:p>
          <a:p>
            <a:pPr algn="just" eaLnBrk="1" hangingPunct="1">
              <a:lnSpc>
                <a:spcPct val="90000"/>
              </a:lnSpc>
            </a:pPr>
            <a:r>
              <a:rPr lang="en-US" dirty="0" smtClean="0"/>
              <a:t>The most frequently used property of a string is length. To derive the length of a string, extract its property as you would extract the length property of any object. The length value represents an integer count of the number of characters within the string. Spaces and punctuation symbols count as characters. Any backslash special characters embedded in a string count as one character, including such characters as newline and tab.</a:t>
            </a:r>
          </a:p>
        </p:txBody>
      </p:sp>
      <p:sp>
        <p:nvSpPr>
          <p:cNvPr id="48134" name="AutoShape 4"/>
          <p:cNvSpPr>
            <a:spLocks noChangeArrowheads="1"/>
          </p:cNvSpPr>
          <p:nvPr/>
        </p:nvSpPr>
        <p:spPr bwMode="auto">
          <a:xfrm>
            <a:off x="1979613" y="6122693"/>
            <a:ext cx="3200400" cy="457200"/>
          </a:xfrm>
          <a:prstGeom prst="flowChartAlternateProcess">
            <a:avLst/>
          </a:prstGeom>
          <a:solidFill>
            <a:schemeClr val="accent1">
              <a:alpha val="0"/>
            </a:schemeClr>
          </a:solidFill>
          <a:ln w="9525">
            <a:solidFill>
              <a:schemeClr val="tx1"/>
            </a:solidFill>
            <a:miter lim="800000"/>
            <a:headEnd/>
            <a:tailEnd/>
          </a:ln>
        </p:spPr>
        <p:txBody>
          <a:bodyPr wrap="none" anchor="ctr"/>
          <a:lstStyle/>
          <a:p>
            <a:pPr>
              <a:buFont typeface="Arial" pitchFamily="34" charset="0"/>
              <a:buNone/>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myString</a:t>
            </a:r>
            <a:r>
              <a:rPr lang="en-US" sz="1000" dirty="0">
                <a:latin typeface="Candara" pitchFamily="34" charset="0"/>
                <a:cs typeface="Arial" pitchFamily="34" charset="0"/>
              </a:rPr>
              <a:t> = new String(“characters”)</a:t>
            </a:r>
          </a:p>
          <a:p>
            <a:pPr>
              <a:buFont typeface="Arial" pitchFamily="34" charset="0"/>
              <a:buNone/>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myString</a:t>
            </a:r>
            <a:r>
              <a:rPr lang="en-US" sz="1000" dirty="0">
                <a:latin typeface="Candara" pitchFamily="34" charset="0"/>
                <a:cs typeface="Arial" pitchFamily="34" charset="0"/>
              </a:rPr>
              <a:t> = “</a:t>
            </a:r>
            <a:r>
              <a:rPr lang="en-US" sz="1000" dirty="0" err="1">
                <a:latin typeface="Candara" pitchFamily="34" charset="0"/>
                <a:cs typeface="Arial" pitchFamily="34" charset="0"/>
              </a:rPr>
              <a:t>fred</a:t>
            </a:r>
            <a:r>
              <a:rPr lang="en-US" sz="1000" dirty="0">
                <a:latin typeface="Candara" pitchFamily="34" charset="0"/>
                <a:cs typeface="Arial" pitchFamily="34"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body" idx="1"/>
          </p:nvPr>
        </p:nvSpPr>
        <p:spPr>
          <a:xfrm>
            <a:off x="1979613" y="762000"/>
            <a:ext cx="4573587" cy="7697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Length (Contd..):</a:t>
            </a:r>
          </a:p>
          <a:p>
            <a:pPr algn="just" eaLnBrk="1" hangingPunct="1"/>
            <a:endParaRPr lang="en-US" b="1" dirty="0" smtClean="0"/>
          </a:p>
          <a:p>
            <a:pPr eaLnBrk="1" hangingPunct="1"/>
            <a:r>
              <a:rPr lang="en-US" dirty="0" smtClean="0"/>
              <a:t>“Four </a:t>
            </a:r>
            <a:r>
              <a:rPr lang="en-US" dirty="0" err="1" smtClean="0"/>
              <a:t>score”.length</a:t>
            </a:r>
            <a:r>
              <a:rPr lang="en-US" dirty="0" smtClean="0"/>
              <a:t> // result = 10</a:t>
            </a:r>
          </a:p>
          <a:p>
            <a:pPr eaLnBrk="1" hangingPunct="1"/>
            <a:r>
              <a:rPr lang="en-US" dirty="0" smtClean="0"/>
              <a:t>“One\</a:t>
            </a:r>
            <a:r>
              <a:rPr lang="en-US" dirty="0" err="1" smtClean="0"/>
              <a:t>ntwo</a:t>
            </a:r>
            <a:r>
              <a:rPr lang="en-US" dirty="0" smtClean="0"/>
              <a:t>”.length // result = 7</a:t>
            </a:r>
          </a:p>
          <a:p>
            <a:pPr eaLnBrk="1" hangingPunct="1"/>
            <a:r>
              <a:rPr lang="en-US" dirty="0" smtClean="0"/>
              <a:t>“”.length // result = 0</a:t>
            </a:r>
          </a:p>
          <a:p>
            <a:pPr eaLnBrk="1" hangingPunct="1"/>
            <a:endParaRPr lang="en-US" b="1" dirty="0" smtClean="0">
              <a:solidFill>
                <a:srgbClr val="993300"/>
              </a:solidFill>
            </a:endParaRPr>
          </a:p>
          <a:p>
            <a:pPr eaLnBrk="1" hangingPunct="1"/>
            <a:r>
              <a:rPr lang="en-US" b="1" dirty="0" smtClean="0"/>
              <a:t>Prototype:</a:t>
            </a:r>
          </a:p>
          <a:p>
            <a:pPr eaLnBrk="1" hangingPunct="1"/>
            <a:r>
              <a:rPr lang="en-US" dirty="0" smtClean="0"/>
              <a:t>A prototype is a property or method that becomes a part of every new object created after the prototype items have been added. For strings, as an example, you may want to define a new method for converting a string into a new type of HTML font tag not  already defined by JavaScript’s string object.</a:t>
            </a:r>
          </a:p>
          <a:p>
            <a:pPr eaLnBrk="1" hangingPunct="1"/>
            <a:r>
              <a:rPr lang="en-US" dirty="0" smtClean="0"/>
              <a:t>A function definition (</a:t>
            </a:r>
            <a:r>
              <a:rPr lang="en-US" dirty="0" err="1" smtClean="0"/>
              <a:t>makeItHot</a:t>
            </a:r>
            <a:r>
              <a:rPr lang="en-US" dirty="0" smtClean="0"/>
              <a:t>()) accumulates string data to be returned to the object when the function is invoked as the object’s method. The this keyword extracts the object making the call, which you convert to a string for concatenation with the rest of the strings to be returned.</a:t>
            </a:r>
          </a:p>
          <a:p>
            <a:pPr eaLnBrk="1" hangingPunct="1"/>
            <a:endParaRPr lang="en-US" dirty="0" smtClean="0"/>
          </a:p>
          <a:p>
            <a:pPr eaLnBrk="1" hangingPunct="1"/>
            <a:r>
              <a:rPr lang="en-US" dirty="0" smtClean="0"/>
              <a:t>function </a:t>
            </a:r>
            <a:r>
              <a:rPr lang="en-US" dirty="0" err="1" smtClean="0"/>
              <a:t>makeItHot</a:t>
            </a:r>
            <a:r>
              <a:rPr lang="en-US" dirty="0" smtClean="0"/>
              <a:t>() {</a:t>
            </a:r>
          </a:p>
          <a:p>
            <a:pPr eaLnBrk="1" hangingPunct="1"/>
            <a:r>
              <a:rPr lang="en-US" dirty="0" smtClean="0"/>
              <a:t>return  " </a:t>
            </a:r>
            <a:r>
              <a:rPr lang="en-US" dirty="0" err="1" smtClean="0"/>
              <a:t>this.toString</a:t>
            </a:r>
            <a:r>
              <a:rPr lang="en-US" dirty="0" smtClean="0"/>
              <a:t>() “ }</a:t>
            </a:r>
          </a:p>
          <a:p>
            <a:pPr eaLnBrk="1" hangingPunct="1"/>
            <a:r>
              <a:rPr lang="en-US" dirty="0" err="1" smtClean="0"/>
              <a:t>String.prototype.hot</a:t>
            </a:r>
            <a:r>
              <a:rPr lang="en-US" dirty="0" smtClean="0"/>
              <a:t> = </a:t>
            </a:r>
            <a:r>
              <a:rPr lang="en-US" dirty="0" err="1" smtClean="0"/>
              <a:t>makeItHot</a:t>
            </a:r>
            <a:endParaRPr lang="en-US" dirty="0" smtClean="0"/>
          </a:p>
          <a:p>
            <a:pPr eaLnBrk="1" hangingPunct="1"/>
            <a:r>
              <a:rPr lang="en-US" dirty="0" err="1" smtClean="0"/>
              <a:t>document.write</a:t>
            </a:r>
            <a:r>
              <a:rPr lang="en-US" dirty="0" smtClean="0"/>
              <a:t>("&lt;H1&gt;This site is on " + "</a:t>
            </a:r>
            <a:r>
              <a:rPr lang="en-US" dirty="0" err="1" smtClean="0"/>
              <a:t>FIRE".hot</a:t>
            </a:r>
            <a:r>
              <a:rPr lang="en-US" dirty="0" smtClean="0"/>
              <a:t>() + "!!&lt;/H1&gt;")</a:t>
            </a:r>
          </a:p>
        </p:txBody>
      </p:sp>
      <p:sp>
        <p:nvSpPr>
          <p:cNvPr id="49157" name="AutoShape 4"/>
          <p:cNvSpPr>
            <a:spLocks noChangeArrowheads="1"/>
          </p:cNvSpPr>
          <p:nvPr/>
        </p:nvSpPr>
        <p:spPr bwMode="auto">
          <a:xfrm>
            <a:off x="1979613" y="3158332"/>
            <a:ext cx="3886200" cy="914400"/>
          </a:xfrm>
          <a:prstGeom prst="flowChartAlternateProcess">
            <a:avLst/>
          </a:prstGeom>
          <a:solidFill>
            <a:schemeClr val="accent1">
              <a:alpha val="0"/>
            </a:schemeClr>
          </a:solidFill>
          <a:ln w="9525">
            <a:solidFill>
              <a:schemeClr val="tx1"/>
            </a:solidFill>
            <a:miter lim="800000"/>
            <a:headEnd/>
            <a:tailEnd/>
          </a:ln>
        </p:spPr>
        <p:txBody>
          <a:bodyPr wrap="none" anchor="ctr"/>
          <a:lstStyle/>
          <a:p>
            <a:pPr eaLnBrk="1" hangingPunct="1">
              <a:spcBef>
                <a:spcPct val="0"/>
              </a:spcBef>
              <a:buFontTx/>
              <a:buNone/>
            </a:pPr>
            <a:endParaRPr lang="en-US" dirty="0"/>
          </a:p>
        </p:txBody>
      </p:sp>
      <p:sp>
        <p:nvSpPr>
          <p:cNvPr id="49158" name="AutoShape 5"/>
          <p:cNvSpPr>
            <a:spLocks noChangeArrowheads="1"/>
          </p:cNvSpPr>
          <p:nvPr/>
        </p:nvSpPr>
        <p:spPr bwMode="auto">
          <a:xfrm>
            <a:off x="1941250" y="1049530"/>
            <a:ext cx="2286000" cy="577388"/>
          </a:xfrm>
          <a:prstGeom prst="flowChartAlternateProcess">
            <a:avLst/>
          </a:prstGeom>
          <a:solidFill>
            <a:schemeClr val="accent1">
              <a:alpha val="0"/>
            </a:schemeClr>
          </a:solidFill>
          <a:ln w="9525">
            <a:solidFill>
              <a:schemeClr val="tx1"/>
            </a:solidFill>
            <a:miter lim="800000"/>
            <a:headEnd/>
            <a:tailEnd/>
          </a:ln>
        </p:spPr>
        <p:txBody>
          <a:bodyPr wrap="none" anchor="ctr"/>
          <a:lstStyle/>
          <a:p>
            <a:pPr eaLnBrk="1" hangingPunct="1">
              <a:spcBef>
                <a:spcPct val="0"/>
              </a:spcBef>
              <a:buFontTx/>
              <a:buNone/>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979613" y="604837"/>
            <a:ext cx="4670425" cy="3503613"/>
          </a:xfrm>
          <a:ln/>
        </p:spPr>
      </p:sp>
      <p:sp>
        <p:nvSpPr>
          <p:cNvPr id="50181" name="Rectangle 3"/>
          <p:cNvSpPr>
            <a:spLocks noGrp="1" noChangeArrowheads="1"/>
          </p:cNvSpPr>
          <p:nvPr>
            <p:ph type="body" idx="1"/>
          </p:nvPr>
        </p:nvSpPr>
        <p:spPr>
          <a:xfrm>
            <a:off x="1979613" y="4418013"/>
            <a:ext cx="4419600" cy="3967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String Objects (Parsing Methods):</a:t>
            </a:r>
          </a:p>
          <a:p>
            <a:pPr algn="just" eaLnBrk="1" hangingPunct="1"/>
            <a:r>
              <a:rPr lang="en-US" dirty="0" err="1" smtClean="0"/>
              <a:t>String.chartAt</a:t>
            </a:r>
            <a:r>
              <a:rPr lang="en-US" dirty="0" smtClean="0"/>
              <a:t>(index)</a:t>
            </a:r>
          </a:p>
          <a:p>
            <a:pPr algn="just" eaLnBrk="1" hangingPunct="1"/>
            <a:r>
              <a:rPr lang="en-US" dirty="0" smtClean="0"/>
              <a:t>Use the </a:t>
            </a:r>
            <a:r>
              <a:rPr lang="en-US" dirty="0" err="1" smtClean="0"/>
              <a:t>string.charAt</a:t>
            </a:r>
            <a:r>
              <a:rPr lang="en-US" dirty="0" smtClean="0"/>
              <a:t>() method to extract a single character from a string when you know the position of that character. For this method, you specify an index value in the string as a parameter to the method. The index value of the first character of the string is 0. If your script needs to get a range of characters, use the </a:t>
            </a:r>
            <a:r>
              <a:rPr lang="en-US" dirty="0" err="1" smtClean="0"/>
              <a:t>string.substring</a:t>
            </a:r>
            <a:r>
              <a:rPr lang="en-US" dirty="0" smtClean="0"/>
              <a:t>() method. It is a common mistake to use </a:t>
            </a:r>
            <a:r>
              <a:rPr lang="en-US" dirty="0" err="1" smtClean="0"/>
              <a:t>string.substring</a:t>
            </a:r>
            <a:r>
              <a:rPr lang="en-US" dirty="0" smtClean="0"/>
              <a:t>() to extract a character from inside a string, when the </a:t>
            </a:r>
            <a:r>
              <a:rPr lang="en-US" dirty="0" err="1" smtClean="0"/>
              <a:t>string.charAt</a:t>
            </a:r>
            <a:r>
              <a:rPr lang="en-US" dirty="0" smtClean="0"/>
              <a:t>() method is more efficient.</a:t>
            </a:r>
          </a:p>
          <a:p>
            <a:pPr algn="just" eaLnBrk="1" hangingPunct="1"/>
            <a:r>
              <a:rPr lang="en-US" dirty="0" err="1" smtClean="0"/>
              <a:t>string.concat</a:t>
            </a:r>
            <a:r>
              <a:rPr lang="en-US" dirty="0" smtClean="0"/>
              <a:t>( string2)</a:t>
            </a:r>
          </a:p>
          <a:p>
            <a:pPr algn="just" eaLnBrk="1" hangingPunct="1"/>
            <a:r>
              <a:rPr lang="en-US" dirty="0" smtClean="0"/>
              <a:t>Returns: Combined string.</a:t>
            </a:r>
          </a:p>
          <a:p>
            <a:pPr algn="just" eaLnBrk="1" hangingPunct="1"/>
            <a:r>
              <a:rPr lang="en-US" dirty="0" smtClean="0"/>
              <a:t>“</a:t>
            </a:r>
            <a:r>
              <a:rPr lang="en-US" dirty="0" err="1" smtClean="0"/>
              <a:t>abc</a:t>
            </a:r>
            <a:r>
              <a:rPr lang="en-US" dirty="0" smtClean="0"/>
              <a:t>”.</a:t>
            </a:r>
            <a:r>
              <a:rPr lang="en-US" dirty="0" err="1" smtClean="0"/>
              <a:t>concat</a:t>
            </a:r>
            <a:r>
              <a:rPr lang="en-US" dirty="0" smtClean="0"/>
              <a:t>(“</a:t>
            </a:r>
            <a:r>
              <a:rPr lang="en-US" dirty="0" err="1" smtClean="0"/>
              <a:t>def</a:t>
            </a:r>
            <a:r>
              <a:rPr lang="en-US" dirty="0" smtClean="0"/>
              <a:t>”) // result: “</a:t>
            </a:r>
            <a:r>
              <a:rPr lang="en-US" dirty="0" err="1" smtClean="0"/>
              <a:t>abcdef</a:t>
            </a:r>
            <a:r>
              <a:rPr lang="en-US" dirty="0" smtClean="0"/>
              <a:t>”</a:t>
            </a:r>
          </a:p>
          <a:p>
            <a:pPr algn="just" eaLnBrk="1" hangingPunct="1"/>
            <a:r>
              <a:rPr lang="en-US" dirty="0" smtClean="0"/>
              <a:t>JavaScript’s add-by-value operator (+=) provides a convenient way to concatenate strings. N4 and IE4, however, introduces a string object method that performs the same task. The base string to which more text is appended is the object or value to the left of the period. The string to be appended is the parameter of the method, as the example demonstrates. Like the add-by-value operator, the </a:t>
            </a:r>
            <a:r>
              <a:rPr lang="en-US" dirty="0" err="1" smtClean="0"/>
              <a:t>concat</a:t>
            </a:r>
            <a:r>
              <a:rPr lang="en-US" dirty="0" smtClean="0"/>
              <a:t>() method doesn’t know about word endings. You are responsible for including the necessary space between words if the two strings require a space between them in the result.</a:t>
            </a:r>
          </a:p>
          <a:p>
            <a:pPr algn="just"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9613" y="604838"/>
            <a:ext cx="4670425" cy="3503612"/>
          </a:xfrm>
          <a:ln/>
        </p:spPr>
      </p:sp>
      <p:sp>
        <p:nvSpPr>
          <p:cNvPr id="54277" name="Rectangle 3"/>
          <p:cNvSpPr>
            <a:spLocks noGrp="1" noChangeArrowheads="1"/>
          </p:cNvSpPr>
          <p:nvPr>
            <p:ph type="body" idx="1"/>
          </p:nvPr>
        </p:nvSpPr>
        <p:spPr>
          <a:xfrm>
            <a:off x="1979613" y="4417987"/>
            <a:ext cx="44196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b="1" u="sng" dirty="0" smtClean="0"/>
              <a:t>String Objects (Parsing Methods contd..):</a:t>
            </a:r>
            <a:endParaRPr lang="en-US" b="1" dirty="0" smtClean="0"/>
          </a:p>
          <a:p>
            <a:pPr algn="just">
              <a:lnSpc>
                <a:spcPct val="90000"/>
              </a:lnSpc>
            </a:pPr>
            <a:r>
              <a:rPr lang="en-US" dirty="0" err="1" smtClean="0"/>
              <a:t>string.match</a:t>
            </a:r>
            <a:r>
              <a:rPr lang="en-US" dirty="0" smtClean="0"/>
              <a:t>(</a:t>
            </a:r>
            <a:r>
              <a:rPr lang="en-US" dirty="0" err="1" smtClean="0"/>
              <a:t>regExpression</a:t>
            </a:r>
            <a:r>
              <a:rPr lang="en-US" dirty="0" smtClean="0"/>
              <a:t>)</a:t>
            </a:r>
            <a:r>
              <a:rPr lang="en-US" b="1" dirty="0" smtClean="0"/>
              <a:t> :</a:t>
            </a:r>
            <a:r>
              <a:rPr lang="en-US" dirty="0" smtClean="0"/>
              <a:t>Returns Array of matching strings.</a:t>
            </a:r>
          </a:p>
          <a:p>
            <a:pPr algn="just">
              <a:lnSpc>
                <a:spcPct val="90000"/>
              </a:lnSpc>
            </a:pPr>
            <a:r>
              <a:rPr lang="en-US" dirty="0" smtClean="0"/>
              <a:t>The </a:t>
            </a:r>
            <a:r>
              <a:rPr lang="en-US" dirty="0" err="1" smtClean="0"/>
              <a:t>string.match</a:t>
            </a:r>
            <a:r>
              <a:rPr lang="en-US" dirty="0" smtClean="0"/>
              <a:t>() method relies on the </a:t>
            </a:r>
            <a:r>
              <a:rPr lang="en-US" dirty="0" err="1" smtClean="0"/>
              <a:t>RegExp</a:t>
            </a:r>
            <a:r>
              <a:rPr lang="en-US" dirty="0" smtClean="0"/>
              <a:t> (regular expression) object. The parameter must be a regular expression object. This method returns an array value when at least one match turns up; otherwise the returned value is null.</a:t>
            </a:r>
          </a:p>
          <a:p>
            <a:pPr algn="just">
              <a:lnSpc>
                <a:spcPct val="90000"/>
              </a:lnSpc>
            </a:pPr>
            <a:r>
              <a:rPr lang="en-US" dirty="0" err="1" smtClean="0"/>
              <a:t>string.replace</a:t>
            </a:r>
            <a:r>
              <a:rPr lang="en-US" dirty="0" smtClean="0"/>
              <a:t>( </a:t>
            </a:r>
            <a:r>
              <a:rPr lang="en-US" dirty="0" err="1" smtClean="0"/>
              <a:t>regExpression</a:t>
            </a:r>
            <a:r>
              <a:rPr lang="en-US" dirty="0" smtClean="0"/>
              <a:t>, </a:t>
            </a:r>
            <a:r>
              <a:rPr lang="en-US" dirty="0" err="1" smtClean="0"/>
              <a:t>replaceString</a:t>
            </a:r>
            <a:r>
              <a:rPr lang="en-US" dirty="0" smtClean="0"/>
              <a:t>):</a:t>
            </a:r>
            <a:r>
              <a:rPr lang="en-US" b="1" dirty="0" smtClean="0"/>
              <a:t> </a:t>
            </a:r>
            <a:r>
              <a:rPr lang="en-US" dirty="0" smtClean="0"/>
              <a:t>Returns Changed string.</a:t>
            </a:r>
          </a:p>
          <a:p>
            <a:pPr algn="just" eaLnBrk="1" hangingPunct="1">
              <a:lnSpc>
                <a:spcPct val="90000"/>
              </a:lnSpc>
            </a:pPr>
            <a:r>
              <a:rPr lang="en-US" dirty="0" smtClean="0"/>
              <a:t>Regular expressions are commonly used to perform search-and-replace operations. JavaScript’s </a:t>
            </a:r>
            <a:r>
              <a:rPr lang="en-US" dirty="0" err="1" smtClean="0"/>
              <a:t>string.replace</a:t>
            </a:r>
            <a:r>
              <a:rPr lang="en-US" dirty="0" smtClean="0"/>
              <a:t>() method provides a simple framework in which to perform this kind of operation on any string.</a:t>
            </a:r>
          </a:p>
          <a:p>
            <a:pPr algn="just" eaLnBrk="1" hangingPunct="1">
              <a:lnSpc>
                <a:spcPct val="90000"/>
              </a:lnSpc>
            </a:pPr>
            <a:endParaRPr lang="en-US" dirty="0" smtClean="0"/>
          </a:p>
          <a:p>
            <a:pPr algn="just" eaLnBrk="1" hangingPunct="1">
              <a:lnSpc>
                <a:spcPct val="90000"/>
              </a:lnSpc>
            </a:pPr>
            <a:r>
              <a:rPr lang="en-US" dirty="0" err="1" smtClean="0"/>
              <a:t>var</a:t>
            </a:r>
            <a:r>
              <a:rPr lang="en-US" dirty="0" smtClean="0"/>
              <a:t> </a:t>
            </a:r>
            <a:r>
              <a:rPr lang="en-US" dirty="0" err="1" smtClean="0"/>
              <a:t>str</a:t>
            </a:r>
            <a:r>
              <a:rPr lang="en-US" dirty="0" smtClean="0"/>
              <a:t> = “To be, or not to be: that is the question.”</a:t>
            </a:r>
          </a:p>
          <a:p>
            <a:pPr algn="just" eaLnBrk="1" hangingPunct="1">
              <a:lnSpc>
                <a:spcPct val="90000"/>
              </a:lnSpc>
            </a:pPr>
            <a:r>
              <a:rPr lang="en-US" dirty="0" err="1" smtClean="0"/>
              <a:t>var</a:t>
            </a:r>
            <a:r>
              <a:rPr lang="en-US" dirty="0" smtClean="0"/>
              <a:t> </a:t>
            </a:r>
            <a:r>
              <a:rPr lang="en-US" dirty="0" err="1" smtClean="0"/>
              <a:t>regexp</a:t>
            </a:r>
            <a:r>
              <a:rPr lang="en-US" dirty="0" smtClean="0"/>
              <a:t> = /be/</a:t>
            </a:r>
          </a:p>
          <a:p>
            <a:pPr algn="just" eaLnBrk="1" hangingPunct="1">
              <a:lnSpc>
                <a:spcPct val="90000"/>
              </a:lnSpc>
            </a:pPr>
            <a:r>
              <a:rPr lang="en-US" dirty="0" err="1" smtClean="0"/>
              <a:t>str.relace</a:t>
            </a:r>
            <a:r>
              <a:rPr lang="en-US" dirty="0" smtClean="0"/>
              <a:t>(</a:t>
            </a:r>
            <a:r>
              <a:rPr lang="en-US" dirty="0" err="1" smtClean="0"/>
              <a:t>regexp</a:t>
            </a:r>
            <a:r>
              <a:rPr lang="en-US" dirty="0" smtClean="0"/>
              <a:t>, “exist”)</a:t>
            </a:r>
          </a:p>
          <a:p>
            <a:pPr algn="just" eaLnBrk="1" hangingPunct="1">
              <a:lnSpc>
                <a:spcPct val="90000"/>
              </a:lnSpc>
            </a:pPr>
            <a:endParaRPr lang="en-US" b="1" dirty="0" smtClean="0"/>
          </a:p>
          <a:p>
            <a:pPr algn="just" eaLnBrk="1" hangingPunct="1">
              <a:lnSpc>
                <a:spcPct val="90000"/>
              </a:lnSpc>
            </a:pPr>
            <a:endParaRPr lang="en-US" dirty="0" smtClean="0"/>
          </a:p>
          <a:p>
            <a:pPr algn="just" eaLnBrk="1" hangingPunct="1">
              <a:lnSpc>
                <a:spcPct val="90000"/>
              </a:lnSpc>
            </a:pPr>
            <a:r>
              <a:rPr lang="en-US" dirty="0" err="1" smtClean="0"/>
              <a:t>string.substr</a:t>
            </a:r>
            <a:r>
              <a:rPr lang="en-US" dirty="0" smtClean="0"/>
              <a:t>(start [, length]) :Returns Characters of the string from the first character of the given string to the specified length.</a:t>
            </a:r>
          </a:p>
        </p:txBody>
      </p:sp>
      <p:sp>
        <p:nvSpPr>
          <p:cNvPr id="54278" name="AutoShape 197"/>
          <p:cNvSpPr>
            <a:spLocks noChangeArrowheads="1"/>
          </p:cNvSpPr>
          <p:nvPr/>
        </p:nvSpPr>
        <p:spPr bwMode="auto">
          <a:xfrm>
            <a:off x="1953507" y="5894188"/>
            <a:ext cx="3200400" cy="577864"/>
          </a:xfrm>
          <a:prstGeom prst="flowChartAlternateProcess">
            <a:avLst/>
          </a:prstGeom>
          <a:solidFill>
            <a:schemeClr val="accent1">
              <a:alpha val="0"/>
            </a:schemeClr>
          </a:solidFill>
          <a:ln w="9525">
            <a:solidFill>
              <a:schemeClr val="tx1"/>
            </a:solidFill>
            <a:miter lim="800000"/>
            <a:headEnd/>
            <a:tailEnd/>
          </a:ln>
        </p:spPr>
        <p:txBody>
          <a:bodyPr wrap="none" anchor="ctr"/>
          <a:lstStyle/>
          <a:p>
            <a:pPr eaLnBrk="1" hangingPunct="1">
              <a:spcBef>
                <a:spcPct val="0"/>
              </a:spcBef>
              <a:buFontTx/>
              <a:buNone/>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1979613" y="604837"/>
            <a:ext cx="4670425" cy="3503613"/>
          </a:xfrm>
          <a:ln/>
        </p:spPr>
      </p:sp>
      <p:sp>
        <p:nvSpPr>
          <p:cNvPr id="57349" name="Rectangle 3"/>
          <p:cNvSpPr>
            <a:spLocks noGrp="1" noChangeArrowheads="1"/>
          </p:cNvSpPr>
          <p:nvPr>
            <p:ph type="body" idx="1"/>
          </p:nvPr>
        </p:nvSpPr>
        <p:spPr>
          <a:xfrm>
            <a:off x="1979613" y="4418013"/>
            <a:ext cx="4586881" cy="371004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String Objects (Parsing Methods contd..):</a:t>
            </a:r>
            <a:endParaRPr lang="en-US" b="1" dirty="0" smtClean="0"/>
          </a:p>
          <a:p>
            <a:pPr algn="just" eaLnBrk="1" hangingPunct="1"/>
            <a:r>
              <a:rPr lang="en-US" dirty="0" err="1" smtClean="0"/>
              <a:t>string.toLowerCase</a:t>
            </a:r>
            <a:r>
              <a:rPr lang="en-US" dirty="0" smtClean="0"/>
              <a:t>() and </a:t>
            </a:r>
            <a:r>
              <a:rPr lang="en-US" dirty="0" err="1" smtClean="0"/>
              <a:t>string.toUpperCase</a:t>
            </a:r>
            <a:r>
              <a:rPr lang="en-US" dirty="0" smtClean="0"/>
              <a:t>()</a:t>
            </a:r>
          </a:p>
          <a:p>
            <a:pPr algn="just" eaLnBrk="1" hangingPunct="1"/>
            <a:r>
              <a:rPr lang="en-US" dirty="0" smtClean="0"/>
              <a:t>Returns: The string in all lower- or uppercase, depending on which method you invoke.</a:t>
            </a:r>
          </a:p>
          <a:p>
            <a:pPr algn="just" eaLnBrk="1" hangingPunct="1"/>
            <a:r>
              <a:rPr lang="en-US" dirty="0" smtClean="0"/>
              <a:t>A great deal of what takes place on the Internet (and in JavaScript) is case-sensitive. URLs on some servers, for instance, are case-sensitive for directory names and filenames. These two methods, the simplest of the string methods, convert any string to either all lowercase or all uppercase. Any mixed-case strings get converted to a uniform case. If you want to compare user input from a field against some coded string without worrying about matching case, you should convert both strings to the same case for the comparison.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1979613" y="604837"/>
            <a:ext cx="4670425" cy="3503613"/>
          </a:xfrm>
          <a:ln/>
        </p:spPr>
      </p:sp>
      <p:sp>
        <p:nvSpPr>
          <p:cNvPr id="59397" name="Rectangle 3"/>
          <p:cNvSpPr>
            <a:spLocks noGrp="1" noChangeArrowheads="1"/>
          </p:cNvSpPr>
          <p:nvPr>
            <p:ph type="body" idx="1"/>
          </p:nvPr>
        </p:nvSpPr>
        <p:spPr>
          <a:xfrm>
            <a:off x="1979613" y="4418013"/>
            <a:ext cx="4419600" cy="3967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String Objects (Formatting Methods):</a:t>
            </a:r>
            <a:endParaRPr lang="en-US" b="1" dirty="0" smtClean="0"/>
          </a:p>
          <a:p>
            <a:pPr algn="just" eaLnBrk="1" hangingPunct="1"/>
            <a:r>
              <a:rPr lang="en-US" dirty="0" smtClean="0"/>
              <a:t>Now we come to the other group of string object methods, which ease the process of creating the numerous string display characteristics when you use JavaScript to assemble HTML code.</a:t>
            </a:r>
          </a:p>
          <a:p>
            <a:pPr algn="just" eaLnBrk="1" hangingPunct="1"/>
            <a:r>
              <a:rPr lang="en-US" dirty="0" smtClean="0"/>
              <a:t>You can still use the standard HTML tags instead of by calling the string methods in your web pages. The choice is up to you. One advantage to the string methods is that they never forget the ending tag of a tag pair.</a:t>
            </a:r>
          </a:p>
          <a:p>
            <a:pPr algn="just" eaLnBrk="1" hangingPunct="1"/>
            <a:r>
              <a:rPr lang="en-US" dirty="0" err="1" smtClean="0"/>
              <a:t>string.fontsize</a:t>
            </a:r>
            <a:r>
              <a:rPr lang="en-US" dirty="0" smtClean="0"/>
              <a:t>() and </a:t>
            </a:r>
            <a:r>
              <a:rPr lang="en-US" dirty="0" err="1" smtClean="0"/>
              <a:t>string.fontcolor</a:t>
            </a:r>
            <a:r>
              <a:rPr lang="en-US" dirty="0" smtClean="0"/>
              <a:t>() also affect the font characteristics of strings displayed in the HTML page. The parameters for these items are pretty straightforward —an integer between 1 and 7 corresponding to the seven browser font sizes and a color value (as either a hexadecimal triplet or color constant name) for the designated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672070" y="3000836"/>
            <a:ext cx="6151130" cy="1143008"/>
          </a:xfrm>
        </p:spPr>
        <p:txBody>
          <a:bodyPr/>
          <a:lstStyle/>
          <a:p>
            <a:r>
              <a:rPr lang="en-US" b="0" dirty="0">
                <a:ea typeface="ＭＳ Ｐゴシック" pitchFamily="34" charset="-128"/>
              </a:rPr>
              <a:t>Lesson 3: </a:t>
            </a:r>
            <a:r>
              <a:rPr lang="en-US" b="0" dirty="0" smtClean="0">
                <a:ea typeface="ＭＳ Ｐゴシック" pitchFamily="34" charset="-128"/>
              </a:rPr>
              <a:t>Working </a:t>
            </a:r>
            <a:r>
              <a:rPr lang="en-US" b="0" dirty="0">
                <a:ea typeface="ＭＳ Ｐゴシック" pitchFamily="34" charset="-128"/>
              </a:rPr>
              <a:t>with Predefined Core</a:t>
            </a:r>
            <a:endParaRPr lang="en-US" b="0" dirty="0"/>
          </a:p>
        </p:txBody>
      </p:sp>
      <p:sp>
        <p:nvSpPr>
          <p:cNvPr id="11" name="Title 10"/>
          <p:cNvSpPr>
            <a:spLocks noGrp="1"/>
          </p:cNvSpPr>
          <p:nvPr>
            <p:ph type="ctrTitle"/>
          </p:nvPr>
        </p:nvSpPr>
        <p:spPr>
          <a:xfrm>
            <a:off x="1672070" y="1687056"/>
            <a:ext cx="6151130" cy="1285884"/>
          </a:xfrm>
        </p:spPr>
        <p:txBody>
          <a:bodyPr>
            <a:normAutofit/>
          </a:bodyPr>
          <a:lstStyle/>
          <a:p>
            <a:r>
              <a:rPr lang="en-US" sz="3600" dirty="0">
                <a:solidFill>
                  <a:srgbClr val="000000"/>
                </a:solidFill>
                <a:latin typeface="Candara"/>
                <a:ea typeface="ＭＳ Ｐゴシック" pitchFamily="34" charset="-128"/>
              </a:rPr>
              <a:t>Web Basics </a:t>
            </a:r>
            <a:r>
              <a:rPr lang="en-US" sz="3600" dirty="0" smtClean="0">
                <a:solidFill>
                  <a:srgbClr val="000000"/>
                </a:solidFill>
                <a:latin typeface="Candara"/>
                <a:ea typeface="ＭＳ Ｐゴシック" pitchFamily="34" charset="-128"/>
              </a:rPr>
              <a:t>- JavaScript</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idx="4294967295"/>
          </p:nvPr>
        </p:nvSpPr>
        <p:spPr>
          <a:xfrm>
            <a:off x="390525" y="1170895"/>
            <a:ext cx="8229600" cy="5181600"/>
          </a:xfrm>
          <a:noFill/>
        </p:spPr>
        <p:txBody>
          <a:bodyPr lIns="90488" tIns="44450" rIns="90488" bIns="44450"/>
          <a:lstStyle/>
          <a:p>
            <a:r>
              <a:rPr lang="en-US" dirty="0">
                <a:solidFill>
                  <a:srgbClr val="000000"/>
                </a:solidFill>
                <a:latin typeface="Candara"/>
                <a:cs typeface="Arial" pitchFamily="34" charset="0"/>
              </a:rPr>
              <a:t>JavaScript includes two functions for encoding &amp; decoding</a:t>
            </a:r>
          </a:p>
          <a:p>
            <a:pPr marL="0" indent="0">
              <a:buNone/>
            </a:pPr>
            <a:r>
              <a:rPr lang="en-US" dirty="0" smtClean="0">
                <a:solidFill>
                  <a:srgbClr val="000000"/>
                </a:solidFill>
                <a:latin typeface="Candara"/>
                <a:cs typeface="Arial" pitchFamily="34" charset="0"/>
              </a:rPr>
              <a:t>      escape</a:t>
            </a:r>
            <a:r>
              <a:rPr lang="en-US" dirty="0">
                <a:solidFill>
                  <a:srgbClr val="000000"/>
                </a:solidFill>
                <a:latin typeface="Candara"/>
                <a:cs typeface="Arial" pitchFamily="34" charset="0"/>
              </a:rPr>
              <a:t>()</a:t>
            </a:r>
          </a:p>
          <a:p>
            <a:pPr lvl="1"/>
            <a:r>
              <a:rPr lang="en-US" dirty="0">
                <a:solidFill>
                  <a:srgbClr val="000000"/>
                </a:solidFill>
                <a:latin typeface="Candara"/>
                <a:cs typeface="Arial" pitchFamily="34" charset="0"/>
              </a:rPr>
              <a:t>encodes the string that is contained in the string argument to make it portable. </a:t>
            </a:r>
          </a:p>
          <a:p>
            <a:pPr lvl="1"/>
            <a:r>
              <a:rPr lang="en-US" dirty="0">
                <a:solidFill>
                  <a:srgbClr val="000000"/>
                </a:solidFill>
                <a:latin typeface="Candara"/>
                <a:cs typeface="Arial" pitchFamily="34" charset="0"/>
              </a:rPr>
              <a:t>So it can be transmitted across any network to any computer that supports ASCII characters.</a:t>
            </a:r>
          </a:p>
          <a:p>
            <a:r>
              <a:rPr lang="en-US" dirty="0" err="1">
                <a:solidFill>
                  <a:srgbClr val="000000"/>
                </a:solidFill>
                <a:latin typeface="Candara"/>
                <a:cs typeface="Arial" pitchFamily="34" charset="0"/>
              </a:rPr>
              <a:t>unescape</a:t>
            </a:r>
            <a:r>
              <a:rPr lang="en-US" dirty="0">
                <a:solidFill>
                  <a:srgbClr val="000000"/>
                </a:solidFill>
                <a:latin typeface="Candara"/>
                <a:cs typeface="Arial" pitchFamily="34" charset="0"/>
              </a:rPr>
              <a:t>()</a:t>
            </a:r>
          </a:p>
          <a:p>
            <a:pPr lvl="1"/>
            <a:r>
              <a:rPr lang="en-US" dirty="0">
                <a:solidFill>
                  <a:srgbClr val="000000"/>
                </a:solidFill>
                <a:latin typeface="Candara"/>
                <a:cs typeface="Arial" pitchFamily="34" charset="0"/>
              </a:rPr>
              <a:t>Use the </a:t>
            </a:r>
            <a:r>
              <a:rPr lang="en-US" dirty="0" err="1">
                <a:solidFill>
                  <a:srgbClr val="000000"/>
                </a:solidFill>
                <a:latin typeface="Candara"/>
                <a:cs typeface="Arial" pitchFamily="34" charset="0"/>
              </a:rPr>
              <a:t>unescape</a:t>
            </a:r>
            <a:r>
              <a:rPr lang="en-US" dirty="0">
                <a:solidFill>
                  <a:srgbClr val="000000"/>
                </a:solidFill>
                <a:latin typeface="Candara"/>
                <a:cs typeface="Arial" pitchFamily="34" charset="0"/>
              </a:rPr>
              <a:t> function to decode an encoded sequence that was created using escape. </a:t>
            </a:r>
            <a:br>
              <a:rPr lang="en-US" dirty="0">
                <a:solidFill>
                  <a:srgbClr val="000000"/>
                </a:solidFill>
                <a:latin typeface="Candara"/>
                <a:cs typeface="Arial" pitchFamily="34" charset="0"/>
              </a:rPr>
            </a:br>
            <a:r>
              <a:rPr lang="en-US" dirty="0">
                <a:solidFill>
                  <a:srgbClr val="000000"/>
                </a:solidFill>
                <a:latin typeface="Candara"/>
                <a:cs typeface="Arial" pitchFamily="34" charset="0"/>
              </a:rPr>
              <a:t> </a:t>
            </a:r>
          </a:p>
        </p:txBody>
      </p:sp>
      <p:sp>
        <p:nvSpPr>
          <p:cNvPr id="2355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4.3: URL String Encoding and Decoding</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ヒラギノ角ゴ Pro W3"/>
                <a:cs typeface="ヒラギノ角ゴ Pro W3"/>
              </a:rPr>
              <a:t>URL String Encoding and Decoding</a:t>
            </a:r>
          </a:p>
        </p:txBody>
      </p:sp>
    </p:spTree>
    <p:extLst>
      <p:ext uri="{BB962C8B-B14F-4D97-AF65-F5344CB8AC3E}">
        <p14:creationId xmlns:p14="http://schemas.microsoft.com/office/powerpoint/2010/main" val="2255375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a:grpSpLocks/>
          </p:cNvGrpSpPr>
          <p:nvPr/>
        </p:nvGrpSpPr>
        <p:grpSpPr bwMode="auto">
          <a:xfrm>
            <a:off x="5757863" y="1546225"/>
            <a:ext cx="2905125" cy="1670050"/>
            <a:chOff x="781" y="1008"/>
            <a:chExt cx="4107" cy="2525"/>
          </a:xfrm>
        </p:grpSpPr>
        <p:sp>
          <p:nvSpPr>
            <p:cNvPr id="25679"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0"/>
            <p:cNvGrpSpPr>
              <a:grpSpLocks/>
            </p:cNvGrpSpPr>
            <p:nvPr/>
          </p:nvGrpSpPr>
          <p:grpSpPr bwMode="auto">
            <a:xfrm>
              <a:off x="2641" y="1963"/>
              <a:ext cx="796" cy="355"/>
              <a:chOff x="2624" y="1896"/>
              <a:chExt cx="796" cy="355"/>
            </a:xfrm>
          </p:grpSpPr>
          <p:sp>
            <p:nvSpPr>
              <p:cNvPr id="25681"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2"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3"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4"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5"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6"/>
            <p:cNvGrpSpPr>
              <a:grpSpLocks/>
            </p:cNvGrpSpPr>
            <p:nvPr/>
          </p:nvGrpSpPr>
          <p:grpSpPr bwMode="auto">
            <a:xfrm>
              <a:off x="2196" y="2406"/>
              <a:ext cx="996" cy="690"/>
              <a:chOff x="2074" y="2432"/>
              <a:chExt cx="996" cy="690"/>
            </a:xfrm>
          </p:grpSpPr>
          <p:sp>
            <p:nvSpPr>
              <p:cNvPr id="25687"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8"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89"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0"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1"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2"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3"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4"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5"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6"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697"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98"/>
            <p:cNvGrpSpPr>
              <a:grpSpLocks/>
            </p:cNvGrpSpPr>
            <p:nvPr/>
          </p:nvGrpSpPr>
          <p:grpSpPr bwMode="auto">
            <a:xfrm>
              <a:off x="1547" y="1137"/>
              <a:ext cx="1302" cy="1554"/>
              <a:chOff x="1458" y="1110"/>
              <a:chExt cx="1302" cy="1554"/>
            </a:xfrm>
          </p:grpSpPr>
          <p:grpSp>
            <p:nvGrpSpPr>
              <p:cNvPr id="6" name="Group 99"/>
              <p:cNvGrpSpPr>
                <a:grpSpLocks/>
              </p:cNvGrpSpPr>
              <p:nvPr/>
            </p:nvGrpSpPr>
            <p:grpSpPr bwMode="auto">
              <a:xfrm>
                <a:off x="1464" y="1968"/>
                <a:ext cx="1296" cy="696"/>
                <a:chOff x="1464" y="1968"/>
                <a:chExt cx="1296" cy="696"/>
              </a:xfrm>
            </p:grpSpPr>
            <p:sp>
              <p:nvSpPr>
                <p:cNvPr id="25700"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1"/>
                <p:cNvGrpSpPr>
                  <a:grpSpLocks/>
                </p:cNvGrpSpPr>
                <p:nvPr/>
              </p:nvGrpSpPr>
              <p:grpSpPr bwMode="auto">
                <a:xfrm>
                  <a:off x="1464" y="1968"/>
                  <a:ext cx="1296" cy="690"/>
                  <a:chOff x="1464" y="1968"/>
                  <a:chExt cx="1296" cy="690"/>
                </a:xfrm>
              </p:grpSpPr>
              <p:grpSp>
                <p:nvGrpSpPr>
                  <p:cNvPr id="8" name="Group 102"/>
                  <p:cNvGrpSpPr>
                    <a:grpSpLocks/>
                  </p:cNvGrpSpPr>
                  <p:nvPr/>
                </p:nvGrpSpPr>
                <p:grpSpPr bwMode="auto">
                  <a:xfrm>
                    <a:off x="1464" y="1968"/>
                    <a:ext cx="1296" cy="690"/>
                    <a:chOff x="1200" y="2160"/>
                    <a:chExt cx="1296" cy="690"/>
                  </a:xfrm>
                </p:grpSpPr>
                <p:sp>
                  <p:nvSpPr>
                    <p:cNvPr id="25703"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4"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5"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6"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07"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5708"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09"/>
              <p:cNvGrpSpPr>
                <a:grpSpLocks/>
              </p:cNvGrpSpPr>
              <p:nvPr/>
            </p:nvGrpSpPr>
            <p:grpSpPr bwMode="auto">
              <a:xfrm>
                <a:off x="1458" y="1110"/>
                <a:ext cx="1125" cy="1098"/>
                <a:chOff x="1458" y="1110"/>
                <a:chExt cx="1125" cy="1098"/>
              </a:xfrm>
            </p:grpSpPr>
            <p:sp>
              <p:nvSpPr>
                <p:cNvPr id="25710"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1"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2"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3"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4"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5"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6"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25717"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8"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19"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0"/>
            <p:cNvGrpSpPr>
              <a:grpSpLocks/>
            </p:cNvGrpSpPr>
            <p:nvPr/>
          </p:nvGrpSpPr>
          <p:grpSpPr bwMode="auto">
            <a:xfrm>
              <a:off x="781" y="2595"/>
              <a:ext cx="1304" cy="752"/>
              <a:chOff x="781" y="2595"/>
              <a:chExt cx="1304" cy="752"/>
            </a:xfrm>
          </p:grpSpPr>
          <p:sp>
            <p:nvSpPr>
              <p:cNvPr id="25721"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2"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3"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4"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5"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26"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7"/>
            <p:cNvGrpSpPr>
              <a:grpSpLocks/>
            </p:cNvGrpSpPr>
            <p:nvPr/>
          </p:nvGrpSpPr>
          <p:grpSpPr bwMode="auto">
            <a:xfrm>
              <a:off x="2549" y="1361"/>
              <a:ext cx="2203" cy="2087"/>
              <a:chOff x="2549" y="1361"/>
              <a:chExt cx="2203" cy="2087"/>
            </a:xfrm>
          </p:grpSpPr>
          <p:grpSp>
            <p:nvGrpSpPr>
              <p:cNvPr id="12" name="Group 128"/>
              <p:cNvGrpSpPr>
                <a:grpSpLocks/>
              </p:cNvGrpSpPr>
              <p:nvPr/>
            </p:nvGrpSpPr>
            <p:grpSpPr bwMode="auto">
              <a:xfrm rot="105239">
                <a:off x="2549" y="2499"/>
                <a:ext cx="672" cy="436"/>
                <a:chOff x="2452" y="2860"/>
                <a:chExt cx="768" cy="516"/>
              </a:xfrm>
            </p:grpSpPr>
            <p:sp>
              <p:nvSpPr>
                <p:cNvPr id="25729"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0"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5731"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2"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3"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4"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5"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6"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7"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8"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39"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0"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1"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2"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3"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4"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5"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6"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5747"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257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2800" dirty="0">
                <a:solidFill>
                  <a:srgbClr val="000000"/>
                </a:solidFill>
                <a:latin typeface="Candara"/>
                <a:ea typeface="ヒラギノ角ゴ Pro W3"/>
                <a:cs typeface="ヒラギノ角ゴ Pro W3"/>
              </a:rPr>
              <a:t>Demo</a:t>
            </a:r>
          </a:p>
        </p:txBody>
      </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string_len.html</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string_method.html</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string_style.html</a:t>
            </a:r>
          </a:p>
        </p:txBody>
      </p:sp>
    </p:spTree>
    <p:extLst>
      <p:ext uri="{BB962C8B-B14F-4D97-AF65-F5344CB8AC3E}">
        <p14:creationId xmlns:p14="http://schemas.microsoft.com/office/powerpoint/2010/main" val="1916507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31" name="Group 107"/>
          <p:cNvGraphicFramePr>
            <a:graphicFrameLocks noGrp="1"/>
          </p:cNvGraphicFramePr>
          <p:nvPr>
            <p:ph idx="4294967295"/>
            <p:extLst>
              <p:ext uri="{D42A27DB-BD31-4B8C-83A1-F6EECF244321}">
                <p14:modId xmlns:p14="http://schemas.microsoft.com/office/powerpoint/2010/main" val="1285151377"/>
              </p:ext>
            </p:extLst>
          </p:nvPr>
        </p:nvGraphicFramePr>
        <p:xfrm>
          <a:off x="580570" y="1371600"/>
          <a:ext cx="8258629" cy="3727072"/>
        </p:xfrm>
        <a:graphic>
          <a:graphicData uri="http://schemas.openxmlformats.org/drawingml/2006/table">
            <a:tbl>
              <a:tblPr/>
              <a:tblGrid>
                <a:gridCol w="3042653"/>
                <a:gridCol w="5215976"/>
              </a:tblGrid>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Candara" pitchFamily="34" charset="0"/>
                          <a:ea typeface="+mn-ea"/>
                          <a:cs typeface="Times New Roman" pitchFamily="18" charset="0"/>
                        </a:rPr>
                        <a:t>Property/</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Candara" pitchFamily="34" charset="0"/>
                          <a:ea typeface="+mn-ea"/>
                          <a:cs typeface="Times New Roman" pitchFamily="18"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Times New Roman" pitchFamily="18" charset="0"/>
                        </a:rPr>
                        <a:t>Description</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Times New Roman" pitchFamily="18" charset="0"/>
                        </a:rPr>
                        <a:t>Math.PI</a:t>
                      </a: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PI (3.141592653589793116)</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Math.SQRT2 </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Square root of 2 (1.4142)</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Math.random() </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Random number between 0 and 1</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Math.round</a:t>
                      </a:r>
                      <a:r>
                        <a:rPr kumimoji="0" lang="en-US" sz="1800" b="0" i="1" u="none" strike="noStrike" cap="none" normalizeH="0" baseline="0" smtClean="0">
                          <a:ln>
                            <a:noFill/>
                          </a:ln>
                          <a:solidFill>
                            <a:schemeClr val="tx1"/>
                          </a:solidFill>
                          <a:effectLst/>
                          <a:latin typeface="Candara" pitchFamily="34" charset="0"/>
                          <a:cs typeface="Times New Roman" pitchFamily="18" charset="0"/>
                        </a:rPr>
                        <a:t>(</a:t>
                      </a:r>
                      <a:r>
                        <a:rPr kumimoji="0" lang="en-US" sz="18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N+1 when </a:t>
                      </a:r>
                      <a:r>
                        <a:rPr kumimoji="0" lang="en-US" sz="1800" b="0" i="1" u="none" strike="noStrike" cap="none" normalizeH="0" baseline="0" smtClean="0">
                          <a:ln>
                            <a:noFill/>
                          </a:ln>
                          <a:solidFill>
                            <a:schemeClr val="tx1"/>
                          </a:solidFill>
                          <a:effectLst/>
                          <a:latin typeface="Candara" pitchFamily="34" charset="0"/>
                          <a:cs typeface="Times New Roman" pitchFamily="18" charset="0"/>
                        </a:rPr>
                        <a:t>val </a:t>
                      </a:r>
                      <a:r>
                        <a:rPr kumimoji="0" lang="en-US" sz="1800" b="0" i="0" u="none" strike="noStrike" cap="none" normalizeH="0" baseline="0" smtClean="0">
                          <a:ln>
                            <a:noFill/>
                          </a:ln>
                          <a:solidFill>
                            <a:schemeClr val="tx1"/>
                          </a:solidFill>
                          <a:effectLst/>
                          <a:latin typeface="Candara" pitchFamily="34" charset="0"/>
                          <a:cs typeface="Times New Roman" pitchFamily="18" charset="0"/>
                        </a:rPr>
                        <a:t>&gt;= n.5; otherwise N</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Math.max</a:t>
                      </a:r>
                      <a:r>
                        <a:rPr kumimoji="0" lang="en-US" sz="1800" b="0" i="1" u="none" strike="noStrike" cap="none" normalizeH="0" baseline="0" smtClean="0">
                          <a:ln>
                            <a:noFill/>
                          </a:ln>
                          <a:solidFill>
                            <a:schemeClr val="tx1"/>
                          </a:solidFill>
                          <a:effectLst/>
                          <a:latin typeface="Candara" pitchFamily="34" charset="0"/>
                          <a:cs typeface="Times New Roman" pitchFamily="18" charset="0"/>
                        </a:rPr>
                        <a:t>(</a:t>
                      </a:r>
                      <a:r>
                        <a:rPr kumimoji="0" lang="en-US" sz="1800" b="0" i="0" u="none" strike="noStrike" cap="none" normalizeH="0" baseline="0" smtClean="0">
                          <a:ln>
                            <a:noFill/>
                          </a:ln>
                          <a:solidFill>
                            <a:schemeClr val="tx1"/>
                          </a:solidFill>
                          <a:effectLst/>
                          <a:latin typeface="Candara" pitchFamily="34" charset="0"/>
                          <a:cs typeface="Times New Roman" pitchFamily="18" charset="0"/>
                        </a:rPr>
                        <a:t>val1, val2) </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The greater of </a:t>
                      </a:r>
                      <a:r>
                        <a:rPr kumimoji="0" lang="en-US" sz="1800" b="0" i="1" u="none" strike="noStrike" cap="none" normalizeH="0" baseline="0" smtClean="0">
                          <a:ln>
                            <a:noFill/>
                          </a:ln>
                          <a:solidFill>
                            <a:schemeClr val="tx1"/>
                          </a:solidFill>
                          <a:effectLst/>
                          <a:latin typeface="Candara" pitchFamily="34" charset="0"/>
                          <a:cs typeface="Times New Roman" pitchFamily="18" charset="0"/>
                        </a:rPr>
                        <a:t>val1 </a:t>
                      </a:r>
                      <a:r>
                        <a:rPr kumimoji="0" lang="en-US" sz="1800" b="0" i="0" u="none" strike="noStrike" cap="none" normalizeH="0" baseline="0" smtClean="0">
                          <a:ln>
                            <a:noFill/>
                          </a:ln>
                          <a:solidFill>
                            <a:schemeClr val="tx1"/>
                          </a:solidFill>
                          <a:effectLst/>
                          <a:latin typeface="Candara" pitchFamily="34" charset="0"/>
                          <a:cs typeface="Times New Roman" pitchFamily="18" charset="0"/>
                        </a:rPr>
                        <a:t>or </a:t>
                      </a:r>
                      <a:r>
                        <a:rPr kumimoji="0" lang="en-US" sz="1800" b="0" i="1" u="none" strike="noStrike" cap="none" normalizeH="0" baseline="0" smtClean="0">
                          <a:ln>
                            <a:noFill/>
                          </a:ln>
                          <a:solidFill>
                            <a:schemeClr val="tx1"/>
                          </a:solidFill>
                          <a:effectLst/>
                          <a:latin typeface="Candara" pitchFamily="34" charset="0"/>
                          <a:cs typeface="Times New Roman" pitchFamily="18" charset="0"/>
                        </a:rPr>
                        <a:t>val2</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Times New Roman" pitchFamily="18" charset="0"/>
                        </a:rPr>
                        <a:t>Math.min</a:t>
                      </a:r>
                      <a:r>
                        <a:rPr kumimoji="0" lang="en-US" sz="18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val1, val2) </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The lesser of </a:t>
                      </a:r>
                      <a:r>
                        <a:rPr kumimoji="0" lang="en-US" sz="1800" b="0" i="1" u="none" strike="noStrike" cap="none" normalizeH="0" baseline="0" dirty="0" smtClean="0">
                          <a:ln>
                            <a:noFill/>
                          </a:ln>
                          <a:solidFill>
                            <a:schemeClr val="tx1"/>
                          </a:solidFill>
                          <a:effectLst/>
                          <a:latin typeface="Candara" pitchFamily="34" charset="0"/>
                          <a:cs typeface="Times New Roman" pitchFamily="18" charset="0"/>
                        </a:rPr>
                        <a:t>val1 </a:t>
                      </a: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or </a:t>
                      </a:r>
                      <a:r>
                        <a:rPr kumimoji="0" lang="en-US" sz="1800" b="0" i="1" u="none" strike="noStrike" cap="none" normalizeH="0" baseline="0" dirty="0" smtClean="0">
                          <a:ln>
                            <a:noFill/>
                          </a:ln>
                          <a:solidFill>
                            <a:schemeClr val="tx1"/>
                          </a:solidFill>
                          <a:effectLst/>
                          <a:latin typeface="Candara" pitchFamily="34" charset="0"/>
                          <a:cs typeface="Times New Roman" pitchFamily="18" charset="0"/>
                        </a:rPr>
                        <a:t>val2</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724" name="Title 1"/>
          <p:cNvSpPr>
            <a:spLocks/>
          </p:cNvSpPr>
          <p:nvPr/>
        </p:nvSpPr>
        <p:spPr bwMode="auto">
          <a:xfrm>
            <a:off x="249011"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4.4: Math Properties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ヒラギノ角ゴ Pro W3"/>
              </a:rPr>
              <a:t>Math Object - Properties &amp; Methods</a:t>
            </a:r>
          </a:p>
        </p:txBody>
      </p:sp>
    </p:spTree>
    <p:extLst>
      <p:ext uri="{BB962C8B-B14F-4D97-AF65-F5344CB8AC3E}">
        <p14:creationId xmlns:p14="http://schemas.microsoft.com/office/powerpoint/2010/main" val="1783942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74"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ヒラギノ角ゴ Pro W3"/>
              </a:rPr>
              <a:t>Demo</a:t>
            </a:r>
          </a:p>
        </p:txBody>
      </p:sp>
      <p:grpSp>
        <p:nvGrpSpPr>
          <p:cNvPr id="2" name="Group 79"/>
          <p:cNvGrpSpPr>
            <a:grpSpLocks/>
          </p:cNvGrpSpPr>
          <p:nvPr/>
        </p:nvGrpSpPr>
        <p:grpSpPr bwMode="auto">
          <a:xfrm>
            <a:off x="5757863" y="1546225"/>
            <a:ext cx="2905125" cy="1670050"/>
            <a:chOff x="781" y="1008"/>
            <a:chExt cx="4107" cy="2525"/>
          </a:xfrm>
        </p:grpSpPr>
        <p:sp>
          <p:nvSpPr>
            <p:cNvPr id="29776" name="Rectangle 80"/>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1"/>
            <p:cNvGrpSpPr>
              <a:grpSpLocks/>
            </p:cNvGrpSpPr>
            <p:nvPr/>
          </p:nvGrpSpPr>
          <p:grpSpPr bwMode="auto">
            <a:xfrm>
              <a:off x="2641" y="1963"/>
              <a:ext cx="796" cy="355"/>
              <a:chOff x="2624" y="1896"/>
              <a:chExt cx="796" cy="355"/>
            </a:xfrm>
          </p:grpSpPr>
          <p:sp>
            <p:nvSpPr>
              <p:cNvPr id="29778" name="Freeform 82"/>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79" name="Freeform 83"/>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0" name="Line 84"/>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1" name="Line 85"/>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2" name="Freeform 86"/>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7"/>
            <p:cNvGrpSpPr>
              <a:grpSpLocks/>
            </p:cNvGrpSpPr>
            <p:nvPr/>
          </p:nvGrpSpPr>
          <p:grpSpPr bwMode="auto">
            <a:xfrm>
              <a:off x="2196" y="2406"/>
              <a:ext cx="996" cy="690"/>
              <a:chOff x="2074" y="2432"/>
              <a:chExt cx="996" cy="690"/>
            </a:xfrm>
          </p:grpSpPr>
          <p:sp>
            <p:nvSpPr>
              <p:cNvPr id="29784" name="Freeform 88"/>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5" name="Freeform 89"/>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6" name="Freeform 90"/>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7" name="Freeform 91"/>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8" name="Freeform 92"/>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89" name="Freeform 93"/>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90" name="Freeform 94"/>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91" name="Freeform 95"/>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92" name="Freeform 96"/>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93" name="Freeform 97"/>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794" name="Freeform 98"/>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99"/>
            <p:cNvGrpSpPr>
              <a:grpSpLocks/>
            </p:cNvGrpSpPr>
            <p:nvPr/>
          </p:nvGrpSpPr>
          <p:grpSpPr bwMode="auto">
            <a:xfrm>
              <a:off x="1547" y="1137"/>
              <a:ext cx="1302" cy="1554"/>
              <a:chOff x="1458" y="1110"/>
              <a:chExt cx="1302" cy="1554"/>
            </a:xfrm>
          </p:grpSpPr>
          <p:grpSp>
            <p:nvGrpSpPr>
              <p:cNvPr id="6" name="Group 100"/>
              <p:cNvGrpSpPr>
                <a:grpSpLocks/>
              </p:cNvGrpSpPr>
              <p:nvPr/>
            </p:nvGrpSpPr>
            <p:grpSpPr bwMode="auto">
              <a:xfrm>
                <a:off x="1464" y="1968"/>
                <a:ext cx="1296" cy="696"/>
                <a:chOff x="1464" y="1968"/>
                <a:chExt cx="1296" cy="696"/>
              </a:xfrm>
            </p:grpSpPr>
            <p:sp>
              <p:nvSpPr>
                <p:cNvPr id="29797" name="Freeform 101"/>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2"/>
                <p:cNvGrpSpPr>
                  <a:grpSpLocks/>
                </p:cNvGrpSpPr>
                <p:nvPr/>
              </p:nvGrpSpPr>
              <p:grpSpPr bwMode="auto">
                <a:xfrm>
                  <a:off x="1464" y="1968"/>
                  <a:ext cx="1296" cy="690"/>
                  <a:chOff x="1464" y="1968"/>
                  <a:chExt cx="1296" cy="690"/>
                </a:xfrm>
              </p:grpSpPr>
              <p:grpSp>
                <p:nvGrpSpPr>
                  <p:cNvPr id="8" name="Group 103"/>
                  <p:cNvGrpSpPr>
                    <a:grpSpLocks/>
                  </p:cNvGrpSpPr>
                  <p:nvPr/>
                </p:nvGrpSpPr>
                <p:grpSpPr bwMode="auto">
                  <a:xfrm>
                    <a:off x="1464" y="1968"/>
                    <a:ext cx="1296" cy="690"/>
                    <a:chOff x="1200" y="2160"/>
                    <a:chExt cx="1296" cy="690"/>
                  </a:xfrm>
                </p:grpSpPr>
                <p:sp>
                  <p:nvSpPr>
                    <p:cNvPr id="29800" name="Freeform 104"/>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01" name="Freeform 105"/>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02" name="Freeform 106"/>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03" name="Freeform 107"/>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04" name="Line 108"/>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9805" name="Freeform 109"/>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10"/>
              <p:cNvGrpSpPr>
                <a:grpSpLocks/>
              </p:cNvGrpSpPr>
              <p:nvPr/>
            </p:nvGrpSpPr>
            <p:grpSpPr bwMode="auto">
              <a:xfrm>
                <a:off x="1458" y="1110"/>
                <a:ext cx="1125" cy="1098"/>
                <a:chOff x="1458" y="1110"/>
                <a:chExt cx="1125" cy="1098"/>
              </a:xfrm>
            </p:grpSpPr>
            <p:sp>
              <p:nvSpPr>
                <p:cNvPr id="29807" name="Freeform 111"/>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08" name="Freeform 112"/>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09" name="Freeform 113"/>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10" name="Freeform 114"/>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11" name="Freeform 115"/>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12" name="Line 116"/>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13" name="Freeform 117"/>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29814" name="Freeform 118"/>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15" name="Freeform 119"/>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16" name="Freeform 120"/>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1"/>
            <p:cNvGrpSpPr>
              <a:grpSpLocks/>
            </p:cNvGrpSpPr>
            <p:nvPr/>
          </p:nvGrpSpPr>
          <p:grpSpPr bwMode="auto">
            <a:xfrm>
              <a:off x="781" y="2595"/>
              <a:ext cx="1304" cy="752"/>
              <a:chOff x="781" y="2595"/>
              <a:chExt cx="1304" cy="752"/>
            </a:xfrm>
          </p:grpSpPr>
          <p:sp>
            <p:nvSpPr>
              <p:cNvPr id="29818" name="Freeform 122"/>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19" name="Freeform 123"/>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20" name="Freeform 124"/>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21" name="Freeform 125"/>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22" name="Freeform 126"/>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23" name="Freeform 127"/>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8"/>
            <p:cNvGrpSpPr>
              <a:grpSpLocks/>
            </p:cNvGrpSpPr>
            <p:nvPr/>
          </p:nvGrpSpPr>
          <p:grpSpPr bwMode="auto">
            <a:xfrm>
              <a:off x="2549" y="1361"/>
              <a:ext cx="2203" cy="2087"/>
              <a:chOff x="2549" y="1361"/>
              <a:chExt cx="2203" cy="2087"/>
            </a:xfrm>
          </p:grpSpPr>
          <p:grpSp>
            <p:nvGrpSpPr>
              <p:cNvPr id="12" name="Group 129"/>
              <p:cNvGrpSpPr>
                <a:grpSpLocks/>
              </p:cNvGrpSpPr>
              <p:nvPr/>
            </p:nvGrpSpPr>
            <p:grpSpPr bwMode="auto">
              <a:xfrm rot="105239">
                <a:off x="2549" y="2499"/>
                <a:ext cx="672" cy="436"/>
                <a:chOff x="2452" y="2860"/>
                <a:chExt cx="768" cy="516"/>
              </a:xfrm>
            </p:grpSpPr>
            <p:sp>
              <p:nvSpPr>
                <p:cNvPr id="29826" name="Freeform 130"/>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27" name="Freeform 131"/>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9828" name="Freeform 132"/>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29" name="Freeform 133"/>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0" name="Freeform 134"/>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1" name="Freeform 135"/>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2" name="Freeform 136"/>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3" name="Freeform 137"/>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4" name="Freeform 138"/>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5" name="Freeform 139"/>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6" name="Freeform 140"/>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7" name="Freeform 141"/>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8" name="Freeform 142"/>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39" name="Freeform 143"/>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40" name="Freeform 144"/>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41" name="Freeform 145"/>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42" name="Freeform 146"/>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43" name="Freeform 147"/>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9844" name="Freeform 148"/>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Rand_fun.html</a:t>
            </a:r>
          </a:p>
        </p:txBody>
      </p:sp>
    </p:spTree>
    <p:extLst>
      <p:ext uri="{BB962C8B-B14F-4D97-AF65-F5344CB8AC3E}">
        <p14:creationId xmlns:p14="http://schemas.microsoft.com/office/powerpoint/2010/main" val="1583627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472168" y="158297"/>
            <a:ext cx="8229600" cy="788987"/>
          </a:xfrm>
          <a:noFill/>
        </p:spPr>
        <p:txBody>
          <a:bodyPr lIns="90488" tIns="44450" rIns="90488" bIns="44450"/>
          <a:lstStyle/>
          <a:p>
            <a:r>
              <a:rPr lang="en-US" sz="1400" dirty="0"/>
              <a:t>4.8: Date Objects </a:t>
            </a:r>
            <a:br>
              <a:rPr lang="en-US" sz="1400" dirty="0"/>
            </a:br>
            <a:r>
              <a:rPr lang="en-US" dirty="0">
                <a:solidFill>
                  <a:srgbClr val="000000"/>
                </a:solidFill>
                <a:latin typeface="Candara"/>
                <a:ea typeface="ヒラギノ角ゴ Pro W3"/>
                <a:cs typeface="ヒラギノ角ゴ Pro W3"/>
              </a:rPr>
              <a:t>Date</a:t>
            </a:r>
          </a:p>
        </p:txBody>
      </p:sp>
      <p:sp>
        <p:nvSpPr>
          <p:cNvPr id="32772" name="Rectangle 3"/>
          <p:cNvSpPr>
            <a:spLocks noGrp="1" noChangeArrowheads="1"/>
          </p:cNvSpPr>
          <p:nvPr>
            <p:ph type="body" sz="half" idx="4294967295"/>
          </p:nvPr>
        </p:nvSpPr>
        <p:spPr>
          <a:xfrm>
            <a:off x="301625" y="1214438"/>
            <a:ext cx="7924800" cy="4525962"/>
          </a:xfrm>
        </p:spPr>
        <p:txBody>
          <a:bodyPr lIns="90488" tIns="44450" rIns="90488" bIns="44450"/>
          <a:lstStyle/>
          <a:p>
            <a:r>
              <a:rPr lang="en-US" dirty="0">
                <a:solidFill>
                  <a:srgbClr val="000000"/>
                </a:solidFill>
                <a:latin typeface="Candara"/>
                <a:cs typeface="Arial" pitchFamily="34" charset="0"/>
              </a:rPr>
              <a:t>Properties and Methods:</a:t>
            </a:r>
          </a:p>
          <a:p>
            <a:r>
              <a:rPr lang="en-US" dirty="0" err="1">
                <a:solidFill>
                  <a:srgbClr val="000000"/>
                </a:solidFill>
                <a:latin typeface="Candara"/>
                <a:cs typeface="Arial" pitchFamily="34" charset="0"/>
              </a:rPr>
              <a:t>var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dateObjectName</a:t>
            </a:r>
            <a:r>
              <a:rPr lang="en-US" dirty="0">
                <a:solidFill>
                  <a:srgbClr val="000000"/>
                </a:solidFill>
                <a:latin typeface="Candara"/>
                <a:cs typeface="Arial" pitchFamily="34" charset="0"/>
              </a:rPr>
              <a:t> = new Date([parameters])</a:t>
            </a:r>
          </a:p>
          <a:p>
            <a:endParaRPr lang="en-US" sz="2000" b="1" dirty="0">
              <a:solidFill>
                <a:srgbClr val="990000"/>
              </a:solidFill>
            </a:endParaRPr>
          </a:p>
          <a:p>
            <a:endParaRPr lang="en-US" sz="2400" dirty="0"/>
          </a:p>
        </p:txBody>
      </p:sp>
      <p:graphicFrame>
        <p:nvGraphicFramePr>
          <p:cNvPr id="32822" name="Group 54"/>
          <p:cNvGraphicFramePr>
            <a:graphicFrameLocks noGrp="1"/>
          </p:cNvGraphicFramePr>
          <p:nvPr>
            <p:ph sz="half" idx="4294967295"/>
            <p:extLst>
              <p:ext uri="{D42A27DB-BD31-4B8C-83A1-F6EECF244321}">
                <p14:modId xmlns:p14="http://schemas.microsoft.com/office/powerpoint/2010/main" val="1005848243"/>
              </p:ext>
            </p:extLst>
          </p:nvPr>
        </p:nvGraphicFramePr>
        <p:xfrm>
          <a:off x="454025" y="2428875"/>
          <a:ext cx="8001000" cy="2495551"/>
        </p:xfrm>
        <a:graphic>
          <a:graphicData uri="http://schemas.openxmlformats.org/drawingml/2006/table">
            <a:tbl>
              <a:tblPr/>
              <a:tblGrid>
                <a:gridCol w="3186113"/>
                <a:gridCol w="4814887"/>
              </a:tblGrid>
              <a:tr h="565150">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Times New Roman" pitchFamily="18" charset="0"/>
                        </a:rPr>
                        <a:t>Description</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608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Times New Roman" pitchFamily="18" charset="0"/>
                        </a:rPr>
                        <a:t>dateObj.getTime</a:t>
                      </a: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Milliseconds since 1/1/70 00:00:00 GMT</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Times New Roman" pitchFamily="18" charset="0"/>
                        </a:rPr>
                        <a:t>dateObj.getYear</a:t>
                      </a: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Specified year minus 1900</a:t>
                      </a:r>
                      <a:endParaRPr kumimoji="0" lang="en-US" sz="18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Times New Roman" pitchFamily="18" charset="0"/>
                        </a:rPr>
                        <a:t>dateObj.getMonth</a:t>
                      </a: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Month within the year (January = 0)</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Times New Roman" pitchFamily="18" charset="0"/>
                        </a:rPr>
                        <a:t>dateObj.getDate</a:t>
                      </a: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Times New Roman" pitchFamily="18" charset="0"/>
                        </a:rPr>
                        <a:t>Date within the month</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01079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body" idx="4294967295"/>
          </p:nvPr>
        </p:nvSpPr>
        <p:spPr>
          <a:xfrm>
            <a:off x="301625" y="1214438"/>
            <a:ext cx="8229600" cy="1143000"/>
          </a:xfrm>
        </p:spPr>
        <p:txBody>
          <a:bodyPr lIns="90488" tIns="44450" rIns="90488" bIns="44450"/>
          <a:lstStyle/>
          <a:p>
            <a:pPr>
              <a:lnSpc>
                <a:spcPct val="80000"/>
              </a:lnSpc>
            </a:pPr>
            <a:r>
              <a:rPr lang="en-US" dirty="0">
                <a:solidFill>
                  <a:srgbClr val="000000"/>
                </a:solidFill>
                <a:latin typeface="Candara"/>
                <a:cs typeface="Arial" pitchFamily="34" charset="0"/>
              </a:rPr>
              <a:t>To simplify the tasks of formatting and manipulating dates, JavaScript provides a Date object along with some extra functions that help you work with dates. </a:t>
            </a:r>
          </a:p>
        </p:txBody>
      </p:sp>
      <p:sp>
        <p:nvSpPr>
          <p:cNvPr id="35846" name="AutoShape 6"/>
          <p:cNvSpPr>
            <a:spLocks noChangeArrowheads="1"/>
          </p:cNvSpPr>
          <p:nvPr/>
        </p:nvSpPr>
        <p:spPr bwMode="auto">
          <a:xfrm>
            <a:off x="1066800" y="2648857"/>
            <a:ext cx="6705600" cy="2895600"/>
          </a:xfrm>
          <a:prstGeom prst="roundRect">
            <a:avLst>
              <a:gd name="adj" fmla="val 16667"/>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eaLnBrk="1" hangingPunct="1">
              <a:spcBef>
                <a:spcPct val="0"/>
              </a:spcBef>
              <a:buFontTx/>
              <a:buNone/>
            </a:pPr>
            <a:endParaRPr lang="sv-SE" dirty="0">
              <a:latin typeface="Candara"/>
              <a:cs typeface="Arial" pitchFamily="34" charset="0"/>
            </a:endParaRPr>
          </a:p>
          <a:p>
            <a:pPr eaLnBrk="1" hangingPunct="1">
              <a:spcBef>
                <a:spcPct val="0"/>
              </a:spcBef>
              <a:buFontTx/>
              <a:buNone/>
            </a:pPr>
            <a:r>
              <a:rPr lang="sv-SE" dirty="0">
                <a:latin typeface="Candara"/>
                <a:cs typeface="Arial" pitchFamily="34" charset="0"/>
              </a:rPr>
              <a:t>var oneMinute = 60 * 1000</a:t>
            </a:r>
          </a:p>
          <a:p>
            <a:pPr eaLnBrk="1" hangingPunct="1">
              <a:spcBef>
                <a:spcPct val="0"/>
              </a:spcBef>
              <a:buFontTx/>
              <a:buNone/>
            </a:pPr>
            <a:r>
              <a:rPr lang="sv-SE" dirty="0">
                <a:latin typeface="Candara"/>
                <a:cs typeface="Arial" pitchFamily="34" charset="0"/>
              </a:rPr>
              <a:t>var oneHour = oneMinute * 60</a:t>
            </a:r>
            <a:endParaRPr lang="en-US" dirty="0">
              <a:latin typeface="Candara"/>
              <a:cs typeface="Arial" pitchFamily="34" charset="0"/>
            </a:endParaRPr>
          </a:p>
          <a:p>
            <a:pPr eaLnBrk="1" hangingPunct="1">
              <a:spcBef>
                <a:spcPct val="0"/>
              </a:spcBef>
              <a:buFontTx/>
              <a:buNone/>
            </a:pPr>
            <a:r>
              <a:rPr lang="en-US" dirty="0" err="1">
                <a:latin typeface="Candara"/>
                <a:cs typeface="Arial" pitchFamily="34" charset="0"/>
              </a:rPr>
              <a:t>var</a:t>
            </a:r>
            <a:r>
              <a:rPr lang="en-US" dirty="0">
                <a:latin typeface="Candara"/>
                <a:cs typeface="Arial" pitchFamily="34" charset="0"/>
              </a:rPr>
              <a:t> </a:t>
            </a:r>
            <a:r>
              <a:rPr lang="en-US" dirty="0" err="1">
                <a:latin typeface="Candara"/>
                <a:cs typeface="Arial" pitchFamily="34" charset="0"/>
              </a:rPr>
              <a:t>oneDay</a:t>
            </a:r>
            <a:r>
              <a:rPr lang="en-US" dirty="0">
                <a:latin typeface="Candara"/>
                <a:cs typeface="Arial" pitchFamily="34" charset="0"/>
              </a:rPr>
              <a:t> = </a:t>
            </a:r>
            <a:r>
              <a:rPr lang="en-US" dirty="0" err="1">
                <a:latin typeface="Candara"/>
                <a:cs typeface="Arial" pitchFamily="34" charset="0"/>
              </a:rPr>
              <a:t>oneHour</a:t>
            </a:r>
            <a:r>
              <a:rPr lang="en-US" dirty="0">
                <a:latin typeface="Candara"/>
                <a:cs typeface="Arial" pitchFamily="34" charset="0"/>
              </a:rPr>
              <a:t> * 24</a:t>
            </a:r>
          </a:p>
          <a:p>
            <a:pPr eaLnBrk="1" hangingPunct="1">
              <a:spcBef>
                <a:spcPct val="0"/>
              </a:spcBef>
              <a:buFontTx/>
              <a:buNone/>
            </a:pPr>
            <a:r>
              <a:rPr lang="en-US" dirty="0" err="1">
                <a:latin typeface="Candara"/>
                <a:cs typeface="Arial" pitchFamily="34" charset="0"/>
              </a:rPr>
              <a:t>var</a:t>
            </a:r>
            <a:r>
              <a:rPr lang="en-US" dirty="0">
                <a:latin typeface="Candara"/>
                <a:cs typeface="Arial" pitchFamily="34" charset="0"/>
              </a:rPr>
              <a:t> </a:t>
            </a:r>
            <a:r>
              <a:rPr lang="en-US" dirty="0" err="1">
                <a:latin typeface="Candara"/>
                <a:cs typeface="Arial" pitchFamily="34" charset="0"/>
              </a:rPr>
              <a:t>oneWeek</a:t>
            </a:r>
            <a:r>
              <a:rPr lang="en-US" dirty="0">
                <a:latin typeface="Candara"/>
                <a:cs typeface="Arial" pitchFamily="34" charset="0"/>
              </a:rPr>
              <a:t> = </a:t>
            </a:r>
            <a:r>
              <a:rPr lang="en-US" dirty="0" err="1">
                <a:latin typeface="Candara"/>
                <a:cs typeface="Arial" pitchFamily="34" charset="0"/>
              </a:rPr>
              <a:t>oneDay</a:t>
            </a:r>
            <a:r>
              <a:rPr lang="en-US" dirty="0">
                <a:latin typeface="Candara"/>
                <a:cs typeface="Arial" pitchFamily="34" charset="0"/>
              </a:rPr>
              <a:t> * 7</a:t>
            </a:r>
          </a:p>
          <a:p>
            <a:pPr eaLnBrk="1" hangingPunct="1">
              <a:spcBef>
                <a:spcPct val="0"/>
              </a:spcBef>
              <a:buFontTx/>
              <a:buNone/>
            </a:pPr>
            <a:r>
              <a:rPr lang="en-US" dirty="0" err="1">
                <a:latin typeface="Candara"/>
                <a:cs typeface="Arial" pitchFamily="34" charset="0"/>
              </a:rPr>
              <a:t>targetDate</a:t>
            </a:r>
            <a:r>
              <a:rPr lang="en-US" dirty="0">
                <a:latin typeface="Candara"/>
                <a:cs typeface="Arial" pitchFamily="34" charset="0"/>
              </a:rPr>
              <a:t> = new Date()</a:t>
            </a:r>
          </a:p>
          <a:p>
            <a:pPr eaLnBrk="1" hangingPunct="1">
              <a:spcBef>
                <a:spcPct val="0"/>
              </a:spcBef>
              <a:buFontTx/>
              <a:buNone/>
            </a:pPr>
            <a:r>
              <a:rPr lang="en-US" dirty="0" err="1">
                <a:latin typeface="Candara"/>
                <a:cs typeface="Arial" pitchFamily="34" charset="0"/>
              </a:rPr>
              <a:t>dateInMs</a:t>
            </a:r>
            <a:r>
              <a:rPr lang="en-US" dirty="0">
                <a:latin typeface="Candara"/>
                <a:cs typeface="Arial" pitchFamily="34" charset="0"/>
              </a:rPr>
              <a:t> = </a:t>
            </a:r>
            <a:r>
              <a:rPr lang="en-US" dirty="0" err="1">
                <a:latin typeface="Candara"/>
                <a:cs typeface="Arial" pitchFamily="34" charset="0"/>
              </a:rPr>
              <a:t>targetDate.getTime</a:t>
            </a:r>
            <a:r>
              <a:rPr lang="en-US" dirty="0">
                <a:latin typeface="Candara"/>
                <a:cs typeface="Arial" pitchFamily="34" charset="0"/>
              </a:rPr>
              <a:t>()</a:t>
            </a:r>
          </a:p>
          <a:p>
            <a:pPr eaLnBrk="1" hangingPunct="1">
              <a:spcBef>
                <a:spcPct val="0"/>
              </a:spcBef>
              <a:buFontTx/>
              <a:buNone/>
            </a:pPr>
            <a:r>
              <a:rPr lang="en-US" dirty="0" err="1">
                <a:latin typeface="Candara"/>
                <a:cs typeface="Arial" pitchFamily="34" charset="0"/>
              </a:rPr>
              <a:t>dateInMs</a:t>
            </a:r>
            <a:r>
              <a:rPr lang="en-US" dirty="0">
                <a:latin typeface="Candara"/>
                <a:cs typeface="Arial" pitchFamily="34" charset="0"/>
              </a:rPr>
              <a:t> += </a:t>
            </a:r>
            <a:r>
              <a:rPr lang="en-US" dirty="0" err="1">
                <a:latin typeface="Candara"/>
                <a:cs typeface="Arial" pitchFamily="34" charset="0"/>
              </a:rPr>
              <a:t>oneWeek</a:t>
            </a:r>
            <a:endParaRPr lang="en-US" dirty="0">
              <a:latin typeface="Candara"/>
              <a:cs typeface="Arial" pitchFamily="34" charset="0"/>
            </a:endParaRPr>
          </a:p>
          <a:p>
            <a:pPr eaLnBrk="1" hangingPunct="1">
              <a:spcBef>
                <a:spcPct val="0"/>
              </a:spcBef>
              <a:buFontTx/>
              <a:buNone/>
            </a:pPr>
            <a:r>
              <a:rPr lang="en-US" dirty="0" err="1">
                <a:latin typeface="Candara"/>
                <a:cs typeface="Arial" pitchFamily="34" charset="0"/>
              </a:rPr>
              <a:t>targetDate.setTime</a:t>
            </a:r>
            <a:r>
              <a:rPr lang="en-US" dirty="0">
                <a:latin typeface="Candara"/>
                <a:cs typeface="Arial" pitchFamily="34" charset="0"/>
              </a:rPr>
              <a:t>(</a:t>
            </a:r>
            <a:r>
              <a:rPr lang="en-US" dirty="0" err="1">
                <a:latin typeface="Candara"/>
                <a:cs typeface="Arial" pitchFamily="34" charset="0"/>
              </a:rPr>
              <a:t>dateInMs</a:t>
            </a:r>
            <a:r>
              <a:rPr lang="en-US" dirty="0">
                <a:latin typeface="Candara"/>
                <a:cs typeface="Arial" pitchFamily="34" charset="0"/>
              </a:rPr>
              <a:t>)</a:t>
            </a:r>
          </a:p>
          <a:p>
            <a:pPr eaLnBrk="1" hangingPunct="1">
              <a:spcBef>
                <a:spcPct val="0"/>
              </a:spcBef>
              <a:buFontTx/>
              <a:buNone/>
            </a:pPr>
            <a:endParaRPr lang="en-US" dirty="0">
              <a:latin typeface="Candara"/>
              <a:cs typeface="Arial" pitchFamily="34" charset="0"/>
            </a:endParaRPr>
          </a:p>
        </p:txBody>
      </p:sp>
      <p:sp>
        <p:nvSpPr>
          <p:cNvPr id="3584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4.9: Date &amp; Time Arithmetic</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ヒラギノ角ゴ Pro W3"/>
              </a:rPr>
              <a:t>Date and Time Arithmetic</a:t>
            </a:r>
          </a:p>
        </p:txBody>
      </p:sp>
    </p:spTree>
    <p:extLst>
      <p:ext uri="{BB962C8B-B14F-4D97-AF65-F5344CB8AC3E}">
        <p14:creationId xmlns:p14="http://schemas.microsoft.com/office/powerpoint/2010/main" val="2277245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457200" y="146050"/>
            <a:ext cx="8229600" cy="576263"/>
          </a:xfrm>
        </p:spPr>
        <p:txBody>
          <a:bodyPr lIns="90488" tIns="44450" rIns="90488" bIns="44450"/>
          <a:lstStyle/>
          <a:p>
            <a:endParaRPr lang="en-US" dirty="0"/>
          </a:p>
        </p:txBody>
      </p:sp>
      <p:sp>
        <p:nvSpPr>
          <p:cNvPr id="36868" name="Rectangle 3"/>
          <p:cNvSpPr>
            <a:spLocks noGrp="1" noChangeArrowheads="1"/>
          </p:cNvSpPr>
          <p:nvPr>
            <p:ph type="body" idx="4294967295"/>
          </p:nvPr>
        </p:nvSpPr>
        <p:spPr/>
        <p:txBody>
          <a:bodyPr lIns="90488" tIns="44450" rIns="90488" bIns="44450"/>
          <a:lstStyle/>
          <a:p>
            <a:endParaRPr lang="en-US" dirty="0"/>
          </a:p>
        </p:txBody>
      </p:sp>
    </p:spTree>
    <p:extLst>
      <p:ext uri="{BB962C8B-B14F-4D97-AF65-F5344CB8AC3E}">
        <p14:creationId xmlns:p14="http://schemas.microsoft.com/office/powerpoint/2010/main" val="34878500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a:grpSpLocks/>
          </p:cNvGrpSpPr>
          <p:nvPr/>
        </p:nvGrpSpPr>
        <p:grpSpPr bwMode="auto">
          <a:xfrm>
            <a:off x="5757863" y="1546225"/>
            <a:ext cx="2905125" cy="1670050"/>
            <a:chOff x="781" y="1008"/>
            <a:chExt cx="4107" cy="2525"/>
          </a:xfrm>
        </p:grpSpPr>
        <p:sp>
          <p:nvSpPr>
            <p:cNvPr id="37967"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0"/>
            <p:cNvGrpSpPr>
              <a:grpSpLocks/>
            </p:cNvGrpSpPr>
            <p:nvPr/>
          </p:nvGrpSpPr>
          <p:grpSpPr bwMode="auto">
            <a:xfrm>
              <a:off x="2641" y="1963"/>
              <a:ext cx="796" cy="355"/>
              <a:chOff x="2624" y="1896"/>
              <a:chExt cx="796" cy="355"/>
            </a:xfrm>
          </p:grpSpPr>
          <p:sp>
            <p:nvSpPr>
              <p:cNvPr id="37969"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0"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1"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2"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3"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6"/>
            <p:cNvGrpSpPr>
              <a:grpSpLocks/>
            </p:cNvGrpSpPr>
            <p:nvPr/>
          </p:nvGrpSpPr>
          <p:grpSpPr bwMode="auto">
            <a:xfrm>
              <a:off x="2196" y="2406"/>
              <a:ext cx="996" cy="690"/>
              <a:chOff x="2074" y="2432"/>
              <a:chExt cx="996" cy="690"/>
            </a:xfrm>
          </p:grpSpPr>
          <p:sp>
            <p:nvSpPr>
              <p:cNvPr id="37975"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6"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7"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8"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79"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80"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81"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82"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83"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84"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85"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98"/>
            <p:cNvGrpSpPr>
              <a:grpSpLocks/>
            </p:cNvGrpSpPr>
            <p:nvPr/>
          </p:nvGrpSpPr>
          <p:grpSpPr bwMode="auto">
            <a:xfrm>
              <a:off x="1547" y="1137"/>
              <a:ext cx="1302" cy="1554"/>
              <a:chOff x="1458" y="1110"/>
              <a:chExt cx="1302" cy="1554"/>
            </a:xfrm>
          </p:grpSpPr>
          <p:grpSp>
            <p:nvGrpSpPr>
              <p:cNvPr id="6" name="Group 99"/>
              <p:cNvGrpSpPr>
                <a:grpSpLocks/>
              </p:cNvGrpSpPr>
              <p:nvPr/>
            </p:nvGrpSpPr>
            <p:grpSpPr bwMode="auto">
              <a:xfrm>
                <a:off x="1464" y="1968"/>
                <a:ext cx="1296" cy="696"/>
                <a:chOff x="1464" y="1968"/>
                <a:chExt cx="1296" cy="696"/>
              </a:xfrm>
            </p:grpSpPr>
            <p:sp>
              <p:nvSpPr>
                <p:cNvPr id="37988"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1"/>
                <p:cNvGrpSpPr>
                  <a:grpSpLocks/>
                </p:cNvGrpSpPr>
                <p:nvPr/>
              </p:nvGrpSpPr>
              <p:grpSpPr bwMode="auto">
                <a:xfrm>
                  <a:off x="1464" y="1968"/>
                  <a:ext cx="1296" cy="690"/>
                  <a:chOff x="1464" y="1968"/>
                  <a:chExt cx="1296" cy="690"/>
                </a:xfrm>
              </p:grpSpPr>
              <p:grpSp>
                <p:nvGrpSpPr>
                  <p:cNvPr id="8" name="Group 102"/>
                  <p:cNvGrpSpPr>
                    <a:grpSpLocks/>
                  </p:cNvGrpSpPr>
                  <p:nvPr/>
                </p:nvGrpSpPr>
                <p:grpSpPr bwMode="auto">
                  <a:xfrm>
                    <a:off x="1464" y="1968"/>
                    <a:ext cx="1296" cy="690"/>
                    <a:chOff x="1200" y="2160"/>
                    <a:chExt cx="1296" cy="690"/>
                  </a:xfrm>
                </p:grpSpPr>
                <p:sp>
                  <p:nvSpPr>
                    <p:cNvPr id="37991"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92"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93"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94"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95"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7996"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09"/>
              <p:cNvGrpSpPr>
                <a:grpSpLocks/>
              </p:cNvGrpSpPr>
              <p:nvPr/>
            </p:nvGrpSpPr>
            <p:grpSpPr bwMode="auto">
              <a:xfrm>
                <a:off x="1458" y="1110"/>
                <a:ext cx="1125" cy="1098"/>
                <a:chOff x="1458" y="1110"/>
                <a:chExt cx="1125" cy="1098"/>
              </a:xfrm>
            </p:grpSpPr>
            <p:sp>
              <p:nvSpPr>
                <p:cNvPr id="37998"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7999"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00"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01"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02"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03"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04"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38005"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06"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07"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0"/>
            <p:cNvGrpSpPr>
              <a:grpSpLocks/>
            </p:cNvGrpSpPr>
            <p:nvPr/>
          </p:nvGrpSpPr>
          <p:grpSpPr bwMode="auto">
            <a:xfrm>
              <a:off x="781" y="2595"/>
              <a:ext cx="1304" cy="752"/>
              <a:chOff x="781" y="2595"/>
              <a:chExt cx="1304" cy="752"/>
            </a:xfrm>
          </p:grpSpPr>
          <p:sp>
            <p:nvSpPr>
              <p:cNvPr id="38009"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10"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11"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12"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13"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14"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7"/>
            <p:cNvGrpSpPr>
              <a:grpSpLocks/>
            </p:cNvGrpSpPr>
            <p:nvPr/>
          </p:nvGrpSpPr>
          <p:grpSpPr bwMode="auto">
            <a:xfrm>
              <a:off x="2549" y="1361"/>
              <a:ext cx="2203" cy="2087"/>
              <a:chOff x="2549" y="1361"/>
              <a:chExt cx="2203" cy="2087"/>
            </a:xfrm>
          </p:grpSpPr>
          <p:grpSp>
            <p:nvGrpSpPr>
              <p:cNvPr id="12" name="Group 128"/>
              <p:cNvGrpSpPr>
                <a:grpSpLocks/>
              </p:cNvGrpSpPr>
              <p:nvPr/>
            </p:nvGrpSpPr>
            <p:grpSpPr bwMode="auto">
              <a:xfrm rot="105239">
                <a:off x="2549" y="2499"/>
                <a:ext cx="672" cy="436"/>
                <a:chOff x="2452" y="2860"/>
                <a:chExt cx="768" cy="516"/>
              </a:xfrm>
            </p:grpSpPr>
            <p:sp>
              <p:nvSpPr>
                <p:cNvPr id="38017"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18"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8019"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0"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1"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2"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3"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4"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5"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6"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7"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8"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29"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30"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31"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32"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33"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34"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8035"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38036" name="Title 1"/>
          <p:cNvSpPr>
            <a:spLocks/>
          </p:cNvSpPr>
          <p:nvPr/>
        </p:nvSpPr>
        <p:spPr bwMode="auto">
          <a:xfrm>
            <a:off x="466725" y="117475"/>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ヒラギノ角ゴ Pro W3"/>
              </a:rPr>
              <a:t>Demo</a:t>
            </a:r>
          </a:p>
        </p:txBody>
      </p:sp>
      <p:sp>
        <p:nvSpPr>
          <p:cNvPr id="13" name="Content Placeholder 12"/>
          <p:cNvSpPr>
            <a:spLocks/>
          </p:cNvSpPr>
          <p:nvPr/>
        </p:nvSpPr>
        <p:spPr bwMode="auto">
          <a:xfrm>
            <a:off x="301625" y="1214438"/>
            <a:ext cx="486251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Constructor.html</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Method.html</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Prototype.html</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Value_of.html</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Neg_in.html</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Utc_ex.html</a:t>
            </a:r>
          </a:p>
        </p:txBody>
      </p:sp>
    </p:spTree>
    <p:extLst>
      <p:ext uri="{BB962C8B-B14F-4D97-AF65-F5344CB8AC3E}">
        <p14:creationId xmlns:p14="http://schemas.microsoft.com/office/powerpoint/2010/main" val="1526560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705600" y="1576388"/>
            <a:ext cx="1944688" cy="1624012"/>
            <a:chOff x="4224" y="993"/>
            <a:chExt cx="1225" cy="1023"/>
          </a:xfrm>
        </p:grpSpPr>
        <p:sp>
          <p:nvSpPr>
            <p:cNvPr id="38920" name="Rectangle 8"/>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38921" name="Picture 9"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
        <p:nvSpPr>
          <p:cNvPr id="38922"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ヒラギノ角ゴ Pro W3"/>
                <a:cs typeface="ヒラギノ角ゴ Pro W3"/>
              </a:rPr>
              <a:t>Lab</a:t>
            </a:r>
          </a:p>
        </p:txBody>
      </p:sp>
      <p:sp>
        <p:nvSpPr>
          <p:cNvPr id="13" name="Content Placeholder 12"/>
          <p:cNvSpPr>
            <a:spLocks/>
          </p:cNvSpPr>
          <p:nvPr/>
        </p:nvSpPr>
        <p:spPr bwMode="auto">
          <a:xfrm>
            <a:off x="301625" y="1214438"/>
            <a:ext cx="486251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Working with Objects</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Working with Predefined Core Objects</a:t>
            </a:r>
          </a:p>
          <a:p>
            <a:pPr marL="342900" indent="-342900">
              <a:buClr>
                <a:srgbClr val="00A1E4"/>
              </a:buClr>
            </a:pPr>
            <a:endParaRPr lang="en-US" sz="2000" b="1" dirty="0">
              <a:solidFill>
                <a:srgbClr val="000000"/>
              </a:solidFill>
              <a:latin typeface="Candara"/>
            </a:endParaRPr>
          </a:p>
          <a:p>
            <a:pPr marL="342900" indent="-342900">
              <a:buClr>
                <a:srgbClr val="00A1E4"/>
              </a:buClr>
            </a:pPr>
            <a:endParaRPr lang="en-US" dirty="0">
              <a:solidFill>
                <a:srgbClr val="000000"/>
              </a:solidFill>
              <a:latin typeface="Candara"/>
            </a:endParaRPr>
          </a:p>
        </p:txBody>
      </p:sp>
    </p:spTree>
    <p:extLst>
      <p:ext uri="{BB962C8B-B14F-4D97-AF65-F5344CB8AC3E}">
        <p14:creationId xmlns:p14="http://schemas.microsoft.com/office/powerpoint/2010/main" val="3903468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2800" dirty="0" smtClean="0">
                <a:solidFill>
                  <a:srgbClr val="000000"/>
                </a:solidFill>
                <a:latin typeface="Candara"/>
                <a:ea typeface="ヒラギノ角ゴ Pro W3"/>
                <a:cs typeface="ヒラギノ角ゴ Pro W3"/>
              </a:rPr>
              <a:t>Summary</a:t>
            </a:r>
            <a:endParaRPr lang="en-US" sz="2800" dirty="0">
              <a:solidFill>
                <a:srgbClr val="000000"/>
              </a:solidFill>
              <a:latin typeface="Candara"/>
              <a:ea typeface="ヒラギノ角ゴ Pro W3"/>
              <a:cs typeface="ヒラギノ角ゴ Pro W3"/>
            </a:endParaRPr>
          </a:p>
        </p:txBody>
      </p:sp>
      <p:grpSp>
        <p:nvGrpSpPr>
          <p:cNvPr id="2" name="Group 8"/>
          <p:cNvGrpSpPr>
            <a:grpSpLocks/>
          </p:cNvGrpSpPr>
          <p:nvPr/>
        </p:nvGrpSpPr>
        <p:grpSpPr bwMode="auto">
          <a:xfrm>
            <a:off x="6934200" y="1576388"/>
            <a:ext cx="1716088" cy="1547812"/>
            <a:chOff x="4176" y="993"/>
            <a:chExt cx="1273" cy="1119"/>
          </a:xfrm>
        </p:grpSpPr>
        <p:sp>
          <p:nvSpPr>
            <p:cNvPr id="39945"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39946" name="Picture 10"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01625" y="1214438"/>
            <a:ext cx="615791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Predefined objects of JavaScript like String, Math and Date</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How to use predefined objects</a:t>
            </a: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How to manipulate their properties and invoke methods</a:t>
            </a:r>
          </a:p>
          <a:p>
            <a:pPr marL="342900" indent="-342900">
              <a:buClr>
                <a:srgbClr val="00A1E4"/>
              </a:buClr>
            </a:pPr>
            <a:endParaRPr lang="en-US" sz="2000" b="1" dirty="0">
              <a:solidFill>
                <a:srgbClr val="000000"/>
              </a:solidFill>
              <a:latin typeface="Candara"/>
            </a:endParaRPr>
          </a:p>
          <a:p>
            <a:pPr marL="342900" indent="-342900">
              <a:buClr>
                <a:srgbClr val="00A1E4"/>
              </a:buClr>
            </a:pPr>
            <a:endParaRPr lang="en-US" dirty="0">
              <a:solidFill>
                <a:srgbClr val="000000"/>
              </a:solidFill>
              <a:latin typeface="Candara"/>
            </a:endParaRPr>
          </a:p>
        </p:txBody>
      </p:sp>
    </p:spTree>
    <p:extLst>
      <p:ext uri="{BB962C8B-B14F-4D97-AF65-F5344CB8AC3E}">
        <p14:creationId xmlns:p14="http://schemas.microsoft.com/office/powerpoint/2010/main" val="3274234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
          <p:cNvGrpSpPr>
            <a:grpSpLocks/>
          </p:cNvGrpSpPr>
          <p:nvPr/>
        </p:nvGrpSpPr>
        <p:grpSpPr bwMode="auto">
          <a:xfrm>
            <a:off x="6934200" y="1576388"/>
            <a:ext cx="1716088" cy="1471612"/>
            <a:chOff x="4176" y="993"/>
            <a:chExt cx="1273" cy="1119"/>
          </a:xfrm>
        </p:grpSpPr>
        <p:sp>
          <p:nvSpPr>
            <p:cNvPr id="7177"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7178" name="Picture 10"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717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2800" dirty="0">
                <a:solidFill>
                  <a:srgbClr val="000000"/>
                </a:solidFill>
                <a:latin typeface="Candara"/>
                <a:ea typeface="ヒラギノ角ゴ Pro W3"/>
                <a:cs typeface="ヒラギノ角ゴ Pro W3"/>
              </a:rPr>
              <a:t>Lesson Objectives</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endParaRPr lang="en-US" sz="1600">
              <a:solidFill>
                <a:srgbClr val="000000"/>
              </a:solidFill>
              <a:latin typeface="Candara"/>
            </a:endParaRPr>
          </a:p>
        </p:txBody>
      </p:sp>
      <p:sp>
        <p:nvSpPr>
          <p:cNvPr id="2" name="Content Placeholder 12"/>
          <p:cNvSpPr>
            <a:spLocks/>
          </p:cNvSpPr>
          <p:nvPr/>
        </p:nvSpPr>
        <p:spPr bwMode="auto">
          <a:xfrm>
            <a:off x="301625" y="1214438"/>
            <a:ext cx="615791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Data Types in JavaScript</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String Objects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URL String Encoding and Decoding</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Math Properties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Math Objects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Number Objects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Boolean Objects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Date Objects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Date and Time Arithmetic</a:t>
            </a:r>
          </a:p>
        </p:txBody>
      </p:sp>
    </p:spTree>
    <p:extLst>
      <p:ext uri="{BB962C8B-B14F-4D97-AF65-F5344CB8AC3E}">
        <p14:creationId xmlns:p14="http://schemas.microsoft.com/office/powerpoint/2010/main" val="4037467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781800" y="1576388"/>
            <a:ext cx="1868488" cy="1471612"/>
            <a:chOff x="4176" y="993"/>
            <a:chExt cx="1273" cy="1119"/>
          </a:xfrm>
        </p:grpSpPr>
        <p:sp>
          <p:nvSpPr>
            <p:cNvPr id="40968"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40969"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4097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2800" dirty="0">
                <a:latin typeface="Candara" pitchFamily="34" charset="0"/>
                <a:ea typeface="ヒラギノ角ゴ Pro W3"/>
                <a:cs typeface="ヒラギノ角ゴ Pro W3"/>
              </a:rPr>
              <a:t>Review Question</a:t>
            </a:r>
          </a:p>
        </p:txBody>
      </p:sp>
      <p:sp>
        <p:nvSpPr>
          <p:cNvPr id="13" name="Content Placeholder 12"/>
          <p:cNvSpPr>
            <a:spLocks/>
          </p:cNvSpPr>
          <p:nvPr/>
        </p:nvSpPr>
        <p:spPr bwMode="auto">
          <a:xfrm>
            <a:off x="301625" y="1214438"/>
            <a:ext cx="640397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B0F0"/>
              </a:buClr>
              <a:buFont typeface="Wingdings" pitchFamily="2" charset="2"/>
              <a:buChar char="Ø"/>
            </a:pPr>
            <a:r>
              <a:rPr lang="en-US" b="1" dirty="0">
                <a:latin typeface="Candara" pitchFamily="34" charset="0"/>
                <a:cs typeface="Arial" pitchFamily="34" charset="0"/>
              </a:rPr>
              <a:t>Question 1: Which is the method to extract a single character from a string when you know the position of that character.</a:t>
            </a:r>
          </a:p>
          <a:p>
            <a:pPr marL="742950" lvl="1" indent="-295275">
              <a:spcBef>
                <a:spcPct val="20000"/>
              </a:spcBef>
              <a:buClr>
                <a:srgbClr val="00B0F0"/>
              </a:buClr>
              <a:buFont typeface="Arial" pitchFamily="34" charset="0"/>
              <a:buChar char="–"/>
            </a:pPr>
            <a:r>
              <a:rPr lang="en-US" sz="1600" dirty="0">
                <a:latin typeface="Candara" pitchFamily="34" charset="0"/>
                <a:cs typeface="Arial" pitchFamily="34" charset="0"/>
              </a:rPr>
              <a:t>Option 1: </a:t>
            </a:r>
            <a:r>
              <a:rPr lang="en-US" sz="1600" dirty="0" err="1">
                <a:latin typeface="Candara" pitchFamily="34" charset="0"/>
                <a:cs typeface="Arial" pitchFamily="34" charset="0"/>
              </a:rPr>
              <a:t>string.charAt</a:t>
            </a:r>
            <a:r>
              <a:rPr lang="en-US" sz="1600" dirty="0">
                <a:latin typeface="Candara" pitchFamily="34" charset="0"/>
                <a:cs typeface="Arial" pitchFamily="34" charset="0"/>
              </a:rPr>
              <a:t>()</a:t>
            </a:r>
          </a:p>
          <a:p>
            <a:pPr marL="742950" lvl="1" indent="-295275">
              <a:spcBef>
                <a:spcPct val="20000"/>
              </a:spcBef>
              <a:buClr>
                <a:srgbClr val="00B0F0"/>
              </a:buClr>
              <a:buFont typeface="Arial" pitchFamily="34" charset="0"/>
              <a:buChar char="–"/>
            </a:pPr>
            <a:r>
              <a:rPr lang="en-US" sz="1600" dirty="0">
                <a:latin typeface="Candara" pitchFamily="34" charset="0"/>
                <a:cs typeface="Arial" pitchFamily="34" charset="0"/>
              </a:rPr>
              <a:t>Option 2: </a:t>
            </a:r>
            <a:r>
              <a:rPr lang="en-US" sz="1600" dirty="0" err="1">
                <a:latin typeface="Candara" pitchFamily="34" charset="0"/>
                <a:cs typeface="Arial" pitchFamily="34" charset="0"/>
              </a:rPr>
              <a:t>string.charAtIndex</a:t>
            </a:r>
            <a:r>
              <a:rPr lang="en-US" sz="1600" dirty="0">
                <a:latin typeface="Candara" pitchFamily="34" charset="0"/>
                <a:cs typeface="Arial" pitchFamily="34" charset="0"/>
              </a:rPr>
              <a:t>()</a:t>
            </a:r>
          </a:p>
          <a:p>
            <a:pPr marL="742950" lvl="1" indent="-295275">
              <a:spcBef>
                <a:spcPct val="20000"/>
              </a:spcBef>
              <a:buClr>
                <a:srgbClr val="FF9900"/>
              </a:buClr>
              <a:buFont typeface="Arial" pitchFamily="34" charset="0"/>
              <a:buChar char="–"/>
            </a:pPr>
            <a:endParaRPr lang="en-US" dirty="0">
              <a:solidFill>
                <a:schemeClr val="tx2"/>
              </a:solidFill>
              <a:latin typeface="Arial" pitchFamily="34" charset="0"/>
              <a:cs typeface="Arial" pitchFamily="34" charset="0"/>
            </a:endParaRPr>
          </a:p>
          <a:p>
            <a:pPr marL="342900" indent="-342900">
              <a:spcBef>
                <a:spcPct val="20000"/>
              </a:spcBef>
              <a:buClr>
                <a:srgbClr val="00B0F0"/>
              </a:buClr>
              <a:buFont typeface="Wingdings" pitchFamily="2" charset="2"/>
              <a:buChar char="Ø"/>
            </a:pPr>
            <a:r>
              <a:rPr lang="en-US" b="1" dirty="0">
                <a:latin typeface="Candara" pitchFamily="34" charset="0"/>
                <a:cs typeface="Arial" pitchFamily="34" charset="0"/>
              </a:rPr>
              <a:t>Question 2: </a:t>
            </a:r>
            <a:r>
              <a:rPr lang="en-US" b="1" dirty="0" err="1">
                <a:latin typeface="Candara" pitchFamily="34" charset="0"/>
                <a:cs typeface="Arial" pitchFamily="34" charset="0"/>
              </a:rPr>
              <a:t>getDate</a:t>
            </a:r>
            <a:r>
              <a:rPr lang="en-US" b="1" dirty="0">
                <a:latin typeface="Candara" pitchFamily="34" charset="0"/>
                <a:cs typeface="Arial" pitchFamily="34" charset="0"/>
              </a:rPr>
              <a:t>() returns the day within the month.</a:t>
            </a:r>
          </a:p>
          <a:p>
            <a:pPr marL="742950" lvl="1" indent="-295275">
              <a:spcBef>
                <a:spcPct val="20000"/>
              </a:spcBef>
              <a:buClr>
                <a:srgbClr val="00B0F0"/>
              </a:buClr>
              <a:buFont typeface="Arial" pitchFamily="34" charset="0"/>
              <a:buChar char="–"/>
            </a:pPr>
            <a:r>
              <a:rPr lang="en-US" sz="1600" dirty="0">
                <a:latin typeface="Candara" pitchFamily="34" charset="0"/>
                <a:cs typeface="Arial" pitchFamily="34" charset="0"/>
              </a:rPr>
              <a:t>True/False</a:t>
            </a:r>
          </a:p>
          <a:p>
            <a:pPr marL="1143000" lvl="2" indent="-228600">
              <a:buFont typeface="Arial" pitchFamily="34" charset="0"/>
              <a:buNone/>
            </a:pPr>
            <a:endParaRPr lang="en-US" sz="1600" dirty="0">
              <a:solidFill>
                <a:schemeClr val="tx2"/>
              </a:solidFill>
            </a:endParaRPr>
          </a:p>
          <a:p>
            <a:pPr marL="342900" indent="-342900">
              <a:spcBef>
                <a:spcPct val="20000"/>
              </a:spcBef>
              <a:buClr>
                <a:srgbClr val="00B0F0"/>
              </a:buClr>
              <a:buFont typeface="Wingdings" pitchFamily="2" charset="2"/>
              <a:buChar char="Ø"/>
            </a:pPr>
            <a:r>
              <a:rPr lang="en-US" b="1" dirty="0">
                <a:latin typeface="Candara" pitchFamily="34" charset="0"/>
                <a:cs typeface="Arial" pitchFamily="34" charset="0"/>
              </a:rPr>
              <a:t>Question 3: To convert a plain string to one with these escape codes, use the ___________ function.</a:t>
            </a:r>
          </a:p>
        </p:txBody>
      </p:sp>
    </p:spTree>
    <p:extLst>
      <p:ext uri="{BB962C8B-B14F-4D97-AF65-F5344CB8AC3E}">
        <p14:creationId xmlns:p14="http://schemas.microsoft.com/office/powerpoint/2010/main" val="3962266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4.1: Data Types in JavaScript</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ヒラギノ角ゴ Pro W3"/>
              </a:rPr>
              <a:t>Data Types in JavaScript</a:t>
            </a:r>
          </a:p>
        </p:txBody>
      </p:sp>
      <p:sp>
        <p:nvSpPr>
          <p:cNvPr id="13" name="Content Placeholder 12"/>
          <p:cNvSpPr>
            <a:spLocks/>
          </p:cNvSpPr>
          <p:nvPr/>
        </p:nvSpPr>
        <p:spPr bwMode="auto">
          <a:xfrm>
            <a:off x="301625" y="121443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has predefined objects and uses standard browser objects. Some of them are discussed here  </a:t>
            </a:r>
          </a:p>
          <a:p>
            <a:pPr marL="342900" indent="-342900">
              <a:buClr>
                <a:srgbClr val="00A1E4"/>
              </a:buClr>
              <a:buFont typeface="Arial" pitchFamily="34" charset="0"/>
              <a:buNone/>
            </a:pPr>
            <a:endParaRPr lang="en-US" b="1" dirty="0">
              <a:solidFill>
                <a:srgbClr val="000000"/>
              </a:solidFill>
              <a:latin typeface="Candara"/>
              <a:cs typeface="Arial" pitchFamily="34" charset="0"/>
            </a:endParaRPr>
          </a:p>
          <a:p>
            <a:pPr marL="342900"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Predefined objects  in JavaScript are: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String Objects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Math Objects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Date</a:t>
            </a:r>
          </a:p>
          <a:p>
            <a:pPr marL="742950" lvl="1" indent="-285750">
              <a:buClr>
                <a:srgbClr val="00A1E4"/>
              </a:buClr>
              <a:buFont typeface="Arial" pitchFamily="34" charset="0"/>
              <a:buNone/>
            </a:pPr>
            <a:endParaRPr lang="en-US" dirty="0">
              <a:solidFill>
                <a:srgbClr val="000000"/>
              </a:solidFill>
              <a:latin typeface="Candara"/>
              <a:cs typeface="Arial" pitchFamily="34" charset="0"/>
            </a:endParaRPr>
          </a:p>
          <a:p>
            <a:pPr marL="342900" indent="-342900">
              <a:buClr>
                <a:srgbClr val="00A1E4"/>
              </a:buClr>
              <a:buFont typeface="Arial" pitchFamily="34" charset="0"/>
              <a:buNone/>
            </a:pPr>
            <a:endParaRPr lang="en-US" sz="1600" dirty="0">
              <a:solidFill>
                <a:srgbClr val="000000"/>
              </a:solidFill>
              <a:latin typeface="Candara"/>
              <a:cs typeface="Arial" pitchFamily="34" charset="0"/>
            </a:endParaRPr>
          </a:p>
          <a:p>
            <a:pPr marL="742950" lvl="1" indent="-285750">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a:buClr>
                <a:srgbClr val="00A1E4"/>
              </a:buClr>
              <a:buFont typeface="Arial" pitchFamily="34" charset="0"/>
              <a:buChar char="–"/>
            </a:pPr>
            <a:endParaRPr lang="en-US" dirty="0">
              <a:solidFill>
                <a:srgbClr val="000000"/>
              </a:solidFill>
              <a:latin typeface="Candara"/>
              <a:cs typeface="Arial" pitchFamily="34" charset="0"/>
            </a:endParaRPr>
          </a:p>
          <a:p>
            <a:pPr marL="342900" indent="-342900">
              <a:buClr>
                <a:srgbClr val="00A1E4"/>
              </a:buClr>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178339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92126" y="121785"/>
            <a:ext cx="8229600" cy="788987"/>
          </a:xfrm>
          <a:noFill/>
        </p:spPr>
        <p:txBody>
          <a:bodyPr lIns="90488" tIns="44450" rIns="90488" bIns="44450"/>
          <a:lstStyle/>
          <a:p>
            <a:r>
              <a:rPr lang="en-US" sz="1400" dirty="0"/>
              <a:t>4.2: String Objects</a:t>
            </a:r>
            <a:r>
              <a:rPr lang="en-US" dirty="0"/>
              <a:t/>
            </a:r>
            <a:br>
              <a:rPr lang="en-US" dirty="0"/>
            </a:br>
            <a:r>
              <a:rPr lang="en-US" dirty="0">
                <a:solidFill>
                  <a:srgbClr val="000000"/>
                </a:solidFill>
                <a:latin typeface="Candara"/>
                <a:ea typeface="ヒラギノ角ゴ Pro W3"/>
                <a:cs typeface="ヒラギノ角ゴ Pro W3"/>
              </a:rPr>
              <a:t>String Objects</a:t>
            </a:r>
          </a:p>
        </p:txBody>
      </p:sp>
      <p:sp>
        <p:nvSpPr>
          <p:cNvPr id="10244" name="Rectangle 3"/>
          <p:cNvSpPr>
            <a:spLocks noGrp="1" noChangeArrowheads="1"/>
          </p:cNvSpPr>
          <p:nvPr>
            <p:ph type="body" idx="4294967295"/>
          </p:nvPr>
        </p:nvSpPr>
        <p:spPr>
          <a:xfrm>
            <a:off x="416628" y="1287011"/>
            <a:ext cx="8229600" cy="4892040"/>
          </a:xfrm>
        </p:spPr>
        <p:txBody>
          <a:bodyPr lIns="90488" tIns="44450" rIns="90488" bIns="44450"/>
          <a:lstStyle/>
          <a:p>
            <a:r>
              <a:rPr lang="en-US" dirty="0">
                <a:solidFill>
                  <a:srgbClr val="000000"/>
                </a:solidFill>
                <a:latin typeface="Candara"/>
                <a:cs typeface="Arial" pitchFamily="34" charset="0"/>
              </a:rPr>
              <a:t>Properties of a string object:</a:t>
            </a:r>
          </a:p>
          <a:p>
            <a:pPr marL="739775" lvl="1" indent="-292100"/>
            <a:r>
              <a:rPr lang="en-US" dirty="0" smtClean="0">
                <a:solidFill>
                  <a:srgbClr val="000000"/>
                </a:solidFill>
                <a:latin typeface="Candara"/>
                <a:cs typeface="Arial" pitchFamily="34" charset="0"/>
              </a:rPr>
              <a:t>Length</a:t>
            </a:r>
            <a:r>
              <a:rPr lang="en-US" dirty="0">
                <a:solidFill>
                  <a:srgbClr val="000000"/>
                </a:solidFill>
                <a:latin typeface="Candara"/>
                <a:cs typeface="Arial" pitchFamily="34" charset="0"/>
              </a:rPr>
              <a:t>: The length property returns the number of characters in a string.</a:t>
            </a:r>
          </a:p>
          <a:p>
            <a:pPr lvl="2"/>
            <a:r>
              <a:rPr lang="en-US" dirty="0"/>
              <a:t>Syntax : </a:t>
            </a:r>
            <a:r>
              <a:rPr lang="en-US" dirty="0" err="1"/>
              <a:t>stringObject.length</a:t>
            </a:r>
            <a:r>
              <a:rPr lang="en-US" dirty="0"/>
              <a:t> </a:t>
            </a:r>
          </a:p>
          <a:p>
            <a:pPr lvl="2"/>
            <a:r>
              <a:rPr lang="en-US" dirty="0"/>
              <a:t>“</a:t>
            </a:r>
            <a:r>
              <a:rPr lang="en-US" dirty="0" err="1"/>
              <a:t>Lincoln”.length</a:t>
            </a:r>
            <a:r>
              <a:rPr lang="en-US" dirty="0"/>
              <a:t> // result = 7</a:t>
            </a:r>
          </a:p>
          <a:p>
            <a:pPr marL="739775" lvl="1" indent="-292100"/>
            <a:r>
              <a:rPr lang="en-US" dirty="0" smtClean="0">
                <a:solidFill>
                  <a:srgbClr val="000000"/>
                </a:solidFill>
                <a:latin typeface="Candara"/>
                <a:cs typeface="Arial" pitchFamily="34" charset="0"/>
              </a:rPr>
              <a:t>Prototype</a:t>
            </a:r>
            <a:r>
              <a:rPr lang="en-US" dirty="0">
                <a:solidFill>
                  <a:srgbClr val="000000"/>
                </a:solidFill>
                <a:latin typeface="Candara"/>
                <a:cs typeface="Arial" pitchFamily="34" charset="0"/>
              </a:rPr>
              <a:t>: The prototype property allows you to add properties and methods to an object.</a:t>
            </a:r>
          </a:p>
          <a:p>
            <a:pPr lvl="2"/>
            <a:r>
              <a:rPr lang="en-US" dirty="0"/>
              <a:t>Syntax : object.prototype.name=value </a:t>
            </a:r>
          </a:p>
          <a:p>
            <a:endParaRPr lang="en-US" sz="1600" dirty="0"/>
          </a:p>
        </p:txBody>
      </p:sp>
    </p:spTree>
    <p:extLst>
      <p:ext uri="{BB962C8B-B14F-4D97-AF65-F5344CB8AC3E}">
        <p14:creationId xmlns:p14="http://schemas.microsoft.com/office/powerpoint/2010/main" val="506146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457200" y="146050"/>
            <a:ext cx="8229600" cy="576263"/>
          </a:xfrm>
        </p:spPr>
        <p:txBody>
          <a:bodyPr lIns="90488" tIns="44450" rIns="90488" bIns="44450"/>
          <a:lstStyle/>
          <a:p>
            <a:endParaRPr lang="en-US" dirty="0"/>
          </a:p>
        </p:txBody>
      </p:sp>
      <p:sp>
        <p:nvSpPr>
          <p:cNvPr id="11268" name="Rectangle 3"/>
          <p:cNvSpPr>
            <a:spLocks noGrp="1" noChangeArrowheads="1"/>
          </p:cNvSpPr>
          <p:nvPr>
            <p:ph type="body" idx="4294967295"/>
          </p:nvPr>
        </p:nvSpPr>
        <p:spPr/>
        <p:txBody>
          <a:bodyPr lIns="90488" tIns="44450" rIns="90488" bIns="44450"/>
          <a:lstStyle/>
          <a:p>
            <a:pPr>
              <a:buFont typeface="Arial" pitchFamily="34" charset="0"/>
              <a:buNone/>
            </a:pPr>
            <a:endParaRPr lang="en-US"/>
          </a:p>
        </p:txBody>
      </p:sp>
    </p:spTree>
    <p:extLst>
      <p:ext uri="{BB962C8B-B14F-4D97-AF65-F5344CB8AC3E}">
        <p14:creationId xmlns:p14="http://schemas.microsoft.com/office/powerpoint/2010/main" val="37599678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4294967295"/>
          </p:nvPr>
        </p:nvSpPr>
        <p:spPr>
          <a:xfrm>
            <a:off x="522514" y="1219200"/>
            <a:ext cx="7554686" cy="5029200"/>
          </a:xfrm>
        </p:spPr>
        <p:txBody>
          <a:bodyPr lIns="90488" tIns="44450" rIns="90488" bIns="44450"/>
          <a:lstStyle/>
          <a:p>
            <a:pPr marL="704850" lvl="3" indent="-342900">
              <a:buClr>
                <a:srgbClr val="00B0F0"/>
              </a:buClr>
              <a:buFont typeface="Wingdings" pitchFamily="2" charset="2"/>
              <a:buChar char="Ø"/>
            </a:pPr>
            <a:r>
              <a:rPr lang="en-US" sz="1800" b="1" dirty="0" err="1">
                <a:solidFill>
                  <a:srgbClr val="000000"/>
                </a:solidFill>
                <a:latin typeface="Candara"/>
                <a:cs typeface="Arial" pitchFamily="34" charset="0"/>
              </a:rPr>
              <a:t>charAt</a:t>
            </a:r>
            <a:r>
              <a:rPr lang="en-US" sz="1800" b="1" dirty="0">
                <a:solidFill>
                  <a:srgbClr val="000000"/>
                </a:solidFill>
                <a:latin typeface="Candara"/>
                <a:cs typeface="Arial" pitchFamily="34" charset="0"/>
              </a:rPr>
              <a:t>(index): The </a:t>
            </a:r>
            <a:r>
              <a:rPr lang="en-US" sz="1800" b="1" dirty="0" err="1">
                <a:solidFill>
                  <a:srgbClr val="000000"/>
                </a:solidFill>
                <a:latin typeface="Candara"/>
                <a:cs typeface="Arial" pitchFamily="34" charset="0"/>
              </a:rPr>
              <a:t>charAt</a:t>
            </a:r>
            <a:r>
              <a:rPr lang="en-US" sz="1800" b="1" dirty="0">
                <a:solidFill>
                  <a:srgbClr val="000000"/>
                </a:solidFill>
                <a:latin typeface="Candara"/>
                <a:cs typeface="Arial" pitchFamily="34" charset="0"/>
              </a:rPr>
              <a:t>() method returns the character at a specified position.</a:t>
            </a:r>
          </a:p>
          <a:p>
            <a:pPr marL="739775" lvl="1" indent="-292100"/>
            <a:r>
              <a:rPr lang="en-US" dirty="0" smtClean="0">
                <a:solidFill>
                  <a:srgbClr val="000000"/>
                </a:solidFill>
                <a:latin typeface="Candara"/>
                <a:cs typeface="Arial" pitchFamily="34" charset="0"/>
              </a:rPr>
              <a:t>Syntax: String </a:t>
            </a:r>
            <a:r>
              <a:rPr lang="en-US" dirty="0" err="1" smtClean="0">
                <a:solidFill>
                  <a:srgbClr val="000000"/>
                </a:solidFill>
                <a:latin typeface="Candara"/>
                <a:cs typeface="Arial" pitchFamily="34" charset="0"/>
              </a:rPr>
              <a:t>charAt</a:t>
            </a:r>
            <a:r>
              <a:rPr lang="en-US" dirty="0" smtClean="0">
                <a:solidFill>
                  <a:srgbClr val="000000"/>
                </a:solidFill>
                <a:latin typeface="Candara"/>
                <a:cs typeface="Arial" pitchFamily="34" charset="0"/>
              </a:rPr>
              <a:t>(in</a:t>
            </a:r>
            <a:r>
              <a:rPr lang="en-US" dirty="0">
                <a:solidFill>
                  <a:srgbClr val="000000"/>
                </a:solidFill>
                <a:latin typeface="Candara"/>
                <a:cs typeface="Arial" pitchFamily="34" charset="0"/>
              </a:rPr>
              <a:t>dex)</a:t>
            </a:r>
          </a:p>
          <a:p>
            <a:pPr marL="739775" lvl="1" indent="-292100"/>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HelloWorld</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charAt</a:t>
            </a:r>
            <a:r>
              <a:rPr lang="en-US" dirty="0">
                <a:solidFill>
                  <a:srgbClr val="000000"/>
                </a:solidFill>
                <a:latin typeface="Candara"/>
                <a:cs typeface="Arial" pitchFamily="34" charset="0"/>
              </a:rPr>
              <a:t>(5)// result “W”</a:t>
            </a:r>
          </a:p>
          <a:p>
            <a:pPr lvl="2">
              <a:buClr>
                <a:srgbClr val="00B0F0"/>
              </a:buClr>
              <a:buFont typeface="Arial" pitchFamily="34" charset="0"/>
              <a:buChar char="–"/>
            </a:pPr>
            <a:endParaRPr lang="en-US" sz="1800" dirty="0"/>
          </a:p>
          <a:p>
            <a:pPr marL="704850" lvl="3" indent="-342900">
              <a:buClr>
                <a:srgbClr val="00B0F0"/>
              </a:buClr>
              <a:buFont typeface="Wingdings" pitchFamily="2" charset="2"/>
              <a:buChar char="Ø"/>
            </a:pPr>
            <a:r>
              <a:rPr lang="en-US" sz="1800" b="1" dirty="0" err="1">
                <a:solidFill>
                  <a:srgbClr val="000000"/>
                </a:solidFill>
                <a:latin typeface="Candara"/>
                <a:cs typeface="Arial" pitchFamily="34" charset="0"/>
              </a:rPr>
              <a:t>concat</a:t>
            </a:r>
            <a:r>
              <a:rPr lang="en-US" sz="1800" b="1" dirty="0">
                <a:solidFill>
                  <a:srgbClr val="000000"/>
                </a:solidFill>
                <a:latin typeface="Candara"/>
                <a:cs typeface="Arial" pitchFamily="34" charset="0"/>
              </a:rPr>
              <a:t>()</a:t>
            </a:r>
          </a:p>
          <a:p>
            <a:pPr marL="739775" lvl="1" indent="-292100"/>
            <a:r>
              <a:rPr lang="en-US" dirty="0">
                <a:solidFill>
                  <a:srgbClr val="000000"/>
                </a:solidFill>
                <a:latin typeface="Candara"/>
                <a:cs typeface="Arial" pitchFamily="34" charset="0"/>
              </a:rPr>
              <a:t>The </a:t>
            </a:r>
            <a:r>
              <a:rPr lang="en-US" dirty="0" err="1">
                <a:solidFill>
                  <a:srgbClr val="000000"/>
                </a:solidFill>
                <a:latin typeface="Candara"/>
                <a:cs typeface="Arial" pitchFamily="34" charset="0"/>
              </a:rPr>
              <a:t>concat</a:t>
            </a:r>
            <a:r>
              <a:rPr lang="en-US" dirty="0">
                <a:solidFill>
                  <a:srgbClr val="000000"/>
                </a:solidFill>
                <a:latin typeface="Candara"/>
                <a:cs typeface="Arial" pitchFamily="34" charset="0"/>
              </a:rPr>
              <a:t>() method is used to join two or more strings</a:t>
            </a:r>
          </a:p>
          <a:p>
            <a:pPr marL="739775" lvl="1" indent="-292100"/>
            <a:r>
              <a:rPr lang="en-US" dirty="0">
                <a:solidFill>
                  <a:srgbClr val="000000"/>
                </a:solidFill>
                <a:latin typeface="Candara"/>
                <a:cs typeface="Arial" pitchFamily="34" charset="0"/>
              </a:rPr>
              <a:t>One or more string objects to be joined to a string </a:t>
            </a:r>
          </a:p>
          <a:p>
            <a:pPr marL="739775" lvl="1" indent="-292100"/>
            <a:r>
              <a:rPr lang="en-US" dirty="0">
                <a:solidFill>
                  <a:srgbClr val="000000"/>
                </a:solidFill>
                <a:latin typeface="Candara"/>
                <a:cs typeface="Arial" pitchFamily="34" charset="0"/>
              </a:rPr>
              <a:t>Syntax: </a:t>
            </a:r>
            <a:r>
              <a:rPr lang="en-US" dirty="0" err="1">
                <a:solidFill>
                  <a:srgbClr val="000000"/>
                </a:solidFill>
                <a:latin typeface="Candara"/>
                <a:cs typeface="Arial" pitchFamily="34" charset="0"/>
              </a:rPr>
              <a:t>stringObject.concat</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stringX,stringX</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stringX</a:t>
            </a:r>
            <a:r>
              <a:rPr lang="en-US" dirty="0">
                <a:solidFill>
                  <a:srgbClr val="000000"/>
                </a:solidFill>
                <a:latin typeface="Candara"/>
                <a:cs typeface="Arial" pitchFamily="34" charset="0"/>
              </a:rPr>
              <a:t>) </a:t>
            </a:r>
          </a:p>
          <a:p>
            <a:pPr lvl="2">
              <a:buClr>
                <a:srgbClr val="00B0F0"/>
              </a:buClr>
              <a:buFont typeface="Arial" pitchFamily="34" charset="0"/>
              <a:buNone/>
            </a:pPr>
            <a:endParaRPr lang="en-US" dirty="0"/>
          </a:p>
          <a:p>
            <a:pPr lvl="1">
              <a:buClr>
                <a:srgbClr val="00B0F0"/>
              </a:buClr>
            </a:pPr>
            <a:endParaRPr lang="en-US" dirty="0"/>
          </a:p>
          <a:p>
            <a:pPr lvl="2">
              <a:buClr>
                <a:srgbClr val="00B0F0"/>
              </a:buClr>
            </a:pPr>
            <a:endParaRPr lang="en-US" dirty="0"/>
          </a:p>
        </p:txBody>
      </p:sp>
      <p:sp>
        <p:nvSpPr>
          <p:cNvPr id="1229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4.2: String Objects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ヒラギノ角ゴ Pro W3"/>
              </a:rPr>
              <a:t>String Objects(Parsing Methods )</a:t>
            </a:r>
          </a:p>
        </p:txBody>
      </p:sp>
    </p:spTree>
    <p:extLst>
      <p:ext uri="{BB962C8B-B14F-4D97-AF65-F5344CB8AC3E}">
        <p14:creationId xmlns:p14="http://schemas.microsoft.com/office/powerpoint/2010/main" val="847559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4294967295"/>
          </p:nvPr>
        </p:nvSpPr>
        <p:spPr>
          <a:xfrm>
            <a:off x="580570" y="1214438"/>
            <a:ext cx="7496629" cy="4525962"/>
          </a:xfrm>
        </p:spPr>
        <p:txBody>
          <a:bodyPr lIns="90488" tIns="44450" rIns="90488" bIns="44450"/>
          <a:lstStyle/>
          <a:p>
            <a:pPr marL="704850" lvl="3" indent="-342900">
              <a:buClr>
                <a:srgbClr val="00B0F0"/>
              </a:buClr>
              <a:buFont typeface="Wingdings" pitchFamily="2" charset="2"/>
              <a:buChar char="Ø"/>
            </a:pPr>
            <a:r>
              <a:rPr lang="en-US" sz="1800" b="1" dirty="0">
                <a:solidFill>
                  <a:srgbClr val="000000"/>
                </a:solidFill>
                <a:latin typeface="Candara"/>
                <a:cs typeface="Arial" pitchFamily="34" charset="0"/>
              </a:rPr>
              <a:t>match(</a:t>
            </a:r>
            <a:r>
              <a:rPr lang="en-US" sz="1800" b="1" dirty="0" err="1">
                <a:solidFill>
                  <a:srgbClr val="000000"/>
                </a:solidFill>
                <a:latin typeface="Candara"/>
                <a:cs typeface="Arial" pitchFamily="34" charset="0"/>
              </a:rPr>
              <a:t>regExpression</a:t>
            </a:r>
            <a:r>
              <a:rPr lang="en-US" sz="1800" b="1" dirty="0">
                <a:solidFill>
                  <a:srgbClr val="000000"/>
                </a:solidFill>
                <a:latin typeface="Candara"/>
                <a:cs typeface="Arial" pitchFamily="34" charset="0"/>
              </a:rPr>
              <a:t>)</a:t>
            </a:r>
          </a:p>
          <a:p>
            <a:pPr marL="739775" lvl="1" indent="-292100"/>
            <a:r>
              <a:rPr lang="en-US" dirty="0">
                <a:solidFill>
                  <a:srgbClr val="000000"/>
                </a:solidFill>
                <a:latin typeface="Candara"/>
                <a:cs typeface="Arial" pitchFamily="34" charset="0"/>
              </a:rPr>
              <a:t>Searches for a specified value in a string </a:t>
            </a:r>
          </a:p>
          <a:p>
            <a:pPr marL="739775" lvl="1" indent="-292100"/>
            <a:r>
              <a:rPr lang="en-US" dirty="0">
                <a:solidFill>
                  <a:srgbClr val="000000"/>
                </a:solidFill>
                <a:latin typeface="Candara"/>
                <a:cs typeface="Arial" pitchFamily="34" charset="0"/>
              </a:rPr>
              <a:t>Syntax: </a:t>
            </a:r>
            <a:r>
              <a:rPr lang="en-US" dirty="0" err="1">
                <a:solidFill>
                  <a:srgbClr val="000000"/>
                </a:solidFill>
                <a:latin typeface="Candara"/>
                <a:cs typeface="Arial" pitchFamily="34" charset="0"/>
              </a:rPr>
              <a:t>string.match</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regExpression</a:t>
            </a:r>
            <a:r>
              <a:rPr lang="en-US" dirty="0">
                <a:solidFill>
                  <a:srgbClr val="000000"/>
                </a:solidFill>
                <a:latin typeface="Candara"/>
                <a:cs typeface="Arial" pitchFamily="34" charset="0"/>
              </a:rPr>
              <a:t>)</a:t>
            </a:r>
          </a:p>
          <a:p>
            <a:pPr lvl="2">
              <a:buFont typeface="Arial" pitchFamily="34" charset="0"/>
              <a:buChar char="–"/>
            </a:pPr>
            <a:endParaRPr lang="en-US" sz="1800" dirty="0"/>
          </a:p>
          <a:p>
            <a:pPr marL="704850" lvl="3" indent="-342900">
              <a:buClr>
                <a:srgbClr val="00B0F0"/>
              </a:buClr>
              <a:buFont typeface="Wingdings" pitchFamily="2" charset="2"/>
              <a:buChar char="Ø"/>
            </a:pPr>
            <a:r>
              <a:rPr lang="en-US" sz="1800" b="1" dirty="0">
                <a:solidFill>
                  <a:srgbClr val="000000"/>
                </a:solidFill>
                <a:latin typeface="Candara"/>
                <a:cs typeface="Arial" pitchFamily="34" charset="0"/>
              </a:rPr>
              <a:t>replace(</a:t>
            </a:r>
            <a:r>
              <a:rPr lang="en-US" sz="1800" b="1" dirty="0" err="1">
                <a:solidFill>
                  <a:srgbClr val="000000"/>
                </a:solidFill>
                <a:latin typeface="Candara"/>
                <a:cs typeface="Arial" pitchFamily="34" charset="0"/>
              </a:rPr>
              <a:t>regExpression</a:t>
            </a:r>
            <a:r>
              <a:rPr lang="en-US" sz="1800" b="1" dirty="0">
                <a:solidFill>
                  <a:srgbClr val="000000"/>
                </a:solidFill>
                <a:latin typeface="Candara"/>
                <a:cs typeface="Arial" pitchFamily="34" charset="0"/>
              </a:rPr>
              <a:t>, </a:t>
            </a:r>
            <a:r>
              <a:rPr lang="en-US" sz="1800" b="1" dirty="0" err="1">
                <a:solidFill>
                  <a:srgbClr val="000000"/>
                </a:solidFill>
                <a:latin typeface="Candara"/>
                <a:cs typeface="Arial" pitchFamily="34" charset="0"/>
              </a:rPr>
              <a:t>replaceString</a:t>
            </a:r>
            <a:r>
              <a:rPr lang="en-US" sz="1800" b="1" dirty="0">
                <a:solidFill>
                  <a:srgbClr val="000000"/>
                </a:solidFill>
                <a:latin typeface="Candara"/>
                <a:cs typeface="Arial" pitchFamily="34" charset="0"/>
              </a:rPr>
              <a:t>)</a:t>
            </a:r>
          </a:p>
          <a:p>
            <a:pPr marL="739775" lvl="1" indent="-292100"/>
            <a:r>
              <a:rPr lang="en-US" dirty="0">
                <a:solidFill>
                  <a:srgbClr val="000000"/>
                </a:solidFill>
                <a:latin typeface="Candara"/>
                <a:cs typeface="Arial" pitchFamily="34" charset="0"/>
              </a:rPr>
              <a:t>Replaces some characters with some other characters in a string.</a:t>
            </a:r>
          </a:p>
          <a:p>
            <a:pPr marL="739775" lvl="1" indent="-292100"/>
            <a:r>
              <a:rPr lang="en-US" dirty="0">
                <a:solidFill>
                  <a:srgbClr val="000000"/>
                </a:solidFill>
                <a:latin typeface="Candara"/>
                <a:cs typeface="Arial" pitchFamily="34" charset="0"/>
              </a:rPr>
              <a:t>Syntax: </a:t>
            </a:r>
            <a:r>
              <a:rPr lang="en-US" dirty="0" err="1">
                <a:solidFill>
                  <a:srgbClr val="000000"/>
                </a:solidFill>
                <a:latin typeface="Candara"/>
                <a:cs typeface="Arial" pitchFamily="34" charset="0"/>
              </a:rPr>
              <a:t>string.replace</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regExpression</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replaceString</a:t>
            </a:r>
            <a:r>
              <a:rPr lang="en-US" dirty="0">
                <a:solidFill>
                  <a:srgbClr val="000000"/>
                </a:solidFill>
                <a:latin typeface="Candara"/>
                <a:cs typeface="Arial" pitchFamily="34" charset="0"/>
              </a:rPr>
              <a:t>)</a:t>
            </a:r>
          </a:p>
          <a:p>
            <a:pPr lvl="2">
              <a:buFont typeface="Arial" pitchFamily="34" charset="0"/>
              <a:buChar char="–"/>
            </a:pPr>
            <a:endParaRPr lang="en-US" sz="1800" dirty="0"/>
          </a:p>
          <a:p>
            <a:pPr marL="704850" lvl="3" indent="-342900">
              <a:buClr>
                <a:srgbClr val="00B0F0"/>
              </a:buClr>
              <a:buFont typeface="Wingdings" pitchFamily="2" charset="2"/>
              <a:buChar char="Ø"/>
            </a:pPr>
            <a:r>
              <a:rPr lang="en-US" sz="1800" b="1" dirty="0" err="1">
                <a:solidFill>
                  <a:srgbClr val="000000"/>
                </a:solidFill>
                <a:latin typeface="Candara"/>
                <a:cs typeface="Arial" pitchFamily="34" charset="0"/>
              </a:rPr>
              <a:t>substr</a:t>
            </a:r>
            <a:r>
              <a:rPr lang="en-US" sz="1800" b="1" dirty="0">
                <a:solidFill>
                  <a:srgbClr val="000000"/>
                </a:solidFill>
                <a:latin typeface="Candara"/>
                <a:cs typeface="Arial" pitchFamily="34" charset="0"/>
              </a:rPr>
              <a:t>(start [, length])</a:t>
            </a:r>
          </a:p>
          <a:p>
            <a:pPr marL="739775" lvl="1" indent="-292100"/>
            <a:r>
              <a:rPr lang="en-US" dirty="0">
                <a:solidFill>
                  <a:srgbClr val="000000"/>
                </a:solidFill>
                <a:latin typeface="Candara"/>
                <a:cs typeface="Arial" pitchFamily="34" charset="0"/>
              </a:rPr>
              <a:t>Extracts a specified number of characters in a string, from a start index .</a:t>
            </a:r>
          </a:p>
          <a:p>
            <a:pPr marL="739775" lvl="1" indent="-292100"/>
            <a:r>
              <a:rPr lang="en-US" dirty="0">
                <a:solidFill>
                  <a:srgbClr val="000000"/>
                </a:solidFill>
                <a:latin typeface="Candara"/>
                <a:cs typeface="Arial" pitchFamily="34" charset="0"/>
              </a:rPr>
              <a:t>Syntax: </a:t>
            </a:r>
            <a:r>
              <a:rPr lang="en-US" dirty="0" err="1">
                <a:solidFill>
                  <a:srgbClr val="000000"/>
                </a:solidFill>
                <a:latin typeface="Candara"/>
                <a:cs typeface="Arial" pitchFamily="34" charset="0"/>
              </a:rPr>
              <a:t>string.substr</a:t>
            </a:r>
            <a:r>
              <a:rPr lang="en-US" dirty="0">
                <a:solidFill>
                  <a:srgbClr val="000000"/>
                </a:solidFill>
                <a:latin typeface="Candara"/>
                <a:cs typeface="Arial" pitchFamily="34" charset="0"/>
              </a:rPr>
              <a:t>(start [, length])</a:t>
            </a:r>
          </a:p>
        </p:txBody>
      </p:sp>
      <p:sp>
        <p:nvSpPr>
          <p:cNvPr id="1639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2800" dirty="0">
                <a:solidFill>
                  <a:srgbClr val="000000"/>
                </a:solidFill>
                <a:latin typeface="Candara"/>
                <a:ea typeface="ヒラギノ角ゴ Pro W3"/>
                <a:cs typeface="ヒラギノ角ゴ Pro W3"/>
              </a:rPr>
              <a:t>String Objects(Parsing Methods </a:t>
            </a:r>
            <a:r>
              <a:rPr lang="en-US" sz="2800" dirty="0" err="1">
                <a:solidFill>
                  <a:srgbClr val="000000"/>
                </a:solidFill>
                <a:latin typeface="Candara"/>
                <a:ea typeface="ヒラギノ角ゴ Pro W3"/>
                <a:cs typeface="ヒラギノ角ゴ Pro W3"/>
              </a:rPr>
              <a:t>Contd</a:t>
            </a:r>
            <a:r>
              <a:rPr lang="en-US" sz="2800" dirty="0">
                <a:solidFill>
                  <a:srgbClr val="000000"/>
                </a:solidFill>
                <a:latin typeface="Candara"/>
                <a:ea typeface="ヒラギノ角ゴ Pro W3"/>
                <a:cs typeface="ヒラギノ角ゴ Pro W3"/>
              </a:rPr>
              <a:t> )</a:t>
            </a:r>
          </a:p>
        </p:txBody>
      </p:sp>
    </p:spTree>
    <p:extLst>
      <p:ext uri="{BB962C8B-B14F-4D97-AF65-F5344CB8AC3E}">
        <p14:creationId xmlns:p14="http://schemas.microsoft.com/office/powerpoint/2010/main" val="1232018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667656" y="1214438"/>
            <a:ext cx="7409543" cy="4525962"/>
          </a:xfrm>
        </p:spPr>
        <p:txBody>
          <a:bodyPr lIns="90488" tIns="44450" rIns="90488" bIns="44450"/>
          <a:lstStyle/>
          <a:p>
            <a:pPr marL="704850" lvl="3" indent="-342900">
              <a:buClr>
                <a:srgbClr val="00B0F0"/>
              </a:buClr>
              <a:buFont typeface="Wingdings" pitchFamily="2" charset="2"/>
              <a:buChar char="Ø"/>
            </a:pPr>
            <a:r>
              <a:rPr lang="en-US" sz="1800" b="1" dirty="0" err="1">
                <a:solidFill>
                  <a:srgbClr val="000000"/>
                </a:solidFill>
                <a:latin typeface="Candara"/>
                <a:cs typeface="Arial" pitchFamily="34" charset="0"/>
              </a:rPr>
              <a:t>toLowerCase</a:t>
            </a:r>
            <a:r>
              <a:rPr lang="en-US" sz="1800" b="1" dirty="0">
                <a:solidFill>
                  <a:srgbClr val="000000"/>
                </a:solidFill>
                <a:latin typeface="Candara"/>
                <a:cs typeface="Arial" pitchFamily="34" charset="0"/>
              </a:rPr>
              <a:t>() </a:t>
            </a:r>
          </a:p>
          <a:p>
            <a:pPr marL="739775" lvl="1" indent="-292100"/>
            <a:r>
              <a:rPr lang="en-US" dirty="0" smtClean="0"/>
              <a:t>Displays a string in lowercase letters </a:t>
            </a:r>
          </a:p>
          <a:p>
            <a:pPr marL="739775" lvl="1" indent="-292100"/>
            <a:r>
              <a:rPr lang="en-US" dirty="0" err="1" smtClean="0">
                <a:solidFill>
                  <a:srgbClr val="000000"/>
                </a:solidFill>
                <a:latin typeface="Candara"/>
                <a:cs typeface="Arial" pitchFamily="34" charset="0"/>
              </a:rPr>
              <a:t>string.toLowerCase</a:t>
            </a:r>
            <a:r>
              <a:rPr lang="en-US" dirty="0" smtClean="0">
                <a:solidFill>
                  <a:srgbClr val="000000"/>
                </a:solidFill>
                <a:latin typeface="Candara"/>
                <a:cs typeface="Arial" pitchFamily="34" charset="0"/>
              </a:rPr>
              <a:t>()</a:t>
            </a:r>
          </a:p>
          <a:p>
            <a:pPr lvl="2">
              <a:buFont typeface="Arial" pitchFamily="34" charset="0"/>
              <a:buChar char="–"/>
            </a:pPr>
            <a:endParaRPr lang="en-US" sz="1800" dirty="0"/>
          </a:p>
          <a:p>
            <a:pPr marL="704850" lvl="3" indent="-342900">
              <a:buClr>
                <a:srgbClr val="00B0F0"/>
              </a:buClr>
              <a:buFont typeface="Wingdings" pitchFamily="2" charset="2"/>
              <a:buChar char="Ø"/>
            </a:pPr>
            <a:r>
              <a:rPr lang="en-US" sz="1800" b="1" dirty="0" err="1">
                <a:solidFill>
                  <a:srgbClr val="000000"/>
                </a:solidFill>
                <a:latin typeface="Candara"/>
                <a:cs typeface="Arial" pitchFamily="34" charset="0"/>
              </a:rPr>
              <a:t>toUpperCase</a:t>
            </a:r>
            <a:r>
              <a:rPr lang="en-US" sz="1800" b="1" dirty="0">
                <a:solidFill>
                  <a:srgbClr val="000000"/>
                </a:solidFill>
                <a:latin typeface="Candara"/>
                <a:cs typeface="Arial" pitchFamily="34" charset="0"/>
              </a:rPr>
              <a:t>() </a:t>
            </a:r>
          </a:p>
          <a:p>
            <a:pPr lvl="2">
              <a:buFont typeface="Arial" pitchFamily="34" charset="0"/>
              <a:buChar char="–"/>
            </a:pPr>
            <a:r>
              <a:rPr lang="en-US" sz="1600" dirty="0">
                <a:solidFill>
                  <a:srgbClr val="000000"/>
                </a:solidFill>
                <a:latin typeface="Candara"/>
                <a:cs typeface="Arial" pitchFamily="34" charset="0"/>
              </a:rPr>
              <a:t>Displays a string in uppercase letters </a:t>
            </a:r>
          </a:p>
          <a:p>
            <a:pPr lvl="2">
              <a:buFont typeface="Arial" pitchFamily="34" charset="0"/>
              <a:buChar char="–"/>
            </a:pPr>
            <a:r>
              <a:rPr lang="en-US" sz="1600" dirty="0" err="1">
                <a:solidFill>
                  <a:srgbClr val="000000"/>
                </a:solidFill>
                <a:latin typeface="Candara"/>
                <a:cs typeface="Arial" pitchFamily="34" charset="0"/>
              </a:rPr>
              <a:t>string.toUpperCase</a:t>
            </a:r>
            <a:r>
              <a:rPr lang="en-US" sz="1600" dirty="0">
                <a:solidFill>
                  <a:srgbClr val="000000"/>
                </a:solidFill>
                <a:latin typeface="Candara"/>
                <a:cs typeface="Arial" pitchFamily="34" charset="0"/>
              </a:rPr>
              <a:t>()</a:t>
            </a:r>
          </a:p>
        </p:txBody>
      </p:sp>
      <p:sp>
        <p:nvSpPr>
          <p:cNvPr id="1946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2800" dirty="0">
                <a:solidFill>
                  <a:srgbClr val="000000"/>
                </a:solidFill>
                <a:latin typeface="Candara"/>
                <a:ea typeface="ヒラギノ角ゴ Pro W3"/>
                <a:cs typeface="ヒラギノ角ゴ Pro W3"/>
              </a:rPr>
              <a:t>String Objects(Converting  Methods )</a:t>
            </a:r>
          </a:p>
        </p:txBody>
      </p:sp>
    </p:spTree>
    <p:extLst>
      <p:ext uri="{BB962C8B-B14F-4D97-AF65-F5344CB8AC3E}">
        <p14:creationId xmlns:p14="http://schemas.microsoft.com/office/powerpoint/2010/main" val="103848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8"/>
          <p:cNvSpPr>
            <a:spLocks noChangeArrowheads="1"/>
          </p:cNvSpPr>
          <p:nvPr/>
        </p:nvSpPr>
        <p:spPr bwMode="auto">
          <a:xfrm>
            <a:off x="301625" y="1214438"/>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704850" lvl="3" indent="-342900">
              <a:spcBef>
                <a:spcPct val="20000"/>
              </a:spcBef>
              <a:buClr>
                <a:srgbClr val="00A1E4"/>
              </a:buClr>
              <a:buFont typeface="Wingdings" pitchFamily="2" charset="2"/>
              <a:buChar char="Ø"/>
            </a:pPr>
            <a:r>
              <a:rPr lang="en-US" b="1" dirty="0">
                <a:solidFill>
                  <a:srgbClr val="000000"/>
                </a:solidFill>
                <a:latin typeface="Candara"/>
                <a:cs typeface="Arial" pitchFamily="34" charset="0"/>
              </a:rPr>
              <a:t>Formatting Methods:</a:t>
            </a:r>
          </a:p>
          <a:p>
            <a:pPr marL="739775" lvl="1" indent="-2921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string.bold</a:t>
            </a:r>
            <a:r>
              <a:rPr lang="en-US" sz="1600" dirty="0">
                <a:solidFill>
                  <a:srgbClr val="000000"/>
                </a:solidFill>
                <a:latin typeface="Candara"/>
                <a:cs typeface="Arial" pitchFamily="34" charset="0"/>
              </a:rPr>
              <a:t>() : Displays a string in bold </a:t>
            </a:r>
          </a:p>
          <a:p>
            <a:pPr marL="739775" lvl="1" indent="-2921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string.italics</a:t>
            </a:r>
            <a:r>
              <a:rPr lang="en-US" sz="1600" dirty="0">
                <a:solidFill>
                  <a:srgbClr val="000000"/>
                </a:solidFill>
                <a:latin typeface="Candara"/>
                <a:cs typeface="Arial" pitchFamily="34" charset="0"/>
              </a:rPr>
              <a:t>() : Displays a string in italic </a:t>
            </a:r>
          </a:p>
          <a:p>
            <a:pPr marL="739775" lvl="1" indent="-2921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string.fontcolor</a:t>
            </a:r>
            <a:r>
              <a:rPr lang="en-US" sz="1600" dirty="0">
                <a:solidFill>
                  <a:srgbClr val="000000"/>
                </a:solidFill>
                <a:latin typeface="Candara"/>
                <a:cs typeface="Arial" pitchFamily="34" charset="0"/>
              </a:rPr>
              <a:t> (</a:t>
            </a:r>
            <a:r>
              <a:rPr lang="en-US" sz="1600" dirty="0" err="1">
                <a:solidFill>
                  <a:srgbClr val="000000"/>
                </a:solidFill>
                <a:latin typeface="Candara"/>
                <a:cs typeface="Arial" pitchFamily="34" charset="0"/>
              </a:rPr>
              <a:t>colorValue</a:t>
            </a:r>
            <a:r>
              <a:rPr lang="en-US" sz="1600" dirty="0">
                <a:solidFill>
                  <a:srgbClr val="000000"/>
                </a:solidFill>
                <a:latin typeface="Candara"/>
                <a:cs typeface="Arial" pitchFamily="34" charset="0"/>
              </a:rPr>
              <a:t>) : Displays a string in a specified color </a:t>
            </a:r>
          </a:p>
          <a:p>
            <a:pPr marL="739775" lvl="1" indent="-2921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string.fontsize</a:t>
            </a:r>
            <a:r>
              <a:rPr lang="en-US" sz="1600" dirty="0">
                <a:solidFill>
                  <a:srgbClr val="000000"/>
                </a:solidFill>
                <a:latin typeface="Candara"/>
                <a:cs typeface="Arial" pitchFamily="34" charset="0"/>
              </a:rPr>
              <a:t>(integer1to7) : Displays a string in a specified size </a:t>
            </a:r>
          </a:p>
          <a:p>
            <a:pPr marL="739775" lvl="1" indent="-2921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string.big</a:t>
            </a:r>
            <a:r>
              <a:rPr lang="en-US" sz="1600" dirty="0">
                <a:solidFill>
                  <a:srgbClr val="000000"/>
                </a:solidFill>
                <a:latin typeface="Candara"/>
                <a:cs typeface="Arial" pitchFamily="34" charset="0"/>
              </a:rPr>
              <a:t>() : Displays a string in a big font </a:t>
            </a:r>
          </a:p>
          <a:p>
            <a:pPr marL="739775" lvl="1" indent="-2921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string.small</a:t>
            </a:r>
            <a:r>
              <a:rPr lang="en-US" sz="1600" dirty="0">
                <a:solidFill>
                  <a:srgbClr val="000000"/>
                </a:solidFill>
                <a:latin typeface="Candara"/>
                <a:cs typeface="Arial" pitchFamily="34" charset="0"/>
              </a:rPr>
              <a:t>() : Displays a string in a small font </a:t>
            </a:r>
          </a:p>
          <a:p>
            <a:pPr marL="739775" lvl="1" indent="-292100">
              <a:lnSpc>
                <a:spcPts val="4000"/>
              </a:lnSpc>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1363" lvl="1" indent="-284163" algn="just" eaLnBrk="1" hangingPunct="1">
              <a:lnSpc>
                <a:spcPts val="4000"/>
              </a:lnSpc>
              <a:spcBef>
                <a:spcPct val="0"/>
              </a:spcBef>
              <a:buClr>
                <a:srgbClr val="00A1E4"/>
              </a:buClr>
              <a:buFont typeface="Wingdings" pitchFamily="2" charset="2"/>
              <a:buChar char="Ø"/>
            </a:pPr>
            <a:endParaRPr lang="en-US" sz="2000" dirty="0">
              <a:solidFill>
                <a:srgbClr val="000000"/>
              </a:solidFill>
              <a:latin typeface="Candara"/>
              <a:cs typeface="Arial" pitchFamily="34" charset="0"/>
            </a:endParaRPr>
          </a:p>
          <a:p>
            <a:pPr marL="296863" indent="-296863" eaLnBrk="1" hangingPunct="1">
              <a:lnSpc>
                <a:spcPts val="4000"/>
              </a:lnSpc>
              <a:spcBef>
                <a:spcPct val="0"/>
              </a:spcBef>
              <a:buClr>
                <a:srgbClr val="00A1E4"/>
              </a:buClr>
              <a:buFontTx/>
              <a:buNone/>
            </a:pPr>
            <a:endParaRPr lang="en-US" sz="2400" dirty="0">
              <a:solidFill>
                <a:srgbClr val="000000"/>
              </a:solidFill>
              <a:latin typeface="Candara"/>
              <a:cs typeface="Arial" pitchFamily="34" charset="0"/>
            </a:endParaRPr>
          </a:p>
        </p:txBody>
      </p:sp>
      <p:sp>
        <p:nvSpPr>
          <p:cNvPr id="2151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4.2: String Objects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ヒラギノ角ゴ Pro W3"/>
              </a:rPr>
              <a:t>String Objects (Formatting Methods)</a:t>
            </a:r>
          </a:p>
        </p:txBody>
      </p:sp>
    </p:spTree>
    <p:extLst>
      <p:ext uri="{BB962C8B-B14F-4D97-AF65-F5344CB8AC3E}">
        <p14:creationId xmlns:p14="http://schemas.microsoft.com/office/powerpoint/2010/main" val="38325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6BF5B28B-4547-407B-A246-92F28A91BFA3}"/>
</file>

<file path=docProps/app.xml><?xml version="1.0" encoding="utf-8"?>
<Properties xmlns="http://schemas.openxmlformats.org/officeDocument/2006/extended-properties" xmlns:vt="http://schemas.openxmlformats.org/officeDocument/2006/docPropsVTypes">
  <Template/>
  <TotalTime>2754</TotalTime>
  <Words>2573</Words>
  <Application>Microsoft Office PowerPoint</Application>
  <PresentationFormat>On-screen Show (4:3)</PresentationFormat>
  <Paragraphs>260</Paragraphs>
  <Slides>20</Slides>
  <Notes>20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Trebuchet MS</vt:lpstr>
      <vt:lpstr>ヒラギノ角ゴ Pro W3</vt:lpstr>
      <vt:lpstr>Wingdings</vt:lpstr>
      <vt:lpstr>Candara</vt:lpstr>
      <vt:lpstr>Times New Roman</vt:lpstr>
      <vt:lpstr>MS PGothic</vt:lpstr>
      <vt:lpstr>Calibri</vt:lpstr>
      <vt:lpstr>1_Office Theme</vt:lpstr>
      <vt:lpstr>Web Basics - JavaScript</vt:lpstr>
      <vt:lpstr>PowerPoint Presentation</vt:lpstr>
      <vt:lpstr>PowerPoint Presentation</vt:lpstr>
      <vt:lpstr>4.2: String Objects String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4.8: Date Objects  Date</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139</cp:revision>
  <dcterms:created xsi:type="dcterms:W3CDTF">2012-05-18T02:59:15Z</dcterms:created>
  <dcterms:modified xsi:type="dcterms:W3CDTF">2015-06-03T14:09:32Z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