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4"/>
  </p:notesMasterIdLst>
  <p:handoutMasterIdLst>
    <p:handoutMasterId r:id="rId3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78" r:id="rId24"/>
    <p:sldId id="279" r:id="rId25"/>
    <p:sldId id="280" r:id="rId26"/>
    <p:sldId id="281" r:id="rId27"/>
    <p:sldId id="282" r:id="rId28"/>
    <p:sldId id="283" r:id="rId29"/>
    <p:sldId id="284" r:id="rId30"/>
    <p:sldId id="274" r:id="rId31"/>
    <p:sldId id="275" r:id="rId32"/>
    <p:sldId id="276" r:id="rId33"/>
  </p:sldIdLst>
  <p:sldSz cx="9144000" cy="6858000" type="screen4x3"/>
  <p:notesSz cx="6858000" cy="9144000"/>
  <p:embeddedFontLst>
    <p:embeddedFont>
      <p:font typeface="Trebuchet MS" panose="020B0603020202020204" pitchFamily="34" charset="0"/>
      <p:regular r:id="rId36"/>
      <p:bold r:id="rId37"/>
      <p:italic r:id="rId38"/>
      <p:boldItalic r:id="rId39"/>
    </p:embeddedFont>
    <p:embeddedFont>
      <p:font typeface="Candara" panose="020E0502030303020204" pitchFamily="34" charset="0"/>
      <p:regular r:id="rId40"/>
      <p:bold r:id="rId41"/>
      <p:italic r:id="rId42"/>
      <p:boldItalic r:id="rId43"/>
    </p:embeddedFont>
    <p:embeddedFont>
      <p:font typeface="MS PGothic" panose="020B0600070205080204" pitchFamily="34" charset="-128"/>
      <p:regular r:id="rId44"/>
    </p:embeddedFont>
    <p:embeddedFont>
      <p:font typeface="Arial Unicode MS" panose="020B0604020202020204" pitchFamily="34" charset="-128"/>
      <p:regular r:id="rId45"/>
    </p:embeddedFont>
    <p:embeddedFont>
      <p:font typeface="Calibri" panose="020F050202020403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63"/>
        <p:guide pos="12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1" y="4235826"/>
            <a:ext cx="453938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279" y="61361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Candara" pitchFamily="34" charset="0"/>
                <a:cs typeface="Arial" pitchFamily="34" charset="0"/>
              </a:rPr>
              <a:t>Web</a:t>
            </a:r>
            <a:r>
              <a:rPr lang="en-US" sz="1200" b="0" baseline="0" dirty="0" smtClean="0">
                <a:latin typeface="Candara" pitchFamily="34" charset="0"/>
                <a:cs typeface="Arial" pitchFamily="34" charset="0"/>
              </a:rPr>
              <a:t> Basics – JavaScript </a:t>
            </a:r>
            <a:r>
              <a:rPr lang="en-US" sz="1200" b="0" dirty="0" smtClean="0">
                <a:latin typeface="Candara" pitchFamily="34" charset="0"/>
                <a:cs typeface="Arial" pitchFamily="34" charset="0"/>
              </a:rPr>
              <a:t>				Document Object Model		</a:t>
            </a:r>
            <a:endParaRPr lang="en-US" b="0" dirty="0">
              <a:latin typeface="Candara" pitchFamily="34" charset="0"/>
              <a:cs typeface="Arial" pitchFamily="34" charset="0"/>
            </a:endParaRPr>
          </a:p>
        </p:txBody>
      </p:sp>
      <p:sp>
        <p:nvSpPr>
          <p:cNvPr id="12" name="Rectangle 14"/>
          <p:cNvSpPr>
            <a:spLocks noChangeArrowheads="1"/>
          </p:cNvSpPr>
          <p:nvPr/>
        </p:nvSpPr>
        <p:spPr bwMode="auto">
          <a:xfrm>
            <a:off x="3832168" y="8365433"/>
            <a:ext cx="2762530" cy="24918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05-</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0" y="939800"/>
            <a:ext cx="4572000" cy="3429000"/>
          </a:xfrm>
        </p:spPr>
      </p:sp>
      <p:sp>
        <p:nvSpPr>
          <p:cNvPr id="3" name="Notes Placeholder 2"/>
          <p:cNvSpPr>
            <a:spLocks noGrp="1"/>
          </p:cNvSpPr>
          <p:nvPr>
            <p:ph type="body" idx="1"/>
          </p:nvPr>
        </p:nvSpPr>
        <p:spPr>
          <a:xfrm>
            <a:off x="2039938" y="4556460"/>
            <a:ext cx="4539380"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graphicFrame>
        <p:nvGraphicFramePr>
          <p:cNvPr id="42045" name="Group 61"/>
          <p:cNvGraphicFramePr>
            <a:graphicFrameLocks noGrp="1"/>
          </p:cNvGraphicFramePr>
          <p:nvPr>
            <p:ph type="body" idx="1"/>
            <p:extLst>
              <p:ext uri="{D42A27DB-BD31-4B8C-83A1-F6EECF244321}">
                <p14:modId xmlns:p14="http://schemas.microsoft.com/office/powerpoint/2010/main" val="3944747634"/>
              </p:ext>
            </p:extLst>
          </p:nvPr>
        </p:nvGraphicFramePr>
        <p:xfrm>
          <a:off x="2062349" y="4628138"/>
          <a:ext cx="4419600" cy="2545080"/>
        </p:xfrm>
        <a:graphic>
          <a:graphicData uri="http://schemas.openxmlformats.org/drawingml/2006/table">
            <a:tbl>
              <a:tblPr/>
              <a:tblGrid>
                <a:gridCol w="1312863"/>
                <a:gridCol w="3106737"/>
              </a:tblGrid>
              <a:tr h="334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Method</a:t>
                      </a:r>
                      <a:r>
                        <a:rPr kumimoji="0" lang="en-US" sz="1000" b="1" i="0" u="none" strike="noStrike" cap="none" normalizeH="0" baseline="0" dirty="0" smtClean="0">
                          <a:ln>
                            <a:noFill/>
                          </a:ln>
                          <a:solidFill>
                            <a:schemeClr val="tx1"/>
                          </a:solidFill>
                          <a:effectLst/>
                          <a:latin typeface="Candara" pitchFamily="34" charset="0"/>
                          <a:cs typeface="Arial" pitchFamily="34" charset="0"/>
                        </a:rPr>
                        <a:t>     </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alert(message)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An alert dialog box is a modal window that presents a message to the user with a single OK button to dismiss the dialog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2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confirm(message)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A confirm dialog box presents a message in a modal dialog box along with OK and Cancel buttons. Such a dialog box can be used to ask a question of the user, usually prior to a script performing actions that will not be undoable.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prompt(message, defaultReply)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third kind of dialog box that JavaScript can display includes a message from the script author, a field for user entry, and two buttons (OK and Cancel).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68500" y="865188"/>
            <a:ext cx="4670425" cy="3503612"/>
          </a:xfrm>
          <a:ln/>
        </p:spPr>
      </p:sp>
      <p:graphicFrame>
        <p:nvGraphicFramePr>
          <p:cNvPr id="43079" name="Group 71"/>
          <p:cNvGraphicFramePr>
            <a:graphicFrameLocks noGrp="1"/>
          </p:cNvGraphicFramePr>
          <p:nvPr>
            <p:ph type="body" idx="1"/>
            <p:extLst>
              <p:ext uri="{D42A27DB-BD31-4B8C-83A1-F6EECF244321}">
                <p14:modId xmlns:p14="http://schemas.microsoft.com/office/powerpoint/2010/main" val="2341800450"/>
              </p:ext>
            </p:extLst>
          </p:nvPr>
        </p:nvGraphicFramePr>
        <p:xfrm>
          <a:off x="2057400" y="4616775"/>
          <a:ext cx="4379026" cy="3293746"/>
        </p:xfrm>
        <a:graphic>
          <a:graphicData uri="http://schemas.openxmlformats.org/drawingml/2006/table">
            <a:tbl>
              <a:tblPr/>
              <a:tblGrid>
                <a:gridCol w="1532659"/>
                <a:gridCol w="2846367"/>
              </a:tblGrid>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open(“URL”,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windowName</a:t>
                      </a:r>
                      <a:r>
                        <a:rPr kumimoji="0" lang="en-US" sz="900" b="0" i="0" u="none" strike="noStrike" cap="none" normalizeH="0" baseline="0" dirty="0" smtClean="0">
                          <a:ln>
                            <a:noFill/>
                          </a:ln>
                          <a:solidFill>
                            <a:schemeClr val="tx1"/>
                          </a:solidFill>
                          <a:effectLst/>
                          <a:latin typeface="Candara"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windowFeatures</a:t>
                      </a:r>
                      <a:r>
                        <a:rPr kumimoji="0" lang="en-US" sz="900" b="0" i="0" u="none" strike="noStrike" cap="none" normalizeH="0" baseline="0" dirty="0" smtClean="0">
                          <a:ln>
                            <a:noFill/>
                          </a:ln>
                          <a:solidFill>
                            <a:schemeClr val="tx1"/>
                          </a:solidFill>
                          <a:effectLst/>
                          <a:latin typeface="Candara"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window.open</a:t>
                      </a:r>
                      <a:r>
                        <a:rPr kumimoji="0" lang="en-US" sz="900" b="0" i="1" u="none" strike="noStrike" cap="none" normalizeH="0" baseline="0" dirty="0" smtClean="0">
                          <a:ln>
                            <a:noFill/>
                          </a:ln>
                          <a:solidFill>
                            <a:schemeClr val="tx1"/>
                          </a:solidFill>
                          <a:effectLst/>
                          <a:latin typeface="Candara" pitchFamily="34" charset="0"/>
                          <a:cs typeface="Arial" pitchFamily="34" charset="0"/>
                        </a:rPr>
                        <a:t>()</a:t>
                      </a:r>
                      <a:r>
                        <a:rPr kumimoji="0" lang="en-US" sz="900" b="0" i="0" u="none" strike="noStrike" cap="none" normalizeH="0" baseline="0" dirty="0" smtClean="0">
                          <a:ln>
                            <a:noFill/>
                          </a:ln>
                          <a:solidFill>
                            <a:schemeClr val="tx1"/>
                          </a:solidFill>
                          <a:effectLst/>
                          <a:latin typeface="Candara" pitchFamily="34" charset="0"/>
                          <a:cs typeface="Arial" pitchFamily="34" charset="0"/>
                        </a:rPr>
                        <a:t> method, provides a Web site designer with options for the way a new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brwoser</a:t>
                      </a:r>
                      <a:r>
                        <a:rPr kumimoji="0" lang="en-US" sz="900" b="0" i="0" u="none" strike="noStrike" cap="none" normalizeH="0" baseline="0" dirty="0" smtClean="0">
                          <a:ln>
                            <a:noFill/>
                          </a:ln>
                          <a:solidFill>
                            <a:schemeClr val="tx1"/>
                          </a:solidFill>
                          <a:effectLst/>
                          <a:latin typeface="Candara" pitchFamily="34" charset="0"/>
                          <a:cs typeface="Arial" pitchFamily="34" charset="0"/>
                        </a:rPr>
                        <a:t> window should look on the user’s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computerscreen</a:t>
                      </a:r>
                      <a:r>
                        <a:rPr kumimoji="0" lang="en-US" sz="900" b="0" i="0" u="none" strike="noStrike" cap="none" normalizeH="0" baseline="0" dirty="0" smtClean="0">
                          <a:ln>
                            <a:noFill/>
                          </a:ln>
                          <a:solidFill>
                            <a:schemeClr val="tx1"/>
                          </a:solidFill>
                          <a:effectLst/>
                          <a:latin typeface="Candara" pitchFamily="34" charset="0"/>
                          <a:cs typeface="Arial" pitchFamily="34" charset="0"/>
                        </a:rPr>
                        <a:t>. The optional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windowFeatures</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parameter is </a:t>
                      </a:r>
                      <a:r>
                        <a:rPr kumimoji="0" lang="en-US" sz="900" b="0" i="1" u="none" strike="noStrike" cap="none" normalizeH="0" baseline="0" dirty="0" smtClean="0">
                          <a:ln>
                            <a:noFill/>
                          </a:ln>
                          <a:solidFill>
                            <a:schemeClr val="tx1"/>
                          </a:solidFill>
                          <a:effectLst/>
                          <a:latin typeface="Candara" pitchFamily="34" charset="0"/>
                          <a:cs typeface="Arial" pitchFamily="34" charset="0"/>
                        </a:rPr>
                        <a:t>one strin</a:t>
                      </a:r>
                      <a:r>
                        <a:rPr kumimoji="0" lang="en-US" sz="900" b="0" i="0" u="none" strike="noStrike" cap="none" normalizeH="0" baseline="0" dirty="0" smtClean="0">
                          <a:ln>
                            <a:noFill/>
                          </a:ln>
                          <a:solidFill>
                            <a:schemeClr val="tx1"/>
                          </a:solidFill>
                          <a:effectLst/>
                          <a:latin typeface="Candara" pitchFamily="34" charset="0"/>
                          <a:cs typeface="Arial" pitchFamily="34" charset="0"/>
                        </a:rPr>
                        <a:t>g, that comprises a comma-separated list of assignment expressions. Boolean values for true can be either yes, 1, or just the feature name by itself; for false, use a value of no or 0. If you omit any Boolean attributes, they are rendered as false. Therefore, if you want to create a new window that shows only the toolbar and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statusbar</a:t>
                      </a:r>
                      <a:r>
                        <a:rPr kumimoji="0" lang="en-US" sz="900" b="0" i="0" u="none" strike="noStrike" cap="none" normalizeH="0" baseline="0" dirty="0" smtClean="0">
                          <a:ln>
                            <a:noFill/>
                          </a:ln>
                          <a:solidFill>
                            <a:schemeClr val="tx1"/>
                          </a:solidFill>
                          <a:effectLst/>
                          <a:latin typeface="Candara" pitchFamily="34" charset="0"/>
                          <a:cs typeface="Arial" pitchFamily="34" charset="0"/>
                        </a:rPr>
                        <a:t> and is resizable, the method looks like this: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window.open</a:t>
                      </a:r>
                      <a:r>
                        <a:rPr kumimoji="0" lang="en-US" sz="900" b="0" i="0" u="none" strike="noStrike" cap="none" normalizeH="0" baseline="0" dirty="0" smtClean="0">
                          <a:ln>
                            <a:noFill/>
                          </a:ln>
                          <a:solidFill>
                            <a:schemeClr val="tx1"/>
                          </a:solidFill>
                          <a:effectLst/>
                          <a:latin typeface="Candara" pitchFamily="34" charset="0"/>
                          <a:cs typeface="Arial" pitchFamily="34" charset="0"/>
                        </a:rPr>
                        <a:t>(“</a:t>
                      </a:r>
                      <a:r>
                        <a:rPr kumimoji="0" lang="en-US" sz="900" b="0" i="1" u="none" strike="noStrike" cap="none" normalizeH="0" baseline="0" dirty="0" err="1" smtClean="0">
                          <a:ln>
                            <a:noFill/>
                          </a:ln>
                          <a:solidFill>
                            <a:schemeClr val="tx1"/>
                          </a:solidFill>
                          <a:effectLst/>
                          <a:latin typeface="Candara" pitchFamily="34" charset="0"/>
                          <a:cs typeface="Arial" pitchFamily="34" charset="0"/>
                        </a:rPr>
                        <a:t>newUR</a:t>
                      </a:r>
                      <a:r>
                        <a:rPr kumimoji="0" lang="en-US" sz="900" b="0" i="0" u="none" strike="noStrike" cap="none" normalizeH="0" baseline="0" dirty="0" err="1" smtClean="0">
                          <a:ln>
                            <a:noFill/>
                          </a:ln>
                          <a:solidFill>
                            <a:schemeClr val="tx1"/>
                          </a:solidFill>
                          <a:effectLst/>
                          <a:latin typeface="Candara" pitchFamily="34" charset="0"/>
                          <a:cs typeface="Arial" pitchFamily="34" charset="0"/>
                        </a:rPr>
                        <a:t>L</a:t>
                      </a:r>
                      <a:r>
                        <a:rPr kumimoji="0" lang="en-US" sz="900" b="0" i="0" u="none" strike="noStrike" cap="none" normalizeH="0" baseline="0" dirty="0" smtClean="0">
                          <a:ln>
                            <a:noFill/>
                          </a:ln>
                          <a:solidFill>
                            <a:schemeClr val="tx1"/>
                          </a:solidFill>
                          <a:effectLst/>
                          <a:latin typeface="Candara" pitchFamily="34" charset="0"/>
                          <a:cs typeface="Arial" pitchFamily="34" charset="0"/>
                        </a:rPr>
                        <a:t>”,”</a:t>
                      </a:r>
                      <a:r>
                        <a:rPr kumimoji="0" lang="en-US" sz="900" b="0" i="0" u="none" strike="noStrike" cap="none" normalizeH="0" baseline="0" dirty="0" err="1" smtClean="0">
                          <a:ln>
                            <a:noFill/>
                          </a:ln>
                          <a:solidFill>
                            <a:schemeClr val="tx1"/>
                          </a:solidFill>
                          <a:effectLst/>
                          <a:latin typeface="Candara" pitchFamily="34" charset="0"/>
                          <a:cs typeface="Arial" pitchFamily="34" charset="0"/>
                        </a:rPr>
                        <a:t>NewWindow</a:t>
                      </a:r>
                      <a:r>
                        <a:rPr kumimoji="0" lang="en-US" sz="900" b="0" i="0"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toolbar,status,resizable</a:t>
                      </a:r>
                      <a:r>
                        <a:rPr kumimoji="0" lang="en-US" sz="900" b="0" i="0" u="none" strike="noStrike" cap="none" normalizeH="0" baseline="0" dirty="0" smtClean="0">
                          <a:ln>
                            <a:noFill/>
                          </a:ln>
                          <a:solidFill>
                            <a:schemeClr val="tx1"/>
                          </a:solidFill>
                          <a:effectLst/>
                          <a:latin typeface="Candara"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close()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window.close</a:t>
                      </a:r>
                      <a:r>
                        <a:rPr kumimoji="0" lang="en-US" sz="900" b="0" i="1" u="none" strike="noStrike" cap="none" normalizeH="0" baseline="0" dirty="0" smtClean="0">
                          <a:ln>
                            <a:noFill/>
                          </a:ln>
                          <a:solidFill>
                            <a:schemeClr val="tx1"/>
                          </a:solidFill>
                          <a:effectLst/>
                          <a:latin typeface="Candara" pitchFamily="34" charset="0"/>
                          <a:cs typeface="Arial" pitchFamily="34" charset="0"/>
                        </a:rPr>
                        <a:t>()</a:t>
                      </a:r>
                      <a:r>
                        <a:rPr kumimoji="0" lang="en-US" sz="900" b="0" i="0" u="none" strike="noStrike" cap="none" normalizeH="0" baseline="0" dirty="0" smtClean="0">
                          <a:ln>
                            <a:noFill/>
                          </a:ln>
                          <a:solidFill>
                            <a:schemeClr val="tx1"/>
                          </a:solidFill>
                          <a:effectLst/>
                          <a:latin typeface="Candara" pitchFamily="34" charset="0"/>
                          <a:cs typeface="Arial" pitchFamily="34" charset="0"/>
                        </a:rPr>
                        <a:t> method closes the browser window referenced by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scrollBy(deltaX,deltaY)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scrollTo(x,y)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scrollBy</a:t>
                      </a:r>
                      <a:r>
                        <a:rPr kumimoji="0" lang="en-US" sz="900" b="0" i="0" u="none" strike="noStrike" cap="none" normalizeH="0" baseline="0" dirty="0" smtClean="0">
                          <a:ln>
                            <a:noFill/>
                          </a:ln>
                          <a:solidFill>
                            <a:schemeClr val="tx1"/>
                          </a:solidFill>
                          <a:effectLst/>
                          <a:latin typeface="Candara" pitchFamily="34" charset="0"/>
                          <a:cs typeface="Arial" pitchFamily="34" charset="0"/>
                        </a:rPr>
                        <a:t>(..) method scrolls the content by the specified number of pixels which is relative scroll.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scrollTo</a:t>
                      </a:r>
                      <a:r>
                        <a:rPr kumimoji="0" lang="en-US" sz="900" b="0" i="0" u="none" strike="noStrike" cap="none" normalizeH="0" baseline="0" dirty="0" smtClean="0">
                          <a:ln>
                            <a:noFill/>
                          </a:ln>
                          <a:solidFill>
                            <a:schemeClr val="tx1"/>
                          </a:solidFill>
                          <a:effectLst/>
                          <a:latin typeface="Candara" pitchFamily="34" charset="0"/>
                          <a:cs typeface="Arial" pitchFamily="34" charset="0"/>
                        </a:rPr>
                        <a:t>(..) is an absolute scroll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moveBy(deltax,delta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moveTo(x,y)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MoveBy</a:t>
                      </a:r>
                      <a:r>
                        <a:rPr kumimoji="0" lang="en-US" sz="900" b="0" i="0" u="none" strike="noStrike" cap="none" normalizeH="0" baseline="0" dirty="0" smtClean="0">
                          <a:ln>
                            <a:noFill/>
                          </a:ln>
                          <a:solidFill>
                            <a:schemeClr val="tx1"/>
                          </a:solidFill>
                          <a:effectLst/>
                          <a:latin typeface="Candara" pitchFamily="34" charset="0"/>
                          <a:cs typeface="Arial" pitchFamily="34" charset="0"/>
                        </a:rPr>
                        <a:t>(..) moves the window relative to the current position.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moveT</a:t>
                      </a:r>
                      <a:r>
                        <a:rPr kumimoji="0" lang="en-US" sz="900" b="0" i="0" u="none" strike="noStrike" cap="none" normalizeH="0" baseline="0" dirty="0" smtClean="0">
                          <a:ln>
                            <a:noFill/>
                          </a:ln>
                          <a:solidFill>
                            <a:schemeClr val="tx1"/>
                          </a:solidFill>
                          <a:effectLst/>
                          <a:latin typeface="Candara" pitchFamily="34" charset="0"/>
                          <a:cs typeface="Arial" pitchFamily="34" charset="0"/>
                        </a:rPr>
                        <a:t>(..) moves it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graphicFrame>
        <p:nvGraphicFramePr>
          <p:cNvPr id="45182" name="Group 126"/>
          <p:cNvGraphicFramePr>
            <a:graphicFrameLocks noGrp="1"/>
          </p:cNvGraphicFramePr>
          <p:nvPr>
            <p:ph type="body" idx="1"/>
            <p:extLst>
              <p:ext uri="{D42A27DB-BD31-4B8C-83A1-F6EECF244321}">
                <p14:modId xmlns:p14="http://schemas.microsoft.com/office/powerpoint/2010/main" val="3853712267"/>
              </p:ext>
            </p:extLst>
          </p:nvPr>
        </p:nvGraphicFramePr>
        <p:xfrm>
          <a:off x="2057400" y="4626425"/>
          <a:ext cx="4260273" cy="3629978"/>
        </p:xfrm>
        <a:graphic>
          <a:graphicData uri="http://schemas.openxmlformats.org/drawingml/2006/table">
            <a:tbl>
              <a:tblPr/>
              <a:tblGrid>
                <a:gridCol w="1319696"/>
                <a:gridCol w="2940577"/>
              </a:tblGrid>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setTimeout</a:t>
                      </a:r>
                      <a:r>
                        <a:rPr kumimoji="0" lang="en-US" sz="900" b="0" i="0" u="none" strike="noStrike" cap="none" normalizeH="0" baseline="0" dirty="0" smtClean="0">
                          <a:ln>
                            <a:noFill/>
                          </a:ln>
                          <a:solidFill>
                            <a:schemeClr val="tx1"/>
                          </a:solidFill>
                          <a:effectLst/>
                          <a:latin typeface="Candara"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functionOrExpr</a:t>
                      </a:r>
                      <a:r>
                        <a:rPr kumimoji="0" lang="en-US" sz="900" b="0" i="0"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msecDelay</a:t>
                      </a:r>
                      <a:endParaRPr kumimoji="0" lang="en-US" sz="900" b="0" i="0" u="none" strike="noStrike" cap="none" normalizeH="0" baseline="0" dirty="0" smtClean="0">
                        <a:ln>
                          <a:noFill/>
                        </a:ln>
                        <a:solidFill>
                          <a:schemeClr val="tx1"/>
                        </a:solidFill>
                        <a:effectLst/>
                        <a:latin typeface="Candara"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 funcarg1, ...,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funcargn</a:t>
                      </a:r>
                      <a:r>
                        <a:rPr kumimoji="0" lang="en-US" sz="900" b="0" i="0" u="none" strike="noStrike" cap="none" normalizeH="0" baseline="0" dirty="0" smtClean="0">
                          <a:ln>
                            <a:noFill/>
                          </a:ln>
                          <a:solidFill>
                            <a:schemeClr val="tx1"/>
                          </a:solidFill>
                          <a:effectLst/>
                          <a:latin typeface="Candara"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Javascript</a:t>
                      </a:r>
                      <a:r>
                        <a:rPr kumimoji="0" lang="en-US" sz="900" b="0" i="0" u="none" strike="noStrike" cap="none" normalizeH="0" baseline="0" dirty="0" smtClean="0">
                          <a:ln>
                            <a:noFill/>
                          </a:ln>
                          <a:solidFill>
                            <a:schemeClr val="tx1"/>
                          </a:solidFill>
                          <a:effectLst/>
                          <a:latin typeface="Candara" pitchFamily="34" charset="0"/>
                          <a:cs typeface="Arial" pitchFamily="34" charset="0"/>
                        </a:rPr>
                        <a:t> holds a statement or function from executing for the desired amount of time. The timeout value is in milliseconds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setInterval(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“functionOrExpr”,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msecDelay,language)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Use this method when your script needs to call a function or execute some expression repeatedly with a fixed time delay between calls to that function or expression. The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timeinterval</a:t>
                      </a:r>
                      <a:r>
                        <a:rPr kumimoji="0" lang="en-US" sz="900" b="0" i="0" u="none" strike="noStrike" cap="none" normalizeH="0" baseline="0" dirty="0" smtClean="0">
                          <a:ln>
                            <a:noFill/>
                          </a:ln>
                          <a:solidFill>
                            <a:schemeClr val="tx1"/>
                          </a:solidFill>
                          <a:effectLst/>
                          <a:latin typeface="Candara" pitchFamily="34" charset="0"/>
                          <a:cs typeface="Arial" pitchFamily="34" charset="0"/>
                        </a:rPr>
                        <a:t> is in milliseconds. Optional Language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i.e</a:t>
                      </a:r>
                      <a:r>
                        <a:rPr kumimoji="0" lang="en-US" sz="900" b="0" i="0"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err="1" smtClean="0">
                          <a:ln>
                            <a:noFill/>
                          </a:ln>
                          <a:solidFill>
                            <a:schemeClr val="tx1"/>
                          </a:solidFill>
                          <a:effectLst/>
                          <a:latin typeface="Candara" pitchFamily="34" charset="0"/>
                          <a:cs typeface="Arial" pitchFamily="34" charset="0"/>
                        </a:rPr>
                        <a:t>Javascript,vbscript</a:t>
                      </a:r>
                      <a:r>
                        <a:rPr kumimoji="0" lang="en-US" sz="900" b="0"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clearInterval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(intervalIDnumber)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Use this</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method to turn off an interval loop action started with 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window.setInterval</a:t>
                      </a:r>
                      <a:r>
                        <a:rPr kumimoji="0" lang="en-US" sz="900" b="0" i="1" u="none" strike="noStrike" cap="none" normalizeH="0" baseline="0" dirty="0" smtClean="0">
                          <a:ln>
                            <a:noFill/>
                          </a:ln>
                          <a:solidFill>
                            <a:schemeClr val="tx1"/>
                          </a:solidFill>
                          <a:effectLst/>
                          <a:latin typeface="Candara" pitchFamily="34" charset="0"/>
                          <a:cs typeface="Arial" pitchFamily="34" charset="0"/>
                        </a:rPr>
                        <a:t>()</a:t>
                      </a:r>
                      <a:r>
                        <a:rPr kumimoji="0" lang="en-US" sz="900" b="0" i="0" u="none" strike="noStrike" cap="none" normalizeH="0" baseline="0" dirty="0" smtClean="0">
                          <a:ln>
                            <a:noFill/>
                          </a:ln>
                          <a:solidFill>
                            <a:schemeClr val="tx1"/>
                          </a:solidFill>
                          <a:effectLst/>
                          <a:latin typeface="Candara" pitchFamily="34" charset="0"/>
                          <a:cs typeface="Arial" pitchFamily="34" charset="0"/>
                        </a:rPr>
                        <a:t> method. The parameter is the ID number returned by 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setInterval</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clearTimeout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(timeoutIDnumber)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Use 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clearTimeout</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method in concert with 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window.setTimeout</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method when you want your script to cancel a timer that is waiting to run its expression. The parameter for this method is the ID number that the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setTimeout</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method returns when the timer starts ticking.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970088" y="839788"/>
            <a:ext cx="4670425" cy="3503612"/>
          </a:xfrm>
          <a:ln/>
        </p:spPr>
      </p:sp>
      <p:sp>
        <p:nvSpPr>
          <p:cNvPr id="48131" name="Notes Placeholder 2"/>
          <p:cNvSpPr>
            <a:spLocks noGrp="1"/>
          </p:cNvSpPr>
          <p:nvPr>
            <p:ph type="body" idx="1"/>
          </p:nvPr>
        </p:nvSpPr>
        <p:spPr>
          <a:xfrm>
            <a:off x="1968500" y="4545013"/>
            <a:ext cx="44958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Event Handlers</a:t>
            </a:r>
          </a:p>
          <a:p>
            <a:pPr algn="just" eaLnBrk="1" hangingPunct="1"/>
            <a:r>
              <a:rPr lang="en-US" dirty="0" smtClean="0"/>
              <a:t>Table 6.3 Window Object Event Handlers</a:t>
            </a:r>
          </a:p>
        </p:txBody>
      </p:sp>
      <p:graphicFrame>
        <p:nvGraphicFramePr>
          <p:cNvPr id="6" name="Group 157"/>
          <p:cNvGraphicFramePr>
            <a:graphicFrameLocks noGrp="1"/>
          </p:cNvGraphicFramePr>
          <p:nvPr>
            <p:extLst>
              <p:ext uri="{D42A27DB-BD31-4B8C-83A1-F6EECF244321}">
                <p14:modId xmlns:p14="http://schemas.microsoft.com/office/powerpoint/2010/main" val="2407884516"/>
              </p:ext>
            </p:extLst>
          </p:nvPr>
        </p:nvGraphicFramePr>
        <p:xfrm>
          <a:off x="1981200" y="5038100"/>
          <a:ext cx="4526478" cy="3317694"/>
        </p:xfrm>
        <a:graphic>
          <a:graphicData uri="http://schemas.openxmlformats.org/drawingml/2006/table">
            <a:tbl>
              <a:tblPr/>
              <a:tblGrid>
                <a:gridCol w="933890"/>
                <a:gridCol w="3592588"/>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ndara" pitchFamily="34" charset="0"/>
                          <a:cs typeface="Arial" pitchFamily="34" charset="0"/>
                        </a:rPr>
                        <a:t>Event Handler</a:t>
                      </a:r>
                      <a:endParaRPr kumimoji="0" lang="en-US" sz="9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Candara" pitchFamily="34" charset="0"/>
                          <a:cs typeface="Arial" pitchFamily="34" charset="0"/>
                        </a:rPr>
                        <a:t>Description</a:t>
                      </a:r>
                      <a:endParaRPr kumimoji="0" lang="en-US" sz="9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onBlur</a:t>
                      </a:r>
                      <a:endParaRPr kumimoji="0" lang="en-US" sz="900" b="0" i="0" u="none" strike="noStrike" cap="none" normalizeH="0" baseline="0" dirty="0" smtClean="0">
                        <a:ln>
                          <a:noFill/>
                        </a:ln>
                        <a:solidFill>
                          <a:schemeClr val="tx1"/>
                        </a:solidFill>
                        <a:effectLst/>
                        <a:latin typeface="Candar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ndara" pitchFamily="34" charset="0"/>
                          <a:cs typeface="Arial" pitchFamily="34" charset="0"/>
                        </a:rPr>
                        <a:t>onFocus</a:t>
                      </a:r>
                      <a:endParaRPr kumimoji="0" lang="en-US" sz="9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Fired when window or frame has been activated and deactivated respectively.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onDragDrop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The window’s </a:t>
                      </a:r>
                      <a:r>
                        <a:rPr kumimoji="0" lang="en-US" sz="900" b="0" i="1" u="none" strike="noStrike" cap="none" normalizeH="0" baseline="0" dirty="0" err="1" smtClean="0">
                          <a:ln>
                            <a:noFill/>
                          </a:ln>
                          <a:solidFill>
                            <a:schemeClr val="tx1"/>
                          </a:solidFill>
                          <a:effectLst/>
                          <a:latin typeface="Candara" pitchFamily="34" charset="0"/>
                          <a:cs typeface="Arial" pitchFamily="34" charset="0"/>
                        </a:rPr>
                        <a:t>dragDrop</a:t>
                      </a:r>
                      <a:r>
                        <a:rPr kumimoji="0" lang="en-US" sz="900" b="0" i="1" u="none" strike="noStrike" cap="none" normalizeH="0" baseline="0" dirty="0" smtClean="0">
                          <a:ln>
                            <a:noFill/>
                          </a:ln>
                          <a:solidFill>
                            <a:schemeClr val="tx1"/>
                          </a:solidFill>
                          <a:effectLst/>
                          <a:latin typeface="Candara" pitchFamily="34" charset="0"/>
                          <a:cs typeface="Arial" pitchFamily="34" charset="0"/>
                        </a:rPr>
                        <a:t> </a:t>
                      </a:r>
                      <a:r>
                        <a:rPr kumimoji="0" lang="en-US" sz="900" b="0" i="0" u="none" strike="noStrike" cap="none" normalizeH="0" baseline="0" dirty="0" smtClean="0">
                          <a:ln>
                            <a:noFill/>
                          </a:ln>
                          <a:solidFill>
                            <a:schemeClr val="tx1"/>
                          </a:solidFill>
                          <a:effectLst/>
                          <a:latin typeface="Candara" pitchFamily="34" charset="0"/>
                          <a:cs typeface="Arial" pitchFamily="34" charset="0"/>
                        </a:rPr>
                        <a:t>event fires whenever a user drops a file or other URL-filled object onto the window. Available only in Nav4.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onLoad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The load event is sent to the current window at the end of the document loading 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onMove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If a user drags a window around the screen, the action triggers a move event for the window object. Available only in Nav4.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onResize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If a user resizes a window, the action triggers a resize event for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ndara" pitchFamily="34" charset="0"/>
                          <a:cs typeface="Arial" pitchFamily="34" charset="0"/>
                        </a:rPr>
                        <a:t>onUnload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ndara" pitchFamily="34" charset="0"/>
                          <a:cs typeface="Arial" pitchFamily="34" charset="0"/>
                        </a:rPr>
                        <a:t>An unload event reaches the current window just before a document is cleared from view. The most common ways windows are cleared are when new HTML documents are loaded into them or when a script begins writing new HTML on the fly for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970088" y="839788"/>
            <a:ext cx="4670425" cy="3503612"/>
          </a:xfrm>
          <a:ln/>
        </p:spPr>
      </p:sp>
      <p:sp>
        <p:nvSpPr>
          <p:cNvPr id="50181" name="Rectangle 4"/>
          <p:cNvSpPr>
            <a:spLocks noGrp="1" noChangeArrowheads="1"/>
          </p:cNvSpPr>
          <p:nvPr>
            <p:ph type="body" idx="1"/>
          </p:nvPr>
        </p:nvSpPr>
        <p:spPr>
          <a:xfrm>
            <a:off x="1968500" y="4545013"/>
            <a:ext cx="4605867" cy="37087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About This Object</a:t>
            </a:r>
          </a:p>
          <a:p>
            <a:pPr algn="just" eaLnBrk="1" hangingPunct="1"/>
            <a:r>
              <a:rPr lang="en-US" dirty="0" smtClean="0"/>
              <a:t>The properties, methods and event handlers of the frame object are same as window object. A frame object behaves exactly like a window object, except that it has been created as part of a frameset by another document. A frame object always has a top and a parent property different from its self property. If you load a document that is normally viewed in a frame into a single browser window, its window is no longer a frame.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8" name="Rectangle 8"/>
          <p:cNvSpPr>
            <a:spLocks noGrp="1" noRot="1" noChangeAspect="1" noChangeArrowheads="1" noTextEdit="1"/>
          </p:cNvSpPr>
          <p:nvPr>
            <p:ph type="sldImg"/>
          </p:nvPr>
        </p:nvSpPr>
        <p:spPr>
          <a:xfrm>
            <a:off x="1970088" y="839788"/>
            <a:ext cx="4670425" cy="3503612"/>
          </a:xfrm>
          <a:ln/>
        </p:spPr>
      </p:sp>
      <p:sp>
        <p:nvSpPr>
          <p:cNvPr id="71689" name="Rectangle 9"/>
          <p:cNvSpPr>
            <a:spLocks noGrp="1" noChangeArrowheads="1"/>
          </p:cNvSpPr>
          <p:nvPr>
            <p:ph type="body" idx="1"/>
          </p:nvPr>
        </p:nvSpPr>
        <p:spPr>
          <a:xfrm>
            <a:off x="1968500" y="4545013"/>
            <a:ext cx="4586881" cy="36414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t>Navigator Object</a:t>
            </a:r>
          </a:p>
          <a:p>
            <a:pPr algn="just"/>
            <a:r>
              <a:rPr lang="en-US" dirty="0" smtClean="0"/>
              <a:t>Netscape originally defined the navigator object for the Navigator 2 browser. Microsoft Internet Explorer also supports the object in its object model. Properties of the navigator object deal with the browser program the user runs to view documents. Properties include those for extracting the version of the browser and the platform of the client running the browser.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968500" y="939800"/>
            <a:ext cx="4572000" cy="3429000"/>
          </a:xfrm>
          <a:ln/>
        </p:spPr>
      </p:sp>
      <p:graphicFrame>
        <p:nvGraphicFramePr>
          <p:cNvPr id="73771" name="Group 43"/>
          <p:cNvGraphicFramePr>
            <a:graphicFrameLocks noGrp="1"/>
          </p:cNvGraphicFramePr>
          <p:nvPr>
            <p:extLst>
              <p:ext uri="{D42A27DB-BD31-4B8C-83A1-F6EECF244321}">
                <p14:modId xmlns:p14="http://schemas.microsoft.com/office/powerpoint/2010/main" val="2787664839"/>
              </p:ext>
            </p:extLst>
          </p:nvPr>
        </p:nvGraphicFramePr>
        <p:xfrm>
          <a:off x="2016000" y="4626432"/>
          <a:ext cx="4432301" cy="2135505"/>
        </p:xfrm>
        <a:graphic>
          <a:graphicData uri="http://schemas.openxmlformats.org/drawingml/2006/table">
            <a:tbl>
              <a:tblPr/>
              <a:tblGrid>
                <a:gridCol w="1000842"/>
                <a:gridCol w="3431459"/>
              </a:tblGrid>
              <a:tr h="1825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appName</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appCodeName</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appVersion</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userAgent</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Platform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cookieEnabled</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a:t>
                      </a:r>
                      <a:r>
                        <a:rPr kumimoji="0" lang="en-US" sz="1000" b="0" i="1" u="none" strike="noStrike" cap="none" normalizeH="0" baseline="0" dirty="0" err="1" smtClean="0">
                          <a:ln>
                            <a:noFill/>
                          </a:ln>
                          <a:solidFill>
                            <a:schemeClr val="tx1"/>
                          </a:solidFill>
                          <a:effectLst/>
                          <a:latin typeface="Candara" pitchFamily="34" charset="0"/>
                          <a:cs typeface="Arial" pitchFamily="34" charset="0"/>
                        </a:rPr>
                        <a:t>appName</a:t>
                      </a:r>
                      <a:r>
                        <a:rPr kumimoji="0" lang="en-US" sz="1000" b="0" i="0" u="none" strike="noStrike" cap="none" normalizeH="0" baseline="0" dirty="0" smtClean="0">
                          <a:ln>
                            <a:noFill/>
                          </a:ln>
                          <a:solidFill>
                            <a:schemeClr val="tx1"/>
                          </a:solidFill>
                          <a:effectLst/>
                          <a:latin typeface="Candara" pitchFamily="34" charset="0"/>
                          <a:cs typeface="Arial" pitchFamily="34" charset="0"/>
                        </a:rPr>
                        <a:t> and </a:t>
                      </a:r>
                      <a:r>
                        <a:rPr kumimoji="0" lang="en-US" sz="1000" b="0" i="1" u="none" strike="noStrike" cap="none" normalizeH="0" baseline="0" dirty="0" err="1" smtClean="0">
                          <a:ln>
                            <a:noFill/>
                          </a:ln>
                          <a:solidFill>
                            <a:schemeClr val="tx1"/>
                          </a:solidFill>
                          <a:effectLst/>
                          <a:latin typeface="Candara" pitchFamily="34" charset="0"/>
                          <a:cs typeface="Arial" pitchFamily="34" charset="0"/>
                        </a:rPr>
                        <a:t>appCodeName</a:t>
                      </a:r>
                      <a:r>
                        <a:rPr kumimoji="0" lang="en-US" sz="1000" b="0" i="1" u="none" strike="noStrike" cap="none" normalizeH="0" baseline="0" dirty="0" smtClean="0">
                          <a:ln>
                            <a:noFill/>
                          </a:ln>
                          <a:solidFill>
                            <a:schemeClr val="tx1"/>
                          </a:solidFill>
                          <a:effectLst/>
                          <a:latin typeface="Candara" pitchFamily="34" charset="0"/>
                          <a:cs typeface="Arial" pitchFamily="34" charset="0"/>
                        </a:rPr>
                        <a:t> </a:t>
                      </a:r>
                      <a:r>
                        <a:rPr kumimoji="0" lang="en-US" sz="1000" b="0" i="0" u="none" strike="noStrike" cap="none" normalizeH="0" baseline="0" dirty="0" smtClean="0">
                          <a:ln>
                            <a:noFill/>
                          </a:ln>
                          <a:solidFill>
                            <a:schemeClr val="tx1"/>
                          </a:solidFill>
                          <a:effectLst/>
                          <a:latin typeface="Candara" pitchFamily="34" charset="0"/>
                          <a:cs typeface="Arial" pitchFamily="34" charset="0"/>
                        </a:rPr>
                        <a:t>properties are simply the official name and the internal code name for the browser. </a:t>
                      </a:r>
                      <a:r>
                        <a:rPr kumimoji="0" lang="en-US" sz="1000" b="0" i="1" u="none" strike="noStrike" cap="none" normalizeH="0" baseline="0" dirty="0" err="1" smtClean="0">
                          <a:ln>
                            <a:noFill/>
                          </a:ln>
                          <a:solidFill>
                            <a:schemeClr val="tx1"/>
                          </a:solidFill>
                          <a:effectLst/>
                          <a:latin typeface="Candara" pitchFamily="34" charset="0"/>
                          <a:cs typeface="Arial" pitchFamily="34" charset="0"/>
                        </a:rPr>
                        <a:t>appVersion</a:t>
                      </a:r>
                      <a:r>
                        <a:rPr kumimoji="0" lang="en-US" sz="1000" b="0" i="0" u="none" strike="noStrike" cap="none" normalizeH="0" baseline="0" dirty="0" smtClean="0">
                          <a:ln>
                            <a:noFill/>
                          </a:ln>
                          <a:solidFill>
                            <a:schemeClr val="tx1"/>
                          </a:solidFill>
                          <a:effectLst/>
                          <a:latin typeface="Candara" pitchFamily="34" charset="0"/>
                          <a:cs typeface="Arial" pitchFamily="34" charset="0"/>
                        </a:rPr>
                        <a:t> returns version information of the browser and </a:t>
                      </a:r>
                      <a:r>
                        <a:rPr kumimoji="0" lang="en-US" sz="1000" b="0" i="1" u="none" strike="noStrike" cap="none" normalizeH="0" baseline="0" dirty="0" err="1" smtClean="0">
                          <a:ln>
                            <a:noFill/>
                          </a:ln>
                          <a:solidFill>
                            <a:schemeClr val="tx1"/>
                          </a:solidFill>
                          <a:effectLst/>
                          <a:latin typeface="Candara" pitchFamily="34" charset="0"/>
                          <a:cs typeface="Arial" pitchFamily="34" charset="0"/>
                        </a:rPr>
                        <a:t>userAgent</a:t>
                      </a:r>
                      <a:r>
                        <a:rPr kumimoji="0" lang="en-US" sz="1000" b="0" i="0" u="none" strike="noStrike" cap="none" normalizeH="0" baseline="0" dirty="0" smtClean="0">
                          <a:ln>
                            <a:noFill/>
                          </a:ln>
                          <a:solidFill>
                            <a:schemeClr val="tx1"/>
                          </a:solidFill>
                          <a:effectLst/>
                          <a:latin typeface="Candara" pitchFamily="34" charset="0"/>
                          <a:cs typeface="Arial" pitchFamily="34" charset="0"/>
                        </a:rPr>
                        <a:t> returns the user-agent header sent by the browser to the server. Platform returns for which platform the browser is compiled.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Arial" pitchFamily="34" charset="0"/>
                        </a:rPr>
                        <a:t>cookieEnabled</a:t>
                      </a:r>
                      <a:r>
                        <a:rPr kumimoji="0" lang="en-US" sz="1000" b="0" i="0" u="none" strike="noStrike" cap="none" normalizeH="0" baseline="0" dirty="0" smtClean="0">
                          <a:ln>
                            <a:noFill/>
                          </a:ln>
                          <a:solidFill>
                            <a:schemeClr val="tx1"/>
                          </a:solidFill>
                          <a:effectLst/>
                          <a:latin typeface="Candara" pitchFamily="34" charset="0"/>
                          <a:cs typeface="Arial" pitchFamily="34" charset="0"/>
                        </a:rPr>
                        <a:t> determines if cookies are enabled in the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plugins[]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Returns an array of plugins available on the client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mimeTypes[]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 Returns an array of MIME types supported by the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34" name="Rectangle 10"/>
          <p:cNvSpPr>
            <a:spLocks noGrp="1" noChangeArrowheads="1"/>
          </p:cNvSpPr>
          <p:nvPr>
            <p:ph type="body" idx="1"/>
          </p:nvPr>
        </p:nvSpPr>
        <p:spPr>
          <a:xfrm>
            <a:off x="2039550" y="4594860"/>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1970088" y="839788"/>
            <a:ext cx="4670425" cy="3503612"/>
          </a:xfrm>
          <a:ln/>
        </p:spPr>
      </p:sp>
      <p:sp>
        <p:nvSpPr>
          <p:cNvPr id="25605" name="Rectangle 3"/>
          <p:cNvSpPr>
            <a:spLocks noGrp="1" noChangeArrowheads="1"/>
          </p:cNvSpPr>
          <p:nvPr>
            <p:ph type="body" idx="1"/>
          </p:nvPr>
        </p:nvSpPr>
        <p:spPr>
          <a:xfrm>
            <a:off x="1968500" y="4565527"/>
            <a:ext cx="4644571" cy="388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u="sng" dirty="0" smtClean="0"/>
              <a:t>Working with Location Object</a:t>
            </a:r>
            <a:r>
              <a:rPr lang="en-US" dirty="0" smtClean="0"/>
              <a:t>:</a:t>
            </a:r>
            <a:endParaRPr lang="en-US" b="1" dirty="0" smtClean="0"/>
          </a:p>
          <a:p>
            <a:pPr marL="228600" indent="-228600" algn="just" eaLnBrk="1" hangingPunct="1"/>
            <a:r>
              <a:rPr lang="en-US" b="1" dirty="0" smtClean="0"/>
              <a:t>      </a:t>
            </a:r>
            <a:r>
              <a:rPr lang="en-US" dirty="0" smtClean="0"/>
              <a:t>To get URL information about a document located in another frame, the reference to the location object must include the window frame reference.</a:t>
            </a:r>
          </a:p>
          <a:p>
            <a:pPr marL="228600" indent="-228600" algn="just" eaLnBrk="1" hangingPunct="1"/>
            <a:r>
              <a:rPr lang="en-US" dirty="0" smtClean="0"/>
              <a:t>      Most properties of a location object deal with network-oriented information. </a:t>
            </a:r>
          </a:p>
          <a:p>
            <a:pPr marL="228600" indent="-228600" algn="just" eaLnBrk="1" hangingPunct="1"/>
            <a:r>
              <a:rPr lang="en-US" dirty="0" smtClean="0"/>
              <a:t>      This information includes various data about the physical location of the document on the network, including the host server, the protocol being used, and other components of the URL</a:t>
            </a:r>
          </a:p>
          <a:p>
            <a:pPr marL="228600" indent="-228600" algn="just" eaLnBrk="1" hangingPunct="1"/>
            <a:r>
              <a:rPr lang="en-US" dirty="0" smtClean="0"/>
              <a:t>      The </a:t>
            </a:r>
            <a:r>
              <a:rPr lang="en-US" b="1" dirty="0" err="1" smtClean="0"/>
              <a:t>window.location</a:t>
            </a:r>
            <a:r>
              <a:rPr lang="en-US" dirty="0" smtClean="0"/>
              <a:t> object can be handy when a script needs to extract information about the URL, perhaps to obtain a base reference on which to build URLs for other documents to be fetched as the result of user action. </a:t>
            </a:r>
          </a:p>
          <a:p>
            <a:pPr marL="228600" indent="-228600" algn="just" eaLnBrk="1" hangingPunct="1"/>
            <a:r>
              <a:rPr lang="en-US" dirty="0" smtClean="0"/>
              <a:t>      Setting the value of some location properties is the preferred way to control the document that gets loaded into a window or frame.</a:t>
            </a:r>
          </a:p>
          <a:p>
            <a:pPr marL="228600" indent="-228600" algn="just" eaLnBrk="1" hangingPunct="1">
              <a:buFontTx/>
              <a:buChar char="•"/>
            </a:pPr>
            <a:endParaRPr lang="en-US" dirty="0" smtClean="0"/>
          </a:p>
        </p:txBody>
      </p:sp>
      <p:sp>
        <p:nvSpPr>
          <p:cNvPr id="25644" name="Rectangle 158"/>
          <p:cNvSpPr>
            <a:spLocks noChangeArrowheads="1"/>
          </p:cNvSpPr>
          <p:nvPr/>
        </p:nvSpPr>
        <p:spPr bwMode="auto">
          <a:xfrm>
            <a:off x="3124200" y="7173685"/>
            <a:ext cx="251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000" dirty="0">
                <a:latin typeface="Trebuchet MS" pitchFamily="34" charset="0"/>
              </a:rPr>
              <a:t>Location object properties and methods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spect="1" noChangeArrowheads="1" noTextEdit="1"/>
          </p:cNvSpPr>
          <p:nvPr>
            <p:ph type="sldImg"/>
          </p:nvPr>
        </p:nvSpPr>
        <p:spPr>
          <a:xfrm>
            <a:off x="1970088" y="839788"/>
            <a:ext cx="4670425" cy="3503612"/>
          </a:xfrm>
          <a:ln/>
        </p:spPr>
      </p:sp>
      <p:sp>
        <p:nvSpPr>
          <p:cNvPr id="26629" name="Rectangle 3"/>
          <p:cNvSpPr>
            <a:spLocks noGrp="1" noChangeArrowheads="1"/>
          </p:cNvSpPr>
          <p:nvPr>
            <p:ph type="body" idx="1"/>
          </p:nvPr>
        </p:nvSpPr>
        <p:spPr>
          <a:xfrm>
            <a:off x="1968500" y="4542971"/>
            <a:ext cx="4657931" cy="38076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u="sng" dirty="0" smtClean="0"/>
              <a:t>Working with Location Object</a:t>
            </a:r>
            <a:r>
              <a:rPr lang="en-US" dirty="0" smtClean="0"/>
              <a:t>:</a:t>
            </a:r>
          </a:p>
          <a:p>
            <a:pPr marL="228600" indent="-228600" algn="just" eaLnBrk="1" hangingPunct="1">
              <a:buFontTx/>
              <a:buChar char="•"/>
            </a:pPr>
            <a:r>
              <a:rPr lang="en-US" dirty="0" smtClean="0"/>
              <a:t>Given a complete URL for a typical WWW page, the </a:t>
            </a:r>
            <a:r>
              <a:rPr lang="en-US" b="1" dirty="0" err="1" smtClean="0"/>
              <a:t>window.location</a:t>
            </a:r>
            <a:r>
              <a:rPr lang="en-US" b="1" dirty="0" smtClean="0"/>
              <a:t> </a:t>
            </a:r>
            <a:r>
              <a:rPr lang="en-US" dirty="0" smtClean="0"/>
              <a:t>object assigns property names to various segments of the URL as shown in the above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63"/>
          <p:cNvSpPr>
            <a:spLocks noGrp="1" noRot="1" noChangeAspect="1" noChangeArrowheads="1" noTextEdit="1"/>
          </p:cNvSpPr>
          <p:nvPr>
            <p:ph type="sldImg"/>
          </p:nvPr>
        </p:nvSpPr>
        <p:spPr>
          <a:xfrm>
            <a:off x="1970088" y="839788"/>
            <a:ext cx="4670425" cy="3503612"/>
          </a:xfrm>
          <a:ln/>
        </p:spPr>
      </p:sp>
      <p:sp>
        <p:nvSpPr>
          <p:cNvPr id="27653" name="Rectangle 164"/>
          <p:cNvSpPr>
            <a:spLocks noGrp="1" noChangeArrowheads="1"/>
          </p:cNvSpPr>
          <p:nvPr>
            <p:ph type="body" idx="1"/>
          </p:nvPr>
        </p:nvSpPr>
        <p:spPr>
          <a:xfrm>
            <a:off x="1968500" y="4545013"/>
            <a:ext cx="4572000" cy="3887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eaLnBrk="1" hangingPunct="1"/>
            <a:r>
              <a:rPr lang="en-US" u="sng" dirty="0" smtClean="0"/>
              <a:t>Working with Location Object</a:t>
            </a:r>
            <a:r>
              <a:rPr lang="en-US" dirty="0" smtClean="0"/>
              <a:t>:</a:t>
            </a:r>
          </a:p>
          <a:p>
            <a:pPr marL="228600" indent="-228600" eaLnBrk="1" hangingPunct="1"/>
            <a:r>
              <a:rPr lang="en-US" dirty="0" smtClean="0"/>
              <a:t>Let us discuss some of the location object properties.</a:t>
            </a:r>
          </a:p>
          <a:p>
            <a:pPr marL="228600" indent="-228600" algn="just" eaLnBrk="1" hangingPunct="1"/>
            <a:endParaRPr lang="en-US" b="1" dirty="0" smtClean="0"/>
          </a:p>
        </p:txBody>
      </p:sp>
      <p:graphicFrame>
        <p:nvGraphicFramePr>
          <p:cNvPr id="27734" name="Group 86"/>
          <p:cNvGraphicFramePr>
            <a:graphicFrameLocks noGrp="1"/>
          </p:cNvGraphicFramePr>
          <p:nvPr>
            <p:extLst>
              <p:ext uri="{D42A27DB-BD31-4B8C-83A1-F6EECF244321}">
                <p14:modId xmlns:p14="http://schemas.microsoft.com/office/powerpoint/2010/main" val="2214438993"/>
              </p:ext>
            </p:extLst>
          </p:nvPr>
        </p:nvGraphicFramePr>
        <p:xfrm>
          <a:off x="2045525" y="5024250"/>
          <a:ext cx="4485904" cy="3263585"/>
        </p:xfrm>
        <a:graphic>
          <a:graphicData uri="http://schemas.openxmlformats.org/drawingml/2006/table">
            <a:tbl>
              <a:tblPr/>
              <a:tblGrid>
                <a:gridCol w="836511"/>
                <a:gridCol w="3649393"/>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Property</a:t>
                      </a:r>
                      <a:r>
                        <a:rPr kumimoji="0" lang="en-US" sz="1000" b="1" i="0" u="none" strike="noStrike" cap="none" normalizeH="0" baseline="0" dirty="0" smtClean="0">
                          <a:ln>
                            <a:noFill/>
                          </a:ln>
                          <a:solidFill>
                            <a:schemeClr val="tx1"/>
                          </a:solidFill>
                          <a:effectLst/>
                          <a:latin typeface="Candara" pitchFamily="34" charset="0"/>
                          <a:cs typeface="Arial" pitchFamily="34" charset="0"/>
                        </a:rPr>
                        <a:t>     </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411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protocol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first component of any URL is the protocol being used for the particular type of communication. For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eg</a:t>
                      </a:r>
                      <a:r>
                        <a:rPr kumimoji="0" lang="en-US" sz="1000" b="0" i="0" u="none" strike="noStrike" cap="none" normalizeH="0" baseline="0" dirty="0" smtClean="0">
                          <a:ln>
                            <a:noFill/>
                          </a:ln>
                          <a:solidFill>
                            <a:schemeClr val="tx1"/>
                          </a:solidFill>
                          <a:effectLst/>
                          <a:latin typeface="Candara" pitchFamily="34" charset="0"/>
                          <a:cs typeface="Arial" pitchFamily="34" charset="0"/>
                        </a:rPr>
                        <a:t>: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http,ftp,mailTo</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hostname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hostname of a typical URL is the name of the server on the network that stores the document you’re viewing in the browser.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2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port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It retrieves the port number of the 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host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property describes both the hostname and port of a URL.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pathname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pathname component of a URL consists of the directory structure relative to the server’s </a:t>
                      </a:r>
                      <a:r>
                        <a:rPr kumimoji="0" lang="en-US" sz="1000" b="0" i="1" u="none" strike="noStrike" cap="none" normalizeH="0" baseline="0" dirty="0" smtClean="0">
                          <a:ln>
                            <a:noFill/>
                          </a:ln>
                          <a:solidFill>
                            <a:schemeClr val="tx1"/>
                          </a:solidFill>
                          <a:effectLst/>
                          <a:latin typeface="Candara" pitchFamily="34" charset="0"/>
                          <a:cs typeface="Arial" pitchFamily="34" charset="0"/>
                        </a:rPr>
                        <a:t>root </a:t>
                      </a:r>
                      <a:r>
                        <a:rPr kumimoji="0" lang="en-US" sz="1000" b="0" i="0" u="none" strike="noStrike" cap="none" normalizeH="0" baseline="0" dirty="0" smtClean="0">
                          <a:ln>
                            <a:noFill/>
                          </a:ln>
                          <a:solidFill>
                            <a:schemeClr val="tx1"/>
                          </a:solidFill>
                          <a:effectLst/>
                          <a:latin typeface="Candara" pitchFamily="34" charset="0"/>
                          <a:cs typeface="Arial" pitchFamily="34" charset="0"/>
                        </a:rPr>
                        <a:t>volume.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hash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hash property returns the anchor portion of a URL, including the hash symbol(#).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href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The location.href property supplies a string of the entire URL of the specified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search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It accesses the query string of the 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86"/>
          <p:cNvSpPr>
            <a:spLocks noGrp="1" noRot="1" noChangeAspect="1" noChangeArrowheads="1" noTextEdit="1"/>
          </p:cNvSpPr>
          <p:nvPr>
            <p:ph type="sldImg"/>
          </p:nvPr>
        </p:nvSpPr>
        <p:spPr>
          <a:xfrm>
            <a:off x="1970088" y="839788"/>
            <a:ext cx="4670425" cy="3503612"/>
          </a:xfrm>
          <a:ln/>
        </p:spPr>
      </p:sp>
      <p:sp>
        <p:nvSpPr>
          <p:cNvPr id="29701" name="Rectangle 87"/>
          <p:cNvSpPr>
            <a:spLocks noGrp="1" noChangeArrowheads="1"/>
          </p:cNvSpPr>
          <p:nvPr>
            <p:ph type="body" idx="1"/>
          </p:nvPr>
        </p:nvSpPr>
        <p:spPr>
          <a:xfrm>
            <a:off x="1968500" y="4545013"/>
            <a:ext cx="4667002" cy="38221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Working with Location Object</a:t>
            </a:r>
            <a:r>
              <a:rPr lang="en-US" dirty="0" smtClean="0"/>
              <a:t>:</a:t>
            </a:r>
          </a:p>
          <a:p>
            <a:pPr eaLnBrk="1" hangingPunct="1"/>
            <a:r>
              <a:rPr lang="en-US" dirty="0" smtClean="0"/>
              <a:t>Location Object Methods:</a:t>
            </a:r>
          </a:p>
          <a:p>
            <a:pPr eaLnBrk="1" hangingPunct="1"/>
            <a:r>
              <a:rPr lang="en-US" dirty="0" smtClean="0"/>
              <a:t>Let us discuss some Location Object Methods:</a:t>
            </a:r>
          </a:p>
        </p:txBody>
      </p:sp>
      <p:graphicFrame>
        <p:nvGraphicFramePr>
          <p:cNvPr id="29732" name="Group 36"/>
          <p:cNvGraphicFramePr>
            <a:graphicFrameLocks noGrp="1"/>
          </p:cNvGraphicFramePr>
          <p:nvPr>
            <p:extLst>
              <p:ext uri="{D42A27DB-BD31-4B8C-83A1-F6EECF244321}">
                <p14:modId xmlns:p14="http://schemas.microsoft.com/office/powerpoint/2010/main" val="2336239590"/>
              </p:ext>
            </p:extLst>
          </p:nvPr>
        </p:nvGraphicFramePr>
        <p:xfrm>
          <a:off x="1988457" y="5174675"/>
          <a:ext cx="4630057" cy="3108008"/>
        </p:xfrm>
        <a:graphic>
          <a:graphicData uri="http://schemas.openxmlformats.org/drawingml/2006/table">
            <a:tbl>
              <a:tblPr/>
              <a:tblGrid>
                <a:gridCol w="1103086"/>
                <a:gridCol w="3526971"/>
              </a:tblGrid>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Property   </a:t>
                      </a:r>
                      <a:r>
                        <a:rPr kumimoji="0" lang="en-US" sz="1000" b="1" i="0" u="none" strike="noStrike" cap="none" normalizeH="0" baseline="0" dirty="0" smtClean="0">
                          <a:ln>
                            <a:noFill/>
                          </a:ln>
                          <a:solidFill>
                            <a:schemeClr val="tx1"/>
                          </a:solidFill>
                          <a:effectLst/>
                          <a:latin typeface="Candara" pitchFamily="34" charset="0"/>
                          <a:cs typeface="Arial" pitchFamily="34" charset="0"/>
                        </a:rPr>
                        <a:t>  </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7000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assign(“URL”)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Just as you navigate to another page by assigning a new URL to the location object or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location.href</a:t>
                      </a:r>
                      <a:r>
                        <a:rPr kumimoji="0" lang="en-US" sz="1000" b="0" i="0" u="none" strike="noStrike" cap="none" normalizeH="0" baseline="0" dirty="0" smtClean="0">
                          <a:ln>
                            <a:noFill/>
                          </a:ln>
                          <a:solidFill>
                            <a:schemeClr val="tx1"/>
                          </a:solidFill>
                          <a:effectLst/>
                          <a:latin typeface="Candara" pitchFamily="34" charset="0"/>
                          <a:cs typeface="Arial" pitchFamily="34" charset="0"/>
                        </a:rPr>
                        <a:t> property, there also exists a method,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location.assign</a:t>
                      </a:r>
                      <a:r>
                        <a:rPr kumimoji="0" lang="en-US" sz="1000" b="0" i="0" u="none" strike="noStrike" cap="none" normalizeH="0" baseline="0" dirty="0" smtClean="0">
                          <a:ln>
                            <a:noFill/>
                          </a:ln>
                          <a:solidFill>
                            <a:schemeClr val="tx1"/>
                          </a:solidFill>
                          <a:effectLst/>
                          <a:latin typeface="Candara" pitchFamily="34" charset="0"/>
                          <a:cs typeface="Arial" pitchFamily="34" charset="0"/>
                        </a:rPr>
                        <a:t>(), that does the same task.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reload(uncGet)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The reload() method performs what is known as a </a:t>
                      </a:r>
                      <a:r>
                        <a:rPr kumimoji="0" lang="en-US" sz="1000" b="0" i="1" u="none" strike="noStrike" cap="none" normalizeH="0" baseline="0" dirty="0" smtClean="0">
                          <a:ln>
                            <a:noFill/>
                          </a:ln>
                          <a:solidFill>
                            <a:schemeClr val="tx1"/>
                          </a:solidFill>
                          <a:effectLst/>
                          <a:latin typeface="Candara" pitchFamily="34" charset="0"/>
                          <a:cs typeface="Arial" pitchFamily="34" charset="0"/>
                        </a:rPr>
                        <a:t>conditional-GET, </a:t>
                      </a:r>
                      <a:r>
                        <a:rPr kumimoji="0" lang="en-US" sz="1000" b="0" i="0" u="none" strike="noStrike" cap="none" normalizeH="0" baseline="0" dirty="0" smtClean="0">
                          <a:ln>
                            <a:noFill/>
                          </a:ln>
                          <a:solidFill>
                            <a:schemeClr val="tx1"/>
                          </a:solidFill>
                          <a:effectLst/>
                          <a:latin typeface="Candara" pitchFamily="34" charset="0"/>
                          <a:cs typeface="Arial" pitchFamily="34" charset="0"/>
                        </a:rPr>
                        <a:t>which means that the file is retrieved from the server or the browser’s cache according to the cache preferences in the browser. If your page must perform an </a:t>
                      </a:r>
                      <a:r>
                        <a:rPr kumimoji="0" lang="en-US" sz="1000" b="0" i="1" u="none" strike="noStrike" cap="none" normalizeH="0" baseline="0" dirty="0" smtClean="0">
                          <a:ln>
                            <a:noFill/>
                          </a:ln>
                          <a:solidFill>
                            <a:schemeClr val="tx1"/>
                          </a:solidFill>
                          <a:effectLst/>
                          <a:latin typeface="Candara" pitchFamily="34" charset="0"/>
                          <a:cs typeface="Arial" pitchFamily="34" charset="0"/>
                        </a:rPr>
                        <a:t>unconditional-GET </a:t>
                      </a:r>
                      <a:r>
                        <a:rPr kumimoji="0" lang="en-US" sz="1000" b="0" i="0" u="none" strike="noStrike" cap="none" normalizeH="0" baseline="0" dirty="0" smtClean="0">
                          <a:ln>
                            <a:noFill/>
                          </a:ln>
                          <a:solidFill>
                            <a:schemeClr val="tx1"/>
                          </a:solidFill>
                          <a:effectLst/>
                          <a:latin typeface="Candara" pitchFamily="34" charset="0"/>
                          <a:cs typeface="Arial" pitchFamily="34" charset="0"/>
                        </a:rPr>
                        <a:t>to retrieve continually updated server or CGI-based data, then add a true parameter to the reload()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replace(“URL”)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In a complex Web site, you may have pages that you do not want to appear in the user’s history list. You cannot prevent a document from appearing in the history list (visible in the Go menu) while the user is looking at that page. However, you can instruct the browser to load another document into that window and replace the current history entry with the entry for the new document.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0"/>
          <p:cNvSpPr>
            <a:spLocks noGrp="1" noRot="1" noChangeAspect="1" noChangeArrowheads="1" noTextEdit="1"/>
          </p:cNvSpPr>
          <p:nvPr>
            <p:ph type="sldImg"/>
          </p:nvPr>
        </p:nvSpPr>
        <p:spPr>
          <a:xfrm>
            <a:off x="1970088" y="839788"/>
            <a:ext cx="4670425" cy="3503612"/>
          </a:xfrm>
          <a:ln/>
        </p:spPr>
      </p:sp>
      <p:sp>
        <p:nvSpPr>
          <p:cNvPr id="31749" name="Rectangle 71"/>
          <p:cNvSpPr>
            <a:spLocks noGrp="1" noChangeArrowheads="1"/>
          </p:cNvSpPr>
          <p:nvPr>
            <p:ph type="body" idx="1"/>
          </p:nvPr>
        </p:nvSpPr>
        <p:spPr>
          <a:xfrm>
            <a:off x="1968500" y="4545013"/>
            <a:ext cx="4657931" cy="380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Working with History Object</a:t>
            </a:r>
            <a:r>
              <a:rPr lang="en-US" dirty="0" smtClean="0"/>
              <a:t>:</a:t>
            </a:r>
          </a:p>
          <a:p>
            <a:pPr algn="just" eaLnBrk="1" hangingPunct="1"/>
            <a:r>
              <a:rPr lang="en-US" dirty="0" smtClean="0"/>
              <a:t>As a user surfs the Web, the browser maintains a list of URLs for the most recent stops. This list is represented in JavaScript by the history object.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6"/>
          <p:cNvSpPr>
            <a:spLocks noGrp="1" noRot="1" noChangeAspect="1" noChangeArrowheads="1" noTextEdit="1"/>
          </p:cNvSpPr>
          <p:nvPr>
            <p:ph type="sldImg"/>
          </p:nvPr>
        </p:nvSpPr>
        <p:spPr>
          <a:xfrm>
            <a:off x="1970088" y="839788"/>
            <a:ext cx="4670425" cy="3503612"/>
          </a:xfrm>
          <a:ln/>
        </p:spPr>
      </p:sp>
      <p:graphicFrame>
        <p:nvGraphicFramePr>
          <p:cNvPr id="32799" name="Group 31"/>
          <p:cNvGraphicFramePr>
            <a:graphicFrameLocks noGrp="1"/>
          </p:cNvGraphicFramePr>
          <p:nvPr>
            <p:extLst>
              <p:ext uri="{D42A27DB-BD31-4B8C-83A1-F6EECF244321}">
                <p14:modId xmlns:p14="http://schemas.microsoft.com/office/powerpoint/2010/main" val="1601774296"/>
              </p:ext>
            </p:extLst>
          </p:nvPr>
        </p:nvGraphicFramePr>
        <p:xfrm>
          <a:off x="2045525" y="4629400"/>
          <a:ext cx="4632325" cy="2730183"/>
        </p:xfrm>
        <a:graphic>
          <a:graphicData uri="http://schemas.openxmlformats.org/drawingml/2006/table">
            <a:tbl>
              <a:tblPr/>
              <a:tblGrid>
                <a:gridCol w="1371600"/>
                <a:gridCol w="3260725"/>
              </a:tblGrid>
              <a:tr h="2286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Property  </a:t>
                      </a:r>
                      <a:r>
                        <a:rPr kumimoji="0" lang="en-US" sz="1000" b="1" i="0" u="none" strike="noStrike" cap="none" normalizeH="0" baseline="0" dirty="0" smtClean="0">
                          <a:ln>
                            <a:noFill/>
                          </a:ln>
                          <a:solidFill>
                            <a:schemeClr val="tx1"/>
                          </a:solidFill>
                          <a:effectLst/>
                          <a:latin typeface="Candara" pitchFamily="34" charset="0"/>
                          <a:cs typeface="Arial" pitchFamily="34" charset="0"/>
                        </a:rPr>
                        <a:t>   </a:t>
                      </a:r>
                      <a:endParaRPr kumimoji="0" lang="en-US" sz="10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current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next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previous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It retrieves the current, next and previous URLs in the history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It retrieves the number of items in the history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F0"/>
                    </a:solid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back()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forward()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Arial" pitchFamily="34" charset="0"/>
                        </a:rPr>
                        <a:t>It navigates backward and forward in the browser history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52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go(</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relativeNumber</a:t>
                      </a:r>
                      <a:r>
                        <a:rPr kumimoji="0" lang="en-US" sz="1000" b="0" i="0" u="none" strike="noStrike" cap="none" normalizeH="0" baseline="0" dirty="0" smtClean="0">
                          <a:ln>
                            <a:noFill/>
                          </a:ln>
                          <a:solidFill>
                            <a:schemeClr val="tx1"/>
                          </a:solidFill>
                          <a:effectLst/>
                          <a:latin typeface="Candara" pitchFamily="34" charset="0"/>
                          <a:cs typeface="Arial" pitchFamily="34" charset="0"/>
                        </a:rPr>
                        <a:t>|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URLstring</a:t>
                      </a:r>
                      <a:r>
                        <a:rPr kumimoji="0" lang="en-US" sz="1000" b="0" i="0" u="none" strike="noStrike" cap="none" normalizeH="0" baseline="0" dirty="0" smtClean="0">
                          <a:ln>
                            <a:noFill/>
                          </a:ln>
                          <a:solidFill>
                            <a:schemeClr val="tx1"/>
                          </a:solidFill>
                          <a:effectLst/>
                          <a:latin typeface="Candara"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It uses the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history.go</a:t>
                      </a:r>
                      <a:r>
                        <a:rPr kumimoji="0" lang="en-US" sz="1000" b="0" i="0" u="none" strike="noStrike" cap="none" normalizeH="0" baseline="0" dirty="0" smtClean="0">
                          <a:ln>
                            <a:noFill/>
                          </a:ln>
                          <a:solidFill>
                            <a:schemeClr val="tx1"/>
                          </a:solidFill>
                          <a:effectLst/>
                          <a:latin typeface="Candara" pitchFamily="34" charset="0"/>
                          <a:cs typeface="Arial" pitchFamily="34" charset="0"/>
                        </a:rPr>
                        <a:t>() method for navigating to a specific index or URL in the history list. </a:t>
                      </a:r>
                    </a:p>
                    <a:p>
                      <a:pPr marL="0" marR="0" lvl="0" indent="0" algn="just" defTabSz="9144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Arial" pitchFamily="34" charset="0"/>
                        </a:rPr>
                        <a:t>This “go” command only accepts items that already exist in the history listing, so you cannot use it in place of setting the </a:t>
                      </a:r>
                      <a:r>
                        <a:rPr kumimoji="0" lang="en-US" sz="1000" b="0" i="0" u="none" strike="noStrike" cap="none" normalizeH="0" baseline="0" dirty="0" err="1" smtClean="0">
                          <a:ln>
                            <a:noFill/>
                          </a:ln>
                          <a:solidFill>
                            <a:schemeClr val="tx1"/>
                          </a:solidFill>
                          <a:effectLst/>
                          <a:latin typeface="Candara" pitchFamily="34" charset="0"/>
                          <a:cs typeface="Arial" pitchFamily="34" charset="0"/>
                        </a:rPr>
                        <a:t>window.location</a:t>
                      </a:r>
                      <a:r>
                        <a:rPr kumimoji="0" lang="en-US" sz="1000" b="0" i="0" u="none" strike="noStrike" cap="none" normalizeH="0" baseline="0" dirty="0" smtClean="0">
                          <a:ln>
                            <a:noFill/>
                          </a:ln>
                          <a:solidFill>
                            <a:schemeClr val="tx1"/>
                          </a:solidFill>
                          <a:effectLst/>
                          <a:latin typeface="Candara" pitchFamily="34" charset="0"/>
                          <a:cs typeface="Arial" pitchFamily="34" charset="0"/>
                        </a:rPr>
                        <a:t> object to a brand-new URL.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Rot="1" noChangeAspect="1" noChangeArrowheads="1" noTextEdit="1"/>
          </p:cNvSpPr>
          <p:nvPr>
            <p:ph type="sldImg"/>
          </p:nvPr>
        </p:nvSpPr>
        <p:spPr>
          <a:xfrm>
            <a:off x="1970088" y="839788"/>
            <a:ext cx="4670425" cy="3503612"/>
          </a:xfrm>
          <a:ln/>
        </p:spPr>
      </p:sp>
      <p:sp>
        <p:nvSpPr>
          <p:cNvPr id="33802" name="Text Box 10"/>
          <p:cNvSpPr txBox="1">
            <a:spLocks noChangeArrowheads="1"/>
          </p:cNvSpPr>
          <p:nvPr/>
        </p:nvSpPr>
        <p:spPr bwMode="auto">
          <a:xfrm>
            <a:off x="1974275" y="4560125"/>
            <a:ext cx="4495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dirty="0">
                <a:solidFill>
                  <a:srgbClr val="3F3F3F"/>
                </a:solidFill>
                <a:latin typeface="Arial" pitchFamily="34" charset="0"/>
                <a:cs typeface="Arial" pitchFamily="34" charset="0"/>
              </a:rPr>
              <a:t>Some additional </a:t>
            </a:r>
            <a:r>
              <a:rPr lang="en-US" sz="1000" dirty="0" err="1">
                <a:solidFill>
                  <a:srgbClr val="3F3F3F"/>
                </a:solidFill>
                <a:latin typeface="Arial" pitchFamily="34" charset="0"/>
                <a:cs typeface="Arial" pitchFamily="34" charset="0"/>
              </a:rPr>
              <a:t>egs</a:t>
            </a:r>
            <a:r>
              <a:rPr lang="en-US" sz="1000" dirty="0">
                <a:solidFill>
                  <a:srgbClr val="3F3F3F"/>
                </a:solidFill>
                <a:latin typeface="Arial" pitchFamily="34" charset="0"/>
                <a:cs typeface="Arial" pitchFamily="34" charset="0"/>
              </a:rPr>
              <a:t>:- </a:t>
            </a:r>
          </a:p>
          <a:p>
            <a:endParaRPr lang="en-US" sz="1000" dirty="0">
              <a:solidFill>
                <a:srgbClr val="3F3F3F"/>
              </a:solidFill>
              <a:latin typeface="Arial" pitchFamily="34" charset="0"/>
              <a:cs typeface="Arial" pitchFamily="34" charset="0"/>
            </a:endParaRPr>
          </a:p>
          <a:p>
            <a:r>
              <a:rPr lang="en-US" sz="1000" dirty="0">
                <a:solidFill>
                  <a:srgbClr val="3F3F3F"/>
                </a:solidFill>
                <a:latin typeface="Arial" pitchFamily="34" charset="0"/>
                <a:cs typeface="Arial" pitchFamily="34" charset="0"/>
              </a:rPr>
              <a:t>History_back.html</a:t>
            </a:r>
          </a:p>
          <a:p>
            <a:r>
              <a:rPr lang="en-US" sz="1000" dirty="0">
                <a:solidFill>
                  <a:srgbClr val="3F3F3F"/>
                </a:solidFill>
                <a:latin typeface="Arial" pitchFamily="34" charset="0"/>
                <a:cs typeface="Arial" pitchFamily="34" charset="0"/>
              </a:rPr>
              <a:t>History_forward.html</a:t>
            </a:r>
          </a:p>
          <a:p>
            <a:r>
              <a:rPr lang="en-US" sz="1000" dirty="0">
                <a:solidFill>
                  <a:srgbClr val="3F3F3F"/>
                </a:solidFill>
                <a:latin typeface="Arial" pitchFamily="34" charset="0"/>
                <a:cs typeface="Arial" pitchFamily="34" charset="0"/>
              </a:rPr>
              <a:t>History_go.html</a:t>
            </a:r>
          </a:p>
          <a:p>
            <a:r>
              <a:rPr lang="en-US" sz="1000" dirty="0">
                <a:solidFill>
                  <a:srgbClr val="3F3F3F"/>
                </a:solidFill>
                <a:latin typeface="Arial" pitchFamily="34" charset="0"/>
                <a:cs typeface="Arial" pitchFamily="34" charset="0"/>
              </a:rPr>
              <a:t>History_Property.html</a:t>
            </a:r>
          </a:p>
          <a:p>
            <a:r>
              <a:rPr lang="en-US" sz="1000" dirty="0">
                <a:solidFill>
                  <a:srgbClr val="3F3F3F"/>
                </a:solidFill>
                <a:latin typeface="Arial" pitchFamily="34" charset="0"/>
                <a:cs typeface="Arial" pitchFamily="34" charset="0"/>
              </a:rPr>
              <a:t>Location_Assign_method.html</a:t>
            </a:r>
          </a:p>
          <a:p>
            <a:r>
              <a:rPr lang="en-US" sz="1000" dirty="0">
                <a:solidFill>
                  <a:srgbClr val="3F3F3F"/>
                </a:solidFill>
                <a:latin typeface="Arial" pitchFamily="34" charset="0"/>
                <a:cs typeface="Arial" pitchFamily="34" charset="0"/>
              </a:rPr>
              <a:t>Location_property.html</a:t>
            </a:r>
          </a:p>
          <a:p>
            <a:r>
              <a:rPr lang="en-US" sz="1000" dirty="0">
                <a:solidFill>
                  <a:srgbClr val="3F3F3F"/>
                </a:solidFill>
                <a:latin typeface="Arial" pitchFamily="34" charset="0"/>
                <a:cs typeface="Arial" pitchFamily="34" charset="0"/>
              </a:rPr>
              <a:t>Location_reload_method.html</a:t>
            </a:r>
          </a:p>
          <a:p>
            <a:r>
              <a:rPr lang="en-US" sz="1000" dirty="0">
                <a:solidFill>
                  <a:srgbClr val="3F3F3F"/>
                </a:solidFill>
                <a:latin typeface="Arial" pitchFamily="34" charset="0"/>
                <a:cs typeface="Arial" pitchFamily="34" charset="0"/>
              </a:rPr>
              <a:t>Location_replace_method.html</a:t>
            </a:r>
          </a:p>
          <a:p>
            <a:pPr>
              <a:spcBef>
                <a:spcPct val="50000"/>
              </a:spcBef>
            </a:pPr>
            <a:endParaRPr lang="en-US" sz="100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70425" cy="3503612"/>
          </a:xfrm>
          <a:ln/>
        </p:spPr>
      </p:sp>
      <p:sp>
        <p:nvSpPr>
          <p:cNvPr id="2" name="TextBox 1"/>
          <p:cNvSpPr txBox="1"/>
          <p:nvPr/>
        </p:nvSpPr>
        <p:spPr>
          <a:xfrm>
            <a:off x="237067" y="1574800"/>
            <a:ext cx="1354666" cy="954107"/>
          </a:xfrm>
          <a:prstGeom prst="rect">
            <a:avLst/>
          </a:prstGeom>
          <a:noFill/>
        </p:spPr>
        <p:txBody>
          <a:bodyPr wrap="square" rtlCol="0">
            <a:spAutoFit/>
          </a:bodyPr>
          <a:lstStyle/>
          <a:p>
            <a:r>
              <a:rPr lang="en-US" sz="1400" dirty="0" smtClean="0">
                <a:latin typeface="Candara" panose="020E0502030303020204" pitchFamily="34" charset="0"/>
              </a:rPr>
              <a:t>Answers</a:t>
            </a:r>
          </a:p>
          <a:p>
            <a:pPr marL="342900" indent="-342900">
              <a:buAutoNum type="arabicPeriod"/>
            </a:pPr>
            <a:r>
              <a:rPr lang="en-US" sz="1400" dirty="0" smtClean="0">
                <a:latin typeface="Candara" panose="020E0502030303020204" pitchFamily="34" charset="0"/>
              </a:rPr>
              <a:t>Option 2</a:t>
            </a:r>
          </a:p>
          <a:p>
            <a:pPr marL="342900" indent="-342900">
              <a:buAutoNum type="arabicPeriod"/>
            </a:pPr>
            <a:r>
              <a:rPr lang="en-US" sz="1400" dirty="0" smtClean="0">
                <a:latin typeface="Candara" panose="020E0502030303020204" pitchFamily="34" charset="0"/>
              </a:rPr>
              <a:t>True</a:t>
            </a:r>
          </a:p>
          <a:p>
            <a:pPr marL="342900" indent="-342900">
              <a:buFontTx/>
              <a:buAutoNum type="arabicPeriod"/>
            </a:pPr>
            <a:r>
              <a:rPr lang="en-US" sz="1400" dirty="0" smtClean="0">
                <a:latin typeface="Candara" panose="020E0502030303020204" pitchFamily="34" charset="0"/>
              </a:rPr>
              <a:t>Drag drop</a:t>
            </a:r>
            <a:endParaRPr lang="en-US" sz="1400" dirty="0">
              <a:latin typeface="Candara" panose="020E0502030303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
        <p:nvSpPr>
          <p:cNvPr id="3" name="TextBox 2"/>
          <p:cNvSpPr txBox="1"/>
          <p:nvPr/>
        </p:nvSpPr>
        <p:spPr>
          <a:xfrm>
            <a:off x="237067" y="1574800"/>
            <a:ext cx="1354666" cy="1169551"/>
          </a:xfrm>
          <a:prstGeom prst="rect">
            <a:avLst/>
          </a:prstGeom>
          <a:noFill/>
        </p:spPr>
        <p:txBody>
          <a:bodyPr wrap="square" rtlCol="0">
            <a:spAutoFit/>
          </a:bodyPr>
          <a:lstStyle/>
          <a:p>
            <a:r>
              <a:rPr lang="en-US" sz="1400" dirty="0" smtClean="0">
                <a:latin typeface="Candara" panose="020E0502030303020204" pitchFamily="34" charset="0"/>
              </a:rPr>
              <a:t>Answers</a:t>
            </a:r>
          </a:p>
          <a:p>
            <a:r>
              <a:rPr lang="en-US" sz="1400" dirty="0" smtClean="0">
                <a:latin typeface="Candara" panose="020E0502030303020204" pitchFamily="34" charset="0"/>
              </a:rPr>
              <a:t>4. Option 2</a:t>
            </a:r>
          </a:p>
          <a:p>
            <a:r>
              <a:rPr lang="en-US" sz="1400" dirty="0" smtClean="0">
                <a:latin typeface="Candara" panose="020E0502030303020204" pitchFamily="34" charset="0"/>
              </a:rPr>
              <a:t>5. Option 1</a:t>
            </a:r>
          </a:p>
          <a:p>
            <a:r>
              <a:rPr lang="en-US" sz="1400" dirty="0" smtClean="0">
                <a:latin typeface="Candara" panose="020E0502030303020204" pitchFamily="34" charset="0"/>
              </a:rPr>
              <a:t>6. </a:t>
            </a:r>
            <a:r>
              <a:rPr lang="en-US" sz="1400" smtClean="0">
                <a:latin typeface="Candara" panose="020E0502030303020204" pitchFamily="34" charset="0"/>
              </a:rPr>
              <a:t>host</a:t>
            </a:r>
            <a:endParaRPr lang="en-US" sz="1400" dirty="0">
              <a:latin typeface="Candara" panose="020E0502030303020204" pitchFamily="34" charset="0"/>
            </a:endParaRPr>
          </a:p>
          <a:p>
            <a:pPr marL="342900" indent="-342900">
              <a:buAutoNum type="arabicPeriod"/>
            </a:pPr>
            <a:endParaRPr lang="en-US" sz="1400" dirty="0" smtClean="0">
              <a:latin typeface="Candara" panose="020E0502030303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970088" y="839788"/>
            <a:ext cx="4670425" cy="3503612"/>
          </a:xfrm>
          <a:ln/>
        </p:spPr>
      </p:sp>
      <p:sp>
        <p:nvSpPr>
          <p:cNvPr id="33797" name="Rectangle 7"/>
          <p:cNvSpPr>
            <a:spLocks noGrp="1" noChangeArrowheads="1"/>
          </p:cNvSpPr>
          <p:nvPr>
            <p:ph type="body" idx="1"/>
          </p:nvPr>
        </p:nvSpPr>
        <p:spPr>
          <a:xfrm>
            <a:off x="1981200" y="4549140"/>
            <a:ext cx="4648200" cy="3834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The figure shows the complete JavaScript document object hierarchy as implemented in Netscape Navigator 4. Notice that the window object is the topmost object in the entire scheme. Everything you script in JavaScript is in the browser’s window, be it the window itself or a form element. Of all the objects shown in the figure, you are likely to work most with the ones that appear in </a:t>
            </a:r>
            <a:r>
              <a:rPr lang="en-US" b="1" dirty="0" smtClean="0"/>
              <a:t>boldface</a:t>
            </a:r>
            <a:r>
              <a:rPr lang="en-US" dirty="0" smtClean="0"/>
              <a:t>. Objects whose names appear in </a:t>
            </a:r>
            <a:r>
              <a:rPr lang="en-US" i="1" dirty="0" smtClean="0"/>
              <a:t>italics </a:t>
            </a:r>
            <a:r>
              <a:rPr lang="en-US" dirty="0" smtClean="0"/>
              <a:t>are synonyms for the window object, and are used only in some circumstances. Pay attention to the shading of the concentric rectangles. Every object in the same shaded area is at the same level relative to the window object. When a link from an object extends to the next darker shaded rectangle, that object contains all the objects in darker areas. There exists at most one of these links between levels. A window object contains a document object; a document object contains a form object; a form object contains many different kinds of form elements. Study this figure to establish a mental model for the scriptable elements of a Web page. After you script these objects a few times, the object hierarchy will become second nature to you — even if you do not remember every detail ( property, method, and event handler) of every object. At least you know where to look for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Rot="1" noChangeAspect="1" noChangeArrowheads="1" noTextEdit="1"/>
          </p:cNvSpPr>
          <p:nvPr>
            <p:ph type="sldImg"/>
          </p:nvPr>
        </p:nvSpPr>
        <p:spPr>
          <a:xfrm>
            <a:off x="1970088" y="839788"/>
            <a:ext cx="4670425" cy="3503612"/>
          </a:xfrm>
          <a:ln/>
        </p:spPr>
      </p:sp>
      <p:sp>
        <p:nvSpPr>
          <p:cNvPr id="34826" name="Rectangle 10"/>
          <p:cNvSpPr>
            <a:spLocks noGrp="1" noChangeArrowheads="1"/>
          </p:cNvSpPr>
          <p:nvPr>
            <p:ph type="body" idx="1"/>
          </p:nvPr>
        </p:nvSpPr>
        <p:spPr>
          <a:xfrm>
            <a:off x="1968500" y="4545013"/>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t>Creating JavaScript Objects</a:t>
            </a:r>
          </a:p>
          <a:p>
            <a:pPr algn="just"/>
            <a:r>
              <a:rPr lang="en-US" dirty="0" smtClean="0"/>
              <a:t>Most of the objects that a browser creates for you are established when an HTML document loads into the browser. The same kind of HTML code you used to create links, anchors, and input elements tell a JavaScript-enhanced browser to create those objects in memory. The objects are there whether or not your scripts call them into action.</a:t>
            </a:r>
          </a:p>
          <a:p>
            <a:pPr algn="just"/>
            <a:endParaRPr lang="en-US" dirty="0" smtClean="0"/>
          </a:p>
          <a:p>
            <a:pPr algn="just"/>
            <a:r>
              <a:rPr lang="en-US" dirty="0" smtClean="0"/>
              <a:t>The only visible differences to the HTML code for defining those objects are one or more optional attributes specifically dedicated to JavaScript. By and large, these attributes specify the event you want the user interface element to react to and what JavaScript should do when the user takes that action. If you rely on the document’s HTML code to perform the object generation, you spend more time figuring out how to do things with those objects or have them do things for you. Bear in mind that objects are created in their load order, which is why you should put most, if not all, deferred function definitions in the document’s Head. If you create a multi-frame environment, a script in one frame cannot communicate with another frame’s objects until both frames load.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4"/>
          <p:cNvSpPr>
            <a:spLocks noGrp="1" noChangeArrowheads="1"/>
          </p:cNvSpPr>
          <p:nvPr>
            <p:ph type="body" idx="1"/>
          </p:nvPr>
        </p:nvSpPr>
        <p:spPr>
          <a:xfrm>
            <a:off x="1968500" y="4545013"/>
            <a:ext cx="4636770" cy="4179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Object Properties</a:t>
            </a:r>
          </a:p>
          <a:p>
            <a:pPr algn="just" eaLnBrk="1" hangingPunct="1"/>
            <a:r>
              <a:rPr lang="en-US" dirty="0" smtClean="0"/>
              <a:t>A property generally defines a particular, current setting of an object. The setting may reflect a visible attribute, such as a document’s background color. It may also contain information that is not so obvious, such as the form </a:t>
            </a:r>
            <a:r>
              <a:rPr lang="en-US" i="1" dirty="0" smtClean="0"/>
              <a:t>action </a:t>
            </a:r>
            <a:r>
              <a:rPr lang="en-US" dirty="0" smtClean="0"/>
              <a:t>and </a:t>
            </a:r>
            <a:r>
              <a:rPr lang="en-US" i="1" dirty="0" smtClean="0"/>
              <a:t>method </a:t>
            </a:r>
            <a:r>
              <a:rPr lang="en-US" dirty="0" smtClean="0"/>
              <a:t>when it is submitted.</a:t>
            </a:r>
          </a:p>
          <a:p>
            <a:pPr algn="just" eaLnBrk="1" hangingPunct="1"/>
            <a:r>
              <a:rPr lang="en-US" dirty="0" smtClean="0"/>
              <a:t>Document objects have most of their properties assigned by attribute settings of HTML tags that generate the objects. Thus, a property may be a string (for example, a name) or a number (for example, a size). A property can also be an array, such as an array of images contained by a document. If the HTML does not include all attributes, the browser usually provides default value for both attributes and corresponding JavaScript properties.</a:t>
            </a:r>
          </a:p>
          <a:p>
            <a:pPr algn="just" eaLnBrk="1" hangingPunct="1"/>
            <a:r>
              <a:rPr lang="en-US" dirty="0" smtClean="0"/>
              <a:t>When used in script statements, property names are case-sensitive. Therefore, if you see a property name listed as </a:t>
            </a:r>
            <a:r>
              <a:rPr lang="en-US" i="1" dirty="0" err="1" smtClean="0"/>
              <a:t>bgColor</a:t>
            </a:r>
            <a:r>
              <a:rPr lang="en-US" dirty="0" smtClean="0"/>
              <a:t>, you must use it in a script statement with that exact case usage. But when you set an initial value of a property by way of an HTML attribute, the attribute name ( like all of HTML) is not case-sensitive. Thus, </a:t>
            </a:r>
            <a:r>
              <a:rPr lang="en-US" b="1" dirty="0" smtClean="0"/>
              <a:t>&lt;BODY BGCOLOR=”white”&gt;</a:t>
            </a:r>
            <a:r>
              <a:rPr lang="en-US" dirty="0" smtClean="0"/>
              <a:t> and </a:t>
            </a:r>
            <a:r>
              <a:rPr lang="en-US" b="1" dirty="0" smtClean="0"/>
              <a:t>&lt;body </a:t>
            </a:r>
            <a:r>
              <a:rPr lang="en-US" b="1" dirty="0" err="1" smtClean="0"/>
              <a:t>bgcolor</a:t>
            </a:r>
            <a:r>
              <a:rPr lang="en-US" b="1" dirty="0" smtClean="0"/>
              <a:t>=”white”&gt;</a:t>
            </a:r>
            <a:r>
              <a:rPr lang="en-US" dirty="0" smtClean="0"/>
              <a:t> both set the same property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68500" y="941388"/>
            <a:ext cx="4568825" cy="3427412"/>
          </a:xfrm>
          <a:ln/>
        </p:spPr>
      </p:sp>
      <p:sp>
        <p:nvSpPr>
          <p:cNvPr id="36869" name="Rectangle 3"/>
          <p:cNvSpPr>
            <a:spLocks noGrp="1" noChangeArrowheads="1"/>
          </p:cNvSpPr>
          <p:nvPr>
            <p:ph type="body" idx="1"/>
          </p:nvPr>
        </p:nvSpPr>
        <p:spPr>
          <a:xfrm>
            <a:off x="1968500" y="4545013"/>
            <a:ext cx="461391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u="sng" dirty="0" smtClean="0"/>
              <a:t>Object Methods</a:t>
            </a:r>
            <a:endParaRPr lang="en-US" dirty="0" smtClean="0"/>
          </a:p>
          <a:p>
            <a:pPr algn="just" eaLnBrk="1" hangingPunct="1">
              <a:lnSpc>
                <a:spcPct val="90000"/>
              </a:lnSpc>
            </a:pPr>
            <a:r>
              <a:rPr lang="en-US" dirty="0" smtClean="0"/>
              <a:t>An object’s method is a command that a script can give to that object. Some methods return values, but that is not a prerequisite for a method. Also, not every object has methods defined for it. In a majority of cases, invoking a method from a script causes some action to take place. It may be an obvious action, such as resizing a window, or something more subtle, such as processing a mouse click</a:t>
            </a:r>
            <a:r>
              <a:rPr lang="en-US" dirty="0" smtClean="0">
                <a:latin typeface="Arial" pitchFamily="34"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68500" y="4545013"/>
            <a:ext cx="4586881" cy="36643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Object Event Handlers</a:t>
            </a:r>
            <a:endParaRPr lang="en-US" dirty="0" smtClean="0"/>
          </a:p>
          <a:p>
            <a:pPr algn="just" eaLnBrk="1" hangingPunct="1"/>
            <a:r>
              <a:rPr lang="en-US" dirty="0" smtClean="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
        <p:nvSpPr>
          <p:cNvPr id="39941" name="Rectangle 4"/>
          <p:cNvSpPr>
            <a:spLocks noGrp="1" noChangeArrowheads="1"/>
          </p:cNvSpPr>
          <p:nvPr>
            <p:ph type="body" idx="1"/>
          </p:nvPr>
        </p:nvSpPr>
        <p:spPr>
          <a:xfrm>
            <a:off x="1968500" y="4545013"/>
            <a:ext cx="465963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About this Object</a:t>
            </a:r>
          </a:p>
          <a:p>
            <a:pPr algn="just" eaLnBrk="1" hangingPunct="1"/>
            <a:r>
              <a:rPr lang="en-US" dirty="0" smtClean="0"/>
              <a:t>The </a:t>
            </a:r>
            <a:r>
              <a:rPr lang="en-US" i="1" dirty="0" smtClean="0"/>
              <a:t>window</a:t>
            </a:r>
            <a:r>
              <a:rPr lang="en-US" dirty="0" smtClean="0"/>
              <a:t> object has the unique position of being at the top of the JavaScript object hierarchy. This exalted location gives it a number of properties and behaviors unlike any other object. Among the list of properties for the window object is one called </a:t>
            </a:r>
            <a:r>
              <a:rPr lang="en-US" i="1" dirty="0" smtClean="0"/>
              <a:t>self</a:t>
            </a:r>
            <a:r>
              <a:rPr lang="en-US" dirty="0" smtClean="0"/>
              <a:t>. This property is synonymous to  the window object itself. When you start your browser, it usually opens a window. That window is a valid window object, even if it is blank. This object is also the level at which a script asks the browser to display any of the three styles of the dialog boxes (a plain alert dialog box, an OK-Cancel confirmation dialog box, or a prompt for user text entry).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1970088" y="839788"/>
            <a:ext cx="4670425" cy="3503612"/>
          </a:xfrm>
          <a:ln/>
        </p:spPr>
      </p:sp>
      <p:graphicFrame>
        <p:nvGraphicFramePr>
          <p:cNvPr id="41024" name="Group 64"/>
          <p:cNvGraphicFramePr>
            <a:graphicFrameLocks noGrp="1"/>
          </p:cNvGraphicFramePr>
          <p:nvPr>
            <p:ph type="body" idx="1"/>
            <p:extLst>
              <p:ext uri="{D42A27DB-BD31-4B8C-83A1-F6EECF244321}">
                <p14:modId xmlns:p14="http://schemas.microsoft.com/office/powerpoint/2010/main" val="250448106"/>
              </p:ext>
            </p:extLst>
          </p:nvPr>
        </p:nvGraphicFramePr>
        <p:xfrm>
          <a:off x="2056065" y="4617525"/>
          <a:ext cx="4545648" cy="2105025"/>
        </p:xfrm>
        <a:graphic>
          <a:graphicData uri="http://schemas.openxmlformats.org/drawingml/2006/table">
            <a:tbl>
              <a:tblPr/>
              <a:tblGrid>
                <a:gridCol w="956310"/>
                <a:gridCol w="3589338"/>
              </a:tblGrid>
              <a:tr h="2286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Property</a:t>
                      </a:r>
                      <a:r>
                        <a:rPr kumimoji="0" lang="en-US" sz="1000" b="1" i="0" u="none" strike="noStrike" cap="none" normalizeH="0" baseline="0" dirty="0" smtClean="0">
                          <a:ln>
                            <a:noFill/>
                          </a:ln>
                          <a:solidFill>
                            <a:schemeClr val="tx1"/>
                          </a:solidFill>
                          <a:effectLst/>
                          <a:latin typeface="Candara" panose="020E0502030303020204" pitchFamily="34" charset="0"/>
                          <a:cs typeface="Arial" pitchFamily="34" charset="0"/>
                        </a:rPr>
                        <a:t>     </a:t>
                      </a:r>
                      <a:endPar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Arial" pitchFamily="34" charset="0"/>
                        </a:rPr>
                        <a:t>defaultStatus</a:t>
                      </a:r>
                      <a:endPar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Arial" pitchFamily="34" charset="0"/>
                        </a:rPr>
                        <a:t>W</a:t>
                      </a:r>
                      <a:r>
                        <a:rPr kumimoji="0" lang="en-US" sz="1000" b="0" i="0" u="none" strike="noStrike" cap="none" normalizeH="0" baseline="0" dirty="0" err="1" smtClean="0">
                          <a:ln>
                            <a:noFill/>
                          </a:ln>
                          <a:solidFill>
                            <a:schemeClr val="tx1"/>
                          </a:solidFill>
                          <a:effectLst/>
                          <a:latin typeface="Candara" panose="020E0502030303020204" pitchFamily="34" charset="0"/>
                          <a:ea typeface="Times New Roman" pitchFamily="18" charset="0"/>
                          <a:cs typeface="Arial" pitchFamily="34" charset="0"/>
                        </a:rPr>
                        <a:t>indow.defaultStatus</a:t>
                      </a: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 property is normally an empty string, it sets or returns the default text which is in the </a:t>
                      </a:r>
                      <a:r>
                        <a:rPr kumimoji="0" lang="en-US" sz="1000" b="0" i="0" u="none" strike="noStrike" cap="none" normalizeH="0" baseline="0" dirty="0" err="1" smtClean="0">
                          <a:ln>
                            <a:noFill/>
                          </a:ln>
                          <a:solidFill>
                            <a:schemeClr val="tx1"/>
                          </a:solidFill>
                          <a:effectLst/>
                          <a:latin typeface="Candara" panose="020E0502030303020204" pitchFamily="34" charset="0"/>
                          <a:cs typeface="Arial" pitchFamily="34" charset="0"/>
                        </a:rPr>
                        <a:t>statusbar</a:t>
                      </a: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 of the window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Arial" pitchFamily="34" charset="0"/>
                        </a:rPr>
                        <a:t>Status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This property sets a text value to be displayed in the status bar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Arial" pitchFamily="34" charset="0"/>
                        </a:rPr>
                        <a:t>parent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Returns the parent of the current window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Arial" pitchFamily="34" charset="0"/>
                        </a:rPr>
                        <a:t>frames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All the frames in the current window is returned as an array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Arial" pitchFamily="34" charset="0"/>
                        </a:rPr>
                        <a:t>closed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Returns a </a:t>
                      </a:r>
                      <a:r>
                        <a:rPr kumimoji="0" lang="en-US" sz="1000" b="0" i="0" u="none" strike="noStrike" cap="none" normalizeH="0" baseline="0" dirty="0" err="1" smtClean="0">
                          <a:ln>
                            <a:noFill/>
                          </a:ln>
                          <a:solidFill>
                            <a:schemeClr val="tx1"/>
                          </a:solidFill>
                          <a:effectLst/>
                          <a:latin typeface="Candara" panose="020E0502030303020204" pitchFamily="34" charset="0"/>
                          <a:cs typeface="Arial" pitchFamily="34" charset="0"/>
                        </a:rPr>
                        <a:t>boolean</a:t>
                      </a:r>
                      <a:r>
                        <a:rPr kumimoji="0" lang="en-US" sz="1000" b="0" i="0" u="none" strike="noStrike" cap="none" normalizeH="0" baseline="0" dirty="0" smtClean="0">
                          <a:ln>
                            <a:noFill/>
                          </a:ln>
                          <a:solidFill>
                            <a:schemeClr val="tx1"/>
                          </a:solidFill>
                          <a:effectLst/>
                          <a:latin typeface="Candara" panose="020E0502030303020204" pitchFamily="34" charset="0"/>
                          <a:cs typeface="Arial" pitchFamily="34" charset="0"/>
                        </a:rPr>
                        <a:t> value which indicated if the window has been closed or no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473200" y="3305629"/>
            <a:ext cx="6400800" cy="1752600"/>
          </a:xfrm>
        </p:spPr>
        <p:txBody>
          <a:bodyPr/>
          <a:lstStyle/>
          <a:p>
            <a:r>
              <a:rPr lang="en-US" b="0" dirty="0">
                <a:ea typeface="ＭＳ Ｐゴシック" pitchFamily="34" charset="-128"/>
              </a:rPr>
              <a:t>Lesson 5: Document Object Model</a:t>
            </a:r>
          </a:p>
        </p:txBody>
      </p:sp>
      <p:sp>
        <p:nvSpPr>
          <p:cNvPr id="11" name="Title 10"/>
          <p:cNvSpPr>
            <a:spLocks noGrp="1"/>
          </p:cNvSpPr>
          <p:nvPr>
            <p:ph type="ctrTitle"/>
          </p:nvPr>
        </p:nvSpPr>
        <p:spPr>
          <a:xfrm>
            <a:off x="1222128" y="2006370"/>
            <a:ext cx="6122101" cy="1285884"/>
          </a:xfrm>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rPr>
              <a:t>5.3: Window Object </a:t>
            </a:r>
            <a:br>
              <a:rPr lang="en-US" sz="1200" b="1" dirty="0">
                <a:latin typeface="Candara"/>
              </a:rPr>
            </a:br>
            <a:r>
              <a:rPr lang="en-US" dirty="0">
                <a:latin typeface="Candara"/>
              </a:rPr>
              <a:t>Window Object Methods</a:t>
            </a:r>
          </a:p>
        </p:txBody>
      </p:sp>
      <p:sp>
        <p:nvSpPr>
          <p:cNvPr id="14340" name="Rectangle 3"/>
          <p:cNvSpPr>
            <a:spLocks noGrp="1" noChangeArrowheads="1"/>
          </p:cNvSpPr>
          <p:nvPr>
            <p:ph type="body" idx="4294967295"/>
          </p:nvPr>
        </p:nvSpPr>
        <p:spPr>
          <a:xfrm>
            <a:off x="228600" y="1295400"/>
            <a:ext cx="8229600" cy="5119914"/>
          </a:xfrm>
        </p:spPr>
        <p:txBody>
          <a:bodyPr lIns="90488" tIns="44450" rIns="90488" bIns="44450">
            <a:noAutofit/>
          </a:bodyPr>
          <a:lstStyle/>
          <a:p>
            <a:pPr>
              <a:lnSpc>
                <a:spcPts val="5000"/>
              </a:lnSpc>
            </a:pPr>
            <a:r>
              <a:rPr lang="en-US" dirty="0">
                <a:latin typeface="Candara"/>
                <a:cs typeface="Arial" pitchFamily="34" charset="0"/>
              </a:rPr>
              <a:t>alert(message)  </a:t>
            </a:r>
          </a:p>
          <a:p>
            <a:pPr marL="800100" lvl="1" indent="-342900" eaLnBrk="1" hangingPunct="1">
              <a:lnSpc>
                <a:spcPts val="5000"/>
              </a:lnSpc>
              <a:buFont typeface="Arial" pitchFamily="34" charset="0"/>
              <a:buNone/>
            </a:pPr>
            <a:r>
              <a:rPr lang="en-US" dirty="0" err="1"/>
              <a:t>window.alert</a:t>
            </a:r>
            <a:r>
              <a:rPr lang="en-US" dirty="0"/>
              <a:t>(“Display Message”)</a:t>
            </a:r>
          </a:p>
          <a:p>
            <a:pPr>
              <a:lnSpc>
                <a:spcPts val="5000"/>
              </a:lnSpc>
            </a:pPr>
            <a:r>
              <a:rPr lang="en-US" dirty="0">
                <a:latin typeface="Candara"/>
                <a:cs typeface="Arial" pitchFamily="34" charset="0"/>
              </a:rPr>
              <a:t>confirm(message)  </a:t>
            </a:r>
          </a:p>
          <a:p>
            <a:pPr marL="800100" lvl="1" indent="-342900" eaLnBrk="1" hangingPunct="1">
              <a:lnSpc>
                <a:spcPts val="5000"/>
              </a:lnSpc>
              <a:buFont typeface="Arial" pitchFamily="34" charset="0"/>
              <a:buNone/>
            </a:pPr>
            <a:r>
              <a:rPr lang="en-US" dirty="0" err="1"/>
              <a:t>window.confirm</a:t>
            </a:r>
            <a:r>
              <a:rPr lang="en-US" dirty="0"/>
              <a:t>(“Exit Application ?”)</a:t>
            </a:r>
          </a:p>
          <a:p>
            <a:pPr marL="457200" indent="-457200" eaLnBrk="1" hangingPunct="1">
              <a:lnSpc>
                <a:spcPts val="5000"/>
              </a:lnSpc>
            </a:pPr>
            <a:r>
              <a:rPr lang="en-US" dirty="0"/>
              <a:t> </a:t>
            </a:r>
            <a:r>
              <a:rPr lang="en-US" dirty="0">
                <a:latin typeface="Candara"/>
                <a:cs typeface="Arial" pitchFamily="34" charset="0"/>
              </a:rPr>
              <a:t>prompt(message,[</a:t>
            </a:r>
            <a:r>
              <a:rPr lang="en-US" dirty="0" err="1">
                <a:latin typeface="Candara"/>
                <a:cs typeface="Arial" pitchFamily="34" charset="0"/>
              </a:rPr>
              <a:t>defaultReply</a:t>
            </a:r>
            <a:r>
              <a:rPr lang="en-US" dirty="0">
                <a:latin typeface="Candara"/>
                <a:cs typeface="Arial" pitchFamily="34" charset="0"/>
              </a:rPr>
              <a:t>]) </a:t>
            </a:r>
          </a:p>
          <a:p>
            <a:pPr marL="800100" lvl="1" indent="-342900" eaLnBrk="1" hangingPunct="1">
              <a:lnSpc>
                <a:spcPts val="5000"/>
              </a:lnSpc>
              <a:buFont typeface="Arial" pitchFamily="34" charset="0"/>
              <a:buNone/>
            </a:pPr>
            <a:r>
              <a:rPr lang="en-US" dirty="0" err="1" smtClean="0"/>
              <a:t>var</a:t>
            </a:r>
            <a:r>
              <a:rPr lang="en-US" dirty="0" smtClean="0"/>
              <a:t> </a:t>
            </a:r>
            <a:r>
              <a:rPr lang="en-US" dirty="0"/>
              <a:t>input=  </a:t>
            </a:r>
            <a:r>
              <a:rPr lang="en-US" dirty="0" err="1" smtClean="0"/>
              <a:t>window.prompt</a:t>
            </a:r>
            <a:r>
              <a:rPr lang="en-US" dirty="0"/>
              <a:t>(“Enter value of X”)</a:t>
            </a:r>
          </a:p>
        </p:txBody>
      </p:sp>
      <p:pic>
        <p:nvPicPr>
          <p:cNvPr id="14341" name="Picture 4" descr="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002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nfi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om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914" y="4876800"/>
            <a:ext cx="333828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AutoShape 7"/>
          <p:cNvSpPr>
            <a:spLocks noChangeArrowheads="1"/>
          </p:cNvSpPr>
          <p:nvPr/>
        </p:nvSpPr>
        <p:spPr bwMode="auto">
          <a:xfrm>
            <a:off x="609600" y="2286000"/>
            <a:ext cx="3733800" cy="45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5" name="AutoShape 8"/>
          <p:cNvSpPr>
            <a:spLocks noChangeArrowheads="1"/>
          </p:cNvSpPr>
          <p:nvPr/>
        </p:nvSpPr>
        <p:spPr bwMode="auto">
          <a:xfrm>
            <a:off x="685800" y="3581400"/>
            <a:ext cx="4114800" cy="533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6" name="AutoShape 9"/>
          <p:cNvSpPr>
            <a:spLocks noChangeArrowheads="1"/>
          </p:cNvSpPr>
          <p:nvPr/>
        </p:nvSpPr>
        <p:spPr bwMode="auto">
          <a:xfrm>
            <a:off x="609599" y="4876800"/>
            <a:ext cx="4513943" cy="1295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10419394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t>5.3: Window Object </a:t>
            </a:r>
            <a:br>
              <a:rPr lang="en-US" sz="1200" b="1" dirty="0"/>
            </a:br>
            <a:r>
              <a:rPr lang="en-US" dirty="0">
                <a:latin typeface="Candara"/>
              </a:rPr>
              <a:t>Window Object Methods</a:t>
            </a:r>
          </a:p>
        </p:txBody>
      </p:sp>
      <p:sp>
        <p:nvSpPr>
          <p:cNvPr id="294915" name="Rectangle 3"/>
          <p:cNvSpPr>
            <a:spLocks noGrp="1" noChangeArrowheads="1"/>
          </p:cNvSpPr>
          <p:nvPr>
            <p:ph type="body" idx="4294967295"/>
          </p:nvPr>
        </p:nvSpPr>
        <p:spPr>
          <a:xfrm>
            <a:off x="533399" y="1179286"/>
            <a:ext cx="8436429" cy="4525963"/>
          </a:xfrm>
        </p:spPr>
        <p:txBody>
          <a:bodyPr lIns="90488" tIns="44450" rIns="90488" bIns="44450"/>
          <a:lstStyle/>
          <a:p>
            <a:pPr>
              <a:lnSpc>
                <a:spcPts val="5000"/>
              </a:lnSpc>
            </a:pPr>
            <a:r>
              <a:rPr lang="en-US" dirty="0">
                <a:latin typeface="Candara"/>
                <a:cs typeface="Arial" pitchFamily="34" charset="0"/>
              </a:rPr>
              <a:t>open(“URL”, “</a:t>
            </a:r>
            <a:r>
              <a:rPr lang="en-US" dirty="0" err="1">
                <a:latin typeface="Candara"/>
                <a:cs typeface="Arial" pitchFamily="34" charset="0"/>
              </a:rPr>
              <a:t>windowName</a:t>
            </a:r>
            <a:r>
              <a:rPr lang="en-US" dirty="0">
                <a:latin typeface="Candara"/>
                <a:cs typeface="Arial" pitchFamily="34" charset="0"/>
              </a:rPr>
              <a:t>” [, “</a:t>
            </a:r>
            <a:r>
              <a:rPr lang="en-US" dirty="0" err="1">
                <a:latin typeface="Candara"/>
                <a:cs typeface="Arial" pitchFamily="34" charset="0"/>
              </a:rPr>
              <a:t>windowFeatures</a:t>
            </a:r>
            <a:r>
              <a:rPr lang="en-US" dirty="0">
                <a:latin typeface="Candara"/>
                <a:cs typeface="Arial" pitchFamily="34" charset="0"/>
              </a:rPr>
              <a:t>”])</a:t>
            </a:r>
          </a:p>
          <a:p>
            <a:pPr lvl="1" eaLnBrk="1" hangingPunct="1">
              <a:lnSpc>
                <a:spcPts val="5000"/>
              </a:lnSpc>
              <a:spcBef>
                <a:spcPts val="0"/>
              </a:spcBef>
              <a:buFont typeface="Arial" pitchFamily="34" charset="0"/>
              <a:buNone/>
            </a:pPr>
            <a:r>
              <a:rPr lang="en-US" sz="1800" dirty="0" err="1"/>
              <a:t>newwin</a:t>
            </a:r>
            <a:r>
              <a:rPr lang="en-US" sz="1800" dirty="0"/>
              <a:t>=</a:t>
            </a:r>
            <a:r>
              <a:rPr lang="en-US" sz="1800" dirty="0" err="1"/>
              <a:t>window.open</a:t>
            </a:r>
            <a:r>
              <a:rPr lang="en-US" sz="1800" dirty="0"/>
              <a:t>(“</a:t>
            </a:r>
            <a:r>
              <a:rPr lang="en-US" sz="1800" i="1" dirty="0"/>
              <a:t>new/UR</a:t>
            </a:r>
            <a:r>
              <a:rPr lang="en-US" sz="1800" dirty="0"/>
              <a:t>L”,”</a:t>
            </a:r>
            <a:r>
              <a:rPr lang="en-US" sz="1800" dirty="0" err="1"/>
              <a:t>NewWindow</a:t>
            </a:r>
            <a:r>
              <a:rPr lang="en-US" sz="1800" dirty="0"/>
              <a:t>”, “</a:t>
            </a:r>
            <a:r>
              <a:rPr lang="en-US" sz="1800" dirty="0" err="1"/>
              <a:t>toolbar,status,resizable</a:t>
            </a:r>
            <a:r>
              <a:rPr lang="en-US" sz="1800" dirty="0"/>
              <a:t>”)</a:t>
            </a:r>
          </a:p>
          <a:p>
            <a:pPr>
              <a:lnSpc>
                <a:spcPts val="5000"/>
              </a:lnSpc>
            </a:pPr>
            <a:r>
              <a:rPr lang="en-US" dirty="0">
                <a:latin typeface="Candara"/>
                <a:cs typeface="Arial" pitchFamily="34" charset="0"/>
              </a:rPr>
              <a:t>close()</a:t>
            </a:r>
          </a:p>
          <a:p>
            <a:pPr>
              <a:lnSpc>
                <a:spcPts val="5000"/>
              </a:lnSpc>
            </a:pPr>
            <a:r>
              <a:rPr lang="en-US" dirty="0" err="1">
                <a:latin typeface="Candara"/>
                <a:cs typeface="Arial" pitchFamily="34" charset="0"/>
              </a:rPr>
              <a:t>moveBy</a:t>
            </a:r>
            <a:r>
              <a:rPr lang="en-US" dirty="0">
                <a:latin typeface="Candara"/>
                <a:cs typeface="Arial" pitchFamily="34" charset="0"/>
              </a:rPr>
              <a:t>(</a:t>
            </a:r>
            <a:r>
              <a:rPr lang="en-US" dirty="0" err="1">
                <a:latin typeface="Candara"/>
                <a:cs typeface="Arial" pitchFamily="34" charset="0"/>
              </a:rPr>
              <a:t>deltaX,deltaY</a:t>
            </a:r>
            <a:r>
              <a:rPr lang="en-US" dirty="0">
                <a:latin typeface="Candara"/>
                <a:cs typeface="Arial" pitchFamily="34" charset="0"/>
              </a:rPr>
              <a:t>), </a:t>
            </a:r>
            <a:r>
              <a:rPr lang="en-US" dirty="0" err="1">
                <a:latin typeface="Candara"/>
                <a:cs typeface="Arial" pitchFamily="34" charset="0"/>
              </a:rPr>
              <a:t>moveTo</a:t>
            </a:r>
            <a:r>
              <a:rPr lang="en-US" dirty="0">
                <a:latin typeface="Candara"/>
                <a:cs typeface="Arial" pitchFamily="34" charset="0"/>
              </a:rPr>
              <a:t>(</a:t>
            </a:r>
            <a:r>
              <a:rPr lang="en-US" dirty="0" err="1">
                <a:latin typeface="Candara"/>
                <a:cs typeface="Arial" pitchFamily="34" charset="0"/>
              </a:rPr>
              <a:t>x,y</a:t>
            </a:r>
            <a:r>
              <a:rPr lang="en-US" dirty="0">
                <a:latin typeface="Candara"/>
                <a:cs typeface="Arial" pitchFamily="34" charset="0"/>
              </a:rPr>
              <a:t>) </a:t>
            </a:r>
          </a:p>
          <a:p>
            <a:pPr>
              <a:lnSpc>
                <a:spcPts val="5000"/>
              </a:lnSpc>
            </a:pPr>
            <a:r>
              <a:rPr lang="en-US" dirty="0" err="1">
                <a:latin typeface="Candara"/>
                <a:cs typeface="Arial" pitchFamily="34" charset="0"/>
              </a:rPr>
              <a:t>scrollBy</a:t>
            </a:r>
            <a:r>
              <a:rPr lang="en-US" dirty="0">
                <a:latin typeface="Candara"/>
                <a:cs typeface="Arial" pitchFamily="34" charset="0"/>
              </a:rPr>
              <a:t>(</a:t>
            </a:r>
            <a:r>
              <a:rPr lang="en-US" dirty="0" err="1">
                <a:latin typeface="Candara"/>
                <a:cs typeface="Arial" pitchFamily="34" charset="0"/>
              </a:rPr>
              <a:t>deltaX,deltaY</a:t>
            </a:r>
            <a:r>
              <a:rPr lang="en-US" dirty="0">
                <a:latin typeface="Candara"/>
                <a:cs typeface="Arial" pitchFamily="34" charset="0"/>
              </a:rPr>
              <a:t>), </a:t>
            </a:r>
            <a:r>
              <a:rPr lang="en-US" dirty="0" err="1">
                <a:latin typeface="Candara"/>
                <a:cs typeface="Arial" pitchFamily="34" charset="0"/>
              </a:rPr>
              <a:t>scrollTo</a:t>
            </a:r>
            <a:r>
              <a:rPr lang="en-US" dirty="0">
                <a:latin typeface="Candara"/>
                <a:cs typeface="Arial" pitchFamily="34" charset="0"/>
              </a:rPr>
              <a:t>(</a:t>
            </a:r>
            <a:r>
              <a:rPr lang="en-US" dirty="0" err="1">
                <a:latin typeface="Candara"/>
                <a:cs typeface="Arial" pitchFamily="34" charset="0"/>
              </a:rPr>
              <a:t>x,y</a:t>
            </a:r>
            <a:r>
              <a:rPr lang="en-US" dirty="0">
                <a:latin typeface="Candara"/>
                <a:cs typeface="Arial" pitchFamily="34" charset="0"/>
              </a:rPr>
              <a:t>)</a:t>
            </a:r>
          </a:p>
        </p:txBody>
      </p:sp>
      <p:sp>
        <p:nvSpPr>
          <p:cNvPr id="15365" name="AutoShape 4"/>
          <p:cNvSpPr>
            <a:spLocks noChangeArrowheads="1"/>
          </p:cNvSpPr>
          <p:nvPr/>
        </p:nvSpPr>
        <p:spPr bwMode="auto">
          <a:xfrm>
            <a:off x="914400" y="2002971"/>
            <a:ext cx="7848600" cy="51888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401452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81000" y="137886"/>
            <a:ext cx="8229600" cy="715963"/>
          </a:xfrm>
        </p:spPr>
        <p:txBody>
          <a:bodyPr lIns="90488" tIns="44450" rIns="90488" bIns="44450"/>
          <a:lstStyle/>
          <a:p>
            <a:r>
              <a:rPr lang="en-US" sz="1200" b="1" dirty="0"/>
              <a:t>5.3: Window Object </a:t>
            </a:r>
            <a:r>
              <a:rPr lang="en-US" dirty="0"/>
              <a:t/>
            </a:r>
            <a:br>
              <a:rPr lang="en-US" dirty="0"/>
            </a:br>
            <a:r>
              <a:rPr lang="en-US" dirty="0">
                <a:latin typeface="Candara"/>
              </a:rPr>
              <a:t>Window Object Methods</a:t>
            </a:r>
          </a:p>
        </p:txBody>
      </p:sp>
      <p:sp>
        <p:nvSpPr>
          <p:cNvPr id="17412" name="Rectangle 3"/>
          <p:cNvSpPr>
            <a:spLocks noGrp="1" noChangeArrowheads="1"/>
          </p:cNvSpPr>
          <p:nvPr>
            <p:ph type="body" idx="4294967295"/>
          </p:nvPr>
        </p:nvSpPr>
        <p:spPr>
          <a:xfrm>
            <a:off x="304800" y="1240971"/>
            <a:ext cx="8229600" cy="5203372"/>
          </a:xfrm>
        </p:spPr>
        <p:txBody>
          <a:bodyPr lIns="90488" tIns="44450" rIns="90488" bIns="44450"/>
          <a:lstStyle/>
          <a:p>
            <a:pPr>
              <a:lnSpc>
                <a:spcPts val="5000"/>
              </a:lnSpc>
            </a:pPr>
            <a:r>
              <a:rPr lang="en-US" dirty="0" err="1">
                <a:latin typeface="Candara"/>
                <a:cs typeface="Arial" pitchFamily="34" charset="0"/>
              </a:rPr>
              <a:t>setTimeOut</a:t>
            </a:r>
            <a:r>
              <a:rPr lang="en-US" dirty="0">
                <a:latin typeface="Candara"/>
                <a:cs typeface="Arial" pitchFamily="34" charset="0"/>
              </a:rPr>
              <a:t>, </a:t>
            </a:r>
            <a:r>
              <a:rPr lang="en-US" dirty="0" err="1">
                <a:latin typeface="Candara"/>
                <a:cs typeface="Arial" pitchFamily="34" charset="0"/>
              </a:rPr>
              <a:t>clearTimeOut</a:t>
            </a:r>
            <a:endParaRPr lang="en-US" dirty="0">
              <a:latin typeface="Candara"/>
              <a:cs typeface="Arial" pitchFamily="34" charset="0"/>
            </a:endParaRPr>
          </a:p>
          <a:p>
            <a:pPr lvl="1" eaLnBrk="1" hangingPunct="1">
              <a:lnSpc>
                <a:spcPts val="5000"/>
              </a:lnSpc>
              <a:buFont typeface="Arial" pitchFamily="34" charset="0"/>
              <a:buNone/>
            </a:pPr>
            <a:r>
              <a:rPr lang="en-US" sz="1800" dirty="0"/>
              <a:t>y=</a:t>
            </a:r>
            <a:r>
              <a:rPr lang="en-US" sz="1800" dirty="0" err="1"/>
              <a:t>setTimeOut</a:t>
            </a:r>
            <a:r>
              <a:rPr lang="en-US" sz="1800" dirty="0"/>
              <a:t>('scroll()','100')</a:t>
            </a:r>
          </a:p>
          <a:p>
            <a:pPr lvl="1" eaLnBrk="1" hangingPunct="1">
              <a:lnSpc>
                <a:spcPts val="5000"/>
              </a:lnSpc>
              <a:buFont typeface="Arial" pitchFamily="34" charset="0"/>
              <a:buNone/>
            </a:pPr>
            <a:r>
              <a:rPr lang="en-US" sz="1800" dirty="0" err="1"/>
              <a:t>clearTimeOut</a:t>
            </a:r>
            <a:r>
              <a:rPr lang="en-US" sz="1800" dirty="0"/>
              <a:t>(y)</a:t>
            </a:r>
          </a:p>
          <a:p>
            <a:pPr>
              <a:lnSpc>
                <a:spcPts val="5000"/>
              </a:lnSpc>
            </a:pPr>
            <a:r>
              <a:rPr lang="en-US" dirty="0" err="1" smtClean="0">
                <a:latin typeface="Candara"/>
                <a:cs typeface="Arial" pitchFamily="34" charset="0"/>
              </a:rPr>
              <a:t>setInterval</a:t>
            </a:r>
            <a:r>
              <a:rPr lang="en-US" dirty="0">
                <a:latin typeface="Candara"/>
                <a:cs typeface="Arial" pitchFamily="34" charset="0"/>
              </a:rPr>
              <a:t>, </a:t>
            </a:r>
            <a:r>
              <a:rPr lang="en-US" dirty="0" err="1">
                <a:latin typeface="Candara"/>
                <a:cs typeface="Arial" pitchFamily="34" charset="0"/>
              </a:rPr>
              <a:t>clearInterval</a:t>
            </a:r>
            <a:endParaRPr lang="en-US" dirty="0">
              <a:latin typeface="Candara"/>
              <a:cs typeface="Arial" pitchFamily="34" charset="0"/>
            </a:endParaRPr>
          </a:p>
          <a:p>
            <a:pPr lvl="1" eaLnBrk="1" hangingPunct="1">
              <a:lnSpc>
                <a:spcPts val="5000"/>
              </a:lnSpc>
              <a:buFont typeface="Arial" pitchFamily="34" charset="0"/>
              <a:buNone/>
            </a:pPr>
            <a:r>
              <a:rPr lang="en-US" sz="1800" dirty="0"/>
              <a:t>y=</a:t>
            </a:r>
            <a:r>
              <a:rPr lang="en-US" sz="1800" dirty="0" err="1"/>
              <a:t>setInterval</a:t>
            </a:r>
            <a:r>
              <a:rPr lang="en-US" sz="1800" dirty="0"/>
              <a:t>('scroll()','100')</a:t>
            </a:r>
          </a:p>
          <a:p>
            <a:pPr lvl="1" eaLnBrk="1" hangingPunct="1">
              <a:lnSpc>
                <a:spcPts val="5000"/>
              </a:lnSpc>
              <a:buFont typeface="Arial" pitchFamily="34" charset="0"/>
              <a:buNone/>
            </a:pPr>
            <a:r>
              <a:rPr lang="en-US" sz="1800" dirty="0" err="1"/>
              <a:t>clearInterval</a:t>
            </a:r>
            <a:r>
              <a:rPr lang="en-US" sz="1800" dirty="0"/>
              <a:t>(y)</a:t>
            </a:r>
          </a:p>
          <a:p>
            <a:pPr eaLnBrk="1" hangingPunct="1">
              <a:buFont typeface="Arial" pitchFamily="34" charset="0"/>
              <a:buNone/>
            </a:pPr>
            <a:endParaRPr lang="en-US" dirty="0"/>
          </a:p>
        </p:txBody>
      </p:sp>
      <p:sp>
        <p:nvSpPr>
          <p:cNvPr id="17413" name="AutoShape 6"/>
          <p:cNvSpPr>
            <a:spLocks noChangeArrowheads="1"/>
          </p:cNvSpPr>
          <p:nvPr/>
        </p:nvSpPr>
        <p:spPr bwMode="auto">
          <a:xfrm>
            <a:off x="762000" y="2728686"/>
            <a:ext cx="3657600" cy="66765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
        <p:nvSpPr>
          <p:cNvPr id="17415" name="AutoShape 4"/>
          <p:cNvSpPr>
            <a:spLocks noChangeArrowheads="1"/>
          </p:cNvSpPr>
          <p:nvPr/>
        </p:nvSpPr>
        <p:spPr bwMode="auto">
          <a:xfrm>
            <a:off x="762000" y="4920343"/>
            <a:ext cx="3795486" cy="653144"/>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7313539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p:txBody>
          <a:bodyPr lIns="90488" tIns="44450" rIns="90488" bIns="44450"/>
          <a:lstStyle/>
          <a:p>
            <a:r>
              <a:rPr lang="en-US" dirty="0">
                <a:latin typeface="Candara"/>
                <a:cs typeface="Arial" pitchFamily="34" charset="0"/>
              </a:rPr>
              <a:t>Event Handler for the Window Object</a:t>
            </a:r>
          </a:p>
          <a:p>
            <a:pPr lvl="1"/>
            <a:r>
              <a:rPr lang="en-US" dirty="0" err="1"/>
              <a:t>onBlur</a:t>
            </a:r>
            <a:endParaRPr lang="en-US" dirty="0"/>
          </a:p>
          <a:p>
            <a:pPr lvl="1"/>
            <a:r>
              <a:rPr lang="en-US" dirty="0" err="1"/>
              <a:t>onFocus</a:t>
            </a:r>
            <a:endParaRPr lang="en-US" dirty="0"/>
          </a:p>
          <a:p>
            <a:pPr lvl="1"/>
            <a:r>
              <a:rPr lang="en-US" dirty="0" err="1"/>
              <a:t>onDragDrop</a:t>
            </a:r>
            <a:endParaRPr lang="en-US" dirty="0"/>
          </a:p>
          <a:p>
            <a:pPr lvl="1"/>
            <a:r>
              <a:rPr lang="en-US" dirty="0" err="1"/>
              <a:t>onLoad</a:t>
            </a:r>
            <a:endParaRPr lang="en-US" dirty="0"/>
          </a:p>
          <a:p>
            <a:pPr lvl="1"/>
            <a:r>
              <a:rPr lang="en-US" dirty="0" err="1"/>
              <a:t>onMove</a:t>
            </a:r>
            <a:endParaRPr lang="en-US" dirty="0"/>
          </a:p>
          <a:p>
            <a:pPr lvl="1"/>
            <a:r>
              <a:rPr lang="en-US" dirty="0" err="1"/>
              <a:t>onResize</a:t>
            </a:r>
            <a:endParaRPr lang="en-US" dirty="0"/>
          </a:p>
          <a:p>
            <a:pPr lvl="1"/>
            <a:r>
              <a:rPr lang="en-US" dirty="0" err="1"/>
              <a:t>onUnload</a:t>
            </a:r>
            <a:endParaRPr lang="en-US" dirty="0"/>
          </a:p>
          <a:p>
            <a:pPr eaLnBrk="1" hangingPunct="1"/>
            <a:endParaRPr lang="en-US" dirty="0"/>
          </a:p>
        </p:txBody>
      </p:sp>
      <p:sp>
        <p:nvSpPr>
          <p:cNvPr id="20484" name="Rectangle 6"/>
          <p:cNvSpPr>
            <a:spLocks noChangeArrowheads="1"/>
          </p:cNvSpPr>
          <p:nvPr/>
        </p:nvSpPr>
        <p:spPr bwMode="auto">
          <a:xfrm>
            <a:off x="609600" y="2286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spcBef>
                <a:spcPct val="0"/>
              </a:spcBef>
            </a:pPr>
            <a:r>
              <a:rPr lang="en-US" sz="1200" b="1" dirty="0">
                <a:latin typeface="Candara"/>
                <a:cs typeface="Arial" pitchFamily="34" charset="0"/>
              </a:rPr>
              <a:t>5.3: Window Object </a:t>
            </a:r>
            <a:br>
              <a:rPr lang="en-US" sz="1200" b="1" dirty="0">
                <a:latin typeface="Candara"/>
                <a:cs typeface="Arial" pitchFamily="34" charset="0"/>
              </a:rPr>
            </a:br>
            <a:r>
              <a:rPr lang="en-US" sz="2800" dirty="0">
                <a:latin typeface="Candara"/>
                <a:ea typeface="+mj-ea"/>
                <a:cs typeface="+mj-cs"/>
              </a:rPr>
              <a:t>Window Object Event Handlers</a:t>
            </a:r>
          </a:p>
        </p:txBody>
      </p:sp>
    </p:spTree>
    <p:extLst>
      <p:ext uri="{BB962C8B-B14F-4D97-AF65-F5344CB8AC3E}">
        <p14:creationId xmlns:p14="http://schemas.microsoft.com/office/powerpoint/2010/main" val="2680807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rPr>
              <a:t>5.4: Frame Object </a:t>
            </a:r>
            <a:r>
              <a:rPr lang="en-US" sz="1200" dirty="0">
                <a:latin typeface="Candara"/>
              </a:rPr>
              <a:t/>
            </a:r>
            <a:br>
              <a:rPr lang="en-US" sz="1200" dirty="0">
                <a:latin typeface="Candara"/>
              </a:rPr>
            </a:br>
            <a:r>
              <a:rPr lang="en-US" dirty="0">
                <a:latin typeface="Candara"/>
              </a:rPr>
              <a:t>Frame Object</a:t>
            </a:r>
          </a:p>
        </p:txBody>
      </p:sp>
      <p:sp>
        <p:nvSpPr>
          <p:cNvPr id="296963" name="Rectangle 3"/>
          <p:cNvSpPr>
            <a:spLocks noGrp="1" noChangeArrowheads="1"/>
          </p:cNvSpPr>
          <p:nvPr>
            <p:ph type="body" idx="4294967295"/>
          </p:nvPr>
        </p:nvSpPr>
        <p:spPr/>
        <p:txBody>
          <a:bodyPr lIns="90488" tIns="44450" rIns="90488" bIns="44450"/>
          <a:lstStyle/>
          <a:p>
            <a:r>
              <a:rPr lang="en-US" dirty="0">
                <a:latin typeface="Candara"/>
                <a:cs typeface="Arial" pitchFamily="34" charset="0"/>
              </a:rPr>
              <a:t>Properties, methods and event handlers are same as the window object </a:t>
            </a:r>
          </a:p>
          <a:p>
            <a:r>
              <a:rPr lang="en-US" dirty="0">
                <a:latin typeface="Candara"/>
                <a:cs typeface="Arial" pitchFamily="34" charset="0"/>
              </a:rPr>
              <a:t>Behaves exactly like a window object, except that it is  created as part of a frameset by another document</a:t>
            </a:r>
          </a:p>
          <a:p>
            <a:r>
              <a:rPr lang="en-US" dirty="0">
                <a:latin typeface="Candara"/>
                <a:cs typeface="Arial" pitchFamily="34" charset="0"/>
              </a:rPr>
              <a:t>The Event Handlers for a Frame are similar to window object event handlers</a:t>
            </a:r>
          </a:p>
          <a:p>
            <a:pPr eaLnBrk="1" hangingPunct="1"/>
            <a:endParaRPr lang="en-US" sz="2000" b="1" dirty="0">
              <a:solidFill>
                <a:srgbClr val="000000"/>
              </a:solidFill>
              <a:latin typeface="Candara"/>
              <a:cs typeface="Arial" pitchFamily="34" charset="0"/>
            </a:endParaRPr>
          </a:p>
          <a:p>
            <a:pPr eaLnBrk="1" hangingPunct="1"/>
            <a:endParaRPr lang="en-US" sz="2000" dirty="0">
              <a:solidFill>
                <a:srgbClr val="000000"/>
              </a:solidFill>
              <a:latin typeface="Candara"/>
            </a:endParaRPr>
          </a:p>
        </p:txBody>
      </p:sp>
    </p:spTree>
    <p:extLst>
      <p:ext uri="{BB962C8B-B14F-4D97-AF65-F5344CB8AC3E}">
        <p14:creationId xmlns:p14="http://schemas.microsoft.com/office/powerpoint/2010/main" val="282499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rPr>
              <a:t>5.5: Navigator Object</a:t>
            </a:r>
            <a:r>
              <a:rPr lang="en-US" sz="1200" i="1" dirty="0">
                <a:latin typeface="Candara"/>
              </a:rPr>
              <a:t/>
            </a:r>
            <a:br>
              <a:rPr lang="en-US" sz="1200" i="1" dirty="0">
                <a:latin typeface="Candara"/>
              </a:rPr>
            </a:br>
            <a:r>
              <a:rPr lang="en-US" dirty="0">
                <a:latin typeface="Candara"/>
              </a:rPr>
              <a:t>Navigator Object</a:t>
            </a:r>
          </a:p>
        </p:txBody>
      </p:sp>
      <p:sp>
        <p:nvSpPr>
          <p:cNvPr id="246787" name="Rectangle 3"/>
          <p:cNvSpPr>
            <a:spLocks noGrp="1" noChangeArrowheads="1"/>
          </p:cNvSpPr>
          <p:nvPr>
            <p:ph type="body" idx="4294967295"/>
          </p:nvPr>
        </p:nvSpPr>
        <p:spPr/>
        <p:txBody>
          <a:bodyPr lIns="90488" tIns="44450" rIns="90488" bIns="44450">
            <a:normAutofit/>
          </a:bodyPr>
          <a:lstStyle/>
          <a:p>
            <a:r>
              <a:rPr lang="en-US" dirty="0">
                <a:latin typeface="Candara"/>
                <a:cs typeface="Arial" pitchFamily="34" charset="0"/>
              </a:rPr>
              <a:t>Netscape originally defined the navigator object for the Navigator 2 browser</a:t>
            </a:r>
          </a:p>
          <a:p>
            <a:r>
              <a:rPr lang="en-US" dirty="0">
                <a:latin typeface="Candara"/>
                <a:cs typeface="Arial" pitchFamily="34" charset="0"/>
              </a:rPr>
              <a:t> Microsoft Internet Explorer also supports the object in its object model</a:t>
            </a:r>
          </a:p>
          <a:p>
            <a:r>
              <a:rPr lang="en-US" dirty="0">
                <a:latin typeface="Candara"/>
                <a:cs typeface="Arial" pitchFamily="34" charset="0"/>
              </a:rPr>
              <a:t>The properties of the navigator object deal with the browser program the user runs to view documents</a:t>
            </a:r>
          </a:p>
        </p:txBody>
      </p:sp>
    </p:spTree>
    <p:extLst>
      <p:ext uri="{BB962C8B-B14F-4D97-AF65-F5344CB8AC3E}">
        <p14:creationId xmlns:p14="http://schemas.microsoft.com/office/powerpoint/2010/main" val="2706175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rPr>
              <a:t>5.5: Navigator Object</a:t>
            </a:r>
            <a:r>
              <a:rPr lang="en-US" dirty="0">
                <a:latin typeface="Candara"/>
              </a:rPr>
              <a:t/>
            </a:r>
            <a:br>
              <a:rPr lang="en-US" dirty="0">
                <a:latin typeface="Candara"/>
              </a:rPr>
            </a:br>
            <a:r>
              <a:rPr lang="en-US" dirty="0">
                <a:latin typeface="Candara"/>
              </a:rPr>
              <a:t>Navigator Object</a:t>
            </a:r>
          </a:p>
        </p:txBody>
      </p:sp>
      <p:graphicFrame>
        <p:nvGraphicFramePr>
          <p:cNvPr id="72728" name="Group 24"/>
          <p:cNvGraphicFramePr>
            <a:graphicFrameLocks noGrp="1"/>
          </p:cNvGraphicFramePr>
          <p:nvPr>
            <p:extLst>
              <p:ext uri="{D42A27DB-BD31-4B8C-83A1-F6EECF244321}">
                <p14:modId xmlns:p14="http://schemas.microsoft.com/office/powerpoint/2010/main" val="1260997092"/>
              </p:ext>
            </p:extLst>
          </p:nvPr>
        </p:nvGraphicFramePr>
        <p:xfrm>
          <a:off x="352425" y="1676400"/>
          <a:ext cx="7385050" cy="3952877"/>
        </p:xfrm>
        <a:graphic>
          <a:graphicData uri="http://schemas.openxmlformats.org/drawingml/2006/table">
            <a:tbl>
              <a:tblPr/>
              <a:tblGrid>
                <a:gridCol w="3692525"/>
                <a:gridCol w="3692525"/>
              </a:tblGrid>
              <a:tr h="792163">
                <a:tc gridSpan="2">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dirty="0" smtClean="0">
                          <a:ln>
                            <a:noFill/>
                          </a:ln>
                          <a:solidFill>
                            <a:schemeClr val="tx1"/>
                          </a:solidFill>
                          <a:effectLst/>
                          <a:latin typeface="Candara" panose="020E0502030303020204" pitchFamily="34" charset="0"/>
                        </a:rPr>
                        <a:t>Properties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78898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appName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appCodeName</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appVersion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userAgent</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898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mimeTypes[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anose="020E0502030303020204" pitchFamily="34" charset="0"/>
                        </a:rPr>
                        <a:t>Platform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plugins[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cookieEnabled</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072170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p:txBody>
          <a:bodyPr lIns="90488" tIns="44450" rIns="90488" bIns="44450">
            <a:normAutofit/>
          </a:bodyPr>
          <a:lstStyle/>
          <a:p>
            <a:r>
              <a:rPr lang="en-US" dirty="0">
                <a:latin typeface="Candara"/>
              </a:rPr>
              <a:t>Demo</a:t>
            </a:r>
          </a:p>
        </p:txBody>
      </p:sp>
      <p:sp>
        <p:nvSpPr>
          <p:cNvPr id="23556" name="Rectangle 3"/>
          <p:cNvSpPr>
            <a:spLocks noGrp="1" noChangeArrowheads="1"/>
          </p:cNvSpPr>
          <p:nvPr>
            <p:ph type="body" idx="4294967295"/>
          </p:nvPr>
        </p:nvSpPr>
        <p:spPr>
          <a:xfrm>
            <a:off x="471714" y="1420837"/>
            <a:ext cx="4191000" cy="2222046"/>
          </a:xfrm>
        </p:spPr>
        <p:txBody>
          <a:bodyPr lIns="90488" tIns="44450" rIns="90488" bIns="44450">
            <a:normAutofit/>
          </a:bodyPr>
          <a:lstStyle/>
          <a:p>
            <a:r>
              <a:rPr lang="en-US" dirty="0">
                <a:latin typeface="Candara"/>
                <a:cs typeface="Arial" pitchFamily="34" charset="0"/>
              </a:rPr>
              <a:t>Window_object.html</a:t>
            </a:r>
          </a:p>
          <a:p>
            <a:r>
              <a:rPr lang="en-US" dirty="0">
                <a:latin typeface="Candara"/>
                <a:cs typeface="Arial" pitchFamily="34" charset="0"/>
              </a:rPr>
              <a:t>setTimeOut_method.html</a:t>
            </a:r>
          </a:p>
          <a:p>
            <a:r>
              <a:rPr lang="en-US" dirty="0">
                <a:latin typeface="Candara"/>
                <a:cs typeface="Arial" pitchFamily="34" charset="0"/>
              </a:rPr>
              <a:t>Window_ex.html</a:t>
            </a:r>
          </a:p>
          <a:p>
            <a:r>
              <a:rPr lang="en-US" dirty="0">
                <a:latin typeface="Candara"/>
                <a:cs typeface="Arial" pitchFamily="34" charset="0"/>
              </a:rPr>
              <a:t>setInterval_method.html</a:t>
            </a:r>
          </a:p>
        </p:txBody>
      </p:sp>
      <p:grpSp>
        <p:nvGrpSpPr>
          <p:cNvPr id="2" name="Group 78"/>
          <p:cNvGrpSpPr>
            <a:grpSpLocks/>
          </p:cNvGrpSpPr>
          <p:nvPr/>
        </p:nvGrpSpPr>
        <p:grpSpPr bwMode="auto">
          <a:xfrm>
            <a:off x="5757863" y="1546225"/>
            <a:ext cx="2905125" cy="1670050"/>
            <a:chOff x="781" y="1008"/>
            <a:chExt cx="4107" cy="2525"/>
          </a:xfrm>
        </p:grpSpPr>
        <p:sp>
          <p:nvSpPr>
            <p:cNvPr id="23631"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80"/>
            <p:cNvGrpSpPr>
              <a:grpSpLocks/>
            </p:cNvGrpSpPr>
            <p:nvPr/>
          </p:nvGrpSpPr>
          <p:grpSpPr bwMode="auto">
            <a:xfrm>
              <a:off x="2641" y="1963"/>
              <a:ext cx="796" cy="355"/>
              <a:chOff x="2624" y="1896"/>
              <a:chExt cx="796" cy="355"/>
            </a:xfrm>
          </p:grpSpPr>
          <p:sp>
            <p:nvSpPr>
              <p:cNvPr id="23633"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34"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35"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36"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37"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86"/>
            <p:cNvGrpSpPr>
              <a:grpSpLocks/>
            </p:cNvGrpSpPr>
            <p:nvPr/>
          </p:nvGrpSpPr>
          <p:grpSpPr bwMode="auto">
            <a:xfrm>
              <a:off x="2196" y="2406"/>
              <a:ext cx="996" cy="690"/>
              <a:chOff x="2074" y="2432"/>
              <a:chExt cx="996" cy="690"/>
            </a:xfrm>
          </p:grpSpPr>
          <p:sp>
            <p:nvSpPr>
              <p:cNvPr id="23639"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0"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1"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2"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3"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4"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5"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6"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7"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8"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49"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98"/>
            <p:cNvGrpSpPr>
              <a:grpSpLocks/>
            </p:cNvGrpSpPr>
            <p:nvPr/>
          </p:nvGrpSpPr>
          <p:grpSpPr bwMode="auto">
            <a:xfrm>
              <a:off x="1547" y="1137"/>
              <a:ext cx="1302" cy="1554"/>
              <a:chOff x="1458" y="1110"/>
              <a:chExt cx="1302" cy="1554"/>
            </a:xfrm>
          </p:grpSpPr>
          <p:grpSp>
            <p:nvGrpSpPr>
              <p:cNvPr id="6" name="Group 99"/>
              <p:cNvGrpSpPr>
                <a:grpSpLocks/>
              </p:cNvGrpSpPr>
              <p:nvPr/>
            </p:nvGrpSpPr>
            <p:grpSpPr bwMode="auto">
              <a:xfrm>
                <a:off x="1464" y="1968"/>
                <a:ext cx="1296" cy="696"/>
                <a:chOff x="1464" y="1968"/>
                <a:chExt cx="1296" cy="696"/>
              </a:xfrm>
            </p:grpSpPr>
            <p:sp>
              <p:nvSpPr>
                <p:cNvPr id="23652"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 name="Group 101"/>
                <p:cNvGrpSpPr>
                  <a:grpSpLocks/>
                </p:cNvGrpSpPr>
                <p:nvPr/>
              </p:nvGrpSpPr>
              <p:grpSpPr bwMode="auto">
                <a:xfrm>
                  <a:off x="1464" y="1968"/>
                  <a:ext cx="1296" cy="690"/>
                  <a:chOff x="1464" y="1968"/>
                  <a:chExt cx="1296" cy="690"/>
                </a:xfrm>
              </p:grpSpPr>
              <p:grpSp>
                <p:nvGrpSpPr>
                  <p:cNvPr id="8" name="Group 102"/>
                  <p:cNvGrpSpPr>
                    <a:grpSpLocks/>
                  </p:cNvGrpSpPr>
                  <p:nvPr/>
                </p:nvGrpSpPr>
                <p:grpSpPr bwMode="auto">
                  <a:xfrm>
                    <a:off x="1464" y="1968"/>
                    <a:ext cx="1296" cy="690"/>
                    <a:chOff x="1200" y="2160"/>
                    <a:chExt cx="1296" cy="690"/>
                  </a:xfrm>
                </p:grpSpPr>
                <p:sp>
                  <p:nvSpPr>
                    <p:cNvPr id="23655"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8"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60"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 name="Group 109"/>
              <p:cNvGrpSpPr>
                <a:grpSpLocks/>
              </p:cNvGrpSpPr>
              <p:nvPr/>
            </p:nvGrpSpPr>
            <p:grpSpPr bwMode="auto">
              <a:xfrm>
                <a:off x="1458" y="1110"/>
                <a:ext cx="1125" cy="1098"/>
                <a:chOff x="1458" y="1110"/>
                <a:chExt cx="1125" cy="1098"/>
              </a:xfrm>
            </p:grpSpPr>
            <p:sp>
              <p:nvSpPr>
                <p:cNvPr id="23662"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3"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4"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5"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6"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7"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8"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669"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0"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1"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120"/>
            <p:cNvGrpSpPr>
              <a:grpSpLocks/>
            </p:cNvGrpSpPr>
            <p:nvPr/>
          </p:nvGrpSpPr>
          <p:grpSpPr bwMode="auto">
            <a:xfrm>
              <a:off x="781" y="2595"/>
              <a:ext cx="1304" cy="752"/>
              <a:chOff x="781" y="2595"/>
              <a:chExt cx="1304" cy="752"/>
            </a:xfrm>
          </p:grpSpPr>
          <p:sp>
            <p:nvSpPr>
              <p:cNvPr id="23673"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4"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5"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6"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7"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78"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7"/>
            <p:cNvGrpSpPr>
              <a:grpSpLocks/>
            </p:cNvGrpSpPr>
            <p:nvPr/>
          </p:nvGrpSpPr>
          <p:grpSpPr bwMode="auto">
            <a:xfrm>
              <a:off x="2549" y="1361"/>
              <a:ext cx="2203" cy="2087"/>
              <a:chOff x="2549" y="1361"/>
              <a:chExt cx="2203" cy="2087"/>
            </a:xfrm>
          </p:grpSpPr>
          <p:grpSp>
            <p:nvGrpSpPr>
              <p:cNvPr id="12" name="Group 128"/>
              <p:cNvGrpSpPr>
                <a:grpSpLocks/>
              </p:cNvGrpSpPr>
              <p:nvPr/>
            </p:nvGrpSpPr>
            <p:grpSpPr bwMode="auto">
              <a:xfrm rot="105239">
                <a:off x="2549" y="2499"/>
                <a:ext cx="672" cy="436"/>
                <a:chOff x="2452" y="2860"/>
                <a:chExt cx="768" cy="516"/>
              </a:xfrm>
            </p:grpSpPr>
            <p:sp>
              <p:nvSpPr>
                <p:cNvPr id="23681"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2"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83"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4"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5"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6"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7"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8"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89"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0"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1"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2"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3"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4"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5"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6"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7"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8"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99"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20640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p:txBody>
          <a:bodyPr lIns="90488" tIns="44450" rIns="90488" bIns="44450">
            <a:normAutofit/>
          </a:bodyPr>
          <a:lstStyle/>
          <a:p>
            <a:r>
              <a:rPr lang="en-US" dirty="0">
                <a:latin typeface="Candara"/>
              </a:rPr>
              <a:t>Lab</a:t>
            </a:r>
          </a:p>
        </p:txBody>
      </p:sp>
      <p:sp>
        <p:nvSpPr>
          <p:cNvPr id="24580" name="Rectangle 3"/>
          <p:cNvSpPr>
            <a:spLocks noGrp="1" noChangeArrowheads="1"/>
          </p:cNvSpPr>
          <p:nvPr>
            <p:ph type="body" idx="4294967295"/>
          </p:nvPr>
        </p:nvSpPr>
        <p:spPr>
          <a:xfrm>
            <a:off x="395288" y="1314450"/>
            <a:ext cx="5421086" cy="4229100"/>
          </a:xfrm>
        </p:spPr>
        <p:txBody>
          <a:bodyPr lIns="90488" tIns="44450" rIns="90488" bIns="44450">
            <a:normAutofit/>
          </a:bodyPr>
          <a:lstStyle/>
          <a:p>
            <a:r>
              <a:rPr lang="en-US" dirty="0">
                <a:latin typeface="Candara"/>
                <a:cs typeface="Arial" pitchFamily="34" charset="0"/>
              </a:rPr>
              <a:t>Lab Exercise 6 : </a:t>
            </a:r>
            <a:endParaRPr lang="en-US" dirty="0" smtClean="0">
              <a:latin typeface="Candara"/>
              <a:cs typeface="Arial" pitchFamily="34" charset="0"/>
            </a:endParaRPr>
          </a:p>
          <a:p>
            <a:r>
              <a:rPr lang="en-US" dirty="0" smtClean="0">
                <a:latin typeface="Candara"/>
                <a:cs typeface="Arial" pitchFamily="34" charset="0"/>
              </a:rPr>
              <a:t>Working </a:t>
            </a:r>
            <a:r>
              <a:rPr lang="en-US" dirty="0">
                <a:latin typeface="Candara"/>
                <a:cs typeface="Arial" pitchFamily="34" charset="0"/>
              </a:rPr>
              <a:t>with Document Object Model (DOM) </a:t>
            </a:r>
          </a:p>
        </p:txBody>
      </p:sp>
      <p:grpSp>
        <p:nvGrpSpPr>
          <p:cNvPr id="2" name="Group 7"/>
          <p:cNvGrpSpPr>
            <a:grpSpLocks/>
          </p:cNvGrpSpPr>
          <p:nvPr/>
        </p:nvGrpSpPr>
        <p:grpSpPr bwMode="auto">
          <a:xfrm>
            <a:off x="6705600" y="1576388"/>
            <a:ext cx="1944688" cy="1624012"/>
            <a:chOff x="4224" y="993"/>
            <a:chExt cx="1225" cy="1023"/>
          </a:xfrm>
        </p:grpSpPr>
        <p:sp>
          <p:nvSpPr>
            <p:cNvPr id="24584" name="Rectangle 8"/>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4585" name="Picture 9"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63401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smtClean="0"/>
              <a:t>5.</a:t>
            </a:r>
            <a:r>
              <a:rPr lang="en-US" sz="1200" b="1" dirty="0"/>
              <a:t>6</a:t>
            </a:r>
            <a:r>
              <a:rPr lang="en-US" sz="1200" b="1" dirty="0" smtClean="0"/>
              <a:t>: </a:t>
            </a:r>
            <a:r>
              <a:rPr lang="en-US" sz="1200" b="1" dirty="0"/>
              <a:t>Working with Location Object</a:t>
            </a:r>
            <a:br>
              <a:rPr lang="en-US" sz="1200" b="1" dirty="0"/>
            </a:br>
            <a:r>
              <a:rPr lang="en-US" dirty="0"/>
              <a:t>Rationale of Location Object</a:t>
            </a:r>
          </a:p>
        </p:txBody>
      </p:sp>
      <p:sp>
        <p:nvSpPr>
          <p:cNvPr id="244739" name="Rectangle 3"/>
          <p:cNvSpPr>
            <a:spLocks noGrp="1" noChangeArrowheads="1"/>
          </p:cNvSpPr>
          <p:nvPr>
            <p:ph type="body" idx="4294967295"/>
          </p:nvPr>
        </p:nvSpPr>
        <p:spPr>
          <a:xfrm>
            <a:off x="395288" y="1222831"/>
            <a:ext cx="8229600" cy="4525963"/>
          </a:xfrm>
        </p:spPr>
        <p:txBody>
          <a:bodyPr lIns="90488" tIns="44450" rIns="90488" bIns="44450">
            <a:normAutofit/>
          </a:bodyPr>
          <a:lstStyle/>
          <a:p>
            <a:pPr eaLnBrk="1" hangingPunct="1"/>
            <a:r>
              <a:rPr lang="en-US" b="1" dirty="0"/>
              <a:t>The Location object represents information about the URL of any currently open window or of a specific frame of an html document</a:t>
            </a:r>
            <a:r>
              <a:rPr lang="en-US" dirty="0"/>
              <a:t> </a:t>
            </a:r>
          </a:p>
          <a:p>
            <a:pPr lvl="1"/>
            <a:r>
              <a:rPr lang="en-US" dirty="0"/>
              <a:t>A multiple-frame window displays the parent window’s URL in the Location field</a:t>
            </a:r>
          </a:p>
          <a:p>
            <a:pPr lvl="1"/>
            <a:r>
              <a:rPr lang="en-US" dirty="0"/>
              <a:t>Each frame also has a location associated with it, although no overt reference to the frame’s URL can be seen in the browser </a:t>
            </a:r>
          </a:p>
        </p:txBody>
      </p:sp>
    </p:spTree>
    <p:extLst>
      <p:ext uri="{BB962C8B-B14F-4D97-AF65-F5344CB8AC3E}">
        <p14:creationId xmlns:p14="http://schemas.microsoft.com/office/powerpoint/2010/main" val="2798358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47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4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lIns="90488" tIns="44450" rIns="90488" bIns="44450">
            <a:normAutofit/>
          </a:bodyPr>
          <a:lstStyle/>
          <a:p>
            <a:pPr eaLnBrk="1" hangingPunct="1"/>
            <a:r>
              <a:rPr lang="en-US" dirty="0"/>
              <a:t>Lesson Objectives</a:t>
            </a:r>
          </a:p>
        </p:txBody>
      </p:sp>
      <p:sp>
        <p:nvSpPr>
          <p:cNvPr id="284675" name="Rectangle 3"/>
          <p:cNvSpPr>
            <a:spLocks noGrp="1" noChangeArrowheads="1"/>
          </p:cNvSpPr>
          <p:nvPr>
            <p:ph type="body" idx="4294967295"/>
          </p:nvPr>
        </p:nvSpPr>
        <p:spPr>
          <a:xfrm>
            <a:off x="457200" y="1371600"/>
            <a:ext cx="6096000" cy="4525963"/>
          </a:xfrm>
        </p:spPr>
        <p:txBody>
          <a:bodyPr lIns="90488" tIns="44450" rIns="90488" bIns="44450"/>
          <a:lstStyle/>
          <a:p>
            <a:r>
              <a:rPr lang="en-US" dirty="0">
                <a:latin typeface="Candara"/>
                <a:cs typeface="Arial" pitchFamily="34" charset="0"/>
              </a:rPr>
              <a:t>After completing this module you will be able to:</a:t>
            </a:r>
          </a:p>
          <a:p>
            <a:pPr lvl="1" eaLnBrk="1" hangingPunct="1"/>
            <a:r>
              <a:rPr lang="en-US" dirty="0"/>
              <a:t>Understand the JavaScript Object Model</a:t>
            </a:r>
          </a:p>
          <a:p>
            <a:pPr lvl="1" eaLnBrk="1" hangingPunct="1"/>
            <a:r>
              <a:rPr lang="en-US" dirty="0">
                <a:ea typeface="Arial Unicode MS" pitchFamily="34" charset="-128"/>
              </a:rPr>
              <a:t>Understand  the </a:t>
            </a:r>
            <a:r>
              <a:rPr lang="en-US" i="1" dirty="0">
                <a:ea typeface="Arial Unicode MS" pitchFamily="34" charset="-128"/>
              </a:rPr>
              <a:t>Window </a:t>
            </a:r>
            <a:r>
              <a:rPr lang="en-US" dirty="0">
                <a:ea typeface="Arial Unicode MS" pitchFamily="34" charset="-128"/>
              </a:rPr>
              <a:t>object, Frame and Navigator </a:t>
            </a:r>
            <a:r>
              <a:rPr lang="en-US" dirty="0" smtClean="0">
                <a:ea typeface="Arial Unicode MS" pitchFamily="34" charset="-128"/>
              </a:rPr>
              <a:t>Object</a:t>
            </a:r>
          </a:p>
          <a:p>
            <a:pPr lvl="1"/>
            <a:r>
              <a:rPr lang="en-US" dirty="0"/>
              <a:t>Working with Location </a:t>
            </a:r>
            <a:r>
              <a:rPr lang="en-US" dirty="0" smtClean="0"/>
              <a:t>and History Object</a:t>
            </a:r>
            <a:endParaRPr lang="en-US" dirty="0"/>
          </a:p>
          <a:p>
            <a:pPr lvl="1" eaLnBrk="1" hangingPunct="1"/>
            <a:endParaRPr lang="en-US" dirty="0">
              <a:ea typeface="Arial Unicode MS" pitchFamily="34" charset="-128"/>
            </a:endParaRPr>
          </a:p>
          <a:p>
            <a:pPr eaLnBrk="1" hangingPunct="1"/>
            <a:endParaRPr lang="en-US" sz="1600" dirty="0"/>
          </a:p>
          <a:p>
            <a:pPr lvl="1" eaLnBrk="1" hangingPunct="1">
              <a:buFont typeface="Arial" pitchFamily="34" charset="0"/>
              <a:buNone/>
            </a:pPr>
            <a:endParaRPr lang="en-US" sz="1800" dirty="0"/>
          </a:p>
        </p:txBody>
      </p:sp>
      <p:grpSp>
        <p:nvGrpSpPr>
          <p:cNvPr id="2" name="Group 6"/>
          <p:cNvGrpSpPr>
            <a:grpSpLocks/>
          </p:cNvGrpSpPr>
          <p:nvPr/>
        </p:nvGrpSpPr>
        <p:grpSpPr bwMode="auto">
          <a:xfrm>
            <a:off x="6934200" y="1576388"/>
            <a:ext cx="1716088" cy="1471612"/>
            <a:chOff x="4176" y="993"/>
            <a:chExt cx="1273" cy="1119"/>
          </a:xfrm>
        </p:grpSpPr>
        <p:sp>
          <p:nvSpPr>
            <p:cNvPr id="4103"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4104" name="Picture 8"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58861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descr="cross-ta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5978525" cy="4691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72" name="Rectangle 15"/>
          <p:cNvSpPr>
            <a:spLocks noGrp="1" noChangeArrowheads="1"/>
          </p:cNvSpPr>
          <p:nvPr>
            <p:ph type="title" idx="4294967295"/>
          </p:nvPr>
        </p:nvSpPr>
        <p:spPr>
          <a:xfrm>
            <a:off x="457200" y="152400"/>
            <a:ext cx="8229600" cy="715963"/>
          </a:xfrm>
        </p:spPr>
        <p:txBody>
          <a:bodyPr lIns="90488" tIns="44450" rIns="90488" bIns="44450"/>
          <a:lstStyle/>
          <a:p>
            <a:r>
              <a:rPr lang="en-US" dirty="0" smtClean="0"/>
              <a:t>Rationale </a:t>
            </a:r>
            <a:r>
              <a:rPr lang="en-US" dirty="0"/>
              <a:t>of Location Object</a:t>
            </a:r>
          </a:p>
        </p:txBody>
      </p:sp>
      <p:grpSp>
        <p:nvGrpSpPr>
          <p:cNvPr id="2" name="Group 4"/>
          <p:cNvGrpSpPr>
            <a:grpSpLocks/>
          </p:cNvGrpSpPr>
          <p:nvPr/>
        </p:nvGrpSpPr>
        <p:grpSpPr bwMode="auto">
          <a:xfrm>
            <a:off x="1747838" y="2057400"/>
            <a:ext cx="7243762" cy="3429000"/>
            <a:chOff x="1056" y="1296"/>
            <a:chExt cx="4944" cy="2160"/>
          </a:xfrm>
        </p:grpSpPr>
        <p:sp>
          <p:nvSpPr>
            <p:cNvPr id="7174" name="Line 5"/>
            <p:cNvSpPr>
              <a:spLocks noChangeShapeType="1"/>
            </p:cNvSpPr>
            <p:nvPr/>
          </p:nvSpPr>
          <p:spPr bwMode="auto">
            <a:xfrm>
              <a:off x="2880" y="1440"/>
              <a:ext cx="1776" cy="0"/>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grpSp>
          <p:nvGrpSpPr>
            <p:cNvPr id="3" name="Group 6"/>
            <p:cNvGrpSpPr>
              <a:grpSpLocks/>
            </p:cNvGrpSpPr>
            <p:nvPr/>
          </p:nvGrpSpPr>
          <p:grpSpPr bwMode="auto">
            <a:xfrm>
              <a:off x="4656" y="1296"/>
              <a:ext cx="1344" cy="288"/>
              <a:chOff x="4656" y="1296"/>
              <a:chExt cx="1344" cy="288"/>
            </a:xfrm>
          </p:grpSpPr>
          <p:sp>
            <p:nvSpPr>
              <p:cNvPr id="7179" name="Text Box 7" descr="cross-tab-1"/>
              <p:cNvSpPr txBox="1">
                <a:spLocks noChangeArrowheads="1"/>
              </p:cNvSpPr>
              <p:nvPr/>
            </p:nvSpPr>
            <p:spPr bwMode="auto">
              <a:xfrm>
                <a:off x="4813" y="1321"/>
                <a:ext cx="9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b="1" dirty="0" err="1">
                    <a:latin typeface="Candara" panose="020E0502030303020204" pitchFamily="34" charset="0"/>
                    <a:cs typeface="Arial" pitchFamily="34" charset="0"/>
                  </a:rPr>
                  <a:t>location.href</a:t>
                </a:r>
                <a:endParaRPr lang="en-US" b="1" dirty="0">
                  <a:latin typeface="Candara" panose="020E0502030303020204" pitchFamily="34" charset="0"/>
                  <a:cs typeface="Arial" pitchFamily="34" charset="0"/>
                </a:endParaRPr>
              </a:p>
            </p:txBody>
          </p:sp>
          <p:sp>
            <p:nvSpPr>
              <p:cNvPr id="7180" name="Rectangle 8" descr="cross-tab-1"/>
              <p:cNvSpPr>
                <a:spLocks noChangeArrowheads="1"/>
              </p:cNvSpPr>
              <p:nvPr/>
            </p:nvSpPr>
            <p:spPr bwMode="auto">
              <a:xfrm>
                <a:off x="4656" y="1296"/>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chemeClr val="tx2"/>
                  </a:solidFill>
                  <a:latin typeface="Arial" pitchFamily="34" charset="0"/>
                  <a:cs typeface="Arial" pitchFamily="34" charset="0"/>
                </a:endParaRPr>
              </a:p>
            </p:txBody>
          </p:sp>
        </p:grpSp>
        <p:sp>
          <p:nvSpPr>
            <p:cNvPr id="7176" name="Line 9"/>
            <p:cNvSpPr>
              <a:spLocks noChangeShapeType="1"/>
            </p:cNvSpPr>
            <p:nvPr/>
          </p:nvSpPr>
          <p:spPr bwMode="auto">
            <a:xfrm flipV="1">
              <a:off x="4368" y="1584"/>
              <a:ext cx="816" cy="720"/>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sp>
          <p:nvSpPr>
            <p:cNvPr id="7177" name="Line 10"/>
            <p:cNvSpPr>
              <a:spLocks noChangeShapeType="1"/>
            </p:cNvSpPr>
            <p:nvPr/>
          </p:nvSpPr>
          <p:spPr bwMode="auto">
            <a:xfrm flipV="1">
              <a:off x="4320" y="1632"/>
              <a:ext cx="1008" cy="1824"/>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sp>
          <p:nvSpPr>
            <p:cNvPr id="7178" name="Line 11"/>
            <p:cNvSpPr>
              <a:spLocks noChangeShapeType="1"/>
            </p:cNvSpPr>
            <p:nvPr/>
          </p:nvSpPr>
          <p:spPr bwMode="auto">
            <a:xfrm flipV="1">
              <a:off x="1056" y="1584"/>
              <a:ext cx="3984" cy="1200"/>
            </a:xfrm>
            <a:prstGeom prst="line">
              <a:avLst/>
            </a:prstGeom>
            <a:noFill/>
            <a:ln w="28575">
              <a:solidFill>
                <a:schemeClr val="tx2"/>
              </a:solidFill>
              <a:round/>
              <a:headEnd type="triangle" w="lg" len="lg"/>
              <a:tailEnd/>
            </a:ln>
            <a:extLst>
              <a:ext uri="{909E8E84-426E-40DD-AFC4-6F175D3DCCD1}">
                <a14:hiddenFill xmlns:a14="http://schemas.microsoft.com/office/drawing/2010/main">
                  <a:noFill/>
                </a14:hiddenFill>
              </a:ext>
            </a:extLst>
          </p:spPr>
          <p:txBody>
            <a:bodyPr/>
            <a:lstStyle/>
            <a:p>
              <a:endParaRPr lang="en-US">
                <a:solidFill>
                  <a:schemeClr val="tx2"/>
                </a:solidFill>
                <a:latin typeface="Arial" pitchFamily="34" charset="0"/>
                <a:cs typeface="Arial" pitchFamily="34" charset="0"/>
              </a:endParaRPr>
            </a:p>
          </p:txBody>
        </p:sp>
      </p:grpSp>
    </p:spTree>
    <p:extLst>
      <p:ext uri="{BB962C8B-B14F-4D97-AF65-F5344CB8AC3E}">
        <p14:creationId xmlns:p14="http://schemas.microsoft.com/office/powerpoint/2010/main" val="2954206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457200" y="152400"/>
            <a:ext cx="8229600" cy="715963"/>
          </a:xfrm>
        </p:spPr>
        <p:txBody>
          <a:bodyPr lIns="90488" tIns="44450" rIns="90488" bIns="44450"/>
          <a:lstStyle/>
          <a:p>
            <a:r>
              <a:rPr lang="en-US" dirty="0" smtClean="0"/>
              <a:t>Location </a:t>
            </a:r>
            <a:r>
              <a:rPr lang="en-US" dirty="0"/>
              <a:t>Object Properties</a:t>
            </a:r>
          </a:p>
        </p:txBody>
      </p:sp>
      <p:graphicFrame>
        <p:nvGraphicFramePr>
          <p:cNvPr id="8245" name="Group 53"/>
          <p:cNvGraphicFramePr>
            <a:graphicFrameLocks noGrp="1"/>
          </p:cNvGraphicFramePr>
          <p:nvPr>
            <p:extLst>
              <p:ext uri="{D42A27DB-BD31-4B8C-83A1-F6EECF244321}">
                <p14:modId xmlns:p14="http://schemas.microsoft.com/office/powerpoint/2010/main" val="838757360"/>
              </p:ext>
            </p:extLst>
          </p:nvPr>
        </p:nvGraphicFramePr>
        <p:xfrm>
          <a:off x="762000" y="1676400"/>
          <a:ext cx="7924800" cy="3230881"/>
        </p:xfrm>
        <a:graphic>
          <a:graphicData uri="http://schemas.openxmlformats.org/drawingml/2006/table">
            <a:tbl>
              <a:tblPr/>
              <a:tblGrid>
                <a:gridCol w="1481138"/>
                <a:gridCol w="6443662"/>
              </a:tblGrid>
              <a:tr h="366713">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http: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hostname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www.mysite.com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host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www.mysite.com:80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pathname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/shop/pcsonline.html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rPr>
                        <a:t>hash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a:t>
                      </a:r>
                      <a:r>
                        <a:rPr kumimoji="0" lang="en-US" sz="1600" b="0" i="0" u="none" strike="noStrike" cap="none" normalizeH="0" baseline="0" dirty="0" err="1" smtClean="0">
                          <a:ln>
                            <a:noFill/>
                          </a:ln>
                          <a:solidFill>
                            <a:schemeClr val="tx1"/>
                          </a:solidFill>
                          <a:effectLst/>
                          <a:latin typeface="Candara" pitchFamily="34" charset="0"/>
                        </a:rPr>
                        <a:t>cbook</a:t>
                      </a:r>
                      <a:endParaRPr kumimoji="0" lang="en-US" sz="16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Candara" pitchFamily="34" charset="0"/>
                        </a:rPr>
                        <a:t>href</a:t>
                      </a:r>
                      <a:endParaRPr kumimoji="0" lang="en-US" sz="1600" b="0"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rPr>
                        <a:t>http://www.mysite.com:80/shop/pcsonline.html#cbooks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25" name="Rectangle 44"/>
          <p:cNvSpPr>
            <a:spLocks noGrp="1" noChangeArrowheads="1"/>
          </p:cNvSpPr>
          <p:nvPr>
            <p:ph type="body" idx="4294967295"/>
          </p:nvPr>
        </p:nvSpPr>
        <p:spPr>
          <a:xfrm>
            <a:off x="381000" y="1066800"/>
            <a:ext cx="8229600" cy="533400"/>
          </a:xfrm>
        </p:spPr>
        <p:txBody>
          <a:bodyPr lIns="90488" tIns="44450" rIns="90488" bIns="44450">
            <a:normAutofit/>
          </a:bodyPr>
          <a:lstStyle/>
          <a:p>
            <a:pPr eaLnBrk="1" hangingPunct="1"/>
            <a:r>
              <a:rPr lang="en-US" b="1" dirty="0">
                <a:latin typeface="Candara"/>
                <a:cs typeface="Arial" pitchFamily="34" charset="0"/>
              </a:rPr>
              <a:t>Let us see some of the Location Object Properties:</a:t>
            </a:r>
          </a:p>
        </p:txBody>
      </p:sp>
    </p:spTree>
    <p:extLst>
      <p:ext uri="{BB962C8B-B14F-4D97-AF65-F5344CB8AC3E}">
        <p14:creationId xmlns:p14="http://schemas.microsoft.com/office/powerpoint/2010/main" val="36756546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57200" y="152400"/>
            <a:ext cx="8229600" cy="715963"/>
          </a:xfrm>
        </p:spPr>
        <p:txBody>
          <a:bodyPr lIns="90488" tIns="44450" rIns="90488" bIns="44450"/>
          <a:lstStyle/>
          <a:p>
            <a:r>
              <a:rPr lang="en-US" dirty="0" smtClean="0"/>
              <a:t>Location </a:t>
            </a:r>
            <a:r>
              <a:rPr lang="en-US" dirty="0"/>
              <a:t>Object Methods</a:t>
            </a:r>
          </a:p>
        </p:txBody>
      </p:sp>
      <p:sp>
        <p:nvSpPr>
          <p:cNvPr id="10244" name="Rectangle 3"/>
          <p:cNvSpPr>
            <a:spLocks noGrp="1" noChangeArrowheads="1"/>
          </p:cNvSpPr>
          <p:nvPr>
            <p:ph type="body" idx="4294967295"/>
          </p:nvPr>
        </p:nvSpPr>
        <p:spPr>
          <a:xfrm>
            <a:off x="395288" y="1280886"/>
            <a:ext cx="8229600" cy="4525963"/>
          </a:xfrm>
        </p:spPr>
        <p:txBody>
          <a:bodyPr lIns="90488" tIns="44450" rIns="90488" bIns="44450">
            <a:normAutofit/>
          </a:bodyPr>
          <a:lstStyle/>
          <a:p>
            <a:pPr algn="just" eaLnBrk="1" hangingPunct="1"/>
            <a:r>
              <a:rPr lang="en-US" b="1" dirty="0">
                <a:solidFill>
                  <a:srgbClr val="000000"/>
                </a:solidFill>
                <a:latin typeface="Candara"/>
                <a:ea typeface="Arial Unicode MS" pitchFamily="34" charset="-128"/>
                <a:cs typeface="Arial" pitchFamily="34" charset="0"/>
              </a:rPr>
              <a:t>Let us see some Location Object Methods</a:t>
            </a:r>
            <a:r>
              <a:rPr lang="en-US" dirty="0">
                <a:solidFill>
                  <a:srgbClr val="000000"/>
                </a:solidFill>
                <a:latin typeface="Candara"/>
                <a:ea typeface="Arial Unicode MS" pitchFamily="34" charset="-128"/>
                <a:cs typeface="Arial" pitchFamily="34" charset="0"/>
              </a:rPr>
              <a:t>:</a:t>
            </a:r>
          </a:p>
          <a:p>
            <a:pPr lvl="1"/>
            <a:r>
              <a:rPr lang="en-US" dirty="0"/>
              <a:t>assign(“URL”)</a:t>
            </a:r>
          </a:p>
          <a:p>
            <a:pPr lvl="1"/>
            <a:r>
              <a:rPr lang="en-US" dirty="0" smtClean="0"/>
              <a:t>reload(</a:t>
            </a:r>
            <a:r>
              <a:rPr lang="en-US" dirty="0" err="1" smtClean="0"/>
              <a:t>uncGet</a:t>
            </a:r>
            <a:r>
              <a:rPr lang="en-US" dirty="0"/>
              <a:t>)</a:t>
            </a:r>
          </a:p>
          <a:p>
            <a:pPr lvl="1"/>
            <a:r>
              <a:rPr lang="en-US" dirty="0" smtClean="0"/>
              <a:t>replace</a:t>
            </a:r>
            <a:r>
              <a:rPr lang="en-US" dirty="0"/>
              <a:t>(“URL”)</a:t>
            </a:r>
          </a:p>
        </p:txBody>
      </p:sp>
    </p:spTree>
    <p:extLst>
      <p:ext uri="{BB962C8B-B14F-4D97-AF65-F5344CB8AC3E}">
        <p14:creationId xmlns:p14="http://schemas.microsoft.com/office/powerpoint/2010/main" val="171346688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smtClean="0">
                <a:latin typeface="Candara"/>
              </a:rPr>
              <a:t>5.7 : </a:t>
            </a:r>
            <a:r>
              <a:rPr lang="en-US" sz="1200" b="1" dirty="0">
                <a:latin typeface="Candara"/>
              </a:rPr>
              <a:t>Working with History Object</a:t>
            </a:r>
            <a:r>
              <a:rPr lang="en-US" dirty="0">
                <a:latin typeface="Candara"/>
              </a:rPr>
              <a:t/>
            </a:r>
            <a:br>
              <a:rPr lang="en-US" dirty="0">
                <a:latin typeface="Candara"/>
              </a:rPr>
            </a:br>
            <a:r>
              <a:rPr lang="en-US" dirty="0"/>
              <a:t>Rationale of History Object</a:t>
            </a:r>
          </a:p>
        </p:txBody>
      </p:sp>
      <p:sp>
        <p:nvSpPr>
          <p:cNvPr id="12292" name="Rectangle 3"/>
          <p:cNvSpPr>
            <a:spLocks noGrp="1" noChangeArrowheads="1"/>
          </p:cNvSpPr>
          <p:nvPr>
            <p:ph type="body" idx="4294967295"/>
          </p:nvPr>
        </p:nvSpPr>
        <p:spPr>
          <a:xfrm>
            <a:off x="395288" y="1338942"/>
            <a:ext cx="8229600" cy="4525963"/>
          </a:xfrm>
        </p:spPr>
        <p:txBody>
          <a:bodyPr lIns="90488" tIns="44450" rIns="90488" bIns="44450">
            <a:normAutofit/>
          </a:bodyPr>
          <a:lstStyle/>
          <a:p>
            <a:pPr eaLnBrk="1" hangingPunct="1"/>
            <a:r>
              <a:rPr lang="en-US" b="1" dirty="0">
                <a:solidFill>
                  <a:srgbClr val="000000"/>
                </a:solidFill>
                <a:latin typeface="Candara"/>
                <a:cs typeface="Arial" pitchFamily="34" charset="0"/>
              </a:rPr>
              <a:t>The History object contains an array of previously visited URLs by the visitor</a:t>
            </a:r>
          </a:p>
        </p:txBody>
      </p:sp>
    </p:spTree>
    <p:extLst>
      <p:ext uri="{BB962C8B-B14F-4D97-AF65-F5344CB8AC3E}">
        <p14:creationId xmlns:p14="http://schemas.microsoft.com/office/powerpoint/2010/main" val="2523217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457200" y="152400"/>
            <a:ext cx="8229600" cy="715963"/>
          </a:xfrm>
        </p:spPr>
        <p:txBody>
          <a:bodyPr lIns="90488" tIns="44450" rIns="90488" bIns="44450"/>
          <a:lstStyle/>
          <a:p>
            <a:r>
              <a:rPr lang="en-US" dirty="0" smtClean="0"/>
              <a:t>History Object </a:t>
            </a:r>
            <a:r>
              <a:rPr lang="en-US" dirty="0"/>
              <a:t>Properties</a:t>
            </a:r>
          </a:p>
        </p:txBody>
      </p:sp>
      <p:graphicFrame>
        <p:nvGraphicFramePr>
          <p:cNvPr id="13344" name="Group 32"/>
          <p:cNvGraphicFramePr>
            <a:graphicFrameLocks noGrp="1"/>
          </p:cNvGraphicFramePr>
          <p:nvPr>
            <p:extLst>
              <p:ext uri="{D42A27DB-BD31-4B8C-83A1-F6EECF244321}">
                <p14:modId xmlns:p14="http://schemas.microsoft.com/office/powerpoint/2010/main" val="2818661754"/>
              </p:ext>
            </p:extLst>
          </p:nvPr>
        </p:nvGraphicFramePr>
        <p:xfrm>
          <a:off x="773113" y="1600200"/>
          <a:ext cx="7456487" cy="1828800"/>
        </p:xfrm>
        <a:graphic>
          <a:graphicData uri="http://schemas.openxmlformats.org/drawingml/2006/table">
            <a:tbl>
              <a:tblPr/>
              <a:tblGrid>
                <a:gridCol w="2486025"/>
                <a:gridCol w="2484437"/>
                <a:gridCol w="2486025"/>
              </a:tblGrid>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current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forward()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next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previous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631090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26"/>
          <p:cNvSpPr>
            <a:spLocks noGrp="1" noChangeArrowheads="1"/>
          </p:cNvSpPr>
          <p:nvPr>
            <p:ph type="title" idx="4294967295"/>
          </p:nvPr>
        </p:nvSpPr>
        <p:spPr>
          <a:xfrm>
            <a:off x="457200" y="152400"/>
            <a:ext cx="8229600" cy="715963"/>
          </a:xfrm>
        </p:spPr>
        <p:txBody>
          <a:bodyPr lIns="90488" tIns="44450" rIns="90488" bIns="44450"/>
          <a:lstStyle/>
          <a:p>
            <a:r>
              <a:rPr lang="en-US" dirty="0" smtClean="0"/>
              <a:t>Demo on </a:t>
            </a:r>
            <a:r>
              <a:rPr lang="en-US" dirty="0"/>
              <a:t>Working with History Object</a:t>
            </a:r>
          </a:p>
        </p:txBody>
      </p:sp>
      <p:sp>
        <p:nvSpPr>
          <p:cNvPr id="14340" name="Rectangle 127"/>
          <p:cNvSpPr>
            <a:spLocks noGrp="1" noChangeArrowheads="1"/>
          </p:cNvSpPr>
          <p:nvPr>
            <p:ph type="body" idx="4294967295"/>
          </p:nvPr>
        </p:nvSpPr>
        <p:spPr>
          <a:xfrm>
            <a:off x="395288" y="1382486"/>
            <a:ext cx="5000171" cy="4525963"/>
          </a:xfrm>
        </p:spPr>
        <p:txBody>
          <a:bodyPr lIns="90488" tIns="44450" rIns="90488" bIns="44450"/>
          <a:lstStyle/>
          <a:p>
            <a:pPr eaLnBrk="1" hangingPunct="1"/>
            <a:r>
              <a:rPr lang="en-US" sz="2000" b="1" dirty="0">
                <a:solidFill>
                  <a:srgbClr val="000000"/>
                </a:solidFill>
                <a:latin typeface="Candara"/>
                <a:cs typeface="Arial" pitchFamily="34" charset="0"/>
              </a:rPr>
              <a:t>Demo with history_location.html</a:t>
            </a:r>
          </a:p>
        </p:txBody>
      </p:sp>
      <p:grpSp>
        <p:nvGrpSpPr>
          <p:cNvPr id="2" name="Group 78"/>
          <p:cNvGrpSpPr>
            <a:grpSpLocks/>
          </p:cNvGrpSpPr>
          <p:nvPr/>
        </p:nvGrpSpPr>
        <p:grpSpPr bwMode="auto">
          <a:xfrm>
            <a:off x="5757863" y="1546225"/>
            <a:ext cx="2905125" cy="1670050"/>
            <a:chOff x="781" y="1008"/>
            <a:chExt cx="4107" cy="2525"/>
          </a:xfrm>
        </p:grpSpPr>
        <p:sp>
          <p:nvSpPr>
            <p:cNvPr id="14415"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80"/>
            <p:cNvGrpSpPr>
              <a:grpSpLocks/>
            </p:cNvGrpSpPr>
            <p:nvPr/>
          </p:nvGrpSpPr>
          <p:grpSpPr bwMode="auto">
            <a:xfrm>
              <a:off x="2641" y="1963"/>
              <a:ext cx="796" cy="355"/>
              <a:chOff x="2624" y="1896"/>
              <a:chExt cx="796" cy="355"/>
            </a:xfrm>
          </p:grpSpPr>
          <p:sp>
            <p:nvSpPr>
              <p:cNvPr id="14417"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8"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9"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0"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1"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86"/>
            <p:cNvGrpSpPr>
              <a:grpSpLocks/>
            </p:cNvGrpSpPr>
            <p:nvPr/>
          </p:nvGrpSpPr>
          <p:grpSpPr bwMode="auto">
            <a:xfrm>
              <a:off x="2196" y="2406"/>
              <a:ext cx="996" cy="690"/>
              <a:chOff x="2074" y="2432"/>
              <a:chExt cx="996" cy="690"/>
            </a:xfrm>
          </p:grpSpPr>
          <p:sp>
            <p:nvSpPr>
              <p:cNvPr id="14423"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4"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5"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6"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7"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8"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9"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0"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1"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2"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3"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98"/>
            <p:cNvGrpSpPr>
              <a:grpSpLocks/>
            </p:cNvGrpSpPr>
            <p:nvPr/>
          </p:nvGrpSpPr>
          <p:grpSpPr bwMode="auto">
            <a:xfrm>
              <a:off x="1547" y="1137"/>
              <a:ext cx="1302" cy="1554"/>
              <a:chOff x="1458" y="1110"/>
              <a:chExt cx="1302" cy="1554"/>
            </a:xfrm>
          </p:grpSpPr>
          <p:grpSp>
            <p:nvGrpSpPr>
              <p:cNvPr id="6" name="Group 99"/>
              <p:cNvGrpSpPr>
                <a:grpSpLocks/>
              </p:cNvGrpSpPr>
              <p:nvPr/>
            </p:nvGrpSpPr>
            <p:grpSpPr bwMode="auto">
              <a:xfrm>
                <a:off x="1464" y="1968"/>
                <a:ext cx="1296" cy="696"/>
                <a:chOff x="1464" y="1968"/>
                <a:chExt cx="1296" cy="696"/>
              </a:xfrm>
            </p:grpSpPr>
            <p:sp>
              <p:nvSpPr>
                <p:cNvPr id="14436"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 name="Group 101"/>
                <p:cNvGrpSpPr>
                  <a:grpSpLocks/>
                </p:cNvGrpSpPr>
                <p:nvPr/>
              </p:nvGrpSpPr>
              <p:grpSpPr bwMode="auto">
                <a:xfrm>
                  <a:off x="1464" y="1968"/>
                  <a:ext cx="1296" cy="690"/>
                  <a:chOff x="1464" y="1968"/>
                  <a:chExt cx="1296" cy="690"/>
                </a:xfrm>
              </p:grpSpPr>
              <p:grpSp>
                <p:nvGrpSpPr>
                  <p:cNvPr id="8" name="Group 102"/>
                  <p:cNvGrpSpPr>
                    <a:grpSpLocks/>
                  </p:cNvGrpSpPr>
                  <p:nvPr/>
                </p:nvGrpSpPr>
                <p:grpSpPr bwMode="auto">
                  <a:xfrm>
                    <a:off x="1464" y="1968"/>
                    <a:ext cx="1296" cy="690"/>
                    <a:chOff x="1200" y="2160"/>
                    <a:chExt cx="1296" cy="690"/>
                  </a:xfrm>
                </p:grpSpPr>
                <p:sp>
                  <p:nvSpPr>
                    <p:cNvPr id="14439"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0"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1"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2"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44"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 name="Group 109"/>
              <p:cNvGrpSpPr>
                <a:grpSpLocks/>
              </p:cNvGrpSpPr>
              <p:nvPr/>
            </p:nvGrpSpPr>
            <p:grpSpPr bwMode="auto">
              <a:xfrm>
                <a:off x="1458" y="1110"/>
                <a:ext cx="1125" cy="1098"/>
                <a:chOff x="1458" y="1110"/>
                <a:chExt cx="1125" cy="1098"/>
              </a:xfrm>
            </p:grpSpPr>
            <p:sp>
              <p:nvSpPr>
                <p:cNvPr id="14446"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7"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8"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9"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0"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1"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2"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4453"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4"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5"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120"/>
            <p:cNvGrpSpPr>
              <a:grpSpLocks/>
            </p:cNvGrpSpPr>
            <p:nvPr/>
          </p:nvGrpSpPr>
          <p:grpSpPr bwMode="auto">
            <a:xfrm>
              <a:off x="781" y="2595"/>
              <a:ext cx="1304" cy="752"/>
              <a:chOff x="781" y="2595"/>
              <a:chExt cx="1304" cy="752"/>
            </a:xfrm>
          </p:grpSpPr>
          <p:sp>
            <p:nvSpPr>
              <p:cNvPr id="14457"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8"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9"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0"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1"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2"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7"/>
            <p:cNvGrpSpPr>
              <a:grpSpLocks/>
            </p:cNvGrpSpPr>
            <p:nvPr/>
          </p:nvGrpSpPr>
          <p:grpSpPr bwMode="auto">
            <a:xfrm>
              <a:off x="2549" y="1361"/>
              <a:ext cx="2203" cy="2087"/>
              <a:chOff x="2549" y="1361"/>
              <a:chExt cx="2203" cy="2087"/>
            </a:xfrm>
          </p:grpSpPr>
          <p:grpSp>
            <p:nvGrpSpPr>
              <p:cNvPr id="12" name="Group 128"/>
              <p:cNvGrpSpPr>
                <a:grpSpLocks/>
              </p:cNvGrpSpPr>
              <p:nvPr/>
            </p:nvGrpSpPr>
            <p:grpSpPr bwMode="auto">
              <a:xfrm rot="105239">
                <a:off x="2549" y="2499"/>
                <a:ext cx="672" cy="436"/>
                <a:chOff x="2452" y="2860"/>
                <a:chExt cx="768" cy="516"/>
              </a:xfrm>
            </p:grpSpPr>
            <p:sp>
              <p:nvSpPr>
                <p:cNvPr id="14465"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6"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67"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8"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9"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0"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1"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2"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3"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4"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5"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6"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7"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8"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9"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0"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1"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2"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3"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55713262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7"/>
          <p:cNvSpPr>
            <a:spLocks noGrp="1" noChangeArrowheads="1"/>
          </p:cNvSpPr>
          <p:nvPr>
            <p:ph type="title" idx="4294967295"/>
          </p:nvPr>
        </p:nvSpPr>
        <p:spPr>
          <a:xfrm>
            <a:off x="457200" y="152400"/>
            <a:ext cx="8229600" cy="715963"/>
          </a:xfrm>
        </p:spPr>
        <p:txBody>
          <a:bodyPr lIns="90488" tIns="44450" rIns="90488" bIns="44450"/>
          <a:lstStyle/>
          <a:p>
            <a:r>
              <a:rPr lang="en-US" dirty="0" smtClean="0"/>
              <a:t>Lab</a:t>
            </a:r>
            <a:endParaRPr lang="en-US" dirty="0"/>
          </a:p>
        </p:txBody>
      </p:sp>
      <p:sp>
        <p:nvSpPr>
          <p:cNvPr id="17412" name="Rectangle 8"/>
          <p:cNvSpPr>
            <a:spLocks noGrp="1" noChangeArrowheads="1"/>
          </p:cNvSpPr>
          <p:nvPr>
            <p:ph type="body" idx="4294967295"/>
          </p:nvPr>
        </p:nvSpPr>
        <p:spPr>
          <a:xfrm>
            <a:off x="395288" y="1195046"/>
            <a:ext cx="5392057" cy="4525963"/>
          </a:xfrm>
        </p:spPr>
        <p:txBody>
          <a:bodyPr lIns="90488" tIns="44450" rIns="90488" bIns="44450"/>
          <a:lstStyle/>
          <a:p>
            <a:pPr eaLnBrk="1" hangingPunct="1"/>
            <a:r>
              <a:rPr lang="en-US" b="1" dirty="0">
                <a:solidFill>
                  <a:srgbClr val="000000"/>
                </a:solidFill>
                <a:latin typeface="Candara"/>
                <a:cs typeface="Arial" pitchFamily="34" charset="0"/>
              </a:rPr>
              <a:t>Lab Exercise 7 :</a:t>
            </a:r>
            <a:r>
              <a:rPr lang="en-US" dirty="0">
                <a:solidFill>
                  <a:srgbClr val="000000"/>
                </a:solidFill>
                <a:latin typeface="Candara"/>
              </a:rPr>
              <a:t> </a:t>
            </a:r>
          </a:p>
          <a:p>
            <a:pPr lvl="1"/>
            <a:r>
              <a:rPr lang="en-US" dirty="0"/>
              <a:t>Working with Location and History Object.</a:t>
            </a:r>
          </a:p>
        </p:txBody>
      </p:sp>
      <p:grpSp>
        <p:nvGrpSpPr>
          <p:cNvPr id="2" name="Group 7"/>
          <p:cNvGrpSpPr>
            <a:grpSpLocks/>
          </p:cNvGrpSpPr>
          <p:nvPr/>
        </p:nvGrpSpPr>
        <p:grpSpPr bwMode="auto">
          <a:xfrm>
            <a:off x="6705600" y="1576388"/>
            <a:ext cx="1944688" cy="1624012"/>
            <a:chOff x="4224" y="993"/>
            <a:chExt cx="1225" cy="1023"/>
          </a:xfrm>
        </p:grpSpPr>
        <p:sp>
          <p:nvSpPr>
            <p:cNvPr id="17416" name="Rectangle 8"/>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417" name="Picture 9"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3286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457200" y="228600"/>
            <a:ext cx="8229600" cy="715963"/>
          </a:xfrm>
        </p:spPr>
        <p:txBody>
          <a:bodyPr lIns="90488" tIns="44450" rIns="90488" bIns="44450">
            <a:normAutofit/>
          </a:bodyPr>
          <a:lstStyle/>
          <a:p>
            <a:r>
              <a:rPr lang="en-US" dirty="0">
                <a:latin typeface="Candara"/>
              </a:rPr>
              <a:t>Summary</a:t>
            </a:r>
          </a:p>
        </p:txBody>
      </p:sp>
      <p:sp>
        <p:nvSpPr>
          <p:cNvPr id="299011" name="Rectangle 3"/>
          <p:cNvSpPr>
            <a:spLocks noGrp="1" noChangeArrowheads="1"/>
          </p:cNvSpPr>
          <p:nvPr>
            <p:ph type="body" idx="4294967295"/>
          </p:nvPr>
        </p:nvSpPr>
        <p:spPr>
          <a:xfrm>
            <a:off x="304799" y="1208310"/>
            <a:ext cx="7068457" cy="5029200"/>
          </a:xfrm>
        </p:spPr>
        <p:txBody>
          <a:bodyPr lIns="90488" tIns="44450" rIns="90488" bIns="44450">
            <a:normAutofit/>
          </a:bodyPr>
          <a:lstStyle/>
          <a:p>
            <a:r>
              <a:rPr lang="en-US" dirty="0" smtClean="0">
                <a:latin typeface="Candara"/>
                <a:cs typeface="Arial" pitchFamily="34" charset="0"/>
              </a:rPr>
              <a:t>Document </a:t>
            </a:r>
            <a:r>
              <a:rPr lang="en-US" dirty="0">
                <a:latin typeface="Candara"/>
                <a:cs typeface="Arial" pitchFamily="34" charset="0"/>
              </a:rPr>
              <a:t>Object Model is a interface that </a:t>
            </a:r>
            <a:r>
              <a:rPr lang="en-US" dirty="0" smtClean="0">
                <a:latin typeface="Candara"/>
                <a:cs typeface="Arial" pitchFamily="34" charset="0"/>
              </a:rPr>
              <a:t>allows </a:t>
            </a:r>
            <a:r>
              <a:rPr lang="en-US" dirty="0">
                <a:latin typeface="Candara"/>
                <a:cs typeface="Arial" pitchFamily="34" charset="0"/>
              </a:rPr>
              <a:t>programs and scripts to dynamically </a:t>
            </a:r>
            <a:r>
              <a:rPr lang="en-US" dirty="0" smtClean="0">
                <a:latin typeface="Candara"/>
                <a:cs typeface="Arial" pitchFamily="34" charset="0"/>
              </a:rPr>
              <a:t>access </a:t>
            </a:r>
            <a:r>
              <a:rPr lang="en-US" dirty="0">
                <a:latin typeface="Candara"/>
                <a:cs typeface="Arial" pitchFamily="34" charset="0"/>
              </a:rPr>
              <a:t>and update content, structure and style of documents </a:t>
            </a:r>
          </a:p>
          <a:p>
            <a:r>
              <a:rPr lang="en-US" dirty="0">
                <a:latin typeface="Candara"/>
                <a:cs typeface="Arial" pitchFamily="34" charset="0"/>
              </a:rPr>
              <a:t>Window object is the topmost object in the entire scheme. It has properties, methods and event handles</a:t>
            </a:r>
          </a:p>
          <a:p>
            <a:r>
              <a:rPr lang="en-US" dirty="0">
                <a:latin typeface="Candara"/>
                <a:cs typeface="Arial" pitchFamily="34" charset="0"/>
              </a:rPr>
              <a:t>Frame object is a browser object of JavaScript used for accessing HTML frames </a:t>
            </a:r>
          </a:p>
          <a:p>
            <a:r>
              <a:rPr lang="en-US" dirty="0">
                <a:latin typeface="Candara"/>
                <a:cs typeface="Arial" pitchFamily="34" charset="0"/>
              </a:rPr>
              <a:t>Properties and methods of the frame object are similar to that of Window object in JavaScript </a:t>
            </a:r>
            <a:endParaRPr lang="en-US" dirty="0" smtClean="0">
              <a:latin typeface="Candara"/>
              <a:cs typeface="Arial" pitchFamily="34" charset="0"/>
            </a:endParaRPr>
          </a:p>
          <a:p>
            <a:r>
              <a:rPr lang="en-US" dirty="0">
                <a:solidFill>
                  <a:srgbClr val="000000"/>
                </a:solidFill>
                <a:latin typeface="Candara"/>
                <a:cs typeface="Arial" pitchFamily="34" charset="0"/>
              </a:rPr>
              <a:t>The history property has an array of history items having details of the URL’s visited from within that window</a:t>
            </a:r>
          </a:p>
          <a:p>
            <a:r>
              <a:rPr lang="en-US" dirty="0">
                <a:solidFill>
                  <a:srgbClr val="000000"/>
                </a:solidFill>
                <a:latin typeface="Candara"/>
                <a:cs typeface="Arial" pitchFamily="34" charset="0"/>
              </a:rPr>
              <a:t>History object is a JavaScript object and not an HTML DOM object</a:t>
            </a:r>
          </a:p>
          <a:p>
            <a:r>
              <a:rPr lang="en-US" dirty="0">
                <a:solidFill>
                  <a:srgbClr val="000000"/>
                </a:solidFill>
                <a:latin typeface="Candara"/>
                <a:cs typeface="Arial" pitchFamily="34" charset="0"/>
              </a:rPr>
              <a:t>The Location object contains information about the current URL </a:t>
            </a:r>
          </a:p>
          <a:p>
            <a:endParaRPr lang="en-US" dirty="0">
              <a:latin typeface="Candara"/>
              <a:cs typeface="Arial" pitchFamily="34" charset="0"/>
            </a:endParaRPr>
          </a:p>
        </p:txBody>
      </p:sp>
      <p:grpSp>
        <p:nvGrpSpPr>
          <p:cNvPr id="2" name="Group 7"/>
          <p:cNvGrpSpPr>
            <a:grpSpLocks/>
          </p:cNvGrpSpPr>
          <p:nvPr/>
        </p:nvGrpSpPr>
        <p:grpSpPr bwMode="auto">
          <a:xfrm>
            <a:off x="7427912" y="1219200"/>
            <a:ext cx="1716088" cy="1547813"/>
            <a:chOff x="4176" y="993"/>
            <a:chExt cx="1273" cy="1119"/>
          </a:xfrm>
        </p:grpSpPr>
        <p:sp>
          <p:nvSpPr>
            <p:cNvPr id="25608"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609" name="Picture 9"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6293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9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9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9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9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781800" y="1143000"/>
            <a:ext cx="1868488" cy="1471613"/>
            <a:chOff x="4176" y="993"/>
            <a:chExt cx="1273" cy="1119"/>
          </a:xfrm>
        </p:grpSpPr>
        <p:sp>
          <p:nvSpPr>
            <p:cNvPr id="26632"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633"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26627" name="Rectangle 4"/>
          <p:cNvSpPr>
            <a:spLocks noGrp="1" noChangeArrowheads="1"/>
          </p:cNvSpPr>
          <p:nvPr>
            <p:ph type="title" idx="4294967295"/>
          </p:nvPr>
        </p:nvSpPr>
        <p:spPr>
          <a:xfrm>
            <a:off x="428171" y="0"/>
            <a:ext cx="8229600" cy="715963"/>
          </a:xfrm>
          <a:noFill/>
        </p:spPr>
        <p:txBody>
          <a:bodyPr lIns="90488" tIns="44450" rIns="90488" bIns="44450">
            <a:normAutofit/>
          </a:bodyPr>
          <a:lstStyle/>
          <a:p>
            <a:r>
              <a:rPr lang="en-US" dirty="0">
                <a:latin typeface="Candara"/>
              </a:rPr>
              <a:t>Review Questions</a:t>
            </a:r>
          </a:p>
        </p:txBody>
      </p:sp>
      <p:sp>
        <p:nvSpPr>
          <p:cNvPr id="26628" name="Text Box 5"/>
          <p:cNvSpPr>
            <a:spLocks noGrp="1" noChangeArrowheads="1"/>
          </p:cNvSpPr>
          <p:nvPr>
            <p:ph type="body" idx="4294967295"/>
          </p:nvPr>
        </p:nvSpPr>
        <p:spPr>
          <a:xfrm>
            <a:off x="297546" y="1212852"/>
            <a:ext cx="6324600" cy="5105400"/>
          </a:xfrm>
          <a:noFill/>
          <a:ln/>
        </p:spPr>
        <p:txBody>
          <a:bodyPr lIns="90488" tIns="44450" rIns="90488" bIns="44450"/>
          <a:lstStyle/>
          <a:p>
            <a:pPr eaLnBrk="1" hangingPunct="1"/>
            <a:r>
              <a:rPr lang="en-US" b="1" dirty="0">
                <a:latin typeface="Candara"/>
                <a:cs typeface="Arial" pitchFamily="34" charset="0"/>
              </a:rPr>
              <a:t>Question 1: Closed property returns ______ if the window object is closed either by a script or by the user.</a:t>
            </a:r>
          </a:p>
          <a:p>
            <a:pPr lvl="1"/>
            <a:r>
              <a:rPr lang="en-US" dirty="0"/>
              <a:t>Option 1: 1   </a:t>
            </a:r>
          </a:p>
          <a:p>
            <a:pPr lvl="1"/>
            <a:r>
              <a:rPr lang="en-US" dirty="0"/>
              <a:t>Option 2: True  </a:t>
            </a:r>
          </a:p>
          <a:p>
            <a:pPr lvl="1"/>
            <a:r>
              <a:rPr lang="en-US" dirty="0"/>
              <a:t>Option 3: 0</a:t>
            </a:r>
          </a:p>
          <a:p>
            <a:r>
              <a:rPr lang="en-US" dirty="0"/>
              <a:t>Question 2: An </a:t>
            </a:r>
            <a:r>
              <a:rPr lang="en-US" sz="1600" dirty="0"/>
              <a:t>alert dialog </a:t>
            </a:r>
            <a:r>
              <a:rPr lang="en-US" dirty="0">
                <a:latin typeface="Candara"/>
                <a:cs typeface="Arial" pitchFamily="34" charset="0"/>
              </a:rPr>
              <a:t>box is a modal window that presents a message for users with a single OK button to dismiss it.</a:t>
            </a:r>
          </a:p>
          <a:p>
            <a:pPr lvl="1"/>
            <a:r>
              <a:rPr lang="en-US" dirty="0"/>
              <a:t>True / False </a:t>
            </a:r>
            <a:endParaRPr lang="en-US" dirty="0" smtClean="0"/>
          </a:p>
          <a:p>
            <a:endParaRPr lang="en-US" b="1" dirty="0" smtClean="0">
              <a:cs typeface="Arial" pitchFamily="34" charset="0"/>
            </a:endParaRPr>
          </a:p>
          <a:p>
            <a:r>
              <a:rPr lang="en-US" b="1" dirty="0" smtClean="0">
                <a:cs typeface="Arial" pitchFamily="34" charset="0"/>
              </a:rPr>
              <a:t>Question </a:t>
            </a:r>
            <a:r>
              <a:rPr lang="en-US" b="1" dirty="0">
                <a:cs typeface="Arial" pitchFamily="34" charset="0"/>
              </a:rPr>
              <a:t>3: Window’s ___________ event fires whenever a user drops a file or other URL-filled object onto the window.</a:t>
            </a:r>
          </a:p>
          <a:p>
            <a:pPr lvl="1"/>
            <a:endParaRPr lang="en-US" dirty="0"/>
          </a:p>
        </p:txBody>
      </p:sp>
    </p:spTree>
    <p:extLst>
      <p:ext uri="{BB962C8B-B14F-4D97-AF65-F5344CB8AC3E}">
        <p14:creationId xmlns:p14="http://schemas.microsoft.com/office/powerpoint/2010/main" val="2237489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noFill/>
        </p:spPr>
        <p:txBody>
          <a:bodyPr lIns="90488" tIns="44450" rIns="90488" bIns="44450">
            <a:normAutofit/>
          </a:bodyPr>
          <a:lstStyle/>
          <a:p>
            <a:r>
              <a:rPr lang="en-US" dirty="0"/>
              <a:t>Review Questions (Contd..)</a:t>
            </a:r>
          </a:p>
        </p:txBody>
      </p:sp>
      <p:sp>
        <p:nvSpPr>
          <p:cNvPr id="27652" name="Text Box 3"/>
          <p:cNvSpPr>
            <a:spLocks noGrp="1" noChangeArrowheads="1"/>
          </p:cNvSpPr>
          <p:nvPr>
            <p:ph type="body" idx="4294967295"/>
          </p:nvPr>
        </p:nvSpPr>
        <p:spPr>
          <a:xfrm>
            <a:off x="305031" y="1143000"/>
            <a:ext cx="6781800" cy="5105400"/>
          </a:xfrm>
          <a:noFill/>
          <a:ln/>
        </p:spPr>
        <p:txBody>
          <a:bodyPr lIns="90488" tIns="44450" rIns="90488" bIns="44450"/>
          <a:lstStyle/>
          <a:p>
            <a:r>
              <a:rPr lang="en-US" dirty="0" smtClean="0">
                <a:cs typeface="Arial" pitchFamily="34" charset="0"/>
              </a:rPr>
              <a:t>Question </a:t>
            </a:r>
            <a:r>
              <a:rPr lang="en-US" dirty="0">
                <a:cs typeface="Arial" pitchFamily="34" charset="0"/>
              </a:rPr>
              <a:t>4: The __________ and </a:t>
            </a:r>
            <a:r>
              <a:rPr lang="en-US" dirty="0" err="1">
                <a:cs typeface="Arial" pitchFamily="34" charset="0"/>
              </a:rPr>
              <a:t>appCodeName</a:t>
            </a:r>
            <a:r>
              <a:rPr lang="en-US" dirty="0">
                <a:cs typeface="Arial" pitchFamily="34" charset="0"/>
              </a:rPr>
              <a:t> properties are simply the official name and the internal code name for the browser application.</a:t>
            </a:r>
          </a:p>
          <a:p>
            <a:pPr lvl="1" eaLnBrk="1" hangingPunct="1"/>
            <a:r>
              <a:rPr lang="en-US" b="1" dirty="0">
                <a:latin typeface="Arial" pitchFamily="34" charset="0"/>
              </a:rPr>
              <a:t>Option 1: </a:t>
            </a:r>
            <a:r>
              <a:rPr lang="en-US" dirty="0" err="1">
                <a:latin typeface="Arial" pitchFamily="34" charset="0"/>
              </a:rPr>
              <a:t>Appname</a:t>
            </a:r>
            <a:r>
              <a:rPr lang="en-US" dirty="0">
                <a:latin typeface="Arial" pitchFamily="34" charset="0"/>
              </a:rPr>
              <a:t> </a:t>
            </a:r>
          </a:p>
          <a:p>
            <a:pPr lvl="1" eaLnBrk="1" hangingPunct="1"/>
            <a:r>
              <a:rPr lang="en-US" b="1" dirty="0">
                <a:latin typeface="Arial" pitchFamily="34" charset="0"/>
              </a:rPr>
              <a:t>Option 2: </a:t>
            </a:r>
            <a:r>
              <a:rPr lang="en-US" dirty="0" err="1">
                <a:latin typeface="Arial" pitchFamily="34" charset="0"/>
              </a:rPr>
              <a:t>appName</a:t>
            </a:r>
            <a:endParaRPr lang="en-US" dirty="0">
              <a:latin typeface="Arial" pitchFamily="34" charset="0"/>
            </a:endParaRPr>
          </a:p>
          <a:p>
            <a:pPr lvl="1" eaLnBrk="1" hangingPunct="1"/>
            <a:r>
              <a:rPr lang="en-US" b="1" dirty="0">
                <a:latin typeface="Arial" pitchFamily="34" charset="0"/>
              </a:rPr>
              <a:t>Option 3: </a:t>
            </a:r>
            <a:r>
              <a:rPr lang="en-US" dirty="0" err="1" smtClean="0">
                <a:latin typeface="Arial" pitchFamily="34" charset="0"/>
              </a:rPr>
              <a:t>applname</a:t>
            </a:r>
            <a:endParaRPr lang="en-US" dirty="0" smtClean="0">
              <a:latin typeface="Arial" pitchFamily="34" charset="0"/>
            </a:endParaRPr>
          </a:p>
          <a:p>
            <a:pPr lvl="1" eaLnBrk="1" hangingPunct="1"/>
            <a:endParaRPr lang="en-US" dirty="0" smtClean="0">
              <a:latin typeface="Arial" pitchFamily="34" charset="0"/>
            </a:endParaRPr>
          </a:p>
          <a:p>
            <a:r>
              <a:rPr lang="en-US" dirty="0">
                <a:cs typeface="Arial" pitchFamily="34" charset="0"/>
              </a:rPr>
              <a:t>Question 5: The ___ property supplies a string of the entire URL of the specified window object</a:t>
            </a:r>
            <a:r>
              <a:rPr lang="en-US" dirty="0"/>
              <a:t>.</a:t>
            </a:r>
          </a:p>
          <a:p>
            <a:pPr lvl="1">
              <a:lnSpc>
                <a:spcPct val="120000"/>
              </a:lnSpc>
            </a:pPr>
            <a:r>
              <a:rPr lang="en-US" b="1" dirty="0"/>
              <a:t>Option 1:</a:t>
            </a:r>
            <a:r>
              <a:rPr lang="en-US" dirty="0"/>
              <a:t> </a:t>
            </a:r>
            <a:r>
              <a:rPr lang="en-US" dirty="0" err="1"/>
              <a:t>location.href</a:t>
            </a:r>
            <a:r>
              <a:rPr lang="en-US" dirty="0"/>
              <a:t> 	</a:t>
            </a:r>
          </a:p>
          <a:p>
            <a:pPr lvl="1">
              <a:lnSpc>
                <a:spcPct val="120000"/>
              </a:lnSpc>
            </a:pPr>
            <a:r>
              <a:rPr lang="en-US" b="1" dirty="0"/>
              <a:t>Option 2:</a:t>
            </a:r>
            <a:r>
              <a:rPr lang="en-US" dirty="0"/>
              <a:t> hostname </a:t>
            </a:r>
          </a:p>
          <a:p>
            <a:pPr lvl="1">
              <a:lnSpc>
                <a:spcPct val="120000"/>
              </a:lnSpc>
            </a:pPr>
            <a:r>
              <a:rPr lang="en-US" b="1" dirty="0"/>
              <a:t>Option 3: </a:t>
            </a:r>
            <a:r>
              <a:rPr lang="en-US" dirty="0"/>
              <a:t>hash</a:t>
            </a:r>
            <a:r>
              <a:rPr lang="en-US" sz="1400" dirty="0"/>
              <a:t> </a:t>
            </a:r>
          </a:p>
          <a:p>
            <a:pPr lvl="1">
              <a:lnSpc>
                <a:spcPct val="120000"/>
              </a:lnSpc>
              <a:buNone/>
            </a:pPr>
            <a:endParaRPr lang="en-US" dirty="0"/>
          </a:p>
          <a:p>
            <a:r>
              <a:rPr lang="en-US" dirty="0">
                <a:cs typeface="Arial" pitchFamily="34" charset="0"/>
              </a:rPr>
              <a:t>Question </a:t>
            </a:r>
            <a:r>
              <a:rPr lang="en-US" dirty="0" smtClean="0">
                <a:cs typeface="Arial" pitchFamily="34" charset="0"/>
              </a:rPr>
              <a:t>6: </a:t>
            </a:r>
            <a:r>
              <a:rPr lang="en-US" dirty="0">
                <a:cs typeface="Arial" pitchFamily="34" charset="0"/>
              </a:rPr>
              <a:t>The ___ property describes both the hostname and port of a URL. </a:t>
            </a:r>
          </a:p>
          <a:p>
            <a:pPr lvl="1" eaLnBrk="1" hangingPunct="1"/>
            <a:endParaRPr lang="en-US" dirty="0">
              <a:latin typeface="Arial" pitchFamily="34" charset="0"/>
            </a:endParaRPr>
          </a:p>
          <a:p>
            <a:pPr eaLnBrk="1" hangingPunct="1"/>
            <a:endParaRPr lang="en-US" dirty="0">
              <a:latin typeface="Arial" pitchFamily="34" charset="0"/>
            </a:endParaRPr>
          </a:p>
          <a:p>
            <a:pPr eaLnBrk="1" hangingPunct="1">
              <a:spcBef>
                <a:spcPct val="50000"/>
              </a:spcBef>
              <a:buFont typeface="Arial" pitchFamily="34" charset="0"/>
              <a:buNone/>
            </a:pPr>
            <a:endParaRPr lang="en-US" sz="1200" dirty="0">
              <a:latin typeface="Arial" pitchFamily="34" charset="0"/>
            </a:endParaRPr>
          </a:p>
        </p:txBody>
      </p:sp>
      <p:grpSp>
        <p:nvGrpSpPr>
          <p:cNvPr id="2" name="Group 7"/>
          <p:cNvGrpSpPr>
            <a:grpSpLocks/>
          </p:cNvGrpSpPr>
          <p:nvPr/>
        </p:nvGrpSpPr>
        <p:grpSpPr bwMode="auto">
          <a:xfrm>
            <a:off x="7275513" y="1143000"/>
            <a:ext cx="1868487" cy="1471613"/>
            <a:chOff x="4176" y="993"/>
            <a:chExt cx="1273" cy="1119"/>
          </a:xfrm>
        </p:grpSpPr>
        <p:sp>
          <p:nvSpPr>
            <p:cNvPr id="27656"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7657"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7679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57200" y="152400"/>
            <a:ext cx="8229600" cy="715963"/>
          </a:xfrm>
        </p:spPr>
        <p:txBody>
          <a:bodyPr lIns="90488" tIns="44450" rIns="90488" bIns="44450"/>
          <a:lstStyle/>
          <a:p>
            <a:pPr eaLnBrk="1" hangingPunct="1"/>
            <a:r>
              <a:rPr lang="en-US" sz="1200" b="1" dirty="0">
                <a:latin typeface="Candara"/>
              </a:rPr>
              <a:t>5.1: JavaScript Document Object Model </a:t>
            </a:r>
            <a:r>
              <a:rPr lang="en-US" sz="1200" dirty="0">
                <a:latin typeface="Candara"/>
              </a:rPr>
              <a:t/>
            </a:r>
            <a:br>
              <a:rPr lang="en-US" sz="1200" dirty="0">
                <a:latin typeface="Candara"/>
              </a:rPr>
            </a:br>
            <a:r>
              <a:rPr lang="en-US" dirty="0">
                <a:latin typeface="Candara"/>
              </a:rPr>
              <a:t>JavaScript Document Object Model</a:t>
            </a:r>
          </a:p>
        </p:txBody>
      </p:sp>
      <p:sp>
        <p:nvSpPr>
          <p:cNvPr id="6148" name="Rectangle 3"/>
          <p:cNvSpPr>
            <a:spLocks noChangeArrowheads="1"/>
          </p:cNvSpPr>
          <p:nvPr/>
        </p:nvSpPr>
        <p:spPr bwMode="auto">
          <a:xfrm>
            <a:off x="2892425" y="24907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solidFill>
                <a:srgbClr val="000000"/>
              </a:solidFill>
              <a:latin typeface="Candara"/>
            </a:endParaRP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46200"/>
            <a:ext cx="84391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descr="cross-tab-1"/>
          <p:cNvSpPr>
            <a:spLocks noChangeArrowheads="1"/>
          </p:cNvSpPr>
          <p:nvPr/>
        </p:nvSpPr>
        <p:spPr bwMode="auto">
          <a:xfrm>
            <a:off x="4149725" y="1447800"/>
            <a:ext cx="8445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0" name="Rectangle 6" descr="cross-tab-1"/>
          <p:cNvSpPr>
            <a:spLocks noChangeArrowheads="1"/>
          </p:cNvSpPr>
          <p:nvPr/>
        </p:nvSpPr>
        <p:spPr bwMode="auto">
          <a:xfrm>
            <a:off x="4079875" y="2362200"/>
            <a:ext cx="9842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1" name="Rectangle 7" descr="cross-tab-1"/>
          <p:cNvSpPr>
            <a:spLocks noChangeArrowheads="1"/>
          </p:cNvSpPr>
          <p:nvPr/>
        </p:nvSpPr>
        <p:spPr bwMode="auto">
          <a:xfrm>
            <a:off x="4079875" y="30480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2" name="Rectangle 8" descr="cross-tab-1"/>
          <p:cNvSpPr>
            <a:spLocks noChangeArrowheads="1"/>
          </p:cNvSpPr>
          <p:nvPr/>
        </p:nvSpPr>
        <p:spPr bwMode="auto">
          <a:xfrm>
            <a:off x="4079875" y="37338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3" name="Rectangle 9"/>
          <p:cNvSpPr>
            <a:spLocks noChangeArrowheads="1"/>
          </p:cNvSpPr>
          <p:nvPr/>
        </p:nvSpPr>
        <p:spPr bwMode="auto">
          <a:xfrm>
            <a:off x="422275" y="2209800"/>
            <a:ext cx="8299450" cy="3810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4" name="Rectangle 10"/>
          <p:cNvSpPr>
            <a:spLocks noChangeArrowheads="1"/>
          </p:cNvSpPr>
          <p:nvPr/>
        </p:nvSpPr>
        <p:spPr bwMode="auto">
          <a:xfrm>
            <a:off x="561975" y="2895600"/>
            <a:ext cx="8020050" cy="2971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5" name="Rectangle 11" descr="cross-tab-1"/>
          <p:cNvSpPr>
            <a:spLocks noChangeArrowheads="1"/>
          </p:cNvSpPr>
          <p:nvPr/>
        </p:nvSpPr>
        <p:spPr bwMode="auto">
          <a:xfrm>
            <a:off x="1687513" y="3657600"/>
            <a:ext cx="5768975" cy="205740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Tree>
    <p:extLst>
      <p:ext uri="{BB962C8B-B14F-4D97-AF65-F5344CB8AC3E}">
        <p14:creationId xmlns:p14="http://schemas.microsoft.com/office/powerpoint/2010/main" val="27152856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rPr>
              <a:t>5.1: JavaScript Document Object Model </a:t>
            </a:r>
            <a:r>
              <a:rPr lang="en-US" sz="1200" dirty="0">
                <a:latin typeface="Candara"/>
              </a:rPr>
              <a:t/>
            </a:r>
            <a:br>
              <a:rPr lang="en-US" sz="1200" dirty="0">
                <a:latin typeface="Candara"/>
              </a:rPr>
            </a:br>
            <a:r>
              <a:rPr lang="en-US" dirty="0">
                <a:latin typeface="Candara"/>
              </a:rPr>
              <a:t>JavaScript Document Object Model</a:t>
            </a:r>
          </a:p>
        </p:txBody>
      </p:sp>
      <p:grpSp>
        <p:nvGrpSpPr>
          <p:cNvPr id="2" name="Group 3"/>
          <p:cNvGrpSpPr>
            <a:grpSpLocks/>
          </p:cNvGrpSpPr>
          <p:nvPr/>
        </p:nvGrpSpPr>
        <p:grpSpPr bwMode="auto">
          <a:xfrm>
            <a:off x="211138" y="1371600"/>
            <a:ext cx="8580437" cy="5029200"/>
            <a:chOff x="384" y="672"/>
            <a:chExt cx="5088" cy="3312"/>
          </a:xfrm>
        </p:grpSpPr>
        <p:pic>
          <p:nvPicPr>
            <p:cNvPr id="7173" name="Picture 4" descr="frm-w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04"/>
              <a:ext cx="5088"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672"/>
              <a:ext cx="37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75283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body" idx="4294967295"/>
          </p:nvPr>
        </p:nvSpPr>
        <p:spPr>
          <a:xfrm>
            <a:off x="304800" y="1295400"/>
            <a:ext cx="8686800" cy="5029200"/>
          </a:xfrm>
        </p:spPr>
        <p:txBody>
          <a:bodyPr lIns="90488" tIns="44450" rIns="90488" bIns="44450"/>
          <a:lstStyle/>
          <a:p>
            <a:r>
              <a:rPr lang="en-US" dirty="0">
                <a:latin typeface="Candara"/>
                <a:cs typeface="Arial" pitchFamily="34" charset="0"/>
              </a:rPr>
              <a:t>Define a particular, current setting of an object</a:t>
            </a:r>
          </a:p>
          <a:p>
            <a:r>
              <a:rPr lang="en-US" dirty="0">
                <a:latin typeface="Candara"/>
                <a:cs typeface="Arial" pitchFamily="34" charset="0"/>
              </a:rPr>
              <a:t>Property names are case-sensitive</a:t>
            </a:r>
          </a:p>
          <a:p>
            <a:r>
              <a:rPr lang="en-US" dirty="0">
                <a:latin typeface="Candara"/>
                <a:cs typeface="Arial" pitchFamily="34" charset="0"/>
              </a:rPr>
              <a:t>Each property determines it’s own read-write status</a:t>
            </a:r>
          </a:p>
          <a:p>
            <a:r>
              <a:rPr lang="en-US" dirty="0">
                <a:latin typeface="Candara"/>
                <a:cs typeface="Arial" pitchFamily="34" charset="0"/>
              </a:rPr>
              <a:t>Any property you set survives as long as the document remains loaded in the window</a:t>
            </a:r>
          </a:p>
          <a:p>
            <a:r>
              <a:rPr lang="en-US" dirty="0">
                <a:latin typeface="Candara"/>
                <a:cs typeface="Arial" pitchFamily="34" charset="0"/>
              </a:rPr>
              <a:t>For example:</a:t>
            </a:r>
          </a:p>
          <a:p>
            <a:pPr eaLnBrk="1" hangingPunct="1">
              <a:buFont typeface="Arial" pitchFamily="34" charset="0"/>
              <a:buNone/>
            </a:pPr>
            <a:r>
              <a:rPr lang="fr-FR" dirty="0"/>
              <a:t>	</a:t>
            </a:r>
            <a:r>
              <a:rPr lang="fr-FR" sz="2400" dirty="0"/>
              <a:t>	</a:t>
            </a:r>
            <a:endParaRPr lang="fr-FR" sz="2400" dirty="0" smtClean="0"/>
          </a:p>
          <a:p>
            <a:pPr eaLnBrk="1" hangingPunct="1">
              <a:buFont typeface="Arial" pitchFamily="34" charset="0"/>
              <a:buNone/>
            </a:pPr>
            <a:r>
              <a:rPr lang="fr-FR" sz="2400" dirty="0"/>
              <a:t>	</a:t>
            </a:r>
            <a:r>
              <a:rPr lang="fr-FR" sz="2400" dirty="0" smtClean="0"/>
              <a:t>	</a:t>
            </a:r>
            <a:r>
              <a:rPr lang="fr-FR" sz="1800" dirty="0" err="1" smtClean="0"/>
              <a:t>document.forms</a:t>
            </a:r>
            <a:r>
              <a:rPr lang="fr-FR" sz="1800" dirty="0" smtClean="0"/>
              <a:t>[0</a:t>
            </a:r>
            <a:r>
              <a:rPr lang="fr-FR" sz="1800" dirty="0"/>
              <a:t>].</a:t>
            </a:r>
            <a:r>
              <a:rPr lang="fr-FR" sz="1800" dirty="0" err="1"/>
              <a:t>phone.value</a:t>
            </a:r>
            <a:r>
              <a:rPr lang="fr-FR" sz="1800" dirty="0"/>
              <a:t> = “555-1212”</a:t>
            </a:r>
          </a:p>
          <a:p>
            <a:pPr eaLnBrk="1" hangingPunct="1">
              <a:buFont typeface="Arial" pitchFamily="34" charset="0"/>
              <a:buNone/>
            </a:pPr>
            <a:r>
              <a:rPr lang="fr-FR" sz="1800" dirty="0"/>
              <a:t>		</a:t>
            </a:r>
            <a:r>
              <a:rPr lang="fr-FR" sz="1800" dirty="0" err="1"/>
              <a:t>document.forms</a:t>
            </a:r>
            <a:r>
              <a:rPr lang="fr-FR" sz="1800" dirty="0"/>
              <a:t>[0].</a:t>
            </a:r>
            <a:r>
              <a:rPr lang="fr-FR" sz="1800" dirty="0" err="1"/>
              <a:t>phone.delimiter</a:t>
            </a:r>
            <a:r>
              <a:rPr lang="fr-FR" sz="1800" dirty="0"/>
              <a:t> = “-” </a:t>
            </a:r>
            <a:endParaRPr lang="en-US" sz="1800" dirty="0"/>
          </a:p>
          <a:p>
            <a:pPr eaLnBrk="1" hangingPunct="1"/>
            <a:endParaRPr lang="en-US" sz="1800" dirty="0"/>
          </a:p>
          <a:p>
            <a:pPr eaLnBrk="1" hangingPunct="1">
              <a:buFont typeface="Arial" pitchFamily="34" charset="0"/>
              <a:buNone/>
            </a:pPr>
            <a:r>
              <a:rPr lang="en-US" sz="2400" dirty="0"/>
              <a:t>	</a:t>
            </a:r>
            <a:endParaRPr lang="en-US" dirty="0"/>
          </a:p>
          <a:p>
            <a:pPr eaLnBrk="1" hangingPunct="1">
              <a:buFont typeface="Arial" pitchFamily="34" charset="0"/>
              <a:buNone/>
            </a:pPr>
            <a:endParaRPr lang="en-US" dirty="0"/>
          </a:p>
        </p:txBody>
      </p:sp>
      <p:sp>
        <p:nvSpPr>
          <p:cNvPr id="8196" name="Rectangle 5"/>
          <p:cNvSpPr>
            <a:spLocks noGrp="1" noChangeArrowheads="1"/>
          </p:cNvSpPr>
          <p:nvPr>
            <p:ph type="title" idx="4294967295"/>
          </p:nvPr>
        </p:nvSpPr>
        <p:spPr>
          <a:xfrm>
            <a:off x="457200" y="152400"/>
            <a:ext cx="8229600" cy="715963"/>
          </a:xfrm>
        </p:spPr>
        <p:txBody>
          <a:bodyPr lIns="90488" tIns="44450" rIns="90488" bIns="44450"/>
          <a:lstStyle/>
          <a:p>
            <a:r>
              <a:rPr lang="en-US" sz="1200" b="1" dirty="0"/>
              <a:t>5.1: JavaScript Document Object Model</a:t>
            </a:r>
            <a:r>
              <a:rPr lang="en-US" sz="1200" dirty="0"/>
              <a:t/>
            </a:r>
            <a:br>
              <a:rPr lang="en-US" sz="1200" dirty="0"/>
            </a:br>
            <a:r>
              <a:rPr lang="en-US" dirty="0">
                <a:latin typeface="Candara"/>
              </a:rPr>
              <a:t>Object Properties </a:t>
            </a:r>
          </a:p>
        </p:txBody>
      </p:sp>
      <p:sp>
        <p:nvSpPr>
          <p:cNvPr id="8197" name="AutoShape 15"/>
          <p:cNvSpPr>
            <a:spLocks noChangeArrowheads="1"/>
          </p:cNvSpPr>
          <p:nvPr/>
        </p:nvSpPr>
        <p:spPr bwMode="auto">
          <a:xfrm>
            <a:off x="762000" y="3606800"/>
            <a:ext cx="7162800" cy="990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3384279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t>5.1: JavaScript Document Object Model</a:t>
            </a:r>
            <a:r>
              <a:rPr lang="en-US" sz="1200" dirty="0"/>
              <a:t/>
            </a:r>
            <a:br>
              <a:rPr lang="en-US" sz="1200" dirty="0"/>
            </a:br>
            <a:r>
              <a:rPr lang="en-US" dirty="0">
                <a:latin typeface="Candara"/>
              </a:rPr>
              <a:t>Object Methods</a:t>
            </a:r>
          </a:p>
        </p:txBody>
      </p:sp>
      <p:sp>
        <p:nvSpPr>
          <p:cNvPr id="9220" name="Rectangle 3"/>
          <p:cNvSpPr>
            <a:spLocks noGrp="1" noChangeArrowheads="1"/>
          </p:cNvSpPr>
          <p:nvPr>
            <p:ph type="body" idx="4294967295"/>
          </p:nvPr>
        </p:nvSpPr>
        <p:spPr>
          <a:xfrm>
            <a:off x="457200" y="1447800"/>
            <a:ext cx="8229600" cy="4525963"/>
          </a:xfrm>
        </p:spPr>
        <p:txBody>
          <a:bodyPr lIns="90488" tIns="44450" rIns="90488" bIns="44450"/>
          <a:lstStyle/>
          <a:p>
            <a:r>
              <a:rPr lang="en-US" dirty="0">
                <a:latin typeface="Candara"/>
                <a:cs typeface="Arial" pitchFamily="34" charset="0"/>
              </a:rPr>
              <a:t>Command the script gives to that object. </a:t>
            </a:r>
          </a:p>
          <a:p>
            <a:r>
              <a:rPr lang="en-US" dirty="0">
                <a:latin typeface="Candara"/>
                <a:cs typeface="Arial" pitchFamily="34" charset="0"/>
              </a:rPr>
              <a:t>Some methods return values, but that is not a prerequisite.</a:t>
            </a:r>
          </a:p>
          <a:p>
            <a:r>
              <a:rPr lang="en-US" dirty="0">
                <a:latin typeface="Candara"/>
                <a:cs typeface="Arial" pitchFamily="34" charset="0"/>
              </a:rPr>
              <a:t>Predefined by the object model</a:t>
            </a:r>
          </a:p>
          <a:p>
            <a:pPr lvl="1"/>
            <a:r>
              <a:rPr lang="en-US" dirty="0"/>
              <a:t>Assign additional methods to an existing object. </a:t>
            </a:r>
          </a:p>
        </p:txBody>
      </p:sp>
    </p:spTree>
    <p:extLst>
      <p:ext uri="{BB962C8B-B14F-4D97-AF65-F5344CB8AC3E}">
        <p14:creationId xmlns:p14="http://schemas.microsoft.com/office/powerpoint/2010/main" val="162311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t>5.2: Event Handlers</a:t>
            </a:r>
            <a:r>
              <a:rPr lang="en-US" sz="1200" dirty="0"/>
              <a:t/>
            </a:r>
            <a:br>
              <a:rPr lang="en-US" sz="1200" dirty="0"/>
            </a:br>
            <a:r>
              <a:rPr lang="en-US" dirty="0">
                <a:latin typeface="Candara"/>
              </a:rPr>
              <a:t>Event Handlers</a:t>
            </a:r>
          </a:p>
        </p:txBody>
      </p:sp>
      <p:sp>
        <p:nvSpPr>
          <p:cNvPr id="10244" name="Rectangle 3"/>
          <p:cNvSpPr>
            <a:spLocks noGrp="1" noChangeArrowheads="1"/>
          </p:cNvSpPr>
          <p:nvPr>
            <p:ph type="body" idx="4294967295"/>
          </p:nvPr>
        </p:nvSpPr>
        <p:spPr>
          <a:xfrm>
            <a:off x="381000" y="1066800"/>
            <a:ext cx="8229600" cy="5257800"/>
          </a:xfrm>
        </p:spPr>
        <p:txBody>
          <a:bodyPr lIns="90488" tIns="44450" rIns="90488" bIns="44450"/>
          <a:lstStyle/>
          <a:p>
            <a:r>
              <a:rPr lang="en-US" dirty="0">
                <a:latin typeface="Candara"/>
                <a:cs typeface="Arial" pitchFamily="34" charset="0"/>
              </a:rPr>
              <a:t>Specify how an object reacts to an event</a:t>
            </a:r>
          </a:p>
          <a:p>
            <a:pPr lvl="1"/>
            <a:r>
              <a:rPr lang="en-US" dirty="0"/>
              <a:t>Event can be triggered by a user action or a browser action.</a:t>
            </a:r>
          </a:p>
          <a:p>
            <a:pPr lvl="1"/>
            <a:r>
              <a:rPr lang="en-US" dirty="0"/>
              <a:t>In the earliest JavaScript-enabled browser, event handlers were defined inside HTML tags as extra attributes.</a:t>
            </a:r>
          </a:p>
          <a:p>
            <a:r>
              <a:rPr lang="en-US" dirty="0">
                <a:latin typeface="Candara"/>
                <a:cs typeface="Arial" pitchFamily="34" charset="0"/>
              </a:rPr>
              <a:t>Event handlers as methods:</a:t>
            </a:r>
          </a:p>
          <a:p>
            <a:pPr lvl="1" eaLnBrk="1" hangingPunct="1">
              <a:buFont typeface="Arial" pitchFamily="34" charset="0"/>
              <a:buNone/>
            </a:pPr>
            <a:endParaRPr lang="en-US" dirty="0" smtClean="0"/>
          </a:p>
          <a:p>
            <a:pPr lvl="1" eaLnBrk="1" hangingPunct="1">
              <a:buFont typeface="Arial" pitchFamily="34" charset="0"/>
              <a:buNone/>
            </a:pPr>
            <a:r>
              <a:rPr lang="en-US" dirty="0"/>
              <a:t>	</a:t>
            </a:r>
            <a:r>
              <a:rPr lang="en-US" sz="1800" dirty="0"/>
              <a:t>document.formName.button1.onclick=f1</a:t>
            </a:r>
            <a:r>
              <a:rPr lang="en-US" sz="1800" dirty="0" smtClean="0"/>
              <a:t>()</a:t>
            </a:r>
            <a:endParaRPr lang="en-US" sz="1800" dirty="0"/>
          </a:p>
          <a:p>
            <a:pPr eaLnBrk="1" hangingPunct="1"/>
            <a:endParaRPr lang="en-US" sz="2000" dirty="0"/>
          </a:p>
          <a:p>
            <a:r>
              <a:rPr lang="en-US" dirty="0">
                <a:latin typeface="Candara"/>
                <a:cs typeface="Arial" pitchFamily="34" charset="0"/>
              </a:rPr>
              <a:t>Event handlers as properties:</a:t>
            </a:r>
          </a:p>
          <a:p>
            <a:pPr lvl="1" eaLnBrk="1" hangingPunct="1">
              <a:buFont typeface="Arial" pitchFamily="34" charset="0"/>
              <a:buNone/>
            </a:pPr>
            <a:r>
              <a:rPr lang="en-US" sz="1800" dirty="0" smtClean="0"/>
              <a:t>      </a:t>
            </a:r>
          </a:p>
          <a:p>
            <a:pPr lvl="1" eaLnBrk="1" hangingPunct="1">
              <a:buFont typeface="Arial" pitchFamily="34" charset="0"/>
              <a:buNone/>
            </a:pPr>
            <a:r>
              <a:rPr lang="en-US" sz="1800" dirty="0" smtClean="0"/>
              <a:t>&lt;</a:t>
            </a:r>
            <a:r>
              <a:rPr lang="en-US" sz="1800" dirty="0"/>
              <a:t>INPUT TYPE=”button” NAME=”button1” </a:t>
            </a:r>
            <a:r>
              <a:rPr lang="en-US" sz="1800" dirty="0" err="1"/>
              <a:t>onClick</a:t>
            </a:r>
            <a:r>
              <a:rPr lang="en-US" sz="1800" dirty="0"/>
              <a:t>=”f1()”&gt;</a:t>
            </a:r>
          </a:p>
        </p:txBody>
      </p:sp>
      <p:sp>
        <p:nvSpPr>
          <p:cNvPr id="10245" name="AutoShape 6"/>
          <p:cNvSpPr>
            <a:spLocks noChangeArrowheads="1"/>
          </p:cNvSpPr>
          <p:nvPr/>
        </p:nvSpPr>
        <p:spPr bwMode="auto">
          <a:xfrm>
            <a:off x="762000" y="2741385"/>
            <a:ext cx="5334000" cy="53884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762000" y="4042230"/>
            <a:ext cx="6553200"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2241872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t>5.3: Window Object</a:t>
            </a:r>
            <a:r>
              <a:rPr lang="en-US" dirty="0"/>
              <a:t/>
            </a:r>
            <a:br>
              <a:rPr lang="en-US" dirty="0"/>
            </a:br>
            <a:r>
              <a:rPr lang="en-US" dirty="0">
                <a:latin typeface="Candara"/>
              </a:rPr>
              <a:t>Working with Window Object</a:t>
            </a:r>
          </a:p>
        </p:txBody>
      </p:sp>
      <p:sp>
        <p:nvSpPr>
          <p:cNvPr id="291843" name="Rectangle 3"/>
          <p:cNvSpPr>
            <a:spLocks noGrp="1" noChangeArrowheads="1"/>
          </p:cNvSpPr>
          <p:nvPr>
            <p:ph type="body" idx="4294967295"/>
          </p:nvPr>
        </p:nvSpPr>
        <p:spPr>
          <a:xfrm>
            <a:off x="457200" y="1493838"/>
            <a:ext cx="8229600" cy="4525962"/>
          </a:xfrm>
        </p:spPr>
        <p:txBody>
          <a:bodyPr lIns="90488" tIns="44450" rIns="90488" bIns="44450"/>
          <a:lstStyle/>
          <a:p>
            <a:r>
              <a:rPr lang="en-US" dirty="0">
                <a:latin typeface="Candara"/>
                <a:cs typeface="Arial" pitchFamily="34" charset="0"/>
              </a:rPr>
              <a:t>Window object:</a:t>
            </a:r>
          </a:p>
          <a:p>
            <a:pPr lvl="1"/>
            <a:r>
              <a:rPr lang="en-US" dirty="0"/>
              <a:t>Unique position at the top of the JavaScript object hierarchy </a:t>
            </a:r>
          </a:p>
          <a:p>
            <a:pPr lvl="2" eaLnBrk="1" hangingPunct="1"/>
            <a:r>
              <a:rPr lang="en-US" sz="1600" dirty="0"/>
              <a:t>Exalted location gives </a:t>
            </a:r>
            <a:r>
              <a:rPr lang="en-US" sz="1600" i="1" dirty="0"/>
              <a:t>window </a:t>
            </a:r>
            <a:r>
              <a:rPr lang="en-US" sz="1600" dirty="0"/>
              <a:t>object a number of properties and behaviors unlike other objects</a:t>
            </a:r>
          </a:p>
          <a:p>
            <a:pPr lvl="1"/>
            <a:r>
              <a:rPr lang="en-US" dirty="0"/>
              <a:t>Can be omitted from object references</a:t>
            </a:r>
          </a:p>
          <a:p>
            <a:pPr lvl="2" eaLnBrk="1" hangingPunct="1"/>
            <a:r>
              <a:rPr lang="en-US" sz="1600" dirty="0"/>
              <a:t>Since everything takes place in a window</a:t>
            </a:r>
          </a:p>
          <a:p>
            <a:pPr eaLnBrk="1" hangingPunct="1">
              <a:buFont typeface="Arial" pitchFamily="34" charset="0"/>
              <a:buNone/>
            </a:pPr>
            <a:endParaRPr lang="en-US" dirty="0"/>
          </a:p>
        </p:txBody>
      </p:sp>
    </p:spTree>
    <p:extLst>
      <p:ext uri="{BB962C8B-B14F-4D97-AF65-F5344CB8AC3E}">
        <p14:creationId xmlns:p14="http://schemas.microsoft.com/office/powerpoint/2010/main" val="272108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91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91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1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91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457200" y="122238"/>
            <a:ext cx="8229600" cy="639762"/>
          </a:xfrm>
        </p:spPr>
        <p:txBody>
          <a:bodyPr lIns="90488" tIns="44450" rIns="90488" bIns="44450">
            <a:normAutofit fontScale="90000"/>
          </a:bodyPr>
          <a:lstStyle/>
          <a:p>
            <a:pPr eaLnBrk="1" hangingPunct="1"/>
            <a:r>
              <a:rPr lang="en-US" sz="1200" b="1" dirty="0"/>
              <a:t>5.3: Window Object </a:t>
            </a:r>
            <a:br>
              <a:rPr lang="en-US" sz="1200" b="1" dirty="0"/>
            </a:br>
            <a:r>
              <a:rPr lang="en-US" sz="3100" dirty="0">
                <a:latin typeface="Candara"/>
              </a:rPr>
              <a:t>Window Object Properties </a:t>
            </a:r>
          </a:p>
        </p:txBody>
      </p:sp>
      <p:sp>
        <p:nvSpPr>
          <p:cNvPr id="292867" name="Rectangle 3"/>
          <p:cNvSpPr>
            <a:spLocks noGrp="1" noChangeArrowheads="1"/>
          </p:cNvSpPr>
          <p:nvPr>
            <p:ph type="body" idx="4294967295"/>
          </p:nvPr>
        </p:nvSpPr>
        <p:spPr>
          <a:xfrm>
            <a:off x="343349" y="1099463"/>
            <a:ext cx="8515350" cy="4456112"/>
          </a:xfrm>
        </p:spPr>
        <p:txBody>
          <a:bodyPr lIns="90488" tIns="44450" rIns="90488" bIns="44450">
            <a:normAutofit fontScale="92500" lnSpcReduction="20000"/>
          </a:bodyPr>
          <a:lstStyle/>
          <a:p>
            <a:pPr>
              <a:lnSpc>
                <a:spcPts val="5000"/>
              </a:lnSpc>
            </a:pPr>
            <a:r>
              <a:rPr lang="en-US" sz="1900" dirty="0" err="1">
                <a:latin typeface="Candara"/>
                <a:cs typeface="Arial" pitchFamily="34" charset="0"/>
              </a:rPr>
              <a:t>defaultStatus</a:t>
            </a:r>
            <a:r>
              <a:rPr lang="en-US" sz="1900" dirty="0">
                <a:latin typeface="Candara"/>
                <a:cs typeface="Arial" pitchFamily="34" charset="0"/>
              </a:rPr>
              <a:t> and status</a:t>
            </a:r>
          </a:p>
          <a:p>
            <a:pPr marL="800100" lvl="1" indent="-342900" eaLnBrk="1" hangingPunct="1">
              <a:lnSpc>
                <a:spcPts val="5000"/>
              </a:lnSpc>
              <a:buFont typeface="Arial" pitchFamily="34" charset="0"/>
              <a:buNone/>
            </a:pPr>
            <a:r>
              <a:rPr lang="en-US" sz="1900" dirty="0" err="1"/>
              <a:t>window.defaultStatus</a:t>
            </a:r>
            <a:r>
              <a:rPr lang="en-US" sz="1900" dirty="0"/>
              <a:t>=“</a:t>
            </a:r>
            <a:r>
              <a:rPr lang="en-US" sz="1900" dirty="0" err="1"/>
              <a:t>Javascript</a:t>
            </a:r>
            <a:r>
              <a:rPr lang="en-US" sz="1900" dirty="0"/>
              <a:t> Examples”</a:t>
            </a:r>
          </a:p>
          <a:p>
            <a:pPr>
              <a:lnSpc>
                <a:spcPts val="5000"/>
              </a:lnSpc>
            </a:pPr>
            <a:r>
              <a:rPr lang="en-US" sz="1900" dirty="0">
                <a:latin typeface="Candara"/>
                <a:cs typeface="Arial" pitchFamily="34" charset="0"/>
              </a:rPr>
              <a:t>parent</a:t>
            </a:r>
          </a:p>
          <a:p>
            <a:pPr>
              <a:lnSpc>
                <a:spcPts val="5000"/>
              </a:lnSpc>
            </a:pPr>
            <a:r>
              <a:rPr lang="en-US" sz="1900" dirty="0">
                <a:latin typeface="Candara"/>
                <a:cs typeface="Arial" pitchFamily="34" charset="0"/>
              </a:rPr>
              <a:t>frames</a:t>
            </a:r>
          </a:p>
          <a:p>
            <a:pPr marL="800100" lvl="1" indent="-342900" eaLnBrk="1" hangingPunct="1">
              <a:lnSpc>
                <a:spcPts val="5000"/>
              </a:lnSpc>
              <a:buFont typeface="Arial" pitchFamily="34" charset="0"/>
              <a:buNone/>
            </a:pPr>
            <a:r>
              <a:rPr lang="en-US" sz="1900" dirty="0" err="1" smtClean="0"/>
              <a:t>parent.frames.length</a:t>
            </a:r>
            <a:r>
              <a:rPr lang="en-US" sz="1900" dirty="0" smtClean="0"/>
              <a:t> </a:t>
            </a:r>
            <a:r>
              <a:rPr lang="en-US" sz="1900" dirty="0"/>
              <a:t>	  </a:t>
            </a:r>
            <a:r>
              <a:rPr lang="en-US" sz="1900" dirty="0" smtClean="0"/>
              <a:t> </a:t>
            </a:r>
            <a:r>
              <a:rPr lang="en-US" sz="1900" dirty="0" err="1"/>
              <a:t>parent.frames</a:t>
            </a:r>
            <a:r>
              <a:rPr lang="en-US" sz="1900" dirty="0"/>
              <a:t>[0] </a:t>
            </a:r>
          </a:p>
          <a:p>
            <a:pPr>
              <a:lnSpc>
                <a:spcPts val="5000"/>
              </a:lnSpc>
            </a:pPr>
            <a:r>
              <a:rPr lang="en-US" sz="1900" dirty="0">
                <a:latin typeface="Candara"/>
                <a:cs typeface="Arial" pitchFamily="34" charset="0"/>
              </a:rPr>
              <a:t>closed</a:t>
            </a:r>
          </a:p>
          <a:p>
            <a:pPr marL="457200" indent="-457200" eaLnBrk="1" hangingPunct="1">
              <a:buFont typeface="Arial" pitchFamily="34" charset="0"/>
              <a:buNone/>
            </a:pPr>
            <a:r>
              <a:rPr lang="en-US" dirty="0"/>
              <a:t>		</a:t>
            </a:r>
          </a:p>
        </p:txBody>
      </p:sp>
      <p:sp>
        <p:nvSpPr>
          <p:cNvPr id="13317" name="AutoShape 4"/>
          <p:cNvSpPr>
            <a:spLocks noChangeArrowheads="1"/>
          </p:cNvSpPr>
          <p:nvPr/>
        </p:nvSpPr>
        <p:spPr bwMode="auto">
          <a:xfrm>
            <a:off x="609600" y="2057400"/>
            <a:ext cx="5181600" cy="381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3318" name="AutoShape 5"/>
          <p:cNvSpPr>
            <a:spLocks noChangeArrowheads="1"/>
          </p:cNvSpPr>
          <p:nvPr/>
        </p:nvSpPr>
        <p:spPr bwMode="auto">
          <a:xfrm>
            <a:off x="762000" y="4102099"/>
            <a:ext cx="5029200" cy="381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186403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2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2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2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B74A2-A75A-46A7-99A4-B3693D6F926D}"/>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2757</TotalTime>
  <Words>3570</Words>
  <Application>Microsoft Office PowerPoint</Application>
  <PresentationFormat>On-screen Show (4:3)</PresentationFormat>
  <Paragraphs>356</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Trebuchet MS</vt:lpstr>
      <vt:lpstr>Wingdings</vt:lpstr>
      <vt:lpstr>Candara</vt:lpstr>
      <vt:lpstr>Times New Roman</vt:lpstr>
      <vt:lpstr>MS PGothic</vt:lpstr>
      <vt:lpstr>Arial Unicode MS</vt:lpstr>
      <vt:lpstr>Calibri</vt:lpstr>
      <vt:lpstr>1_Office Theme</vt:lpstr>
      <vt:lpstr>Web Basics-JavaScript</vt:lpstr>
      <vt:lpstr>Lesson Objectives</vt:lpstr>
      <vt:lpstr>5.1: JavaScript Document Object Model  JavaScript Document Object Model</vt:lpstr>
      <vt:lpstr>5.1: JavaScript Document Object Model  JavaScript Document Object Model</vt:lpstr>
      <vt:lpstr>5.1: JavaScript Document Object Model Object Properties </vt:lpstr>
      <vt:lpstr>5.1: JavaScript Document Object Model Object Methods</vt:lpstr>
      <vt:lpstr>5.2: Event Handlers Event Handlers</vt:lpstr>
      <vt:lpstr>5.3: Window Object Working with Window Object</vt:lpstr>
      <vt:lpstr>5.3: Window Object  Window Object Properties </vt:lpstr>
      <vt:lpstr>5.3: Window Object  Window Object Methods</vt:lpstr>
      <vt:lpstr>5.3: Window Object  Window Object Methods</vt:lpstr>
      <vt:lpstr>5.3: Window Object  Window Object Methods</vt:lpstr>
      <vt:lpstr>PowerPoint Presentation</vt:lpstr>
      <vt:lpstr>5.4: Frame Object  Frame Object</vt:lpstr>
      <vt:lpstr>5.5: Navigator Object Navigator Object</vt:lpstr>
      <vt:lpstr>5.5: Navigator Object Navigator Object</vt:lpstr>
      <vt:lpstr>Demo</vt:lpstr>
      <vt:lpstr>Lab</vt:lpstr>
      <vt:lpstr>5.6: Working with Location Object Rationale of Location Object</vt:lpstr>
      <vt:lpstr>Rationale of Location Object</vt:lpstr>
      <vt:lpstr>Location Object Properties</vt:lpstr>
      <vt:lpstr>Location Object Methods</vt:lpstr>
      <vt:lpstr>5.7 : Working with History Object Rationale of History Object</vt:lpstr>
      <vt:lpstr>History Object Properties</vt:lpstr>
      <vt:lpstr>Demo on Working with History Object</vt:lpstr>
      <vt:lpstr>Lab</vt:lpstr>
      <vt:lpstr>Summary</vt:lpstr>
      <vt:lpstr>Review Questions</vt:lpstr>
      <vt:lpstr>Review Questions (Contd..)</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140</cp:revision>
  <dcterms:created xsi:type="dcterms:W3CDTF">2012-05-18T02:59:15Z</dcterms:created>
  <dcterms:modified xsi:type="dcterms:W3CDTF">2015-06-03T14:20:06Z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