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anose="020E0502030303020204" pitchFamily="34" charset="0"/>
      <p:regular r:id="rId24"/>
      <p:bold r:id="rId25"/>
      <p:italic r:id="rId26"/>
      <p:boldItalic r:id="rId27"/>
    </p:embeddedFont>
    <p:embeddedFont>
      <p:font typeface="MS PGothic" panose="020B0600070205080204" pitchFamily="34" charset="-128"/>
      <p:regular r:id="rId28"/>
    </p:embeddedFont>
    <p:embeddedFont>
      <p:font typeface="Arial Unicode MS" panose="020B0604020202020204" pitchFamily="34" charset="-128"/>
      <p:regular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842"/>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9526" y="66174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Candara" pitchFamily="34" charset="0"/>
                <a:cs typeface="Arial" pitchFamily="34" charset="0"/>
              </a:rPr>
              <a:t>Web Basics - JavaScript			</a:t>
            </a:r>
            <a:r>
              <a:rPr lang="en-IN" sz="1000" b="0" baseline="0" dirty="0" smtClean="0">
                <a:latin typeface="Candara" pitchFamily="34" charset="0"/>
                <a:cs typeface="Arial" pitchFamily="34" charset="0"/>
              </a:rPr>
              <a:t>                     </a:t>
            </a:r>
            <a:r>
              <a:rPr lang="en-IN" sz="1000" b="0" baseline="0" dirty="0" smtClean="0">
                <a:latin typeface="Candara" pitchFamily="34" charset="0"/>
                <a:cs typeface="Arial" pitchFamily="34" charset="0"/>
              </a:rPr>
              <a:t>                    </a:t>
            </a:r>
            <a:r>
              <a:rPr lang="en-IN" sz="1000" b="0" dirty="0" smtClean="0">
                <a:latin typeface="Candara" pitchFamily="34" charset="0"/>
                <a:cs typeface="Arial" pitchFamily="34" charset="0"/>
              </a:rPr>
              <a:t>Working with Form Object</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2" name="Rectangle 14"/>
          <p:cNvSpPr>
            <a:spLocks noChangeArrowheads="1"/>
          </p:cNvSpPr>
          <p:nvPr/>
        </p:nvSpPr>
        <p:spPr bwMode="auto">
          <a:xfrm>
            <a:off x="3879666" y="8372137"/>
            <a:ext cx="2762530" cy="224117"/>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Page 07-</a:t>
            </a:r>
            <a:fld id="{BD9FB300-F9DC-4669-88F4-967ABA23CC04}" type="slidenum">
              <a:rPr lang="en-US" sz="12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927100"/>
            <a:ext cx="4572000" cy="3429000"/>
          </a:xfrm>
        </p:spPr>
      </p:sp>
      <p:sp>
        <p:nvSpPr>
          <p:cNvPr id="3" name="Notes Placeholder 2"/>
          <p:cNvSpPr>
            <a:spLocks noGrp="1"/>
          </p:cNvSpPr>
          <p:nvPr>
            <p:ph type="body" idx="1"/>
          </p:nvPr>
        </p:nvSpPr>
        <p:spPr>
          <a:xfrm>
            <a:off x="2016125" y="4556460"/>
            <a:ext cx="4610306"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2016125" y="609600"/>
            <a:ext cx="4689475" cy="7850188"/>
          </a:xfrm>
        </p:spPr>
        <p:txBody>
          <a:bodyPr/>
          <a:lstStyle/>
          <a:p>
            <a:endParaRPr lang="en-US" dirty="0"/>
          </a:p>
        </p:txBody>
      </p:sp>
      <p:graphicFrame>
        <p:nvGraphicFramePr>
          <p:cNvPr id="298056" name="Group 72"/>
          <p:cNvGraphicFramePr>
            <a:graphicFrameLocks noGrp="1"/>
          </p:cNvGraphicFramePr>
          <p:nvPr>
            <p:extLst>
              <p:ext uri="{D42A27DB-BD31-4B8C-83A1-F6EECF244321}">
                <p14:modId xmlns:p14="http://schemas.microsoft.com/office/powerpoint/2010/main" val="1535305985"/>
              </p:ext>
            </p:extLst>
          </p:nvPr>
        </p:nvGraphicFramePr>
        <p:xfrm>
          <a:off x="2102925" y="914400"/>
          <a:ext cx="4343400" cy="1798320"/>
        </p:xfrm>
        <a:graphic>
          <a:graphicData uri="http://schemas.openxmlformats.org/drawingml/2006/table">
            <a:tbl>
              <a:tblPr/>
              <a:tblGrid>
                <a:gridCol w="1066800"/>
                <a:gridCol w="3276600"/>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value</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A checkbox or radio button object’s value property is a string of any text you want to associate with. Either you can set or retrieve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click()</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intention of the click() method is to enact, via script, the physical act of checking a checkbox or selecting a radio button</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event of checkboxes or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radiobuttons</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should be handled when through script you need to handle a specific task</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8009" name="Rectangle 25"/>
          <p:cNvSpPr>
            <a:spLocks noChangeArrowheads="1"/>
          </p:cNvSpPr>
          <p:nvPr/>
        </p:nvSpPr>
        <p:spPr bwMode="auto">
          <a:xfrm>
            <a:off x="2016125" y="2835352"/>
            <a:ext cx="37930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dirty="0">
                <a:latin typeface="Candara" panose="020E0502030303020204" pitchFamily="34" charset="0"/>
                <a:cs typeface="Arial" pitchFamily="34" charset="0"/>
              </a:rPr>
              <a:t>Table 9.4 Checkbox object properties, methods and event handlers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016125" y="915225"/>
            <a:ext cx="4572000" cy="3429000"/>
          </a:xfrm>
          <a:ln/>
        </p:spPr>
      </p:sp>
      <p:graphicFrame>
        <p:nvGraphicFramePr>
          <p:cNvPr id="278593" name="Group 65"/>
          <p:cNvGraphicFramePr>
            <a:graphicFrameLocks noGrp="1"/>
          </p:cNvGraphicFramePr>
          <p:nvPr>
            <p:extLst>
              <p:ext uri="{D42A27DB-BD31-4B8C-83A1-F6EECF244321}">
                <p14:modId xmlns:p14="http://schemas.microsoft.com/office/powerpoint/2010/main" val="2779316643"/>
              </p:ext>
            </p:extLst>
          </p:nvPr>
        </p:nvGraphicFramePr>
        <p:xfrm>
          <a:off x="2081150" y="4597726"/>
          <a:ext cx="4331525" cy="3729224"/>
        </p:xfrm>
        <a:graphic>
          <a:graphicData uri="http://schemas.openxmlformats.org/drawingml/2006/table">
            <a:tbl>
              <a:tblPr/>
              <a:tblGrid>
                <a:gridCol w="961524"/>
                <a:gridCol w="3370001"/>
              </a:tblGrid>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Methods/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7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length</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Returns the number of items available in the list. A select object with three choices in it has a length property of 3.</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Name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A select object’s name property is the string you assign to the object by way of its NAME attribute in the object’s &lt;SELECT&gt; tag which can be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selectedIndex</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When a user clicks on a choice in a selection list, the selectedIndex property changes to a number corresponding to that item in the list.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5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type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Use the type property to help you identify a select object from an unknown group of form elements.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26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blur()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focus()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Your scripts can bring focus to a select object by invoking the object’s focus() method. To remove focus from an object, invoke its blur() method. These methods work identically with their counterparts in the text object.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onChange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As a user clicks on a new choice in a select object, the object receives a change event that can be captured by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onChange</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handler.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88" name="Group 60"/>
          <p:cNvGraphicFramePr>
            <a:graphicFrameLocks noGrp="1"/>
          </p:cNvGraphicFramePr>
          <p:nvPr/>
        </p:nvGraphicFramePr>
        <p:xfrm>
          <a:off x="2057400" y="762000"/>
          <a:ext cx="4452938" cy="1706880"/>
        </p:xfrm>
        <a:graphic>
          <a:graphicData uri="http://schemas.openxmlformats.org/drawingml/2006/table">
            <a:tbl>
              <a:tblPr/>
              <a:tblGrid>
                <a:gridCol w="1143000"/>
                <a:gridCol w="3309938"/>
              </a:tblGrid>
              <a:tr h="762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defaultSelected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If your select object definition includes one option whose SELECTED attribute is included, that option’s defaultSelected property is set to true. The defaultSelected property for all other options is false.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To determine which option a user has selected from a list than looping through all options and examining the selected property this property can be used.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text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text property of an option is the text of the item as it appears 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4189" name="Text Box 61"/>
          <p:cNvSpPr txBox="1">
            <a:spLocks noChangeArrowheads="1"/>
          </p:cNvSpPr>
          <p:nvPr/>
        </p:nvSpPr>
        <p:spPr bwMode="auto">
          <a:xfrm>
            <a:off x="2014850" y="2743200"/>
            <a:ext cx="419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dirty="0">
                <a:latin typeface="Candara" panose="020E0502030303020204" pitchFamily="34" charset="0"/>
              </a:rPr>
              <a:t>Refer to Appendix for some more properties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016126" y="736270"/>
            <a:ext cx="4537074" cy="7723518"/>
          </a:xfrm>
        </p:spPr>
        <p:txBody>
          <a:bodyPr/>
          <a:lstStyle/>
          <a:p>
            <a:r>
              <a:rPr lang="en-US" dirty="0"/>
              <a:t>Using ‘this’ keyword</a:t>
            </a:r>
          </a:p>
          <a:p>
            <a:r>
              <a:rPr lang="en-US" dirty="0"/>
              <a:t>The ‘this’ keyword can be used to reference the object which called the function. It can be used within a function scope or global scope and it receives a different value in each scope. Depending on which object has called the function the value of ‘this’ will differ. The ‘this’ keyword always points to the object that is calling a particular method.</a:t>
            </a:r>
          </a:p>
          <a:p>
            <a:r>
              <a:rPr lang="en-US" dirty="0"/>
              <a:t>Consider the example given below:</a:t>
            </a:r>
          </a:p>
          <a:p>
            <a:endParaRPr lang="en-US" dirty="0" smtClean="0"/>
          </a:p>
          <a:p>
            <a:r>
              <a:rPr lang="en-US" dirty="0" smtClean="0"/>
              <a:t>The </a:t>
            </a:r>
            <a:r>
              <a:rPr lang="en-US" dirty="0"/>
              <a:t>‘this’ keyword is used in the </a:t>
            </a:r>
            <a:r>
              <a:rPr lang="en-US" dirty="0" err="1"/>
              <a:t>showColor</a:t>
            </a:r>
            <a:r>
              <a:rPr lang="en-US" dirty="0"/>
              <a:t>() function of an object. In this context, this is equal to car, making this code functionality equivalent to the following code snippet</a:t>
            </a:r>
          </a:p>
          <a:p>
            <a:endParaRPr lang="en-US" dirty="0"/>
          </a:p>
          <a:p>
            <a:endParaRPr lang="en-US" dirty="0"/>
          </a:p>
          <a:p>
            <a:endParaRPr lang="en-US" dirty="0"/>
          </a:p>
          <a:p>
            <a:endParaRPr lang="en-US" dirty="0"/>
          </a:p>
          <a:p>
            <a:endParaRPr lang="en-US" dirty="0" smtClean="0"/>
          </a:p>
          <a:p>
            <a:endParaRPr lang="en-US" dirty="0"/>
          </a:p>
          <a:p>
            <a:endParaRPr lang="en-US" dirty="0" smtClean="0"/>
          </a:p>
          <a:p>
            <a:endParaRPr lang="en-US" dirty="0"/>
          </a:p>
          <a:p>
            <a:endParaRPr lang="en-US" dirty="0"/>
          </a:p>
          <a:p>
            <a:r>
              <a:rPr lang="en-US" dirty="0"/>
              <a:t>So the reason for using ‘this’ is you never know what kind of variable names you will use to instantiate an object. By using ‘this’ you are sure to invoke the correct function with the correct value. Also it allows you to use the same function any number of times. To understand this consider the following code: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the above snippet both oCar1 and oCar2 refer to the same function. The function gives the output according to the object which called the function.</a:t>
            </a:r>
          </a:p>
        </p:txBody>
      </p:sp>
      <p:sp>
        <p:nvSpPr>
          <p:cNvPr id="351236" name="AutoShape 4"/>
          <p:cNvSpPr>
            <a:spLocks noChangeArrowheads="1"/>
          </p:cNvSpPr>
          <p:nvPr/>
        </p:nvSpPr>
        <p:spPr bwMode="auto">
          <a:xfrm>
            <a:off x="2085474" y="271105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oCar</a:t>
            </a:r>
            <a:r>
              <a:rPr lang="en-US" sz="1000" dirty="0">
                <a:latin typeface="Candara" pitchFamily="34" charset="0"/>
                <a:cs typeface="Arial" pitchFamily="34" charset="0"/>
              </a:rPr>
              <a:t> = new Object;</a:t>
            </a:r>
            <a:br>
              <a:rPr lang="en-US" sz="1000" dirty="0">
                <a:latin typeface="Candara" pitchFamily="34" charset="0"/>
                <a:cs typeface="Arial" pitchFamily="34" charset="0"/>
              </a:rPr>
            </a:br>
            <a:r>
              <a:rPr lang="en-US" sz="1000" dirty="0" err="1">
                <a:latin typeface="Candara" pitchFamily="34" charset="0"/>
                <a:cs typeface="Arial" pitchFamily="34" charset="0"/>
              </a:rPr>
              <a:t>oCar.color</a:t>
            </a:r>
            <a:r>
              <a:rPr lang="en-US" sz="1000" dirty="0">
                <a:latin typeface="Candara" pitchFamily="34" charset="0"/>
                <a:cs typeface="Arial" pitchFamily="34" charset="0"/>
              </a:rPr>
              <a:t> = “red”;</a:t>
            </a:r>
            <a:br>
              <a:rPr lang="en-US" sz="1000" dirty="0">
                <a:latin typeface="Candara" pitchFamily="34" charset="0"/>
                <a:cs typeface="Arial" pitchFamily="34" charset="0"/>
              </a:rPr>
            </a:br>
            <a:r>
              <a:rPr lang="en-US" sz="1000" dirty="0" err="1">
                <a:latin typeface="Candara" pitchFamily="34" charset="0"/>
                <a:cs typeface="Arial" pitchFamily="34" charset="0"/>
              </a:rPr>
              <a:t>oCar.showColor</a:t>
            </a:r>
            <a:r>
              <a:rPr lang="en-US" sz="1000" dirty="0">
                <a:latin typeface="Candara" pitchFamily="34" charset="0"/>
                <a:cs typeface="Arial" pitchFamily="34" charset="0"/>
              </a:rPr>
              <a:t> = function () {</a:t>
            </a:r>
            <a:br>
              <a:rPr lang="en-US" sz="1000" dirty="0">
                <a:latin typeface="Candara" pitchFamily="34" charset="0"/>
                <a:cs typeface="Arial" pitchFamily="34" charset="0"/>
              </a:rPr>
            </a:br>
            <a:r>
              <a:rPr lang="en-US" sz="1000" dirty="0">
                <a:latin typeface="Candara" pitchFamily="34" charset="0"/>
                <a:cs typeface="Arial" pitchFamily="34" charset="0"/>
              </a:rPr>
              <a:t>    alert(</a:t>
            </a:r>
            <a:r>
              <a:rPr lang="en-US" sz="1000" dirty="0" err="1">
                <a:latin typeface="Candara" pitchFamily="34" charset="0"/>
                <a:cs typeface="Arial" pitchFamily="34" charset="0"/>
              </a:rPr>
              <a:t>this.color</a:t>
            </a:r>
            <a:r>
              <a:rPr lang="en-US" sz="1000" dirty="0">
                <a:latin typeface="Candara" pitchFamily="34" charset="0"/>
                <a:cs typeface="Arial" pitchFamily="34" charset="0"/>
              </a:rPr>
              <a:t>); //outputs “red”</a:t>
            </a:r>
            <a:r>
              <a:rPr lang="en-US" dirty="0">
                <a:latin typeface="Candara" pitchFamily="34" charset="0"/>
                <a:cs typeface="Arial" pitchFamily="34" charset="0"/>
              </a:rPr>
              <a:t/>
            </a:r>
            <a:br>
              <a:rPr lang="en-US" dirty="0">
                <a:latin typeface="Candara" pitchFamily="34" charset="0"/>
                <a:cs typeface="Arial" pitchFamily="34" charset="0"/>
              </a:rPr>
            </a:br>
            <a:r>
              <a:rPr lang="en-US" sz="1000" dirty="0">
                <a:latin typeface="Candara" pitchFamily="34" charset="0"/>
                <a:cs typeface="Arial" pitchFamily="34" charset="0"/>
              </a:rPr>
              <a:t>};</a:t>
            </a:r>
          </a:p>
        </p:txBody>
      </p:sp>
      <p:sp>
        <p:nvSpPr>
          <p:cNvPr id="351237" name="AutoShape 5"/>
          <p:cNvSpPr>
            <a:spLocks noChangeArrowheads="1"/>
          </p:cNvSpPr>
          <p:nvPr/>
        </p:nvSpPr>
        <p:spPr bwMode="auto">
          <a:xfrm>
            <a:off x="2085474" y="461277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oCar</a:t>
            </a:r>
            <a:r>
              <a:rPr lang="en-US" sz="1000" dirty="0">
                <a:latin typeface="Candara" pitchFamily="34" charset="0"/>
                <a:cs typeface="Arial" pitchFamily="34" charset="0"/>
              </a:rPr>
              <a:t> = new Object;</a:t>
            </a:r>
            <a:br>
              <a:rPr lang="en-US" sz="1000" dirty="0">
                <a:latin typeface="Candara" pitchFamily="34" charset="0"/>
                <a:cs typeface="Arial" pitchFamily="34" charset="0"/>
              </a:rPr>
            </a:br>
            <a:r>
              <a:rPr lang="en-US" sz="1000" dirty="0" err="1">
                <a:latin typeface="Candara" pitchFamily="34" charset="0"/>
                <a:cs typeface="Arial" pitchFamily="34" charset="0"/>
              </a:rPr>
              <a:t>oCar.color</a:t>
            </a:r>
            <a:r>
              <a:rPr lang="en-US" sz="1000" dirty="0">
                <a:latin typeface="Candara" pitchFamily="34" charset="0"/>
                <a:cs typeface="Arial" pitchFamily="34" charset="0"/>
              </a:rPr>
              <a:t> = “red”;</a:t>
            </a:r>
            <a:br>
              <a:rPr lang="en-US" sz="1000" dirty="0">
                <a:latin typeface="Candara" pitchFamily="34" charset="0"/>
                <a:cs typeface="Arial" pitchFamily="34" charset="0"/>
              </a:rPr>
            </a:br>
            <a:r>
              <a:rPr lang="en-US" sz="1000" dirty="0" err="1">
                <a:latin typeface="Candara" pitchFamily="34" charset="0"/>
                <a:cs typeface="Arial" pitchFamily="34" charset="0"/>
              </a:rPr>
              <a:t>oCar.showColor</a:t>
            </a:r>
            <a:r>
              <a:rPr lang="en-US" sz="1000" dirty="0">
                <a:latin typeface="Candara" pitchFamily="34" charset="0"/>
                <a:cs typeface="Arial" pitchFamily="34" charset="0"/>
              </a:rPr>
              <a:t> = function () {</a:t>
            </a:r>
            <a:br>
              <a:rPr lang="en-US" sz="1000" dirty="0">
                <a:latin typeface="Candara" pitchFamily="34" charset="0"/>
                <a:cs typeface="Arial" pitchFamily="34" charset="0"/>
              </a:rPr>
            </a:br>
            <a:r>
              <a:rPr lang="en-US" sz="1000" dirty="0">
                <a:latin typeface="Candara" pitchFamily="34" charset="0"/>
                <a:cs typeface="Arial" pitchFamily="34" charset="0"/>
              </a:rPr>
              <a:t>    alert(</a:t>
            </a:r>
            <a:r>
              <a:rPr lang="en-US" sz="1000" dirty="0" err="1">
                <a:latin typeface="Candara" pitchFamily="34" charset="0"/>
                <a:cs typeface="Arial" pitchFamily="34" charset="0"/>
              </a:rPr>
              <a:t>oCar.color</a:t>
            </a:r>
            <a:r>
              <a:rPr lang="en-US" sz="1000" dirty="0">
                <a:latin typeface="Candara" pitchFamily="34" charset="0"/>
                <a:cs typeface="Arial" pitchFamily="34" charset="0"/>
              </a:rPr>
              <a:t>); //outputs “red”</a:t>
            </a:r>
            <a:r>
              <a:rPr lang="en-US" dirty="0">
                <a:latin typeface="Candara" pitchFamily="34" charset="0"/>
                <a:cs typeface="Arial" pitchFamily="34" charset="0"/>
              </a:rPr>
              <a:t/>
            </a:r>
            <a:br>
              <a:rPr lang="en-US" dirty="0">
                <a:latin typeface="Candara" pitchFamily="34" charset="0"/>
                <a:cs typeface="Arial" pitchFamily="34" charset="0"/>
              </a:rPr>
            </a:br>
            <a:r>
              <a:rPr lang="en-US" sz="1000" dirty="0">
                <a:latin typeface="Candara" pitchFamily="34" charset="0"/>
                <a:cs typeface="Arial" pitchFamily="34" charset="0"/>
              </a:rPr>
              <a:t>};</a:t>
            </a:r>
          </a:p>
        </p:txBody>
      </p:sp>
      <p:sp>
        <p:nvSpPr>
          <p:cNvPr id="351238" name="AutoShape 6"/>
          <p:cNvSpPr>
            <a:spLocks noChangeArrowheads="1"/>
          </p:cNvSpPr>
          <p:nvPr/>
        </p:nvSpPr>
        <p:spPr bwMode="auto">
          <a:xfrm>
            <a:off x="2016125" y="6144154"/>
            <a:ext cx="4267200" cy="19050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latin typeface="Candara" pitchFamily="34" charset="0"/>
                <a:cs typeface="Arial" pitchFamily="34" charset="0"/>
              </a:rPr>
              <a:t>function </a:t>
            </a:r>
            <a:r>
              <a:rPr lang="en-US" sz="1000" dirty="0" err="1">
                <a:latin typeface="Candara" pitchFamily="34" charset="0"/>
                <a:cs typeface="Arial" pitchFamily="34" charset="0"/>
              </a:rPr>
              <a:t>showColor</a:t>
            </a:r>
            <a:r>
              <a:rPr lang="en-US" sz="1000" dirty="0">
                <a:latin typeface="Candara" pitchFamily="34" charset="0"/>
                <a:cs typeface="Arial" pitchFamily="34" charset="0"/>
              </a:rPr>
              <a:t>() {</a:t>
            </a:r>
          </a:p>
          <a:p>
            <a:r>
              <a:rPr lang="en-US" sz="1000" dirty="0">
                <a:latin typeface="Candara" pitchFamily="34" charset="0"/>
                <a:cs typeface="Arial" pitchFamily="34" charset="0"/>
              </a:rPr>
              <a:t>        alert(</a:t>
            </a:r>
            <a:r>
              <a:rPr lang="en-US" sz="1000" dirty="0" err="1">
                <a:latin typeface="Candara" pitchFamily="34" charset="0"/>
                <a:cs typeface="Arial" pitchFamily="34" charset="0"/>
              </a:rPr>
              <a:t>this.color</a:t>
            </a:r>
            <a:r>
              <a:rPr lang="en-US" sz="1000" dirty="0">
                <a:latin typeface="Candara" pitchFamily="34" charset="0"/>
                <a:cs typeface="Arial" pitchFamily="34" charset="0"/>
              </a:rPr>
              <a:t>);</a:t>
            </a:r>
          </a:p>
          <a:p>
            <a:r>
              <a:rPr lang="en-US" sz="1000" dirty="0">
                <a:latin typeface="Candara" pitchFamily="34" charset="0"/>
                <a:cs typeface="Arial" pitchFamily="34" charset="0"/>
              </a:rPr>
              <a:t>}</a:t>
            </a:r>
          </a:p>
          <a:p>
            <a:r>
              <a:rPr lang="en-US" sz="1000" dirty="0" err="1">
                <a:latin typeface="Candara" pitchFamily="34" charset="0"/>
                <a:cs typeface="Arial" pitchFamily="34" charset="0"/>
              </a:rPr>
              <a:t>var</a:t>
            </a:r>
            <a:r>
              <a:rPr lang="en-US" sz="1000" dirty="0">
                <a:latin typeface="Candara" pitchFamily="34" charset="0"/>
                <a:cs typeface="Arial" pitchFamily="34" charset="0"/>
              </a:rPr>
              <a:t> oCar1 = new Object;</a:t>
            </a:r>
            <a:br>
              <a:rPr lang="en-US" sz="1000" dirty="0">
                <a:latin typeface="Candara" pitchFamily="34" charset="0"/>
                <a:cs typeface="Arial" pitchFamily="34" charset="0"/>
              </a:rPr>
            </a:br>
            <a:r>
              <a:rPr lang="en-US" sz="1000" dirty="0">
                <a:latin typeface="Candara" pitchFamily="34" charset="0"/>
                <a:cs typeface="Arial" pitchFamily="34" charset="0"/>
              </a:rPr>
              <a:t>oCar1.color = “red”;</a:t>
            </a:r>
            <a:br>
              <a:rPr lang="en-US" sz="1000" dirty="0">
                <a:latin typeface="Candara" pitchFamily="34" charset="0"/>
                <a:cs typeface="Arial" pitchFamily="34" charset="0"/>
              </a:rPr>
            </a:br>
            <a:r>
              <a:rPr lang="en-US" sz="1000" dirty="0">
                <a:latin typeface="Candara" pitchFamily="34" charset="0"/>
                <a:cs typeface="Arial" pitchFamily="34" charset="0"/>
              </a:rPr>
              <a:t>oCar1.showColor = </a:t>
            </a:r>
            <a:r>
              <a:rPr lang="en-US" sz="1000" dirty="0" err="1">
                <a:latin typeface="Candara" pitchFamily="34" charset="0"/>
                <a:cs typeface="Arial" pitchFamily="34" charset="0"/>
              </a:rPr>
              <a:t>showColor</a:t>
            </a:r>
            <a:r>
              <a:rPr lang="en-US" sz="1000" dirty="0">
                <a:latin typeface="Candara" pitchFamily="34" charset="0"/>
                <a:cs typeface="Arial" pitchFamily="34" charset="0"/>
              </a:rPr>
              <a:t>;</a:t>
            </a:r>
            <a:br>
              <a:rPr lang="en-US" sz="1000" dirty="0">
                <a:latin typeface="Candara" pitchFamily="34" charset="0"/>
                <a:cs typeface="Arial" pitchFamily="34" charset="0"/>
              </a:rPr>
            </a:br>
            <a:r>
              <a:rPr lang="en-US" sz="1000" dirty="0" err="1">
                <a:latin typeface="Candara" pitchFamily="34" charset="0"/>
                <a:cs typeface="Arial" pitchFamily="34" charset="0"/>
              </a:rPr>
              <a:t>var</a:t>
            </a:r>
            <a:r>
              <a:rPr lang="en-US" sz="1000" dirty="0">
                <a:latin typeface="Candara" pitchFamily="34" charset="0"/>
                <a:cs typeface="Arial" pitchFamily="34" charset="0"/>
              </a:rPr>
              <a:t> oCar2 = new Object;</a:t>
            </a:r>
            <a:br>
              <a:rPr lang="en-US" sz="1000" dirty="0">
                <a:latin typeface="Candara" pitchFamily="34" charset="0"/>
                <a:cs typeface="Arial" pitchFamily="34" charset="0"/>
              </a:rPr>
            </a:br>
            <a:r>
              <a:rPr lang="en-US" sz="1000" dirty="0">
                <a:latin typeface="Candara" pitchFamily="34" charset="0"/>
                <a:cs typeface="Arial" pitchFamily="34" charset="0"/>
              </a:rPr>
              <a:t>oCar2.color = “blue”;</a:t>
            </a:r>
            <a:br>
              <a:rPr lang="en-US" sz="1000" dirty="0">
                <a:latin typeface="Candara" pitchFamily="34" charset="0"/>
                <a:cs typeface="Arial" pitchFamily="34" charset="0"/>
              </a:rPr>
            </a:br>
            <a:r>
              <a:rPr lang="en-US" sz="1000" dirty="0">
                <a:latin typeface="Candara" pitchFamily="34" charset="0"/>
                <a:cs typeface="Arial" pitchFamily="34" charset="0"/>
              </a:rPr>
              <a:t>oCar2.showColor = </a:t>
            </a:r>
            <a:r>
              <a:rPr lang="en-US" sz="1000" dirty="0" err="1">
                <a:latin typeface="Candara" pitchFamily="34" charset="0"/>
                <a:cs typeface="Arial" pitchFamily="34" charset="0"/>
              </a:rPr>
              <a:t>showColor</a:t>
            </a:r>
            <a:r>
              <a:rPr lang="en-US" sz="1000" dirty="0">
                <a:latin typeface="Candara" pitchFamily="34" charset="0"/>
                <a:cs typeface="Arial" pitchFamily="34" charset="0"/>
              </a:rPr>
              <a:t>;</a:t>
            </a:r>
            <a:br>
              <a:rPr lang="en-US" sz="1000" dirty="0">
                <a:latin typeface="Candara" pitchFamily="34" charset="0"/>
                <a:cs typeface="Arial" pitchFamily="34" charset="0"/>
              </a:rPr>
            </a:br>
            <a:r>
              <a:rPr lang="en-US" sz="1000" dirty="0">
                <a:latin typeface="Candara" pitchFamily="34" charset="0"/>
                <a:cs typeface="Arial" pitchFamily="34" charset="0"/>
              </a:rPr>
              <a:t>oCar1.showColor(); //outputs “red”</a:t>
            </a:r>
            <a:br>
              <a:rPr lang="en-US" sz="1000" dirty="0">
                <a:latin typeface="Candara" pitchFamily="34" charset="0"/>
                <a:cs typeface="Arial" pitchFamily="34" charset="0"/>
              </a:rPr>
            </a:br>
            <a:r>
              <a:rPr lang="en-US" sz="1000" dirty="0">
                <a:latin typeface="Candara" pitchFamily="34" charset="0"/>
                <a:cs typeface="Arial" pitchFamily="34" charset="0"/>
              </a:rPr>
              <a:t>oCar2.showColor(); //outputs “blue”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2016125" y="839788"/>
            <a:ext cx="4624388" cy="3503612"/>
          </a:xfrm>
          <a:ln/>
        </p:spPr>
      </p:sp>
      <p:sp>
        <p:nvSpPr>
          <p:cNvPr id="328709" name="Rectangle 5"/>
          <p:cNvSpPr>
            <a:spLocks noGrp="1" noChangeArrowheads="1"/>
          </p:cNvSpPr>
          <p:nvPr>
            <p:ph type="body" idx="1"/>
          </p:nvPr>
        </p:nvSpPr>
        <p:spPr>
          <a:xfrm>
            <a:off x="2039550" y="4504266"/>
            <a:ext cx="4586881" cy="3846359"/>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2016125" y="839788"/>
            <a:ext cx="4624388" cy="3503612"/>
          </a:xfrm>
          <a:ln/>
        </p:spPr>
      </p:sp>
      <p:sp>
        <p:nvSpPr>
          <p:cNvPr id="330757" name="Rectangle 5"/>
          <p:cNvSpPr>
            <a:spLocks noGrp="1" noChangeArrowheads="1"/>
          </p:cNvSpPr>
          <p:nvPr>
            <p:ph type="body" idx="1"/>
          </p:nvPr>
        </p:nvSpPr>
        <p:spPr>
          <a:xfrm>
            <a:off x="2016125" y="4511675"/>
            <a:ext cx="4586881" cy="3677026"/>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Rot="1" noChangeAspect="1" noChangeArrowheads="1" noTextEdit="1"/>
          </p:cNvSpPr>
          <p:nvPr>
            <p:ph type="sldImg"/>
          </p:nvPr>
        </p:nvSpPr>
        <p:spPr>
          <a:xfrm>
            <a:off x="2016125" y="839788"/>
            <a:ext cx="4624388" cy="3503612"/>
          </a:xfrm>
          <a:ln/>
        </p:spPr>
      </p:sp>
      <p:sp>
        <p:nvSpPr>
          <p:cNvPr id="311299" name="Rectangle 3"/>
          <p:cNvSpPr>
            <a:spLocks noGrp="1" noChangeArrowheads="1"/>
          </p:cNvSpPr>
          <p:nvPr>
            <p:ph type="body" idx="1"/>
          </p:nvPr>
        </p:nvSpPr>
        <p:spPr>
          <a:xfrm>
            <a:off x="2016125" y="4511675"/>
            <a:ext cx="4586881" cy="3609293"/>
          </a:xfrm>
        </p:spPr>
        <p:txBody>
          <a:bodyPr/>
          <a:lstStyle/>
          <a:p>
            <a:pPr algn="just"/>
            <a:r>
              <a:rPr lang="en-US" u="sng" dirty="0"/>
              <a:t>Summary</a:t>
            </a:r>
          </a:p>
          <a:p>
            <a:pPr algn="just"/>
            <a:r>
              <a:rPr lang="en-US" dirty="0"/>
              <a:t>This module provided an understanding of: </a:t>
            </a:r>
          </a:p>
          <a:p>
            <a:pPr algn="just"/>
            <a:r>
              <a:rPr lang="en-US" dirty="0"/>
              <a:t>Form object and its components.</a:t>
            </a:r>
          </a:p>
          <a:p>
            <a:pPr algn="just"/>
            <a:r>
              <a:rPr lang="en-US" dirty="0"/>
              <a:t>How to create form objects.</a:t>
            </a:r>
          </a:p>
          <a:p>
            <a:pPr algn="just"/>
            <a:r>
              <a:rPr lang="en-US" dirty="0"/>
              <a:t>How to handle events.</a:t>
            </a:r>
          </a:p>
          <a:p>
            <a:pPr algn="just"/>
            <a:r>
              <a:rPr lang="en-US" dirty="0"/>
              <a:t>How to validate data.</a:t>
            </a:r>
          </a:p>
          <a:p>
            <a:pPr algn="just"/>
            <a:r>
              <a:rPr lang="en-US" dirty="0"/>
              <a:t>How to submit a form.</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2016125" y="839788"/>
            <a:ext cx="4624388" cy="3503612"/>
          </a:xfrm>
          <a:ln/>
        </p:spPr>
      </p:sp>
      <p:sp>
        <p:nvSpPr>
          <p:cNvPr id="322563" name="Rectangle 3"/>
          <p:cNvSpPr>
            <a:spLocks noGrp="1" noChangeArrowheads="1"/>
          </p:cNvSpPr>
          <p:nvPr>
            <p:ph type="body" idx="1"/>
          </p:nvPr>
        </p:nvSpPr>
        <p:spPr>
          <a:xfrm>
            <a:off x="2016125" y="4511675"/>
            <a:ext cx="4586881" cy="3761693"/>
          </a:xfrm>
        </p:spPr>
        <p:txBody>
          <a:bodyPr/>
          <a:lstStyle/>
          <a:p>
            <a:endParaRPr lang="en-US" dirty="0"/>
          </a:p>
        </p:txBody>
      </p:sp>
      <p:sp>
        <p:nvSpPr>
          <p:cNvPr id="2" name="TextBox 1"/>
          <p:cNvSpPr txBox="1"/>
          <p:nvPr/>
        </p:nvSpPr>
        <p:spPr>
          <a:xfrm>
            <a:off x="291402" y="1457011"/>
            <a:ext cx="1175657" cy="769441"/>
          </a:xfrm>
          <a:prstGeom prst="rect">
            <a:avLst/>
          </a:prstGeom>
          <a:noFill/>
        </p:spPr>
        <p:txBody>
          <a:bodyPr wrap="square" rtlCol="0">
            <a:spAutoFit/>
          </a:bodyPr>
          <a:lstStyle/>
          <a:p>
            <a:r>
              <a:rPr lang="en-US" sz="1100" dirty="0" smtClean="0">
                <a:latin typeface="Candara" panose="020E0502030303020204" pitchFamily="34" charset="0"/>
              </a:rPr>
              <a:t>Answers:</a:t>
            </a:r>
          </a:p>
          <a:p>
            <a:pPr marL="342900" indent="-342900">
              <a:buAutoNum type="arabicPeriod"/>
            </a:pPr>
            <a:r>
              <a:rPr lang="en-US" sz="1100" dirty="0" smtClean="0">
                <a:latin typeface="Candara" panose="020E0502030303020204" pitchFamily="34" charset="0"/>
              </a:rPr>
              <a:t>Option 1</a:t>
            </a:r>
          </a:p>
          <a:p>
            <a:pPr marL="342900" indent="-342900">
              <a:buAutoNum type="arabicPeriod"/>
            </a:pPr>
            <a:r>
              <a:rPr lang="en-US" sz="1100" dirty="0" smtClean="0">
                <a:latin typeface="Candara" panose="020E0502030303020204" pitchFamily="34" charset="0"/>
              </a:rPr>
              <a:t>True</a:t>
            </a:r>
          </a:p>
          <a:p>
            <a:pPr marL="342900" indent="-342900">
              <a:buAutoNum type="arabicPeriod"/>
            </a:pPr>
            <a:r>
              <a:rPr lang="en-US" sz="1100" dirty="0">
                <a:latin typeface="Candara" panose="020E0502030303020204" pitchFamily="34" charset="0"/>
              </a:rPr>
              <a:t>c</a:t>
            </a:r>
            <a:r>
              <a:rPr lang="en-US" sz="1100" dirty="0" smtClean="0">
                <a:latin typeface="Candara" panose="020E0502030303020204" pitchFamily="34" charset="0"/>
              </a:rPr>
              <a:t>lick()</a:t>
            </a:r>
            <a:endParaRPr lang="en-US" sz="1100" dirty="0">
              <a:latin typeface="Candara" panose="020E0502030303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016125" y="927100"/>
            <a:ext cx="4572000" cy="3429000"/>
          </a:xfrm>
          <a:ln/>
        </p:spPr>
      </p:sp>
      <p:sp>
        <p:nvSpPr>
          <p:cNvPr id="265219" name="Rectangle 3"/>
          <p:cNvSpPr>
            <a:spLocks noGrp="1" noChangeArrowheads="1"/>
          </p:cNvSpPr>
          <p:nvPr>
            <p:ph type="body" idx="1"/>
          </p:nvPr>
        </p:nvSpPr>
        <p:spPr>
          <a:xfrm>
            <a:off x="2016125" y="4580906"/>
            <a:ext cx="4648200" cy="4114800"/>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2016125" y="927100"/>
            <a:ext cx="4572000" cy="3429000"/>
          </a:xfrm>
          <a:ln/>
        </p:spPr>
      </p:sp>
      <p:sp>
        <p:nvSpPr>
          <p:cNvPr id="270339" name="Rectangle 3"/>
          <p:cNvSpPr>
            <a:spLocks noGrp="1" noChangeArrowheads="1"/>
          </p:cNvSpPr>
          <p:nvPr>
            <p:ph type="body" idx="1"/>
          </p:nvPr>
        </p:nvSpPr>
        <p:spPr>
          <a:xfrm>
            <a:off x="2016125" y="4497388"/>
            <a:ext cx="4572000" cy="4219100"/>
          </a:xfrm>
          <a:noFill/>
        </p:spPr>
        <p:txBody>
          <a:bodyPr/>
          <a:lstStyle/>
          <a:p>
            <a:pPr algn="just"/>
            <a:r>
              <a:rPr lang="en-US" u="sng" dirty="0"/>
              <a:t>Working with Form Objects: Form Object Properties:</a:t>
            </a:r>
          </a:p>
          <a:p>
            <a:pPr algn="just"/>
            <a:r>
              <a:rPr lang="en-US" dirty="0"/>
              <a:t>A form element provides the only way that users can enter textual information or make a selection from a predetermined set of choices, whether those choices appear in the form of an on/off checkbox, one of a set of mutually exclusive radio buttons, or a selection from a list.</a:t>
            </a:r>
          </a:p>
          <a:p>
            <a:pPr algn="just"/>
            <a:endParaRPr lang="en-US" dirty="0"/>
          </a:p>
          <a:p>
            <a:pPr algn="just"/>
            <a:endParaRPr lang="en-US" dirty="0"/>
          </a:p>
          <a:p>
            <a:pPr algn="just"/>
            <a:endParaRPr lang="en-US" dirty="0"/>
          </a:p>
        </p:txBody>
      </p:sp>
      <p:graphicFrame>
        <p:nvGraphicFramePr>
          <p:cNvPr id="270374" name="Group 38"/>
          <p:cNvGraphicFramePr>
            <a:graphicFrameLocks noGrp="1"/>
          </p:cNvGraphicFramePr>
          <p:nvPr>
            <p:extLst>
              <p:ext uri="{D42A27DB-BD31-4B8C-83A1-F6EECF244321}">
                <p14:modId xmlns:p14="http://schemas.microsoft.com/office/powerpoint/2010/main" val="1658126369"/>
              </p:ext>
            </p:extLst>
          </p:nvPr>
        </p:nvGraphicFramePr>
        <p:xfrm>
          <a:off x="2181225" y="5392972"/>
          <a:ext cx="4255201" cy="2956560"/>
        </p:xfrm>
        <a:graphic>
          <a:graphicData uri="http://schemas.openxmlformats.org/drawingml/2006/table">
            <a:tbl>
              <a:tblPr/>
              <a:tblGrid>
                <a:gridCol w="917788"/>
                <a:gridCol w="3337413"/>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Method/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3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action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This property is the same as the value you assign to the ACTION attribute of a &lt;FORM&gt; tag. The value is typically a URL on the server where queries or postings are sent for submission.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elements[]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Returns an array of elements. It  includes all the user interface elements defined for a form: text fields, buttons, radio buttons, checkboxes, selection lists, and more.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encoding</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You can define a form to alert a server that the data being submitted is in a MIME type. This property reflects the setting of the ENCTYPE attribute in the form definition. The default value is an empty string.</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method</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 form’s method property is either the GET or POST values assigned to the METHOD attribute in a &lt;FORM&gt; tag.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016125" y="609600"/>
            <a:ext cx="4532313" cy="7850188"/>
          </a:xfrm>
        </p:spPr>
        <p:txBody>
          <a:bodyPr/>
          <a:lstStyle/>
          <a:p>
            <a:endParaRPr lang="en-US" dirty="0"/>
          </a:p>
        </p:txBody>
      </p:sp>
      <p:graphicFrame>
        <p:nvGraphicFramePr>
          <p:cNvPr id="291904" name="Group 64"/>
          <p:cNvGraphicFramePr>
            <a:graphicFrameLocks noGrp="1"/>
          </p:cNvGraphicFramePr>
          <p:nvPr>
            <p:extLst>
              <p:ext uri="{D42A27DB-BD31-4B8C-83A1-F6EECF244321}">
                <p14:modId xmlns:p14="http://schemas.microsoft.com/office/powerpoint/2010/main" val="366676222"/>
              </p:ext>
            </p:extLst>
          </p:nvPr>
        </p:nvGraphicFramePr>
        <p:xfrm>
          <a:off x="2016125" y="838200"/>
          <a:ext cx="4460875" cy="4682808"/>
        </p:xfrm>
        <a:graphic>
          <a:graphicData uri="http://schemas.openxmlformats.org/drawingml/2006/table">
            <a:tbl>
              <a:tblPr/>
              <a:tblGrid>
                <a:gridCol w="1035560"/>
                <a:gridCol w="3425315"/>
              </a:tblGrid>
              <a:tr h="487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Assigning a name to a form via the NAME attribute is optional but highly recommended when your scripts need to reference a form or its elements. This attribute’s value is retrievable as the name property of a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target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The purpose of the TARGET attribute of a &lt;FORM&gt; definition is to enable you to specify where the output from the server’s query should be displayed. The value of the target property is the name of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34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If you want to clear the form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i.e</a:t>
                      </a:r>
                      <a:r>
                        <a:rPr kumimoji="0" lang="en-US" sz="1000" b="0" i="0" u="none" strike="noStrike" cap="none" normalizeH="0" baseline="0" dirty="0" smtClean="0">
                          <a:ln>
                            <a:noFill/>
                          </a:ln>
                          <a:solidFill>
                            <a:schemeClr val="tx1"/>
                          </a:solidFill>
                          <a:effectLst/>
                          <a:latin typeface="Candara" pitchFamily="34" charset="0"/>
                          <a:cs typeface="Arial" pitchFamily="34" charset="0"/>
                        </a:rPr>
                        <a:t> return the form elements to its default settings using script control, you must do so by invoking the reset() method for the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submit()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Invoking this method is almost the same as a user clicking a form’s Submit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onReset</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Immediately before a Reset button returns a form to its default settings, JavaScript sends a reset event to the form. By including an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onReset</a:t>
                      </a:r>
                      <a:r>
                        <a:rPr kumimoji="0" lang="en-US" sz="1000" b="0" i="0" u="none" strike="noStrike" cap="none" normalizeH="0" baseline="0" dirty="0" smtClean="0">
                          <a:ln>
                            <a:noFill/>
                          </a:ln>
                          <a:solidFill>
                            <a:schemeClr val="tx1"/>
                          </a:solidFill>
                          <a:effectLst/>
                          <a:latin typeface="Candara" pitchFamily="34" charset="0"/>
                          <a:cs typeface="Arial" pitchFamily="34" charset="0"/>
                        </a:rPr>
                        <a:t> event handler in the form definition, you can trap that event before the reset takes place.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onSubmit</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When you define an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onSubmit</a:t>
                      </a:r>
                      <a:r>
                        <a:rPr kumimoji="0" lang="en-US" sz="1000" b="0" i="0" u="none" strike="noStrike" cap="none" normalizeH="0" baseline="0" dirty="0" smtClean="0">
                          <a:ln>
                            <a:noFill/>
                          </a:ln>
                          <a:solidFill>
                            <a:schemeClr val="tx1"/>
                          </a:solidFill>
                          <a:effectLst/>
                          <a:latin typeface="Candara" pitchFamily="34" charset="0"/>
                          <a:cs typeface="Arial" pitchFamily="34" charset="0"/>
                        </a:rPr>
                        <a:t> handler as an attribute of a &lt;FORM&gt; definition, JavaScript sends the submit event to the form just before it dashes off the data to the server. Therefore, any script or function that is the parameter of the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onSubmit</a:t>
                      </a:r>
                      <a:r>
                        <a:rPr kumimoji="0" lang="en-US" sz="1000" b="0" i="0" u="none" strike="noStrike" cap="none" normalizeH="0" baseline="0" dirty="0" smtClean="0">
                          <a:ln>
                            <a:noFill/>
                          </a:ln>
                          <a:solidFill>
                            <a:schemeClr val="tx1"/>
                          </a:solidFill>
                          <a:effectLst/>
                          <a:latin typeface="Candara" pitchFamily="34" charset="0"/>
                          <a:cs typeface="Arial" pitchFamily="34" charset="0"/>
                        </a:rPr>
                        <a:t> attribute executes before the data is actually submitted. Note that this event handler fires only in response to a genuine Submit-style button, and not from a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form.submit</a:t>
                      </a:r>
                      <a:r>
                        <a:rPr kumimoji="0" lang="en-US" sz="1000" b="0" i="0" u="none" strike="noStrike" cap="none" normalizeH="0" baseline="0" dirty="0" smtClean="0">
                          <a:ln>
                            <a:noFill/>
                          </a:ln>
                          <a:solidFill>
                            <a:schemeClr val="tx1"/>
                          </a:solidFill>
                          <a:effectLst/>
                          <a:latin typeface="Candara" pitchFamily="34" charset="0"/>
                          <a:cs typeface="Arial" pitchFamily="34" charset="0"/>
                        </a:rPr>
                        <a:t>()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1876" name="Rectangle 36"/>
          <p:cNvSpPr>
            <a:spLocks noChangeArrowheads="1"/>
          </p:cNvSpPr>
          <p:nvPr/>
        </p:nvSpPr>
        <p:spPr bwMode="auto">
          <a:xfrm>
            <a:off x="2016125" y="5744688"/>
            <a:ext cx="35221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dirty="0">
                <a:latin typeface="Candara" panose="020E0502030303020204" pitchFamily="34" charset="0"/>
                <a:cs typeface="Arial" pitchFamily="34" charset="0"/>
              </a:rPr>
              <a:t>Table 9.1 Form object properties, methods and event handlers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2016125" y="839788"/>
            <a:ext cx="4624388" cy="3503612"/>
          </a:xfrm>
          <a:ln/>
        </p:spPr>
      </p:sp>
      <p:sp>
        <p:nvSpPr>
          <p:cNvPr id="287747" name="Rectangle 3"/>
          <p:cNvSpPr>
            <a:spLocks noGrp="1" noChangeArrowheads="1"/>
          </p:cNvSpPr>
          <p:nvPr>
            <p:ph type="body" idx="1"/>
          </p:nvPr>
        </p:nvSpPr>
        <p:spPr>
          <a:xfrm>
            <a:off x="2016125" y="4511675"/>
            <a:ext cx="4419600" cy="3335867"/>
          </a:xfrm>
          <a:noFill/>
        </p:spPr>
        <p:txBody>
          <a:bodyPr/>
          <a:lstStyle/>
          <a:p>
            <a:pPr algn="just"/>
            <a:r>
              <a:rPr lang="en-US" u="sng" dirty="0"/>
              <a:t>Text-Related Objects:</a:t>
            </a:r>
            <a:r>
              <a:rPr lang="en-US" b="1" u="sng" dirty="0"/>
              <a:t> </a:t>
            </a:r>
          </a:p>
          <a:p>
            <a:pPr algn="just"/>
            <a:r>
              <a:rPr lang="en-US" u="sng" dirty="0"/>
              <a:t>Text Objects</a:t>
            </a:r>
            <a:r>
              <a:rPr lang="en-US" dirty="0"/>
              <a:t> : The text object is the primary medium for capturing user-entered text.</a:t>
            </a:r>
          </a:p>
          <a:p>
            <a:pPr algn="just"/>
            <a:r>
              <a:rPr lang="en-US" u="sng" dirty="0"/>
              <a:t>Password Object:</a:t>
            </a:r>
            <a:r>
              <a:rPr lang="en-US" b="1" u="sng" dirty="0"/>
              <a:t> </a:t>
            </a:r>
            <a:r>
              <a:rPr lang="en-US" dirty="0"/>
              <a:t>A password-style field looks like a text object, but when the user types something into the field, only asterisks or bullets (depending on your operating system) appears in the field.</a:t>
            </a:r>
          </a:p>
          <a:p>
            <a:pPr algn="just"/>
            <a:r>
              <a:rPr lang="en-US" u="sng" dirty="0" err="1"/>
              <a:t>Textarea</a:t>
            </a:r>
            <a:r>
              <a:rPr lang="en-US" u="sng" dirty="0"/>
              <a:t> Object:</a:t>
            </a:r>
            <a:r>
              <a:rPr lang="en-US" b="1" u="sng" dirty="0"/>
              <a:t> </a:t>
            </a:r>
            <a:r>
              <a:rPr lang="en-US" dirty="0"/>
              <a:t>A </a:t>
            </a:r>
            <a:r>
              <a:rPr lang="en-US" dirty="0" err="1"/>
              <a:t>textarea</a:t>
            </a:r>
            <a:r>
              <a:rPr lang="en-US" dirty="0"/>
              <a:t> object closely resembles a text object, except for attributes that define its physical appearance on the page.</a:t>
            </a:r>
          </a:p>
          <a:p>
            <a:pPr algn="just"/>
            <a:r>
              <a:rPr lang="en-US" dirty="0"/>
              <a:t> </a:t>
            </a:r>
            <a:r>
              <a:rPr lang="en-US" u="sng" dirty="0"/>
              <a:t>Hidden object:</a:t>
            </a:r>
            <a:r>
              <a:rPr lang="en-US" b="1" u="sng" dirty="0"/>
              <a:t> </a:t>
            </a:r>
            <a:r>
              <a:rPr lang="en-US" dirty="0"/>
              <a:t>A hidden object is a simple string holder within a form object whose contents are not visible to the user of your Web page. With no methods or event handlers, the hidden object’s value to your scripting is as a delivery vehicle for strings that your scripts need for reference values or other hard-wired data. </a:t>
            </a:r>
          </a:p>
          <a:p>
            <a:pPr algn="just"/>
            <a:endParaRPr lang="en-US" dirty="0"/>
          </a:p>
          <a:p>
            <a:pPr algn="just"/>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2016125" y="927100"/>
            <a:ext cx="4572000" cy="3429000"/>
          </a:xfrm>
          <a:ln/>
        </p:spPr>
      </p:sp>
      <p:sp>
        <p:nvSpPr>
          <p:cNvPr id="272387" name="Rectangle 3"/>
          <p:cNvSpPr>
            <a:spLocks noGrp="1" noChangeArrowheads="1"/>
          </p:cNvSpPr>
          <p:nvPr>
            <p:ph type="body" idx="1"/>
          </p:nvPr>
        </p:nvSpPr>
        <p:spPr>
          <a:xfrm>
            <a:off x="2016125" y="4511675"/>
            <a:ext cx="4414838" cy="3772430"/>
          </a:xfrm>
          <a:noFill/>
        </p:spPr>
        <p:txBody>
          <a:bodyPr/>
          <a:lstStyle/>
          <a:p>
            <a:pPr algn="just"/>
            <a:r>
              <a:rPr lang="en-US" dirty="0"/>
              <a:t>The properties, methods and event handlers are same for text object, text area and Password. For hidden object the properties are same but no methods and event handlers are associated with this object.</a:t>
            </a:r>
          </a:p>
          <a:p>
            <a:pPr algn="just"/>
            <a:r>
              <a:rPr lang="en-US" dirty="0"/>
              <a:t>			</a:t>
            </a:r>
          </a:p>
        </p:txBody>
      </p:sp>
      <p:graphicFrame>
        <p:nvGraphicFramePr>
          <p:cNvPr id="272425" name="Group 41"/>
          <p:cNvGraphicFramePr>
            <a:graphicFrameLocks noGrp="1"/>
          </p:cNvGraphicFramePr>
          <p:nvPr>
            <p:extLst>
              <p:ext uri="{D42A27DB-BD31-4B8C-83A1-F6EECF244321}">
                <p14:modId xmlns:p14="http://schemas.microsoft.com/office/powerpoint/2010/main" val="3750664298"/>
              </p:ext>
            </p:extLst>
          </p:nvPr>
        </p:nvGraphicFramePr>
        <p:xfrm>
          <a:off x="2057400" y="5149275"/>
          <a:ext cx="4495800" cy="2027873"/>
        </p:xfrm>
        <a:graphic>
          <a:graphicData uri="http://schemas.openxmlformats.org/drawingml/2006/table">
            <a:tbl>
              <a:tblPr/>
              <a:tblGrid>
                <a:gridCol w="1004888"/>
                <a:gridCol w="3490912"/>
              </a:tblGrid>
              <a:tr h="3454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defaultValue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Specifies or returns a defaultValue for a text related objects.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name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This property can be used to reference the text object in the script.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type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Returns the type of text related object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 reference to an object’s value property returns the string currently displayed in the field.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2016126" y="838200"/>
            <a:ext cx="4527550" cy="3967163"/>
          </a:xfrm>
        </p:spPr>
        <p:txBody>
          <a:bodyPr/>
          <a:lstStyle/>
          <a:p>
            <a:pPr algn="just">
              <a:lnSpc>
                <a:spcPct val="90000"/>
              </a:lnSpc>
            </a:pPr>
            <a:endParaRPr lang="en-US" dirty="0"/>
          </a:p>
        </p:txBody>
      </p:sp>
      <p:graphicFrame>
        <p:nvGraphicFramePr>
          <p:cNvPr id="338983" name="Group 39"/>
          <p:cNvGraphicFramePr>
            <a:graphicFrameLocks noGrp="1"/>
          </p:cNvGraphicFramePr>
          <p:nvPr>
            <p:extLst>
              <p:ext uri="{D42A27DB-BD31-4B8C-83A1-F6EECF244321}">
                <p14:modId xmlns:p14="http://schemas.microsoft.com/office/powerpoint/2010/main" val="3590355212"/>
              </p:ext>
            </p:extLst>
          </p:nvPr>
        </p:nvGraphicFramePr>
        <p:xfrm>
          <a:off x="2016125" y="1371600"/>
          <a:ext cx="4613275" cy="3033396"/>
        </p:xfrm>
        <a:graphic>
          <a:graphicData uri="http://schemas.openxmlformats.org/drawingml/2006/table">
            <a:tbl>
              <a:tblPr/>
              <a:tblGrid>
                <a:gridCol w="954471"/>
                <a:gridCol w="3658804"/>
              </a:tblGrid>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blur()</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blur() deselects whatever may be selected in the field, and the text insertion pointer leaves the field. The pointer does not proceed to the next field in tabbing order, as it does if you perform a blur by tabbing out of the field manually.</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focus()</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For a text object, having focus means that the text insertion pointer is flashing in that text object’s field. The cursor usually appears at the beginning of the text. To prepare a field for entry to remove the existing text, use both the focus() and select() methods.</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select()</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Selecting a field under script control means selecting all text within the text object.</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onBlur</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onFocus</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onBlur event is fired when a text field loses focus because user has clicked somewhere outside the text field. The onFocus event is fired when the user clicks inside the text field. </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onChange</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This event is fired when the user changes the value in the text field.</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984" name="Text Box 40"/>
          <p:cNvSpPr txBox="1">
            <a:spLocks noChangeArrowheads="1"/>
          </p:cNvSpPr>
          <p:nvPr/>
        </p:nvSpPr>
        <p:spPr bwMode="auto">
          <a:xfrm>
            <a:off x="2016125" y="4542374"/>
            <a:ext cx="25010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Candara" panose="020E0502030303020204" pitchFamily="34" charset="0"/>
              </a:rPr>
              <a:t>Refer to Appendix for more event handlers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2016125" y="927100"/>
            <a:ext cx="4572000" cy="3429000"/>
          </a:xfrm>
          <a:ln/>
        </p:spPr>
      </p:sp>
      <p:sp>
        <p:nvSpPr>
          <p:cNvPr id="274435" name="Rectangle 3"/>
          <p:cNvSpPr>
            <a:spLocks noGrp="1" noChangeArrowheads="1"/>
          </p:cNvSpPr>
          <p:nvPr>
            <p:ph type="body" idx="1"/>
          </p:nvPr>
        </p:nvSpPr>
        <p:spPr>
          <a:xfrm>
            <a:off x="2086100" y="4509651"/>
            <a:ext cx="4414838" cy="418610"/>
          </a:xfrm>
          <a:noFill/>
        </p:spPr>
        <p:txBody>
          <a:bodyPr/>
          <a:lstStyle/>
          <a:p>
            <a:r>
              <a:rPr lang="en-US" u="sng" dirty="0"/>
              <a:t>Button Objects: Button, Submit and Reset</a:t>
            </a:r>
          </a:p>
          <a:p>
            <a:pPr algn="just"/>
            <a:endParaRPr lang="en-US" dirty="0"/>
          </a:p>
        </p:txBody>
      </p:sp>
      <p:graphicFrame>
        <p:nvGraphicFramePr>
          <p:cNvPr id="274472" name="Group 40"/>
          <p:cNvGraphicFramePr>
            <a:graphicFrameLocks noGrp="1"/>
          </p:cNvGraphicFramePr>
          <p:nvPr>
            <p:extLst>
              <p:ext uri="{D42A27DB-BD31-4B8C-83A1-F6EECF244321}">
                <p14:modId xmlns:p14="http://schemas.microsoft.com/office/powerpoint/2010/main" val="803480420"/>
              </p:ext>
            </p:extLst>
          </p:nvPr>
        </p:nvGraphicFramePr>
        <p:xfrm>
          <a:off x="2086100" y="4814450"/>
          <a:ext cx="4343400" cy="3535680"/>
        </p:xfrm>
        <a:graphic>
          <a:graphicData uri="http://schemas.openxmlformats.org/drawingml/2006/table">
            <a:tbl>
              <a:tblPr/>
              <a:tblGrid>
                <a:gridCol w="990600"/>
                <a:gridCol w="3352800"/>
              </a:tblGrid>
              <a:tr h="2382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name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You may need to retrieve this property in a general-purpose function handler called by multiple buttons in a document. The function can test for a button name and perform the necessary statements for that button.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type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The precise value of the type property echoes the setting of the TYPE attribute of the &lt;INPUT&gt; tag that defined the object: button; submit; or reset.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A button’s visible label is determined by the VALUE property.</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click()</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A button’s click() method should replicate, via scripting, the human action of clicking that button.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onClick</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Virtually all button action takes place in response to the onClick event handler. A click is defined as a press and release of the mouse button while the screen pointer rests atop the button.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onMouseDown</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onMouseUp</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These events are fired when the user presses the button and releases the button respectively.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2016125" y="927100"/>
            <a:ext cx="4572000" cy="3429000"/>
          </a:xfrm>
          <a:ln/>
        </p:spPr>
      </p:sp>
      <p:sp>
        <p:nvSpPr>
          <p:cNvPr id="276483" name="Rectangle 3"/>
          <p:cNvSpPr>
            <a:spLocks noGrp="1" noChangeArrowheads="1"/>
          </p:cNvSpPr>
          <p:nvPr>
            <p:ph type="body" idx="1"/>
          </p:nvPr>
        </p:nvSpPr>
        <p:spPr>
          <a:xfrm>
            <a:off x="2010088" y="4497388"/>
            <a:ext cx="4414837" cy="3967162"/>
          </a:xfrm>
          <a:noFill/>
        </p:spPr>
        <p:txBody>
          <a:bodyPr/>
          <a:lstStyle/>
          <a:p>
            <a:pPr marL="190500" indent="-190500"/>
            <a:r>
              <a:rPr lang="en-US" u="sng" dirty="0"/>
              <a:t>Checkbox object:</a:t>
            </a:r>
          </a:p>
          <a:p>
            <a:pPr marL="190500" indent="-190500" algn="just"/>
            <a:endParaRPr lang="en-US" dirty="0"/>
          </a:p>
        </p:txBody>
      </p:sp>
      <p:graphicFrame>
        <p:nvGraphicFramePr>
          <p:cNvPr id="276521" name="Group 41"/>
          <p:cNvGraphicFramePr>
            <a:graphicFrameLocks noGrp="1"/>
          </p:cNvGraphicFramePr>
          <p:nvPr>
            <p:extLst>
              <p:ext uri="{D42A27DB-BD31-4B8C-83A1-F6EECF244321}">
                <p14:modId xmlns:p14="http://schemas.microsoft.com/office/powerpoint/2010/main" val="1437632242"/>
              </p:ext>
            </p:extLst>
          </p:nvPr>
        </p:nvGraphicFramePr>
        <p:xfrm>
          <a:off x="2097975" y="4886013"/>
          <a:ext cx="4419600" cy="3082291"/>
        </p:xfrm>
        <a:graphic>
          <a:graphicData uri="http://schemas.openxmlformats.org/drawingml/2006/table">
            <a:tbl>
              <a:tblPr/>
              <a:tblGrid>
                <a:gridCol w="762000"/>
                <a:gridCol w="3657600"/>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Methods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3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checked</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The simplest property of a checkbox gets or lets you set whether or not a checkbox is checked. The value is true for a checked box and false for an unchecked box.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Only one radio button in a group can be highlighted checked) at a time. That one button’s checked property is set to true, whereas all others in the group are set to false.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defaultChecked</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If you add the CHECKED attribute to the &lt;INPUT&gt; definition for a checkbox or radio button, the defaultChecked property for that object is true; otherwise, false.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name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The name property allows user to access name for the checkbox or radio button through script.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type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Use the type property to help you identify a checkbox object or a radio button object from an unknown group of form elements.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672070" y="3000836"/>
            <a:ext cx="6122101" cy="1143008"/>
          </a:xfrm>
        </p:spPr>
        <p:txBody>
          <a:bodyPr/>
          <a:lstStyle/>
          <a:p>
            <a:r>
              <a:rPr lang="en-US" b="0" dirty="0">
                <a:ea typeface="ＭＳ Ｐゴシック" pitchFamily="34" charset="-128"/>
              </a:rPr>
              <a:t>Lesson </a:t>
            </a:r>
            <a:r>
              <a:rPr lang="en-US" b="0" dirty="0" smtClean="0">
                <a:ea typeface="ＭＳ Ｐゴシック" pitchFamily="34" charset="-128"/>
              </a:rPr>
              <a:t>7: </a:t>
            </a:r>
            <a:r>
              <a:rPr lang="en-US" b="0" dirty="0">
                <a:ea typeface="ＭＳ Ｐゴシック" pitchFamily="34" charset="-128"/>
              </a:rPr>
              <a:t>Working with Form Object</a:t>
            </a:r>
          </a:p>
        </p:txBody>
      </p:sp>
      <p:sp>
        <p:nvSpPr>
          <p:cNvPr id="11" name="Title 10"/>
          <p:cNvSpPr>
            <a:spLocks noGrp="1"/>
          </p:cNvSpPr>
          <p:nvPr>
            <p:ph type="ctrTitle"/>
          </p:nvPr>
        </p:nvSpPr>
        <p:spPr>
          <a:xfrm>
            <a:off x="1672070" y="1687056"/>
            <a:ext cx="6122101" cy="1285884"/>
          </a:xfrm>
        </p:spPr>
        <p:txBody>
          <a:bodyPr>
            <a:normAutofit/>
          </a:bodyPr>
          <a:lstStyle/>
          <a:p>
            <a:r>
              <a:rPr lang="en-US" sz="3600" dirty="0">
                <a:solidFill>
                  <a:srgbClr val="000000"/>
                </a:solidFill>
                <a:latin typeface="Candara"/>
                <a:ea typeface="ＭＳ Ｐゴシック" pitchFamily="34" charset="-128"/>
              </a:rPr>
              <a:t>Web </a:t>
            </a:r>
            <a:r>
              <a:rPr lang="en-US" sz="3600" dirty="0" smtClean="0">
                <a:solidFill>
                  <a:srgbClr val="000000"/>
                </a:solidFill>
                <a:latin typeface="Candara"/>
                <a:ea typeface="ＭＳ Ｐゴシック" pitchFamily="34" charset="-128"/>
              </a:rPr>
              <a:t>Basics-JavaScript</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62" name="Rectangle 2"/>
          <p:cNvSpPr>
            <a:spLocks noGrp="1"/>
          </p:cNvSpPr>
          <p:nvPr>
            <p:ph type="title"/>
          </p:nvPr>
        </p:nvSpPr>
        <p:spPr/>
        <p:txBody>
          <a:bodyPr/>
          <a:lstStyle/>
          <a:p>
            <a:endParaRPr lang="en-US" dirty="0"/>
          </a:p>
        </p:txBody>
      </p:sp>
      <p:sp>
        <p:nvSpPr>
          <p:cNvPr id="296963" name="Rectangle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75218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title"/>
          </p:nvPr>
        </p:nvSpPr>
        <p:spPr>
          <a:xfrm>
            <a:off x="457200" y="152400"/>
            <a:ext cx="8229600" cy="715963"/>
          </a:xfrm>
        </p:spPr>
        <p:txBody>
          <a:bodyPr/>
          <a:lstStyle/>
          <a:p>
            <a:r>
              <a:rPr lang="en-US" sz="1200" dirty="0">
                <a:latin typeface="Candara"/>
              </a:rPr>
              <a:t>7</a:t>
            </a:r>
            <a:r>
              <a:rPr lang="en-US" sz="1200" dirty="0" smtClean="0">
                <a:latin typeface="Candara"/>
              </a:rPr>
              <a:t>.5</a:t>
            </a:r>
            <a:r>
              <a:rPr lang="en-US" sz="1200" dirty="0">
                <a:latin typeface="Candara"/>
              </a:rPr>
              <a:t>: Select Objects</a:t>
            </a:r>
            <a:r>
              <a:rPr lang="en-US" sz="2800" dirty="0">
                <a:latin typeface="Candara"/>
              </a:rPr>
              <a:t/>
            </a:r>
            <a:br>
              <a:rPr lang="en-US" sz="2800" dirty="0">
                <a:latin typeface="Candara"/>
              </a:rPr>
            </a:br>
            <a:r>
              <a:rPr lang="en-US" dirty="0">
                <a:latin typeface="Candara"/>
              </a:rPr>
              <a:t>Select Object</a:t>
            </a:r>
          </a:p>
        </p:txBody>
      </p:sp>
      <p:graphicFrame>
        <p:nvGraphicFramePr>
          <p:cNvPr id="277578" name="Group 74"/>
          <p:cNvGraphicFramePr>
            <a:graphicFrameLocks noGrp="1"/>
          </p:cNvGraphicFramePr>
          <p:nvPr>
            <p:extLst>
              <p:ext uri="{D42A27DB-BD31-4B8C-83A1-F6EECF244321}">
                <p14:modId xmlns:p14="http://schemas.microsoft.com/office/powerpoint/2010/main" val="1238744766"/>
              </p:ext>
            </p:extLst>
          </p:nvPr>
        </p:nvGraphicFramePr>
        <p:xfrm>
          <a:off x="2813050" y="1371600"/>
          <a:ext cx="5978525" cy="2679700"/>
        </p:xfrm>
        <a:graphic>
          <a:graphicData uri="http://schemas.openxmlformats.org/drawingml/2006/table">
            <a:tbl>
              <a:tblPr/>
              <a:tblGrid>
                <a:gridCol w="1992313"/>
                <a:gridCol w="1993900"/>
                <a:gridCol w="1992312"/>
              </a:tblGrid>
              <a:tr h="1984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onChange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onFocus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selectedIndex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onBlur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7573" name="Group 69"/>
          <p:cNvGraphicFramePr>
            <a:graphicFrameLocks noGrp="1"/>
          </p:cNvGraphicFramePr>
          <p:nvPr>
            <p:extLst>
              <p:ext uri="{D42A27DB-BD31-4B8C-83A1-F6EECF244321}">
                <p14:modId xmlns:p14="http://schemas.microsoft.com/office/powerpoint/2010/main" val="858746833"/>
              </p:ext>
            </p:extLst>
          </p:nvPr>
        </p:nvGraphicFramePr>
        <p:xfrm>
          <a:off x="2819400" y="4648200"/>
          <a:ext cx="3048000" cy="1678305"/>
        </p:xfrm>
        <a:graphic>
          <a:graphicData uri="http://schemas.openxmlformats.org/drawingml/2006/table">
            <a:tbl>
              <a:tblPr/>
              <a:tblGrid>
                <a:gridCol w="3048000"/>
              </a:tblGrid>
              <a:tr h="4143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Default 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2"/>
                          </a:solidFill>
                          <a:effectLst/>
                          <a:latin typeface="Arial" pitchFamily="34" charset="0"/>
                        </a:rPr>
                        <a:t>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544" name="Text Box 40"/>
          <p:cNvSpPr txBox="1">
            <a:spLocks noChangeArrowheads="1"/>
          </p:cNvSpPr>
          <p:nvPr/>
        </p:nvSpPr>
        <p:spPr bwMode="auto">
          <a:xfrm>
            <a:off x="352425" y="2057400"/>
            <a:ext cx="1968500" cy="489878"/>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500"/>
              </a:lnSpc>
              <a:buClr>
                <a:srgbClr val="A11133"/>
              </a:buClr>
            </a:pPr>
            <a:r>
              <a:rPr lang="en-US" b="1" dirty="0">
                <a:latin typeface="Candara"/>
              </a:rPr>
              <a:t>SELECT</a:t>
            </a:r>
          </a:p>
        </p:txBody>
      </p:sp>
      <p:sp>
        <p:nvSpPr>
          <p:cNvPr id="277545" name="Text Box 41"/>
          <p:cNvSpPr txBox="1">
            <a:spLocks noChangeArrowheads="1"/>
          </p:cNvSpPr>
          <p:nvPr/>
        </p:nvSpPr>
        <p:spPr bwMode="auto">
          <a:xfrm>
            <a:off x="280988" y="4295775"/>
            <a:ext cx="1970087" cy="509114"/>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700"/>
              </a:lnSpc>
              <a:buClr>
                <a:srgbClr val="A11133"/>
              </a:buClr>
            </a:pPr>
            <a:r>
              <a:rPr lang="en-US" b="1">
                <a:latin typeface="Candara"/>
              </a:rPr>
              <a:t>OPTION</a:t>
            </a:r>
          </a:p>
        </p:txBody>
      </p:sp>
      <p:sp>
        <p:nvSpPr>
          <p:cNvPr id="277559" name="Text Box 55" descr="cross-tab-1"/>
          <p:cNvSpPr txBox="1">
            <a:spLocks noChangeArrowheads="1"/>
          </p:cNvSpPr>
          <p:nvPr/>
        </p:nvSpPr>
        <p:spPr bwMode="auto">
          <a:xfrm>
            <a:off x="544513" y="5281613"/>
            <a:ext cx="1221808" cy="441788"/>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blipFill dpi="0" rotWithShape="0">
                  <a:blip r:embed="rId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909638">
              <a:defRPr>
                <a:solidFill>
                  <a:schemeClr val="tx1"/>
                </a:solidFill>
                <a:latin typeface="Arial" pitchFamily="34" charset="0"/>
              </a:defRPr>
            </a:lvl3pPr>
            <a:lvl4pPr marL="1193800">
              <a:defRPr>
                <a:solidFill>
                  <a:schemeClr val="tx1"/>
                </a:solidFill>
                <a:latin typeface="Arial" pitchFamily="34" charset="0"/>
              </a:defRPr>
            </a:lvl4pPr>
            <a:lvl5pPr marL="1490663">
              <a:defRPr>
                <a:solidFill>
                  <a:schemeClr val="tx1"/>
                </a:solidFill>
                <a:latin typeface="Arial" pitchFamily="34" charset="0"/>
              </a:defRPr>
            </a:lvl5pPr>
            <a:lvl6pPr marL="1947863" fontAlgn="base">
              <a:spcBef>
                <a:spcPct val="0"/>
              </a:spcBef>
              <a:spcAft>
                <a:spcPct val="0"/>
              </a:spcAft>
              <a:defRPr>
                <a:solidFill>
                  <a:schemeClr val="tx1"/>
                </a:solidFill>
                <a:latin typeface="Arial" pitchFamily="34" charset="0"/>
              </a:defRPr>
            </a:lvl6pPr>
            <a:lvl7pPr marL="2405063" fontAlgn="base">
              <a:spcBef>
                <a:spcPct val="0"/>
              </a:spcBef>
              <a:spcAft>
                <a:spcPct val="0"/>
              </a:spcAft>
              <a:defRPr>
                <a:solidFill>
                  <a:schemeClr val="tx1"/>
                </a:solidFill>
                <a:latin typeface="Arial" pitchFamily="34" charset="0"/>
              </a:defRPr>
            </a:lvl7pPr>
            <a:lvl8pPr marL="2862263" fontAlgn="base">
              <a:spcBef>
                <a:spcPct val="0"/>
              </a:spcBef>
              <a:spcAft>
                <a:spcPct val="0"/>
              </a:spcAft>
              <a:defRPr>
                <a:solidFill>
                  <a:schemeClr val="tx1"/>
                </a:solidFill>
                <a:latin typeface="Arial" pitchFamily="34" charset="0"/>
              </a:defRPr>
            </a:lvl8pPr>
            <a:lvl9pPr marL="3319463" fontAlgn="base">
              <a:spcBef>
                <a:spcPct val="0"/>
              </a:spcBef>
              <a:spcAft>
                <a:spcPct val="0"/>
              </a:spcAft>
              <a:defRPr>
                <a:solidFill>
                  <a:schemeClr val="tx1"/>
                </a:solidFill>
                <a:latin typeface="Arial" pitchFamily="34" charset="0"/>
              </a:defRPr>
            </a:lvl9pPr>
          </a:lstStyle>
          <a:p>
            <a:pPr algn="ctr">
              <a:lnSpc>
                <a:spcPts val="3000"/>
              </a:lnSpc>
              <a:buClr>
                <a:srgbClr val="A11133"/>
              </a:buClr>
            </a:pPr>
            <a:r>
              <a:rPr lang="en-US" b="1">
                <a:latin typeface="Candara"/>
              </a:rPr>
              <a:t>Properties</a:t>
            </a:r>
          </a:p>
        </p:txBody>
      </p:sp>
    </p:spTree>
    <p:extLst>
      <p:ext uri="{BB962C8B-B14F-4D97-AF65-F5344CB8AC3E}">
        <p14:creationId xmlns:p14="http://schemas.microsoft.com/office/powerpoint/2010/main" val="13689663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endParaRPr lang="en-US" dirty="0"/>
          </a:p>
        </p:txBody>
      </p:sp>
      <p:sp>
        <p:nvSpPr>
          <p:cNvPr id="303107" name="Rectangle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1070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normAutofit/>
          </a:bodyPr>
          <a:lstStyle/>
          <a:p>
            <a:r>
              <a:rPr lang="en-US" dirty="0">
                <a:latin typeface="Candara"/>
              </a:rPr>
              <a:t>Using this keyword</a:t>
            </a:r>
          </a:p>
        </p:txBody>
      </p:sp>
      <p:sp>
        <p:nvSpPr>
          <p:cNvPr id="350211" name="Rectangle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117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p:cNvSpPr>
          <p:nvPr>
            <p:ph type="title"/>
          </p:nvPr>
        </p:nvSpPr>
        <p:spPr>
          <a:noFill/>
        </p:spPr>
        <p:txBody>
          <a:bodyPr>
            <a:normAutofit/>
          </a:bodyPr>
          <a:lstStyle/>
          <a:p>
            <a:r>
              <a:rPr lang="en-US" dirty="0">
                <a:latin typeface="Candara"/>
              </a:rPr>
              <a:t>Demo</a:t>
            </a:r>
          </a:p>
        </p:txBody>
      </p:sp>
      <p:sp>
        <p:nvSpPr>
          <p:cNvPr id="327683" name="Rectangle 3"/>
          <p:cNvSpPr>
            <a:spLocks noGrp="1"/>
          </p:cNvSpPr>
          <p:nvPr>
            <p:ph type="body" idx="1"/>
          </p:nvPr>
        </p:nvSpPr>
        <p:spPr>
          <a:xfrm>
            <a:off x="457200" y="1598613"/>
            <a:ext cx="4191000" cy="4229100"/>
          </a:xfrm>
          <a:noFill/>
        </p:spPr>
        <p:txBody>
          <a:bodyPr>
            <a:normAutofit/>
          </a:bodyPr>
          <a:lstStyle/>
          <a:p>
            <a:pPr marL="457200" indent="-457200"/>
            <a:r>
              <a:rPr lang="en-US" dirty="0">
                <a:solidFill>
                  <a:srgbClr val="000000"/>
                </a:solidFill>
                <a:latin typeface="Candara"/>
                <a:cs typeface="Arial" pitchFamily="34" charset="0"/>
              </a:rPr>
              <a:t>Form_Object.html</a:t>
            </a:r>
          </a:p>
          <a:p>
            <a:pPr marL="457200" indent="-457200"/>
            <a:r>
              <a:rPr lang="en-US" dirty="0">
                <a:solidFill>
                  <a:srgbClr val="000000"/>
                </a:solidFill>
                <a:latin typeface="Candara"/>
                <a:cs typeface="Arial" pitchFamily="34" charset="0"/>
              </a:rPr>
              <a:t>Select_option.html</a:t>
            </a:r>
          </a:p>
          <a:p>
            <a:pPr marL="457200" indent="-457200"/>
            <a:r>
              <a:rPr lang="en-US" dirty="0">
                <a:solidFill>
                  <a:srgbClr val="000000"/>
                </a:solidFill>
                <a:latin typeface="Candara"/>
                <a:cs typeface="Arial" pitchFamily="34" charset="0"/>
              </a:rPr>
              <a:t>Element_array.html</a:t>
            </a:r>
          </a:p>
          <a:p>
            <a:pPr marL="457200" indent="-457200"/>
            <a:r>
              <a:rPr lang="en-US" dirty="0">
                <a:solidFill>
                  <a:srgbClr val="000000"/>
                </a:solidFill>
                <a:latin typeface="Candara"/>
                <a:cs typeface="Arial" pitchFamily="34" charset="0"/>
              </a:rPr>
              <a:t>Enctype.html</a:t>
            </a:r>
          </a:p>
          <a:p>
            <a:pPr marL="457200" indent="-457200"/>
            <a:r>
              <a:rPr lang="en-US" dirty="0">
                <a:solidFill>
                  <a:srgbClr val="000000"/>
                </a:solidFill>
                <a:latin typeface="Candara"/>
                <a:cs typeface="Arial" pitchFamily="34" charset="0"/>
              </a:rPr>
              <a:t>Hidden_value.html</a:t>
            </a:r>
          </a:p>
        </p:txBody>
      </p:sp>
      <p:grpSp>
        <p:nvGrpSpPr>
          <p:cNvPr id="2" name="Group 76"/>
          <p:cNvGrpSpPr>
            <a:grpSpLocks/>
          </p:cNvGrpSpPr>
          <p:nvPr/>
        </p:nvGrpSpPr>
        <p:grpSpPr bwMode="auto">
          <a:xfrm>
            <a:off x="5757863" y="1546225"/>
            <a:ext cx="2905125" cy="1670050"/>
            <a:chOff x="781" y="1008"/>
            <a:chExt cx="4107" cy="2525"/>
          </a:xfrm>
        </p:grpSpPr>
        <p:sp>
          <p:nvSpPr>
            <p:cNvPr id="327757" name="Rectangle 7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78"/>
            <p:cNvGrpSpPr>
              <a:grpSpLocks/>
            </p:cNvGrpSpPr>
            <p:nvPr/>
          </p:nvGrpSpPr>
          <p:grpSpPr bwMode="auto">
            <a:xfrm>
              <a:off x="2641" y="1963"/>
              <a:ext cx="796" cy="355"/>
              <a:chOff x="2624" y="1896"/>
              <a:chExt cx="796" cy="355"/>
            </a:xfrm>
          </p:grpSpPr>
          <p:sp>
            <p:nvSpPr>
              <p:cNvPr id="327759" name="Freeform 79"/>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0" name="Freeform 80"/>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1" name="Line 81"/>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2" name="Line 82"/>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3" name="Freeform 83"/>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4"/>
            <p:cNvGrpSpPr>
              <a:grpSpLocks/>
            </p:cNvGrpSpPr>
            <p:nvPr/>
          </p:nvGrpSpPr>
          <p:grpSpPr bwMode="auto">
            <a:xfrm>
              <a:off x="2196" y="2406"/>
              <a:ext cx="996" cy="690"/>
              <a:chOff x="2074" y="2432"/>
              <a:chExt cx="996" cy="690"/>
            </a:xfrm>
          </p:grpSpPr>
          <p:sp>
            <p:nvSpPr>
              <p:cNvPr id="327765" name="Freeform 85"/>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6" name="Freeform 86"/>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7" name="Freeform 87"/>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8" name="Freeform 88"/>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69" name="Freeform 89"/>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70" name="Freeform 90"/>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71" name="Freeform 91"/>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72" name="Freeform 92"/>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73" name="Freeform 93"/>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74" name="Freeform 94"/>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75" name="Freeform 95"/>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96"/>
            <p:cNvGrpSpPr>
              <a:grpSpLocks/>
            </p:cNvGrpSpPr>
            <p:nvPr/>
          </p:nvGrpSpPr>
          <p:grpSpPr bwMode="auto">
            <a:xfrm>
              <a:off x="1547" y="1137"/>
              <a:ext cx="1302" cy="1554"/>
              <a:chOff x="1458" y="1110"/>
              <a:chExt cx="1302" cy="1554"/>
            </a:xfrm>
          </p:grpSpPr>
          <p:grpSp>
            <p:nvGrpSpPr>
              <p:cNvPr id="6" name="Group 97"/>
              <p:cNvGrpSpPr>
                <a:grpSpLocks/>
              </p:cNvGrpSpPr>
              <p:nvPr/>
            </p:nvGrpSpPr>
            <p:grpSpPr bwMode="auto">
              <a:xfrm>
                <a:off x="1464" y="1968"/>
                <a:ext cx="1296" cy="696"/>
                <a:chOff x="1464" y="1968"/>
                <a:chExt cx="1296" cy="696"/>
              </a:xfrm>
            </p:grpSpPr>
            <p:sp>
              <p:nvSpPr>
                <p:cNvPr id="327778" name="Freeform 98"/>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99"/>
                <p:cNvGrpSpPr>
                  <a:grpSpLocks/>
                </p:cNvGrpSpPr>
                <p:nvPr/>
              </p:nvGrpSpPr>
              <p:grpSpPr bwMode="auto">
                <a:xfrm>
                  <a:off x="1464" y="1968"/>
                  <a:ext cx="1296" cy="690"/>
                  <a:chOff x="1464" y="1968"/>
                  <a:chExt cx="1296" cy="690"/>
                </a:xfrm>
              </p:grpSpPr>
              <p:grpSp>
                <p:nvGrpSpPr>
                  <p:cNvPr id="8" name="Group 100"/>
                  <p:cNvGrpSpPr>
                    <a:grpSpLocks/>
                  </p:cNvGrpSpPr>
                  <p:nvPr/>
                </p:nvGrpSpPr>
                <p:grpSpPr bwMode="auto">
                  <a:xfrm>
                    <a:off x="1464" y="1968"/>
                    <a:ext cx="1296" cy="690"/>
                    <a:chOff x="1200" y="2160"/>
                    <a:chExt cx="1296" cy="690"/>
                  </a:xfrm>
                </p:grpSpPr>
                <p:sp>
                  <p:nvSpPr>
                    <p:cNvPr id="327781" name="Freeform 101"/>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82" name="Freeform 102"/>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83" name="Freeform 103"/>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84" name="Freeform 104"/>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85" name="Line 105"/>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27786" name="Freeform 106"/>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07"/>
              <p:cNvGrpSpPr>
                <a:grpSpLocks/>
              </p:cNvGrpSpPr>
              <p:nvPr/>
            </p:nvGrpSpPr>
            <p:grpSpPr bwMode="auto">
              <a:xfrm>
                <a:off x="1458" y="1110"/>
                <a:ext cx="1125" cy="1098"/>
                <a:chOff x="1458" y="1110"/>
                <a:chExt cx="1125" cy="1098"/>
              </a:xfrm>
            </p:grpSpPr>
            <p:sp>
              <p:nvSpPr>
                <p:cNvPr id="327788" name="Freeform 108"/>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89" name="Freeform 109"/>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90" name="Freeform 110"/>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91" name="Freeform 111"/>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92" name="Freeform 112"/>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93" name="Line 113"/>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94" name="Freeform 114"/>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327795" name="Freeform 115"/>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96" name="Freeform 116"/>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797" name="Freeform 117"/>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18"/>
            <p:cNvGrpSpPr>
              <a:grpSpLocks/>
            </p:cNvGrpSpPr>
            <p:nvPr/>
          </p:nvGrpSpPr>
          <p:grpSpPr bwMode="auto">
            <a:xfrm>
              <a:off x="781" y="2595"/>
              <a:ext cx="1304" cy="752"/>
              <a:chOff x="781" y="2595"/>
              <a:chExt cx="1304" cy="752"/>
            </a:xfrm>
          </p:grpSpPr>
          <p:sp>
            <p:nvSpPr>
              <p:cNvPr id="327799" name="Freeform 119"/>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00" name="Freeform 120"/>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01" name="Freeform 121"/>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02" name="Freeform 122"/>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03" name="Freeform 123"/>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04" name="Freeform 124"/>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5"/>
            <p:cNvGrpSpPr>
              <a:grpSpLocks/>
            </p:cNvGrpSpPr>
            <p:nvPr/>
          </p:nvGrpSpPr>
          <p:grpSpPr bwMode="auto">
            <a:xfrm>
              <a:off x="2549" y="1361"/>
              <a:ext cx="2203" cy="2087"/>
              <a:chOff x="2549" y="1361"/>
              <a:chExt cx="2203" cy="2087"/>
            </a:xfrm>
          </p:grpSpPr>
          <p:grpSp>
            <p:nvGrpSpPr>
              <p:cNvPr id="12" name="Group 126"/>
              <p:cNvGrpSpPr>
                <a:grpSpLocks/>
              </p:cNvGrpSpPr>
              <p:nvPr/>
            </p:nvGrpSpPr>
            <p:grpSpPr bwMode="auto">
              <a:xfrm rot="105239">
                <a:off x="2549" y="2499"/>
                <a:ext cx="672" cy="436"/>
                <a:chOff x="2452" y="2860"/>
                <a:chExt cx="768" cy="516"/>
              </a:xfrm>
            </p:grpSpPr>
            <p:sp>
              <p:nvSpPr>
                <p:cNvPr id="327807" name="Freeform 127"/>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08" name="Freeform 128"/>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27809" name="Freeform 129"/>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0" name="Freeform 130"/>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1" name="Freeform 131"/>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2" name="Freeform 132"/>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3" name="Freeform 133"/>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4" name="Freeform 134"/>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5" name="Freeform 135"/>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6" name="Freeform 136"/>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7" name="Freeform 137"/>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8" name="Freeform 138"/>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19" name="Freeform 139"/>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20" name="Freeform 140"/>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21" name="Freeform 141"/>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22" name="Freeform 142"/>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23" name="Freeform 143"/>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24" name="Freeform 144"/>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27825" name="Freeform 145"/>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Tree>
    <p:extLst>
      <p:ext uri="{BB962C8B-B14F-4D97-AF65-F5344CB8AC3E}">
        <p14:creationId xmlns:p14="http://schemas.microsoft.com/office/powerpoint/2010/main" val="2759029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p:cNvSpPr>
          <p:nvPr>
            <p:ph type="title"/>
          </p:nvPr>
        </p:nvSpPr>
        <p:spPr>
          <a:noFill/>
        </p:spPr>
        <p:txBody>
          <a:bodyPr>
            <a:normAutofit/>
          </a:bodyPr>
          <a:lstStyle/>
          <a:p>
            <a:r>
              <a:rPr lang="en-US" dirty="0">
                <a:latin typeface="Candara"/>
              </a:rPr>
              <a:t>Lab</a:t>
            </a:r>
          </a:p>
        </p:txBody>
      </p:sp>
      <p:sp>
        <p:nvSpPr>
          <p:cNvPr id="329731" name="Rectangle 3"/>
          <p:cNvSpPr>
            <a:spLocks noGrp="1"/>
          </p:cNvSpPr>
          <p:nvPr>
            <p:ph type="body" idx="1"/>
          </p:nvPr>
        </p:nvSpPr>
        <p:spPr>
          <a:xfrm>
            <a:off x="457200" y="1598613"/>
            <a:ext cx="4572000" cy="4229100"/>
          </a:xfrm>
          <a:noFill/>
        </p:spPr>
        <p:txBody>
          <a:bodyPr/>
          <a:lstStyle/>
          <a:p>
            <a:r>
              <a:rPr lang="en-US" dirty="0">
                <a:solidFill>
                  <a:srgbClr val="000000"/>
                </a:solidFill>
                <a:latin typeface="Candara"/>
                <a:cs typeface="Arial" pitchFamily="34" charset="0"/>
              </a:rPr>
              <a:t>Lab Exercise 9 : </a:t>
            </a:r>
          </a:p>
          <a:p>
            <a:pPr>
              <a:buFont typeface="Arial" pitchFamily="34" charset="0"/>
              <a:buNone/>
            </a:pPr>
            <a:r>
              <a:rPr lang="en-US" dirty="0">
                <a:solidFill>
                  <a:srgbClr val="000000"/>
                </a:solidFill>
                <a:latin typeface="Candara"/>
              </a:rPr>
              <a:t>    </a:t>
            </a:r>
            <a:r>
              <a:rPr lang="en-US" sz="1800" dirty="0">
                <a:solidFill>
                  <a:srgbClr val="000000"/>
                </a:solidFill>
                <a:latin typeface="Candara"/>
              </a:rPr>
              <a:t>Working with Form Object</a:t>
            </a:r>
          </a:p>
        </p:txBody>
      </p:sp>
      <p:grpSp>
        <p:nvGrpSpPr>
          <p:cNvPr id="2" name="Group 5"/>
          <p:cNvGrpSpPr>
            <a:grpSpLocks/>
          </p:cNvGrpSpPr>
          <p:nvPr/>
        </p:nvGrpSpPr>
        <p:grpSpPr bwMode="auto">
          <a:xfrm>
            <a:off x="6705600" y="1576388"/>
            <a:ext cx="1944688" cy="1624012"/>
            <a:chOff x="4224" y="993"/>
            <a:chExt cx="1225" cy="1023"/>
          </a:xfrm>
        </p:grpSpPr>
        <p:sp>
          <p:nvSpPr>
            <p:cNvPr id="329734" name="Rectangle 6"/>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9735" name="Picture 7"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3535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p:cNvSpPr>
          <p:nvPr>
            <p:ph type="title"/>
          </p:nvPr>
        </p:nvSpPr>
        <p:spPr/>
        <p:txBody>
          <a:bodyPr>
            <a:normAutofit/>
          </a:bodyPr>
          <a:lstStyle/>
          <a:p>
            <a:r>
              <a:rPr lang="en-US" dirty="0">
                <a:latin typeface="Candara"/>
              </a:rPr>
              <a:t>Summary </a:t>
            </a:r>
          </a:p>
        </p:txBody>
      </p:sp>
      <p:sp>
        <p:nvSpPr>
          <p:cNvPr id="283651" name="Rectangle 3"/>
          <p:cNvSpPr>
            <a:spLocks noGrp="1"/>
          </p:cNvSpPr>
          <p:nvPr>
            <p:ph type="body" idx="1"/>
          </p:nvPr>
        </p:nvSpPr>
        <p:spPr>
          <a:xfrm>
            <a:off x="457200" y="1370013"/>
            <a:ext cx="6477000" cy="4725987"/>
          </a:xfrm>
          <a:noFill/>
        </p:spPr>
        <p:txBody>
          <a:bodyPr/>
          <a:lstStyle/>
          <a:p>
            <a:pPr marL="457200" indent="-457200"/>
            <a:r>
              <a:rPr lang="en-US" dirty="0">
                <a:solidFill>
                  <a:srgbClr val="000000"/>
                </a:solidFill>
                <a:latin typeface="Candara"/>
                <a:cs typeface="Arial" pitchFamily="34" charset="0"/>
              </a:rPr>
              <a:t>Form Object corresponds to an HTML input form constructed with the FORM tag</a:t>
            </a:r>
          </a:p>
          <a:p>
            <a:pPr marL="457200" indent="-457200"/>
            <a:r>
              <a:rPr lang="en-US" dirty="0">
                <a:solidFill>
                  <a:srgbClr val="000000"/>
                </a:solidFill>
                <a:latin typeface="Candara"/>
                <a:cs typeface="Arial" pitchFamily="34" charset="0"/>
              </a:rPr>
              <a:t>Forms have their own properties, objects, methods &amp; events</a:t>
            </a:r>
          </a:p>
          <a:p>
            <a:pPr marL="457200" indent="-457200"/>
            <a:r>
              <a:rPr lang="en-US" dirty="0">
                <a:solidFill>
                  <a:srgbClr val="000000"/>
                </a:solidFill>
                <a:latin typeface="Candara"/>
                <a:cs typeface="Arial" pitchFamily="34" charset="0"/>
              </a:rPr>
              <a:t>A form can be submitted by calling the JavaScript submit method or clicking the form submit button</a:t>
            </a:r>
          </a:p>
          <a:p>
            <a:pPr marL="457200" indent="-457200"/>
            <a:r>
              <a:rPr lang="en-US" dirty="0">
                <a:solidFill>
                  <a:srgbClr val="000000"/>
                </a:solidFill>
                <a:latin typeface="Candara"/>
                <a:cs typeface="Arial" pitchFamily="34" charset="0"/>
              </a:rPr>
              <a:t>JavaScript can do entry-level validation &amp; do it very easily</a:t>
            </a:r>
          </a:p>
          <a:p>
            <a:endParaRPr lang="en-US" sz="2000" b="1" dirty="0">
              <a:solidFill>
                <a:srgbClr val="000000"/>
              </a:solidFill>
              <a:latin typeface="Candara"/>
              <a:cs typeface="Arial" pitchFamily="34" charset="0"/>
            </a:endParaRPr>
          </a:p>
        </p:txBody>
      </p:sp>
      <p:grpSp>
        <p:nvGrpSpPr>
          <p:cNvPr id="2" name="Group 5"/>
          <p:cNvGrpSpPr>
            <a:grpSpLocks/>
          </p:cNvGrpSpPr>
          <p:nvPr/>
        </p:nvGrpSpPr>
        <p:grpSpPr bwMode="auto">
          <a:xfrm>
            <a:off x="6934200" y="1576388"/>
            <a:ext cx="1716088" cy="1547812"/>
            <a:chOff x="4176" y="993"/>
            <a:chExt cx="1273" cy="1119"/>
          </a:xfrm>
        </p:grpSpPr>
        <p:sp>
          <p:nvSpPr>
            <p:cNvPr id="283654"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3655" name="Picture 7"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87539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3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3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3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p:cNvSpPr>
          <p:nvPr>
            <p:ph type="title"/>
          </p:nvPr>
        </p:nvSpPr>
        <p:spPr>
          <a:noFill/>
        </p:spPr>
        <p:txBody>
          <a:bodyPr>
            <a:normAutofit/>
          </a:bodyPr>
          <a:lstStyle/>
          <a:p>
            <a:r>
              <a:rPr lang="en-US" dirty="0">
                <a:latin typeface="Candara"/>
              </a:rPr>
              <a:t>Review Questions</a:t>
            </a:r>
          </a:p>
        </p:txBody>
      </p:sp>
      <p:sp>
        <p:nvSpPr>
          <p:cNvPr id="318467" name="Rectangle 3"/>
          <p:cNvSpPr>
            <a:spLocks noGrp="1"/>
          </p:cNvSpPr>
          <p:nvPr>
            <p:ph type="body" idx="1"/>
          </p:nvPr>
        </p:nvSpPr>
        <p:spPr>
          <a:xfrm>
            <a:off x="379413" y="1143000"/>
            <a:ext cx="6402387" cy="4678363"/>
          </a:xfrm>
          <a:noFill/>
        </p:spPr>
        <p:txBody>
          <a:bodyPr/>
          <a:lstStyle/>
          <a:p>
            <a:pPr marL="457200" indent="-457200"/>
            <a:r>
              <a:rPr lang="en-US" b="1" dirty="0">
                <a:solidFill>
                  <a:srgbClr val="000000"/>
                </a:solidFill>
                <a:latin typeface="Candara"/>
                <a:cs typeface="Arial" pitchFamily="34" charset="0"/>
              </a:rPr>
              <a:t>Question 1: A form’s _________ property is either the GET or POST values assigned to the METHOD attribute in a &lt;FORM&gt; definition. </a:t>
            </a:r>
          </a:p>
          <a:p>
            <a:pPr marL="838200" lvl="1" indent="-381000"/>
            <a:r>
              <a:rPr lang="en-US" sz="1800" b="1" dirty="0">
                <a:solidFill>
                  <a:srgbClr val="000000"/>
                </a:solidFill>
                <a:latin typeface="Candara"/>
              </a:rPr>
              <a:t>Option 1:</a:t>
            </a:r>
            <a:r>
              <a:rPr lang="en-US" sz="1800" dirty="0">
                <a:solidFill>
                  <a:srgbClr val="000000"/>
                </a:solidFill>
                <a:latin typeface="Candara"/>
              </a:rPr>
              <a:t> Method </a:t>
            </a:r>
          </a:p>
          <a:p>
            <a:pPr marL="838200" lvl="1" indent="-381000"/>
            <a:r>
              <a:rPr lang="en-US" sz="1800" b="1" dirty="0">
                <a:solidFill>
                  <a:srgbClr val="000000"/>
                </a:solidFill>
                <a:latin typeface="Candara"/>
              </a:rPr>
              <a:t>Option 2:</a:t>
            </a:r>
            <a:r>
              <a:rPr lang="en-US" sz="1800" dirty="0">
                <a:solidFill>
                  <a:srgbClr val="000000"/>
                </a:solidFill>
                <a:latin typeface="Candara"/>
              </a:rPr>
              <a:t> Class</a:t>
            </a:r>
          </a:p>
          <a:p>
            <a:pPr marL="838200" lvl="1" indent="-381000"/>
            <a:r>
              <a:rPr lang="en-US" sz="1800" b="1" dirty="0">
                <a:solidFill>
                  <a:srgbClr val="000000"/>
                </a:solidFill>
                <a:latin typeface="Candara"/>
              </a:rPr>
              <a:t>Option 3:</a:t>
            </a:r>
            <a:r>
              <a:rPr lang="en-US" sz="1800" dirty="0">
                <a:solidFill>
                  <a:srgbClr val="000000"/>
                </a:solidFill>
                <a:latin typeface="Candara"/>
              </a:rPr>
              <a:t> </a:t>
            </a:r>
            <a:r>
              <a:rPr lang="en-US" sz="1800" dirty="0" smtClean="0">
                <a:solidFill>
                  <a:srgbClr val="000000"/>
                </a:solidFill>
                <a:latin typeface="Candara"/>
              </a:rPr>
              <a:t>Object</a:t>
            </a:r>
          </a:p>
          <a:p>
            <a:pPr marL="838200" lvl="1" indent="-381000"/>
            <a:endParaRPr lang="en-US" sz="1800" dirty="0">
              <a:solidFill>
                <a:srgbClr val="000000"/>
              </a:solidFill>
              <a:latin typeface="Candara"/>
            </a:endParaRPr>
          </a:p>
          <a:p>
            <a:pPr marL="457200" indent="-457200"/>
            <a:r>
              <a:rPr lang="en-US" dirty="0">
                <a:solidFill>
                  <a:srgbClr val="000000"/>
                </a:solidFill>
                <a:latin typeface="Candara"/>
                <a:cs typeface="Arial" pitchFamily="34" charset="0"/>
              </a:rPr>
              <a:t>Question 2: The intention of the click() method is to enact, via a script, the physical act of clicking a radio button. </a:t>
            </a:r>
          </a:p>
          <a:p>
            <a:pPr marL="838200" lvl="1" indent="-381000"/>
            <a:r>
              <a:rPr lang="en-US" dirty="0"/>
              <a:t>True / False</a:t>
            </a:r>
            <a:endParaRPr lang="en-US" sz="1800" dirty="0"/>
          </a:p>
          <a:p>
            <a:pPr marL="838200" lvl="1" indent="-381000"/>
            <a:endParaRPr lang="en-US" sz="1800" dirty="0">
              <a:latin typeface="Arial" pitchFamily="34" charset="0"/>
            </a:endParaRPr>
          </a:p>
          <a:p>
            <a:pPr marL="457200" indent="-457200"/>
            <a:r>
              <a:rPr lang="en-US" dirty="0">
                <a:solidFill>
                  <a:srgbClr val="000000"/>
                </a:solidFill>
                <a:latin typeface="Candara"/>
                <a:cs typeface="Arial" pitchFamily="34" charset="0"/>
              </a:rPr>
              <a:t>Question 3: A button’s _________method should replicate, via scripting, the human action of clicking that button. </a:t>
            </a:r>
          </a:p>
          <a:p>
            <a:pPr marL="838200" lvl="1" indent="-381000"/>
            <a:endParaRPr lang="en-US" sz="1800" dirty="0">
              <a:solidFill>
                <a:srgbClr val="000000"/>
              </a:solidFill>
              <a:latin typeface="Candara"/>
            </a:endParaRPr>
          </a:p>
        </p:txBody>
      </p:sp>
      <p:grpSp>
        <p:nvGrpSpPr>
          <p:cNvPr id="2" name="Group 5"/>
          <p:cNvGrpSpPr>
            <a:grpSpLocks/>
          </p:cNvGrpSpPr>
          <p:nvPr/>
        </p:nvGrpSpPr>
        <p:grpSpPr bwMode="auto">
          <a:xfrm>
            <a:off x="6781800" y="1576388"/>
            <a:ext cx="1868488" cy="1471612"/>
            <a:chOff x="4176" y="993"/>
            <a:chExt cx="1273" cy="1119"/>
          </a:xfrm>
        </p:grpSpPr>
        <p:sp>
          <p:nvSpPr>
            <p:cNvPr id="318470"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8471" name="Picture 7"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144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p:cNvSpPr>
          <p:nvPr>
            <p:ph type="title"/>
          </p:nvPr>
        </p:nvSpPr>
        <p:spPr>
          <a:noFill/>
        </p:spPr>
        <p:txBody>
          <a:bodyPr>
            <a:normAutofit/>
          </a:bodyPr>
          <a:lstStyle/>
          <a:p>
            <a:r>
              <a:rPr lang="en-US" dirty="0">
                <a:latin typeface="Candara"/>
              </a:rPr>
              <a:t>Lesson Objectives</a:t>
            </a:r>
          </a:p>
        </p:txBody>
      </p:sp>
      <p:sp>
        <p:nvSpPr>
          <p:cNvPr id="264195" name="Rectangle 3"/>
          <p:cNvSpPr>
            <a:spLocks noGrp="1"/>
          </p:cNvSpPr>
          <p:nvPr>
            <p:ph type="body" idx="1"/>
          </p:nvPr>
        </p:nvSpPr>
        <p:spPr>
          <a:xfrm>
            <a:off x="457200" y="1600200"/>
            <a:ext cx="6248400" cy="3505200"/>
          </a:xfrm>
          <a:noFill/>
        </p:spPr>
        <p:txBody>
          <a:bodyPr/>
          <a:lstStyle/>
          <a:p>
            <a:pPr marL="457200" indent="-457200"/>
            <a:r>
              <a:rPr lang="en-US" dirty="0">
                <a:solidFill>
                  <a:srgbClr val="000000"/>
                </a:solidFill>
                <a:latin typeface="Candara"/>
                <a:cs typeface="Arial" pitchFamily="34" charset="0"/>
              </a:rPr>
              <a:t>To understand the following topics:</a:t>
            </a:r>
          </a:p>
          <a:p>
            <a:pPr lvl="1"/>
            <a:r>
              <a:rPr lang="en-US" sz="1800" dirty="0">
                <a:solidFill>
                  <a:srgbClr val="000000"/>
                </a:solidFill>
                <a:latin typeface="Candara"/>
                <a:ea typeface="Arial Unicode MS" pitchFamily="34" charset="-128"/>
                <a:cs typeface="Arial Unicode MS" pitchFamily="34" charset="-128"/>
              </a:rPr>
              <a:t>Form Object Properties, Methods &amp; Event Handlers</a:t>
            </a:r>
          </a:p>
          <a:p>
            <a:pPr lvl="1"/>
            <a:r>
              <a:rPr lang="en-US" sz="1800" dirty="0">
                <a:solidFill>
                  <a:srgbClr val="000000"/>
                </a:solidFill>
                <a:latin typeface="Candara"/>
                <a:ea typeface="Arial Unicode MS" pitchFamily="34" charset="-128"/>
                <a:cs typeface="Arial Unicode MS" pitchFamily="34" charset="-128"/>
              </a:rPr>
              <a:t>Text-Related Objects</a:t>
            </a:r>
          </a:p>
          <a:p>
            <a:pPr lvl="1"/>
            <a:r>
              <a:rPr lang="en-US" sz="1800" dirty="0">
                <a:solidFill>
                  <a:srgbClr val="000000"/>
                </a:solidFill>
                <a:latin typeface="Candara"/>
                <a:ea typeface="Arial Unicode MS" pitchFamily="34" charset="-128"/>
                <a:cs typeface="Arial Unicode MS" pitchFamily="34" charset="-128"/>
              </a:rPr>
              <a:t>Button Objects</a:t>
            </a:r>
          </a:p>
          <a:p>
            <a:pPr lvl="1"/>
            <a:r>
              <a:rPr lang="en-US" sz="1800" dirty="0">
                <a:solidFill>
                  <a:srgbClr val="000000"/>
                </a:solidFill>
                <a:latin typeface="Candara"/>
                <a:ea typeface="Arial Unicode MS" pitchFamily="34" charset="-128"/>
                <a:cs typeface="Arial Unicode MS" pitchFamily="34" charset="-128"/>
              </a:rPr>
              <a:t>Check Box and Radio Objects</a:t>
            </a:r>
          </a:p>
          <a:p>
            <a:pPr lvl="1"/>
            <a:r>
              <a:rPr lang="en-US" sz="1800" dirty="0">
                <a:solidFill>
                  <a:srgbClr val="000000"/>
                </a:solidFill>
                <a:latin typeface="Candara"/>
                <a:cs typeface="Times New Roman" pitchFamily="18" charset="0"/>
              </a:rPr>
              <a:t>Select Objects</a:t>
            </a:r>
          </a:p>
          <a:p>
            <a:pPr lvl="1"/>
            <a:r>
              <a:rPr lang="en-US" sz="1800" dirty="0">
                <a:solidFill>
                  <a:srgbClr val="000000"/>
                </a:solidFill>
                <a:latin typeface="Candara"/>
                <a:cs typeface="Times New Roman" pitchFamily="18" charset="0"/>
              </a:rPr>
              <a:t>Validate Data</a:t>
            </a:r>
            <a:r>
              <a:rPr lang="en-US" sz="1800" dirty="0">
                <a:solidFill>
                  <a:srgbClr val="000000"/>
                </a:solidFill>
                <a:latin typeface="Candara"/>
              </a:rPr>
              <a:t> and Form Submission</a:t>
            </a:r>
          </a:p>
          <a:p>
            <a:endParaRPr lang="en-US" dirty="0">
              <a:solidFill>
                <a:srgbClr val="000000"/>
              </a:solidFill>
              <a:latin typeface="Candara"/>
            </a:endParaRPr>
          </a:p>
          <a:p>
            <a:pPr>
              <a:buFont typeface="Arial" pitchFamily="34" charset="0"/>
              <a:buNone/>
            </a:pPr>
            <a:endParaRPr lang="en-US" dirty="0">
              <a:solidFill>
                <a:srgbClr val="000000"/>
              </a:solidFill>
              <a:latin typeface="Candara"/>
            </a:endParaRPr>
          </a:p>
        </p:txBody>
      </p:sp>
      <p:grpSp>
        <p:nvGrpSpPr>
          <p:cNvPr id="2" name="Group 4"/>
          <p:cNvGrpSpPr>
            <a:grpSpLocks/>
          </p:cNvGrpSpPr>
          <p:nvPr/>
        </p:nvGrpSpPr>
        <p:grpSpPr bwMode="auto">
          <a:xfrm>
            <a:off x="6934200" y="1576388"/>
            <a:ext cx="1716088" cy="1471612"/>
            <a:chOff x="4176" y="993"/>
            <a:chExt cx="1273" cy="1119"/>
          </a:xfrm>
        </p:grpSpPr>
        <p:sp>
          <p:nvSpPr>
            <p:cNvPr id="264197" name="Rectangle 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264198" name="Picture 6"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599418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4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4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4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4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4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4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4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a:xfrm>
            <a:off x="457200" y="152400"/>
            <a:ext cx="8229600" cy="715963"/>
          </a:xfrm>
          <a:noFill/>
        </p:spPr>
        <p:txBody>
          <a:bodyPr/>
          <a:lstStyle/>
          <a:p>
            <a:r>
              <a:rPr lang="en-US" sz="1200" dirty="0">
                <a:latin typeface="Candara"/>
              </a:rPr>
              <a:t>7</a:t>
            </a:r>
            <a:r>
              <a:rPr lang="en-US" sz="1200" dirty="0" smtClean="0">
                <a:latin typeface="Candara"/>
              </a:rPr>
              <a:t>.1</a:t>
            </a:r>
            <a:r>
              <a:rPr lang="en-US" sz="1200" dirty="0">
                <a:latin typeface="Candara"/>
              </a:rPr>
              <a:t>: Form Object Properties, Methods and Event Handlers </a:t>
            </a:r>
            <a:r>
              <a:rPr lang="en-US" sz="2800" dirty="0">
                <a:latin typeface="Candara"/>
              </a:rPr>
              <a:t/>
            </a:r>
            <a:br>
              <a:rPr lang="en-US" sz="2800" dirty="0">
                <a:latin typeface="Candara"/>
              </a:rPr>
            </a:br>
            <a:r>
              <a:rPr lang="en-US" dirty="0">
                <a:latin typeface="Candara"/>
              </a:rPr>
              <a:t>Form Object</a:t>
            </a:r>
          </a:p>
        </p:txBody>
      </p:sp>
      <p:graphicFrame>
        <p:nvGraphicFramePr>
          <p:cNvPr id="269371" name="Group 59"/>
          <p:cNvGraphicFramePr>
            <a:graphicFrameLocks noGrp="1"/>
          </p:cNvGraphicFramePr>
          <p:nvPr>
            <p:extLst>
              <p:ext uri="{D42A27DB-BD31-4B8C-83A1-F6EECF244321}">
                <p14:modId xmlns:p14="http://schemas.microsoft.com/office/powerpoint/2010/main" val="2747444492"/>
              </p:ext>
            </p:extLst>
          </p:nvPr>
        </p:nvGraphicFramePr>
        <p:xfrm>
          <a:off x="1219200" y="1460500"/>
          <a:ext cx="6165850" cy="3431226"/>
        </p:xfrm>
        <a:graphic>
          <a:graphicData uri="http://schemas.openxmlformats.org/drawingml/2006/table">
            <a:tbl>
              <a:tblPr/>
              <a:tblGrid>
                <a:gridCol w="2055813"/>
                <a:gridCol w="2055812"/>
                <a:gridCol w="2054225"/>
              </a:tblGrid>
              <a:tr h="1984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onReset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elements[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submit()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onSubmit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enctype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020542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endParaRPr lang="en-US" dirty="0"/>
          </a:p>
        </p:txBody>
      </p:sp>
      <p:sp>
        <p:nvSpPr>
          <p:cNvPr id="290819" name="Rectangle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15221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p:cNvSpPr>
          <p:nvPr>
            <p:ph type="title"/>
          </p:nvPr>
        </p:nvSpPr>
        <p:spPr>
          <a:xfrm>
            <a:off x="457200" y="152400"/>
            <a:ext cx="8229600" cy="715963"/>
          </a:xfrm>
          <a:noFill/>
        </p:spPr>
        <p:txBody>
          <a:bodyPr/>
          <a:lstStyle/>
          <a:p>
            <a:r>
              <a:rPr lang="en-US" sz="1200" dirty="0">
                <a:latin typeface="Candara"/>
              </a:rPr>
              <a:t>7</a:t>
            </a:r>
            <a:r>
              <a:rPr lang="en-US" sz="1200" dirty="0" smtClean="0">
                <a:latin typeface="Candara"/>
              </a:rPr>
              <a:t>.2</a:t>
            </a:r>
            <a:r>
              <a:rPr lang="en-US" sz="1200" dirty="0">
                <a:latin typeface="Candara"/>
              </a:rPr>
              <a:t>: Text-Related Objects</a:t>
            </a:r>
            <a:r>
              <a:rPr lang="en-US" sz="2800" dirty="0">
                <a:latin typeface="Candara"/>
              </a:rPr>
              <a:t/>
            </a:r>
            <a:br>
              <a:rPr lang="en-US" sz="2800" dirty="0">
                <a:latin typeface="Candara"/>
              </a:rPr>
            </a:br>
            <a:r>
              <a:rPr lang="en-US" dirty="0">
                <a:latin typeface="Candara"/>
              </a:rPr>
              <a:t>Text-Related Objects</a:t>
            </a:r>
          </a:p>
        </p:txBody>
      </p:sp>
      <p:sp>
        <p:nvSpPr>
          <p:cNvPr id="268291" name="Rectangle 3"/>
          <p:cNvSpPr>
            <a:spLocks noGrp="1"/>
          </p:cNvSpPr>
          <p:nvPr>
            <p:ph type="body" idx="1"/>
          </p:nvPr>
        </p:nvSpPr>
        <p:spPr>
          <a:noFill/>
        </p:spPr>
        <p:txBody>
          <a:bodyPr/>
          <a:lstStyle/>
          <a:p>
            <a:pPr marL="0" indent="0">
              <a:buNone/>
            </a:pPr>
            <a:endParaRPr lang="en-US" sz="2000" b="1" dirty="0">
              <a:solidFill>
                <a:srgbClr val="000000"/>
              </a:solidFill>
              <a:latin typeface="Candara"/>
              <a:cs typeface="Arial" pitchFamily="34" charset="0"/>
            </a:endParaRPr>
          </a:p>
          <a:p>
            <a:pPr marL="457200" indent="-457200"/>
            <a:r>
              <a:rPr lang="en-US" dirty="0">
                <a:solidFill>
                  <a:srgbClr val="000000"/>
                </a:solidFill>
                <a:latin typeface="Candara"/>
                <a:cs typeface="Arial" pitchFamily="34" charset="0"/>
              </a:rPr>
              <a:t>Text</a:t>
            </a:r>
          </a:p>
          <a:p>
            <a:pPr marL="457200" indent="-457200"/>
            <a:endParaRPr lang="en-US" dirty="0">
              <a:solidFill>
                <a:srgbClr val="000000"/>
              </a:solidFill>
              <a:latin typeface="Candara"/>
              <a:cs typeface="Arial" pitchFamily="34" charset="0"/>
            </a:endParaRPr>
          </a:p>
          <a:p>
            <a:pPr marL="457200" indent="-457200"/>
            <a:r>
              <a:rPr lang="en-US" dirty="0">
                <a:solidFill>
                  <a:srgbClr val="000000"/>
                </a:solidFill>
                <a:latin typeface="Candara"/>
                <a:cs typeface="Arial" pitchFamily="34" charset="0"/>
              </a:rPr>
              <a:t>Password</a:t>
            </a:r>
          </a:p>
          <a:p>
            <a:pPr marL="457200" indent="-457200"/>
            <a:endParaRPr lang="en-US" dirty="0">
              <a:solidFill>
                <a:srgbClr val="000000"/>
              </a:solidFill>
              <a:latin typeface="Candara"/>
              <a:cs typeface="Arial" pitchFamily="34" charset="0"/>
            </a:endParaRPr>
          </a:p>
          <a:p>
            <a:pPr marL="457200" indent="-457200"/>
            <a:r>
              <a:rPr lang="en-US" dirty="0" err="1">
                <a:solidFill>
                  <a:srgbClr val="000000"/>
                </a:solidFill>
                <a:latin typeface="Candara"/>
                <a:cs typeface="Arial" pitchFamily="34" charset="0"/>
              </a:rPr>
              <a:t>TextArea</a:t>
            </a:r>
            <a:r>
              <a:rPr lang="en-US" dirty="0">
                <a:solidFill>
                  <a:srgbClr val="000000"/>
                </a:solidFill>
                <a:latin typeface="Candara"/>
                <a:cs typeface="Arial" pitchFamily="34" charset="0"/>
              </a:rPr>
              <a:t> </a:t>
            </a:r>
          </a:p>
          <a:p>
            <a:pPr marL="457200" indent="-457200"/>
            <a:endParaRPr lang="en-US" dirty="0">
              <a:solidFill>
                <a:srgbClr val="000000"/>
              </a:solidFill>
              <a:latin typeface="Candara"/>
              <a:cs typeface="Arial" pitchFamily="34" charset="0"/>
            </a:endParaRPr>
          </a:p>
          <a:p>
            <a:pPr marL="457200" indent="-457200"/>
            <a:r>
              <a:rPr lang="en-US" dirty="0">
                <a:solidFill>
                  <a:srgbClr val="000000"/>
                </a:solidFill>
                <a:latin typeface="Candara"/>
                <a:cs typeface="Arial" pitchFamily="34" charset="0"/>
              </a:rPr>
              <a:t>Hidden Objects</a:t>
            </a:r>
          </a:p>
        </p:txBody>
      </p:sp>
      <p:pic>
        <p:nvPicPr>
          <p:cNvPr id="268292" name="Picture 4" descr="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22463"/>
            <a:ext cx="4010025" cy="82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3" name="Picture 5" descr="text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81475"/>
            <a:ext cx="40386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4" name="Picture 6" descr="passwordtex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33713"/>
            <a:ext cx="4038600" cy="852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7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82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p:cNvSpPr>
          <p:nvPr>
            <p:ph type="title"/>
          </p:nvPr>
        </p:nvSpPr>
        <p:spPr>
          <a:xfrm>
            <a:off x="395288" y="158523"/>
            <a:ext cx="8062912" cy="715962"/>
          </a:xfrm>
        </p:spPr>
        <p:txBody>
          <a:bodyPr>
            <a:normAutofit/>
          </a:bodyPr>
          <a:lstStyle/>
          <a:p>
            <a:r>
              <a:rPr lang="en-US" dirty="0">
                <a:latin typeface="Candara"/>
              </a:rPr>
              <a:t>Text-Related Objects (Contd..)</a:t>
            </a:r>
          </a:p>
        </p:txBody>
      </p:sp>
      <p:graphicFrame>
        <p:nvGraphicFramePr>
          <p:cNvPr id="271416" name="Group 56"/>
          <p:cNvGraphicFramePr>
            <a:graphicFrameLocks noGrp="1"/>
          </p:cNvGraphicFramePr>
          <p:nvPr>
            <p:extLst>
              <p:ext uri="{D42A27DB-BD31-4B8C-83A1-F6EECF244321}">
                <p14:modId xmlns:p14="http://schemas.microsoft.com/office/powerpoint/2010/main" val="3339973013"/>
              </p:ext>
            </p:extLst>
          </p:nvPr>
        </p:nvGraphicFramePr>
        <p:xfrm>
          <a:off x="381000" y="1579563"/>
          <a:ext cx="8440738" cy="2619375"/>
        </p:xfrm>
        <a:graphic>
          <a:graphicData uri="http://schemas.openxmlformats.org/drawingml/2006/table">
            <a:tbl>
              <a:tblPr/>
              <a:tblGrid>
                <a:gridCol w="2814638"/>
                <a:gridCol w="2813050"/>
                <a:gridCol w="2813050"/>
              </a:tblGrid>
              <a:tr h="5238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rPr>
                        <a:t>defaultValue</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OnBlur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OnChange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rPr>
                        <a:t>OnFocus</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194427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75" name="Rectangle 55"/>
          <p:cNvSpPr>
            <a:spLocks noGrp="1"/>
          </p:cNvSpPr>
          <p:nvPr>
            <p:ph type="title"/>
          </p:nvPr>
        </p:nvSpPr>
        <p:spPr/>
        <p:txBody>
          <a:bodyPr/>
          <a:lstStyle/>
          <a:p>
            <a:endParaRPr lang="en-US" dirty="0"/>
          </a:p>
        </p:txBody>
      </p:sp>
    </p:spTree>
    <p:extLst>
      <p:ext uri="{BB962C8B-B14F-4D97-AF65-F5344CB8AC3E}">
        <p14:creationId xmlns:p14="http://schemas.microsoft.com/office/powerpoint/2010/main" val="11749530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p:cNvSpPr>
          <p:nvPr>
            <p:ph type="title"/>
          </p:nvPr>
        </p:nvSpPr>
        <p:spPr>
          <a:xfrm>
            <a:off x="457200" y="152400"/>
            <a:ext cx="8229600" cy="715963"/>
          </a:xfrm>
          <a:noFill/>
        </p:spPr>
        <p:txBody>
          <a:bodyPr/>
          <a:lstStyle/>
          <a:p>
            <a:r>
              <a:rPr lang="en-US" sz="1200" dirty="0">
                <a:latin typeface="Candara"/>
              </a:rPr>
              <a:t>7</a:t>
            </a:r>
            <a:r>
              <a:rPr lang="en-US" sz="1200" dirty="0" smtClean="0">
                <a:latin typeface="Candara"/>
              </a:rPr>
              <a:t>.3</a:t>
            </a:r>
            <a:r>
              <a:rPr lang="en-US" sz="1200" dirty="0">
                <a:latin typeface="Candara"/>
              </a:rPr>
              <a:t>: Button Objects</a:t>
            </a:r>
            <a:r>
              <a:rPr lang="en-US" sz="2800" dirty="0">
                <a:latin typeface="Candara"/>
              </a:rPr>
              <a:t/>
            </a:r>
            <a:br>
              <a:rPr lang="en-US" sz="2800" dirty="0">
                <a:latin typeface="Candara"/>
              </a:rPr>
            </a:br>
            <a:r>
              <a:rPr lang="en-US" dirty="0">
                <a:latin typeface="Candara"/>
              </a:rPr>
              <a:t>Button Objects </a:t>
            </a:r>
          </a:p>
        </p:txBody>
      </p:sp>
      <p:sp>
        <p:nvSpPr>
          <p:cNvPr id="273411" name="Rectangle 3"/>
          <p:cNvSpPr>
            <a:spLocks noGrp="1"/>
          </p:cNvSpPr>
          <p:nvPr>
            <p:ph type="body" idx="1"/>
          </p:nvPr>
        </p:nvSpPr>
        <p:spPr>
          <a:xfrm>
            <a:off x="455613" y="1370013"/>
            <a:ext cx="8515350" cy="4456112"/>
          </a:xfrm>
          <a:noFill/>
        </p:spPr>
        <p:txBody>
          <a:bodyPr/>
          <a:lstStyle/>
          <a:p>
            <a:endParaRPr lang="en-US" sz="2000" b="1" dirty="0">
              <a:solidFill>
                <a:srgbClr val="000000"/>
              </a:solidFill>
              <a:latin typeface="Candara"/>
              <a:cs typeface="Arial" pitchFamily="34" charset="0"/>
            </a:endParaRPr>
          </a:p>
          <a:p>
            <a:pPr marL="457200" indent="-457200"/>
            <a:r>
              <a:rPr lang="en-US" dirty="0">
                <a:solidFill>
                  <a:srgbClr val="000000"/>
                </a:solidFill>
                <a:latin typeface="Candara"/>
                <a:cs typeface="Arial" pitchFamily="34" charset="0"/>
              </a:rPr>
              <a:t>Button</a:t>
            </a:r>
          </a:p>
          <a:p>
            <a:pPr marL="457200" indent="-457200"/>
            <a:endParaRPr lang="en-US" dirty="0">
              <a:solidFill>
                <a:srgbClr val="000000"/>
              </a:solidFill>
              <a:latin typeface="Candara"/>
              <a:cs typeface="Arial" pitchFamily="34" charset="0"/>
            </a:endParaRPr>
          </a:p>
          <a:p>
            <a:pPr marL="457200" indent="-457200"/>
            <a:r>
              <a:rPr lang="en-US" dirty="0">
                <a:solidFill>
                  <a:srgbClr val="000000"/>
                </a:solidFill>
                <a:latin typeface="Candara"/>
                <a:cs typeface="Arial" pitchFamily="34" charset="0"/>
              </a:rPr>
              <a:t>Reset</a:t>
            </a:r>
          </a:p>
          <a:p>
            <a:pPr marL="457200" indent="-457200"/>
            <a:endParaRPr lang="en-US" dirty="0">
              <a:solidFill>
                <a:srgbClr val="000000"/>
              </a:solidFill>
              <a:latin typeface="Candara"/>
              <a:cs typeface="Arial" pitchFamily="34" charset="0"/>
            </a:endParaRPr>
          </a:p>
          <a:p>
            <a:pPr marL="457200" indent="-457200"/>
            <a:r>
              <a:rPr lang="en-US" dirty="0">
                <a:solidFill>
                  <a:srgbClr val="000000"/>
                </a:solidFill>
                <a:latin typeface="Candara"/>
                <a:cs typeface="Arial" pitchFamily="34" charset="0"/>
              </a:rPr>
              <a:t>Submit</a:t>
            </a:r>
          </a:p>
        </p:txBody>
      </p:sp>
      <p:graphicFrame>
        <p:nvGraphicFramePr>
          <p:cNvPr id="273454" name="Group 46"/>
          <p:cNvGraphicFramePr>
            <a:graphicFrameLocks noGrp="1"/>
          </p:cNvGraphicFramePr>
          <p:nvPr>
            <p:extLst>
              <p:ext uri="{D42A27DB-BD31-4B8C-83A1-F6EECF244321}">
                <p14:modId xmlns:p14="http://schemas.microsoft.com/office/powerpoint/2010/main" val="743721289"/>
              </p:ext>
            </p:extLst>
          </p:nvPr>
        </p:nvGraphicFramePr>
        <p:xfrm>
          <a:off x="2532063" y="1525588"/>
          <a:ext cx="6002337" cy="1915161"/>
        </p:xfrm>
        <a:graphic>
          <a:graphicData uri="http://schemas.openxmlformats.org/drawingml/2006/table">
            <a:tbl>
              <a:tblPr/>
              <a:tblGrid>
                <a:gridCol w="1811337"/>
                <a:gridCol w="1981200"/>
                <a:gridCol w="2209800"/>
              </a:tblGrid>
              <a:tr h="198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     OnClick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     </a:t>
                      </a:r>
                      <a:r>
                        <a:rPr kumimoji="0" lang="en-US" sz="1800" b="0" i="0" u="none" strike="noStrike" cap="none" normalizeH="0" baseline="0" dirty="0" err="1" smtClean="0">
                          <a:ln>
                            <a:noFill/>
                          </a:ln>
                          <a:solidFill>
                            <a:schemeClr val="tx1"/>
                          </a:solidFill>
                          <a:effectLst/>
                          <a:latin typeface="Candara" pitchFamily="34" charset="0"/>
                          <a:cs typeface="Arial" pitchFamily="34" charset="0"/>
                        </a:rPr>
                        <a:t>OnMouseDown</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     </a:t>
                      </a:r>
                      <a:r>
                        <a:rPr kumimoji="0" lang="en-US" sz="1800" b="0" i="0" u="none" strike="noStrike" cap="none" normalizeH="0" baseline="0" dirty="0" err="1" smtClean="0">
                          <a:ln>
                            <a:noFill/>
                          </a:ln>
                          <a:solidFill>
                            <a:schemeClr val="tx1"/>
                          </a:solidFill>
                          <a:effectLst/>
                          <a:latin typeface="Candara" pitchFamily="34" charset="0"/>
                          <a:cs typeface="Arial" pitchFamily="34" charset="0"/>
                        </a:rPr>
                        <a:t>OnMouseUp</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868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341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7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p:cNvSpPr>
          <p:nvPr>
            <p:ph type="title"/>
          </p:nvPr>
        </p:nvSpPr>
        <p:spPr>
          <a:xfrm>
            <a:off x="457200" y="152400"/>
            <a:ext cx="8229600" cy="715963"/>
          </a:xfrm>
          <a:noFill/>
        </p:spPr>
        <p:txBody>
          <a:bodyPr/>
          <a:lstStyle/>
          <a:p>
            <a:r>
              <a:rPr lang="en-US" sz="1200" dirty="0">
                <a:latin typeface="Candara"/>
              </a:rPr>
              <a:t>7</a:t>
            </a:r>
            <a:r>
              <a:rPr lang="en-US" sz="1200" dirty="0" smtClean="0">
                <a:latin typeface="Candara"/>
              </a:rPr>
              <a:t>.4</a:t>
            </a:r>
            <a:r>
              <a:rPr lang="en-US" sz="1200" dirty="0">
                <a:latin typeface="Candara"/>
              </a:rPr>
              <a:t>: Check Box and Radio Objects</a:t>
            </a:r>
            <a:r>
              <a:rPr lang="en-US" sz="2800" dirty="0">
                <a:latin typeface="Candara"/>
              </a:rPr>
              <a:t/>
            </a:r>
            <a:br>
              <a:rPr lang="en-US" sz="2800" dirty="0">
                <a:latin typeface="Candara"/>
              </a:rPr>
            </a:br>
            <a:r>
              <a:rPr lang="en-US" dirty="0">
                <a:latin typeface="Candara"/>
              </a:rPr>
              <a:t>Check Box And Radio Objects </a:t>
            </a:r>
          </a:p>
        </p:txBody>
      </p:sp>
      <p:sp>
        <p:nvSpPr>
          <p:cNvPr id="275459" name="Rectangle 3"/>
          <p:cNvSpPr>
            <a:spLocks noGrp="1"/>
          </p:cNvSpPr>
          <p:nvPr>
            <p:ph type="body" idx="1"/>
          </p:nvPr>
        </p:nvSpPr>
        <p:spPr>
          <a:xfrm>
            <a:off x="455613" y="1370013"/>
            <a:ext cx="8515350" cy="4456112"/>
          </a:xfrm>
          <a:noFill/>
        </p:spPr>
        <p:txBody>
          <a:bodyPr/>
          <a:lstStyle/>
          <a:p>
            <a:endParaRPr lang="en-US" sz="2000" b="1" dirty="0">
              <a:solidFill>
                <a:srgbClr val="000000"/>
              </a:solidFill>
              <a:latin typeface="Candara"/>
              <a:cs typeface="Arial" pitchFamily="34" charset="0"/>
            </a:endParaRPr>
          </a:p>
          <a:p>
            <a:pPr marL="457200" indent="-457200"/>
            <a:r>
              <a:rPr lang="en-US" dirty="0">
                <a:solidFill>
                  <a:srgbClr val="000000"/>
                </a:solidFill>
                <a:latin typeface="Candara"/>
                <a:cs typeface="Arial" pitchFamily="34" charset="0"/>
              </a:rPr>
              <a:t>Checkbox</a:t>
            </a:r>
          </a:p>
          <a:p>
            <a:pPr marL="457200" indent="-457200">
              <a:buNone/>
            </a:pPr>
            <a:r>
              <a:rPr lang="en-US" dirty="0">
                <a:solidFill>
                  <a:srgbClr val="000000"/>
                </a:solidFill>
                <a:latin typeface="Candara"/>
                <a:cs typeface="Arial" pitchFamily="34" charset="0"/>
              </a:rPr>
              <a:t> </a:t>
            </a:r>
          </a:p>
          <a:p>
            <a:pPr marL="457200" indent="-457200"/>
            <a:r>
              <a:rPr lang="en-US" dirty="0">
                <a:solidFill>
                  <a:srgbClr val="000000"/>
                </a:solidFill>
                <a:latin typeface="Candara"/>
                <a:cs typeface="Arial" pitchFamily="34" charset="0"/>
              </a:rPr>
              <a:t>Radio</a:t>
            </a:r>
          </a:p>
          <a:p>
            <a:pPr marL="457200" indent="-457200"/>
            <a:endParaRPr lang="en-US" dirty="0">
              <a:solidFill>
                <a:srgbClr val="000000"/>
              </a:solidFill>
              <a:latin typeface="Candara"/>
              <a:cs typeface="Arial" pitchFamily="34" charset="0"/>
            </a:endParaRPr>
          </a:p>
        </p:txBody>
      </p:sp>
      <p:graphicFrame>
        <p:nvGraphicFramePr>
          <p:cNvPr id="275512" name="Group 56"/>
          <p:cNvGraphicFramePr>
            <a:graphicFrameLocks noGrp="1"/>
          </p:cNvGraphicFramePr>
          <p:nvPr>
            <p:extLst>
              <p:ext uri="{D42A27DB-BD31-4B8C-83A1-F6EECF244321}">
                <p14:modId xmlns:p14="http://schemas.microsoft.com/office/powerpoint/2010/main" val="3942195751"/>
              </p:ext>
            </p:extLst>
          </p:nvPr>
        </p:nvGraphicFramePr>
        <p:xfrm>
          <a:off x="2438400" y="1524000"/>
          <a:ext cx="6300788" cy="3019428"/>
        </p:xfrm>
        <a:graphic>
          <a:graphicData uri="http://schemas.openxmlformats.org/drawingml/2006/table">
            <a:tbl>
              <a:tblPr/>
              <a:tblGrid>
                <a:gridCol w="2314575"/>
                <a:gridCol w="1495425"/>
                <a:gridCol w="2490788"/>
              </a:tblGrid>
              <a:tr h="6365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    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  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  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    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      </a:t>
                      </a:r>
                      <a:r>
                        <a:rPr kumimoji="0" lang="en-US" sz="1800" b="0" i="0" u="none" strike="noStrike" cap="none" normalizeH="0" baseline="0" dirty="0" err="1" smtClean="0">
                          <a:ln>
                            <a:noFill/>
                          </a:ln>
                          <a:solidFill>
                            <a:schemeClr val="tx1"/>
                          </a:solidFill>
                          <a:effectLst/>
                          <a:latin typeface="Candara" pitchFamily="34" charset="0"/>
                        </a:rPr>
                        <a:t>OnClick</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    defaultChecked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564560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D268B234-EEE8-49DA-991E-265E510A2EB0}"/>
</file>

<file path=docProps/app.xml><?xml version="1.0" encoding="utf-8"?>
<Properties xmlns="http://schemas.openxmlformats.org/officeDocument/2006/extended-properties" xmlns:vt="http://schemas.openxmlformats.org/officeDocument/2006/docPropsVTypes">
  <Template/>
  <TotalTime>2881</TotalTime>
  <Words>2220</Words>
  <Application>Microsoft Office PowerPoint</Application>
  <PresentationFormat>On-screen Show (4:3)</PresentationFormat>
  <Paragraphs>288</Paragraphs>
  <Slides>17</Slides>
  <Notes>17</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Wingdings</vt:lpstr>
      <vt:lpstr>Candara</vt:lpstr>
      <vt:lpstr>Times New Roman</vt:lpstr>
      <vt:lpstr>MS PGothic</vt:lpstr>
      <vt:lpstr>Arial Unicode MS</vt:lpstr>
      <vt:lpstr>Calibri</vt:lpstr>
      <vt:lpstr>1_Office Theme</vt:lpstr>
      <vt:lpstr>Web Basics-JavaScript</vt:lpstr>
      <vt:lpstr>Lesson Objectives</vt:lpstr>
      <vt:lpstr>7.1: Form Object Properties, Methods and Event Handlers  Form Object</vt:lpstr>
      <vt:lpstr>PowerPoint Presentation</vt:lpstr>
      <vt:lpstr>7.2: Text-Related Objects Text-Related Objects</vt:lpstr>
      <vt:lpstr>Text-Related Objects (Contd..)</vt:lpstr>
      <vt:lpstr>PowerPoint Presentation</vt:lpstr>
      <vt:lpstr>7.3: Button Objects Button Objects </vt:lpstr>
      <vt:lpstr>7.4: Check Box and Radio Objects Check Box And Radio Objects </vt:lpstr>
      <vt:lpstr>PowerPoint Presentation</vt:lpstr>
      <vt:lpstr>7.5: Select Objects Select Object</vt:lpstr>
      <vt:lpstr>PowerPoint Presentation</vt:lpstr>
      <vt:lpstr>Using this keyword</vt:lpstr>
      <vt:lpstr>Demo</vt:lpstr>
      <vt:lpstr>Lab</vt:lpstr>
      <vt:lpstr>Summary </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140</cp:revision>
  <dcterms:created xsi:type="dcterms:W3CDTF">2012-05-18T02:59:15Z</dcterms:created>
  <dcterms:modified xsi:type="dcterms:W3CDTF">2015-06-03T14:54:44Z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