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87" r:id="rId6"/>
    <p:sldId id="288" r:id="rId7"/>
    <p:sldId id="260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0" r:id="rId16"/>
    <p:sldId id="271" r:id="rId17"/>
    <p:sldId id="275" r:id="rId18"/>
    <p:sldId id="277" r:id="rId19"/>
    <p:sldId id="278" r:id="rId20"/>
    <p:sldId id="284" r:id="rId21"/>
    <p:sldId id="276" r:id="rId22"/>
    <p:sldId id="280" r:id="rId23"/>
    <p:sldId id="281" r:id="rId24"/>
    <p:sldId id="279" r:id="rId25"/>
    <p:sldId id="282" r:id="rId26"/>
    <p:sldId id="283" r:id="rId27"/>
    <p:sldId id="285" r:id="rId28"/>
    <p:sldId id="286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00A1E2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771" autoAdjust="0"/>
  </p:normalViewPr>
  <p:slideViewPr>
    <p:cSldViewPr snapToGrid="0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is an industry association founded in 1961 and dedicated to the standardization of Information and Communication Technology (ICT) and Consumer Electronics 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scripting language standardized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in the ECMA-262 specification and ISO/IEC 16262. The language is widely used for client-side scripting on the web, in the form of several well-known implementations such as JavaScript, JScript and ActionScript.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0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8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5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ndara" pitchFamily="34" charset="0"/>
              </a:rPr>
              <a:t> 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051" y="4443413"/>
            <a:ext cx="3967830" cy="3754868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590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9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92131" y="598062"/>
            <a:ext cx="3959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Advance JavaScript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1204" y="1244393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Object Oriented Programming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9380" y="1932376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Lesson -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09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Types of Objects (Reference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98" y="1089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reference type in JavaScript are consists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constructor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 definitions</a:t>
            </a: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Defining a 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78073" y="1228210"/>
            <a:ext cx="6390020" cy="4492106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2000" dirty="0"/>
              <a:t>function </a:t>
            </a:r>
            <a:r>
              <a:rPr lang="en-US" sz="2000" dirty="0" smtClean="0"/>
              <a:t>Customer (</a:t>
            </a:r>
            <a:r>
              <a:rPr lang="en-US" sz="2000" dirty="0" err="1" smtClean="0"/>
              <a:t>custId</a:t>
            </a:r>
            <a:r>
              <a:rPr lang="en-US" sz="2000" dirty="0"/>
              <a:t>, </a:t>
            </a:r>
            <a:r>
              <a:rPr lang="en-US" sz="2000" dirty="0" err="1" smtClean="0"/>
              <a:t>custName</a:t>
            </a:r>
            <a:r>
              <a:rPr lang="en-US" sz="2000" dirty="0"/>
              <a:t>, </a:t>
            </a:r>
            <a:r>
              <a:rPr lang="en-US" sz="2000" dirty="0" smtClean="0"/>
              <a:t>address)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pPr lvl="1"/>
            <a:r>
              <a:rPr lang="en-US" sz="2000" b="1" dirty="0" err="1"/>
              <a:t>this.custId</a:t>
            </a:r>
            <a:r>
              <a:rPr lang="en-US" sz="2000" b="1" dirty="0"/>
              <a:t> = </a:t>
            </a:r>
            <a:r>
              <a:rPr lang="en-US" sz="2000" b="1" dirty="0" err="1"/>
              <a:t>custId</a:t>
            </a:r>
            <a:r>
              <a:rPr lang="en-US" sz="2000" b="1" dirty="0"/>
              <a:t>;</a:t>
            </a:r>
          </a:p>
          <a:p>
            <a:pPr lvl="1"/>
            <a:r>
              <a:rPr lang="en-US" sz="2000" b="1" dirty="0" err="1"/>
              <a:t>this.custName</a:t>
            </a:r>
            <a:r>
              <a:rPr lang="en-US" sz="2000" b="1" dirty="0"/>
              <a:t> = </a:t>
            </a:r>
            <a:r>
              <a:rPr lang="en-US" sz="2000" b="1" dirty="0" err="1"/>
              <a:t>custName</a:t>
            </a:r>
            <a:r>
              <a:rPr lang="en-US" sz="2000" b="1" dirty="0"/>
              <a:t>;</a:t>
            </a:r>
          </a:p>
          <a:p>
            <a:pPr lvl="1"/>
            <a:r>
              <a:rPr lang="en-US" sz="2000" b="1" dirty="0"/>
              <a:t>this. address = address</a:t>
            </a:r>
            <a:r>
              <a:rPr lang="en-US" sz="2000" b="1" dirty="0" smtClean="0"/>
              <a:t>;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err="1" smtClean="0"/>
              <a:t>this.bookOrder</a:t>
            </a:r>
            <a:r>
              <a:rPr lang="en-US" sz="2000" b="1" dirty="0" smtClean="0"/>
              <a:t> = function (){</a:t>
            </a:r>
          </a:p>
          <a:p>
            <a:pPr lvl="1"/>
            <a:r>
              <a:rPr lang="en-US" sz="2000" b="1" dirty="0" smtClean="0"/>
              <a:t>…..</a:t>
            </a:r>
          </a:p>
          <a:p>
            <a:pPr lvl="1"/>
            <a:r>
              <a:rPr lang="en-US" sz="2000" b="1" dirty="0" smtClean="0"/>
              <a:t>…..</a:t>
            </a:r>
          </a:p>
          <a:p>
            <a:pPr lvl="1"/>
            <a:r>
              <a:rPr lang="en-US" sz="2000" b="1" dirty="0" smtClean="0"/>
              <a:t>}</a:t>
            </a:r>
            <a:endParaRPr lang="en-US" sz="2000" b="1" dirty="0"/>
          </a:p>
          <a:p>
            <a:pPr lvl="1"/>
            <a:endParaRPr lang="en-US" sz="2000" b="1" dirty="0"/>
          </a:p>
          <a:p>
            <a:r>
              <a:rPr lang="en-US" sz="2000" dirty="0" smtClean="0"/>
              <a:t>}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805376" y="744279"/>
            <a:ext cx="1818167" cy="648586"/>
          </a:xfrm>
          <a:prstGeom prst="wedgeRectCallout">
            <a:avLst>
              <a:gd name="adj1" fmla="val -143055"/>
              <a:gd name="adj2" fmla="val 70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709141" y="2172586"/>
            <a:ext cx="1818167" cy="648586"/>
          </a:xfrm>
          <a:prstGeom prst="wedgeRectCallout">
            <a:avLst>
              <a:gd name="adj1" fmla="val -111476"/>
              <a:gd name="adj2" fmla="val 2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866859" y="3533553"/>
            <a:ext cx="1818167" cy="648586"/>
          </a:xfrm>
          <a:prstGeom prst="wedgeRectCallout">
            <a:avLst>
              <a:gd name="adj1" fmla="val -117909"/>
              <a:gd name="adj2" fmla="val -30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9144"/>
            <a:ext cx="8229600" cy="456407"/>
          </a:xfr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dirty="0" smtClean="0">
                <a:latin typeface="+mn-lt"/>
                <a:ea typeface="+mn-ea"/>
                <a:cs typeface="+mn-cs"/>
              </a:rPr>
              <a:t>Instantiation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880"/>
            <a:ext cx="8325293" cy="45259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Objects are created by using the new keyword followed by the name of the class to be instantiate -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parentheses are optional, when the constructor doesn’t require arguments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5126" y="1855388"/>
            <a:ext cx="4667694" cy="1313114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</a:t>
            </a:r>
            <a:r>
              <a:rPr lang="en-US" sz="2000" b="1" dirty="0"/>
              <a:t>= new Object</a:t>
            </a:r>
            <a:r>
              <a:rPr lang="en-US" sz="2000" b="1" dirty="0" smtClean="0"/>
              <a:t>();</a:t>
            </a:r>
          </a:p>
          <a:p>
            <a:endParaRPr lang="en-US" sz="2000" b="1" dirty="0"/>
          </a:p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 </a:t>
            </a:r>
            <a:r>
              <a:rPr lang="en-US" sz="2000" b="1" dirty="0"/>
              <a:t>= new String();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38664" y="4123755"/>
            <a:ext cx="4667694" cy="1313114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</a:t>
            </a:r>
            <a:r>
              <a:rPr lang="en-US" sz="2000" b="1" dirty="0"/>
              <a:t>= new </a:t>
            </a:r>
            <a:r>
              <a:rPr lang="en-US" sz="2000" b="1" dirty="0" smtClean="0"/>
              <a:t>Object;</a:t>
            </a:r>
          </a:p>
          <a:p>
            <a:endParaRPr lang="en-US" sz="2000" b="1" dirty="0"/>
          </a:p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 </a:t>
            </a:r>
            <a:r>
              <a:rPr lang="en-US" sz="2000" b="1" dirty="0"/>
              <a:t>= new </a:t>
            </a:r>
            <a:r>
              <a:rPr lang="en-US" sz="2000" b="1" dirty="0" smtClean="0"/>
              <a:t>String;</a:t>
            </a:r>
            <a:endParaRPr lang="en-US" sz="2000" b="1" dirty="0"/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</a:t>
            </a:r>
            <a:r>
              <a:rPr lang="en-US" dirty="0" smtClean="0"/>
              <a:t>instantiation ( Contd.)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4" y="1121310"/>
            <a:ext cx="4758071" cy="2121620"/>
          </a:xfrm>
          <a:prstGeom prst="rect">
            <a:avLst/>
          </a:prstGeom>
          <a:noFill/>
          <a:ln w="25400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05" y="3528237"/>
            <a:ext cx="5053187" cy="2138915"/>
          </a:xfrm>
          <a:prstGeom prst="rect">
            <a:avLst/>
          </a:prstGeom>
          <a:noFill/>
          <a:ln w="25400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Objects in JavaScript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objects are also associative arrays (or) hashes (key value pairs).</a:t>
            </a:r>
          </a:p>
          <a:p>
            <a:pPr lvl="1" algn="just">
              <a:lnSpc>
                <a:spcPct val="170000"/>
              </a:lnSpc>
            </a:pP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 keys with </a:t>
            </a:r>
            <a:r>
              <a:rPr lang="en-US" sz="7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[key] = value or obj.name = value</a:t>
            </a:r>
          </a:p>
          <a:p>
            <a:pPr lvl="1" algn="just">
              <a:lnSpc>
                <a:spcPct val="170000"/>
              </a:lnSpc>
            </a:pP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keys with delete obj.name</a:t>
            </a:r>
          </a:p>
          <a:p>
            <a:pPr lvl="1" algn="just">
              <a:lnSpc>
                <a:spcPct val="170000"/>
              </a:lnSpc>
            </a:pP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 over keys with for(key in </a:t>
            </a:r>
            <a:r>
              <a:rPr lang="en-US" sz="7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iteration order for string keys is always in definition order, for numeric keys it may change.</a:t>
            </a:r>
          </a:p>
          <a:p>
            <a:pPr algn="just">
              <a:lnSpc>
                <a:spcPct val="170000"/>
              </a:lnSpc>
            </a:pP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Properties, which are functions, can be called as </a:t>
            </a:r>
            <a:r>
              <a:rPr lang="en-US" sz="7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obj.method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 They can refer to the object as this. Properties can be assigned and removed any time.</a:t>
            </a:r>
          </a:p>
          <a:p>
            <a:pPr algn="just">
              <a:lnSpc>
                <a:spcPct val="170000"/>
              </a:lnSpc>
            </a:pP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function can create new objects when run in constructor mode as new </a:t>
            </a:r>
            <a:r>
              <a:rPr lang="en-US" sz="7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params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endParaRPr lang="en-US" sz="7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 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such functions are usually capitalized</a:t>
            </a:r>
          </a:p>
          <a:p>
            <a:pPr algn="just">
              <a:lnSpc>
                <a:spcPct val="170000"/>
              </a:lnSpc>
            </a:pPr>
            <a:endParaRPr lang="en-US" sz="720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objects - </a:t>
            </a:r>
            <a:r>
              <a:rPr lang="en-US" altLang="en-US" dirty="0" smtClean="0"/>
              <a:t>Using </a:t>
            </a:r>
            <a:r>
              <a:rPr lang="en-US" altLang="en-US" dirty="0"/>
              <a:t>Constructors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5" y="1153633"/>
            <a:ext cx="8229600" cy="46411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constructor is a function that instantiates a particular type of Object</a:t>
            </a:r>
          </a:p>
          <a:p>
            <a:pPr>
              <a:defRPr/>
            </a:pPr>
            <a:r>
              <a:rPr lang="en-US" dirty="0"/>
              <a:t>new Operator can be used for creating an object using Constructor (predefined/user defined).</a:t>
            </a:r>
          </a:p>
          <a:p>
            <a:pPr marL="292100" lvl="1">
              <a:buFont typeface="Wingdings" pitchFamily="2" charset="2"/>
              <a:buChar char="Ø"/>
              <a:defRPr/>
            </a:pPr>
            <a:r>
              <a:rPr lang="en-US" sz="1800" b="1" dirty="0"/>
              <a:t>Example for User defined Object creation :</a:t>
            </a:r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 smtClean="0"/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/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 smtClean="0"/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/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 smtClean="0"/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/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 smtClean="0"/>
          </a:p>
          <a:p>
            <a:pPr marL="292100" lvl="1">
              <a:buFont typeface="Wingdings" pitchFamily="2" charset="2"/>
              <a:buChar char="Ø"/>
              <a:defRPr/>
            </a:pPr>
            <a:endParaRPr lang="en-US" sz="2000" b="1" dirty="0"/>
          </a:p>
          <a:p>
            <a:pPr marL="292100" lvl="1">
              <a:buFont typeface="Wingdings" pitchFamily="2" charset="2"/>
              <a:buChar char="Ø"/>
              <a:defRPr/>
            </a:pPr>
            <a:r>
              <a:rPr lang="en-US" sz="2000" b="1" dirty="0" smtClean="0"/>
              <a:t>Object </a:t>
            </a:r>
            <a:r>
              <a:rPr lang="en-US" sz="2000" b="1" dirty="0"/>
              <a:t>created using constructor will be reusable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88558" y="2562446"/>
            <a:ext cx="5326911" cy="2636874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  <a:defRPr/>
            </a:pPr>
            <a:r>
              <a:rPr lang="en-US" b="1" dirty="0" smtClean="0"/>
              <a:t>function </a:t>
            </a:r>
            <a:r>
              <a:rPr lang="en-US" b="1" dirty="0"/>
              <a:t>Employee(id, name)</a:t>
            </a:r>
          </a:p>
          <a:p>
            <a:pPr lvl="1">
              <a:buNone/>
              <a:defRPr/>
            </a:pPr>
            <a:r>
              <a:rPr lang="en-US" b="1" dirty="0"/>
              <a:t>{</a:t>
            </a:r>
          </a:p>
          <a:p>
            <a:pPr lvl="1">
              <a:buNone/>
              <a:defRPr/>
            </a:pPr>
            <a:r>
              <a:rPr lang="en-US" b="1" dirty="0"/>
              <a:t>	this.id=id;</a:t>
            </a:r>
          </a:p>
          <a:p>
            <a:pPr lvl="1">
              <a:buNone/>
              <a:defRPr/>
            </a:pPr>
            <a:r>
              <a:rPr lang="en-US" b="1" dirty="0"/>
              <a:t>	this.name=name;</a:t>
            </a:r>
          </a:p>
          <a:p>
            <a:pPr lvl="1">
              <a:buNone/>
              <a:defRPr/>
            </a:pPr>
            <a:r>
              <a:rPr lang="en-US" b="1" dirty="0" smtClean="0"/>
              <a:t>}</a:t>
            </a:r>
          </a:p>
          <a:p>
            <a:pPr lvl="1">
              <a:buNone/>
              <a:defRPr/>
            </a:pPr>
            <a:endParaRPr lang="en-US" b="1" dirty="0"/>
          </a:p>
          <a:p>
            <a:pPr lvl="1">
              <a:buNone/>
              <a:defRPr/>
            </a:pPr>
            <a:r>
              <a:rPr lang="en-US" b="1" dirty="0" err="1"/>
              <a:t>var</a:t>
            </a:r>
            <a:r>
              <a:rPr lang="en-US" b="1" dirty="0"/>
              <a:t> emp1=new </a:t>
            </a:r>
            <a:r>
              <a:rPr lang="en-US" b="1" dirty="0" smtClean="0"/>
              <a:t>Employee(1001,”John");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Object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13236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14" y="1729674"/>
            <a:ext cx="7291015" cy="3140038"/>
          </a:xfrm>
          <a:prstGeom prst="rect">
            <a:avLst/>
          </a:prstGeom>
          <a:noFill/>
          <a:ln w="25400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2752060" y="2817627"/>
            <a:ext cx="202018" cy="850605"/>
          </a:xfrm>
          <a:prstGeom prst="rightBrac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778642" y="3980163"/>
            <a:ext cx="202018" cy="850605"/>
          </a:xfrm>
          <a:prstGeom prst="rightBrac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242929" y="2817627"/>
            <a:ext cx="3104707" cy="786809"/>
          </a:xfrm>
          <a:prstGeom prst="leftArrow">
            <a:avLst>
              <a:gd name="adj1" fmla="val 79730"/>
              <a:gd name="adj2" fmla="val 43243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Using dot notation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235834" y="4012061"/>
            <a:ext cx="3104707" cy="786809"/>
          </a:xfrm>
          <a:prstGeom prst="leftArrow">
            <a:avLst>
              <a:gd name="adj1" fmla="val 77027"/>
              <a:gd name="adj2" fmla="val 50000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Using  Square  </a:t>
            </a:r>
            <a:r>
              <a:rPr lang="en-US" b="1" dirty="0" smtClean="0">
                <a:solidFill>
                  <a:schemeClr val="bg1"/>
                </a:solidFill>
              </a:rPr>
              <a:t>Bracket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[ Associative array ]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- </a:t>
            </a:r>
            <a:r>
              <a:rPr lang="en-US" altLang="en-US" dirty="0"/>
              <a:t>Using Constructors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88558" y="988828"/>
            <a:ext cx="5326911" cy="2636874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  <a:defRPr/>
            </a:pPr>
            <a:r>
              <a:rPr lang="en-US" b="1" dirty="0" err="1" smtClean="0"/>
              <a:t>var</a:t>
            </a:r>
            <a:r>
              <a:rPr lang="en-US" b="1" dirty="0" smtClean="0"/>
              <a:t> Employee = </a:t>
            </a:r>
            <a:r>
              <a:rPr lang="en-US" b="1" dirty="0"/>
              <a:t>function </a:t>
            </a:r>
            <a:r>
              <a:rPr lang="en-US" b="1" dirty="0" smtClean="0"/>
              <a:t>(id</a:t>
            </a:r>
            <a:r>
              <a:rPr lang="en-US" b="1" dirty="0"/>
              <a:t>, name)</a:t>
            </a:r>
          </a:p>
          <a:p>
            <a:pPr lvl="1">
              <a:buNone/>
              <a:defRPr/>
            </a:pPr>
            <a:r>
              <a:rPr lang="en-US" b="1" dirty="0"/>
              <a:t>{</a:t>
            </a:r>
          </a:p>
          <a:p>
            <a:pPr lvl="1">
              <a:buNone/>
              <a:defRPr/>
            </a:pPr>
            <a:r>
              <a:rPr lang="en-US" b="1" dirty="0"/>
              <a:t>	this.id=id;</a:t>
            </a:r>
          </a:p>
          <a:p>
            <a:pPr lvl="1">
              <a:buNone/>
              <a:defRPr/>
            </a:pPr>
            <a:r>
              <a:rPr lang="en-US" b="1" dirty="0"/>
              <a:t>	this.name=name;</a:t>
            </a:r>
          </a:p>
          <a:p>
            <a:pPr lvl="1">
              <a:buNone/>
              <a:defRPr/>
            </a:pPr>
            <a:r>
              <a:rPr lang="en-US" b="1" dirty="0" smtClean="0"/>
              <a:t>}</a:t>
            </a:r>
          </a:p>
          <a:p>
            <a:pPr lvl="1">
              <a:buNone/>
              <a:defRPr/>
            </a:pPr>
            <a:endParaRPr lang="en-US" b="1" dirty="0"/>
          </a:p>
          <a:p>
            <a:pPr lvl="1">
              <a:buNone/>
              <a:defRPr/>
            </a:pPr>
            <a:r>
              <a:rPr lang="en-US" b="1" dirty="0" err="1"/>
              <a:t>var</a:t>
            </a:r>
            <a:r>
              <a:rPr lang="en-US" b="1" dirty="0"/>
              <a:t> emp1=new </a:t>
            </a:r>
            <a:r>
              <a:rPr lang="en-US" b="1" dirty="0" smtClean="0"/>
              <a:t>Employee(101,</a:t>
            </a:r>
            <a:r>
              <a:rPr lang="en-US" b="1" dirty="0"/>
              <a:t> </a:t>
            </a:r>
            <a:r>
              <a:rPr lang="en-US" b="1" dirty="0" smtClean="0"/>
              <a:t>“Tom");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77" y="3773062"/>
            <a:ext cx="5124892" cy="2691738"/>
          </a:xfrm>
          <a:prstGeom prst="rect">
            <a:avLst/>
          </a:prstGeom>
          <a:noFill/>
          <a:ln w="25400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Creating objects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empty object can be creating using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Object();       (or)        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 };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stores values by key, with that we can assign or delete it using "dot notation" or "Square Brackets" (associative arrays).</a:t>
            </a:r>
          </a:p>
          <a:p>
            <a:pPr algn="just">
              <a:lnSpc>
                <a:spcPct val="170000"/>
              </a:lnSpc>
            </a:pPr>
            <a:endParaRPr lang="en-US" sz="720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134" y="2856194"/>
            <a:ext cx="8161284" cy="30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19" y="64008"/>
            <a:ext cx="8277709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Checking for non existing property in object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property does not exist in the object , then undefined is returned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check whether key existence we can use in operator</a:t>
            </a:r>
          </a:p>
          <a:p>
            <a:pPr algn="just">
              <a:lnSpc>
                <a:spcPct val="170000"/>
              </a:lnSpc>
            </a:pPr>
            <a:endParaRPr lang="en-US" sz="720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29" y="2046288"/>
            <a:ext cx="8556143" cy="3846512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1169125"/>
            <a:ext cx="8229600" cy="4525963"/>
          </a:xfrm>
        </p:spPr>
        <p:txBody>
          <a:bodyPr/>
          <a:lstStyle/>
          <a:p>
            <a:r>
              <a:rPr lang="en-US" dirty="0" smtClean="0"/>
              <a:t>Add the end of this lesson participants will be able to –</a:t>
            </a:r>
          </a:p>
          <a:p>
            <a:pPr lvl="1"/>
            <a:r>
              <a:rPr lang="en-US" dirty="0" smtClean="0"/>
              <a:t>Understand OOP with JavaScript</a:t>
            </a:r>
          </a:p>
          <a:p>
            <a:pPr lvl="1"/>
            <a:r>
              <a:rPr lang="en-US" dirty="0" smtClean="0"/>
              <a:t>Create Object using JavaScript</a:t>
            </a:r>
          </a:p>
          <a:p>
            <a:pPr lvl="1"/>
            <a:r>
              <a:rPr lang="en-US" dirty="0" smtClean="0"/>
              <a:t>Access the values of JavaScript object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Iterating over object keys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iterate over keys using </a:t>
            </a:r>
            <a:r>
              <a:rPr lang="en-US" i="1" dirty="0">
                <a:solidFill>
                  <a:srgbClr val="00A1E4"/>
                </a:solidFill>
              </a:rPr>
              <a:t>for .. In </a:t>
            </a:r>
          </a:p>
          <a:p>
            <a:pPr algn="just">
              <a:lnSpc>
                <a:spcPct val="170000"/>
              </a:lnSpc>
            </a:pPr>
            <a:endParaRPr lang="en-US" sz="720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1480467"/>
            <a:ext cx="8599988" cy="2972013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1507" y="1164265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3405" y="1031358"/>
            <a:ext cx="6964326" cy="5039833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en-US" altLang="en-US" sz="1600" b="1" dirty="0" smtClean="0"/>
              <a:t>function </a:t>
            </a:r>
            <a:r>
              <a:rPr lang="en-US" altLang="en-US" sz="1600" b="1" dirty="0"/>
              <a:t>Person(name) {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var</a:t>
            </a:r>
            <a:r>
              <a:rPr lang="en-US" altLang="en-US" sz="1600" b="1" dirty="0"/>
              <a:t> age</a:t>
            </a:r>
            <a:r>
              <a:rPr lang="en-US" altLang="en-US" sz="1600" b="1" dirty="0" smtClean="0"/>
              <a:t>;		 	</a:t>
            </a:r>
            <a:r>
              <a:rPr lang="en-US" altLang="en-US" sz="1600" b="1" dirty="0" smtClean="0">
                <a:solidFill>
                  <a:schemeClr val="tx1"/>
                </a:solidFill>
              </a:rPr>
              <a:t>//</a:t>
            </a:r>
            <a:r>
              <a:rPr lang="en-US" altLang="en-US" sz="1600" b="1" dirty="0">
                <a:solidFill>
                  <a:schemeClr val="tx1"/>
                </a:solidFill>
              </a:rPr>
              <a:t>Define a private member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this.name = name; </a:t>
            </a:r>
            <a:r>
              <a:rPr lang="en-US" altLang="en-US" sz="1600" b="1" dirty="0" smtClean="0"/>
              <a:t>		</a:t>
            </a:r>
            <a:r>
              <a:rPr lang="en-US" altLang="en-US" sz="1600" b="1" dirty="0">
                <a:solidFill>
                  <a:schemeClr val="tx1"/>
                </a:solidFill>
              </a:rPr>
              <a:t>//Define a public variable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this.talk</a:t>
            </a:r>
            <a:r>
              <a:rPr lang="en-US" altLang="en-US" sz="1600" b="1" dirty="0"/>
              <a:t> = function() { </a:t>
            </a:r>
            <a:r>
              <a:rPr lang="en-US" altLang="en-US" sz="1600" b="1" dirty="0" smtClean="0"/>
              <a:t>	</a:t>
            </a:r>
            <a:r>
              <a:rPr lang="en-US" altLang="en-US" sz="1600" b="1" dirty="0">
                <a:solidFill>
                  <a:schemeClr val="tx1"/>
                </a:solidFill>
              </a:rPr>
              <a:t>// Define a method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    alert( "My name is " + this.name)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}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this.setAge</a:t>
            </a:r>
            <a:r>
              <a:rPr lang="en-US" altLang="en-US" sz="1600" b="1" dirty="0"/>
              <a:t> = function(</a:t>
            </a:r>
            <a:r>
              <a:rPr lang="en-US" altLang="en-US" sz="1600" b="1" dirty="0" err="1"/>
              <a:t>argAge</a:t>
            </a:r>
            <a:r>
              <a:rPr lang="en-US" altLang="en-US" sz="1600" b="1" dirty="0"/>
              <a:t>){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    age = </a:t>
            </a:r>
            <a:r>
              <a:rPr lang="en-US" altLang="en-US" sz="1600" b="1" dirty="0" err="1"/>
              <a:t>argAge</a:t>
            </a:r>
            <a:r>
              <a:rPr lang="en-US" altLang="en-US" sz="1600" b="1" dirty="0"/>
              <a:t>;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}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this.getAge</a:t>
            </a:r>
            <a:r>
              <a:rPr lang="en-US" altLang="en-US" sz="1600" b="1" dirty="0"/>
              <a:t> = function(){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    return age;</a:t>
            </a:r>
          </a:p>
          <a:p>
            <a:pPr>
              <a:lnSpc>
                <a:spcPct val="135000"/>
              </a:lnSpc>
            </a:pPr>
            <a:r>
              <a:rPr lang="en-US" altLang="en-US" sz="1600" b="1" dirty="0"/>
              <a:t>	</a:t>
            </a:r>
            <a:r>
              <a:rPr lang="en-US" altLang="en-US" sz="1600" b="1" dirty="0" smtClean="0"/>
              <a:t>}</a:t>
            </a:r>
            <a:br>
              <a:rPr lang="en-US" altLang="en-US" sz="1600" b="1" dirty="0" smtClean="0"/>
            </a:br>
            <a:r>
              <a:rPr lang="en-US" altLang="en-US" sz="1600" b="1" dirty="0" smtClean="0"/>
              <a:t>} </a:t>
            </a:r>
            <a:endParaRPr lang="en-US" altLang="en-US" sz="1600" b="1" dirty="0"/>
          </a:p>
          <a:p>
            <a:pPr algn="ctr"/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78" y="4057403"/>
            <a:ext cx="4657060" cy="2081433"/>
          </a:xfrm>
          <a:prstGeom prst="rect">
            <a:avLst/>
          </a:prstGeom>
          <a:noFill/>
          <a:ln w="25400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Object reference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variable which is assigned to object actually keeps reference to it.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acts like a pointer which points to the real data. Using reference variable we can change the properties of object.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 is actually a reference, not a value when we pass an object to a function.  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20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737" y="3354842"/>
            <a:ext cx="6516734" cy="2842759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this keyword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 function is called from the object, this becomes a reference to this object.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722" y="1868262"/>
            <a:ext cx="8457507" cy="4140655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Prototype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0015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paradigm makes use of an object’s prototype property, which is considered to be the prototype upon which new objects of that type are created.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Prototype , an empty constructor is used only to set up the name of the class. 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 and methods are assigned directly to the prototype property.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1299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8923" y="1125533"/>
            <a:ext cx="6976174" cy="3968982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  <a:defRPr/>
            </a:pPr>
            <a:r>
              <a:rPr lang="en-US" b="1" dirty="0" smtClean="0"/>
              <a:t>function Employee(</a:t>
            </a:r>
            <a:r>
              <a:rPr lang="en-US" b="1" dirty="0"/>
              <a:t> </a:t>
            </a:r>
            <a:r>
              <a:rPr lang="en-US" b="1" dirty="0" smtClean="0"/>
              <a:t>){</a:t>
            </a:r>
            <a:r>
              <a:rPr lang="en-US" b="1" dirty="0"/>
              <a:t>	</a:t>
            </a:r>
            <a:r>
              <a:rPr lang="en-US" b="1" dirty="0" smtClean="0"/>
              <a:t>}</a:t>
            </a:r>
          </a:p>
          <a:p>
            <a:pPr lvl="1">
              <a:buNone/>
              <a:defRPr/>
            </a:pPr>
            <a:r>
              <a:rPr lang="en-US" b="1" dirty="0" err="1" smtClean="0"/>
              <a:t>Employee.prototype.empId</a:t>
            </a:r>
            <a:r>
              <a:rPr lang="en-US" b="1" dirty="0" smtClean="0"/>
              <a:t>  = “1001”;</a:t>
            </a:r>
          </a:p>
          <a:p>
            <a:pPr lvl="1">
              <a:buNone/>
              <a:defRPr/>
            </a:pPr>
            <a:r>
              <a:rPr lang="en-US" b="1" dirty="0" err="1" smtClean="0"/>
              <a:t>Employee.prototype.empName</a:t>
            </a:r>
            <a:r>
              <a:rPr lang="en-US" b="1" dirty="0" smtClean="0"/>
              <a:t> = “John”;</a:t>
            </a:r>
          </a:p>
          <a:p>
            <a:pPr lvl="1">
              <a:buNone/>
              <a:defRPr/>
            </a:pPr>
            <a:r>
              <a:rPr lang="en-US" b="1" dirty="0" err="1" smtClean="0"/>
              <a:t>Employee.prototype.showEmp</a:t>
            </a:r>
            <a:r>
              <a:rPr lang="en-US" b="1" dirty="0" smtClean="0"/>
              <a:t> = function (){</a:t>
            </a:r>
          </a:p>
          <a:p>
            <a:pPr lvl="1"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console.log( </a:t>
            </a:r>
            <a:r>
              <a:rPr lang="en-US" b="1" dirty="0" err="1" smtClean="0"/>
              <a:t>this.empId</a:t>
            </a:r>
            <a:r>
              <a:rPr lang="en-US" b="1" dirty="0" smtClean="0"/>
              <a:t> + “    “+</a:t>
            </a:r>
            <a:r>
              <a:rPr lang="en-US" b="1" dirty="0" err="1" smtClean="0"/>
              <a:t>this.empName</a:t>
            </a:r>
            <a:r>
              <a:rPr lang="en-US" b="1" dirty="0" smtClean="0"/>
              <a:t>);</a:t>
            </a:r>
          </a:p>
          <a:p>
            <a:pPr lvl="1">
              <a:buNone/>
              <a:defRPr/>
            </a:pPr>
            <a:r>
              <a:rPr lang="en-US" b="1" dirty="0" smtClean="0"/>
              <a:t>}</a:t>
            </a:r>
          </a:p>
          <a:p>
            <a:pPr lvl="1">
              <a:buNone/>
              <a:defRPr/>
            </a:pPr>
            <a:endParaRPr lang="en-US" b="1" dirty="0"/>
          </a:p>
          <a:p>
            <a:pPr lvl="1">
              <a:buNone/>
              <a:defRPr/>
            </a:pPr>
            <a:r>
              <a:rPr lang="en-US" b="1" dirty="0" err="1" smtClean="0"/>
              <a:t>var</a:t>
            </a:r>
            <a:r>
              <a:rPr lang="en-US" b="1" dirty="0" smtClean="0"/>
              <a:t> e1 = new Employee();</a:t>
            </a:r>
          </a:p>
          <a:p>
            <a:pPr lvl="1">
              <a:defRPr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smtClean="0"/>
              <a:t>e2 </a:t>
            </a:r>
            <a:r>
              <a:rPr lang="en-US" b="1" dirty="0"/>
              <a:t>= new Employee();</a:t>
            </a:r>
            <a:endParaRPr lang="en-US" dirty="0"/>
          </a:p>
          <a:p>
            <a:pPr lvl="1">
              <a:buNone/>
              <a:defRPr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5" y="3357154"/>
            <a:ext cx="4486849" cy="2338252"/>
          </a:xfrm>
          <a:prstGeom prst="rect">
            <a:avLst/>
          </a:prstGeom>
          <a:noFill/>
          <a:ln w="25400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 we have learned about -</a:t>
            </a:r>
          </a:p>
          <a:p>
            <a:pPr lvl="1"/>
            <a:r>
              <a:rPr lang="en-US" dirty="0" smtClean="0"/>
              <a:t>Object-Oriented concept with JavaScript</a:t>
            </a:r>
            <a:endParaRPr lang="en-US" dirty="0"/>
          </a:p>
          <a:p>
            <a:pPr lvl="1"/>
            <a:r>
              <a:rPr lang="en-US" dirty="0"/>
              <a:t>Types of Objects</a:t>
            </a:r>
          </a:p>
          <a:p>
            <a:pPr lvl="1"/>
            <a:r>
              <a:rPr lang="en-US" dirty="0" smtClean="0"/>
              <a:t>How to Create </a:t>
            </a:r>
            <a:r>
              <a:rPr lang="en-US" dirty="0"/>
              <a:t>New Types of Objects </a:t>
            </a:r>
            <a:endParaRPr lang="en-US" dirty="0" smtClean="0"/>
          </a:p>
          <a:p>
            <a:pPr lvl="1"/>
            <a:r>
              <a:rPr lang="en-US" dirty="0" smtClean="0"/>
              <a:t>How to Access </a:t>
            </a:r>
            <a:r>
              <a:rPr lang="en-US" dirty="0"/>
              <a:t>Object Values </a:t>
            </a:r>
            <a:endParaRPr lang="en-US" dirty="0" smtClean="0"/>
          </a:p>
          <a:p>
            <a:pPr lvl="1"/>
            <a:r>
              <a:rPr lang="en-US" dirty="0" smtClean="0"/>
              <a:t>How to create </a:t>
            </a:r>
            <a:r>
              <a:rPr lang="en-US" dirty="0"/>
              <a:t>Getter and Setter methods</a:t>
            </a:r>
          </a:p>
          <a:p>
            <a:pPr lvl="1"/>
            <a:r>
              <a:rPr lang="en-US" dirty="0"/>
              <a:t>Prototype paradigm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503"/>
            <a:ext cx="8229600" cy="4525963"/>
          </a:xfrm>
        </p:spPr>
        <p:txBody>
          <a:bodyPr/>
          <a:lstStyle/>
          <a:p>
            <a:r>
              <a:rPr lang="en-US" dirty="0"/>
              <a:t>Object-Oriented Terminology</a:t>
            </a:r>
          </a:p>
          <a:p>
            <a:r>
              <a:rPr lang="en-US" dirty="0"/>
              <a:t>Types of Objects</a:t>
            </a:r>
          </a:p>
          <a:p>
            <a:r>
              <a:rPr lang="en-US" dirty="0"/>
              <a:t>Creating New Types of Objects (Reference Types)</a:t>
            </a:r>
          </a:p>
          <a:p>
            <a:r>
              <a:rPr lang="en-US" dirty="0"/>
              <a:t>Accessing Object Values / Getter and Setter methods</a:t>
            </a:r>
          </a:p>
          <a:p>
            <a:r>
              <a:rPr lang="en-US" dirty="0"/>
              <a:t>Prototype paradigm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/>
              <a:t>Object-Oriented </a:t>
            </a:r>
            <a:r>
              <a:rPr lang="en-US" sz="2800" dirty="0" smtClean="0"/>
              <a:t>Terminology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304799" y="1057275"/>
            <a:ext cx="82250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As per ECMA the object in JavaScript is define as –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The object is an array of values in no particular order.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ECMAScript has no formal classes. 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ECMA-262 describes  object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definitions as the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way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for an object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Even though classes don’t actually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exist in JavaScript, we will refer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object definitions as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classes , as functionally  both are same.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9850" y="1653362"/>
            <a:ext cx="7453423" cy="1010093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Unordered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collection of properties each of which contains a primitive value, object, or function.</a:t>
            </a: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2386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ECMAScript, all objects are not created equal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Three specific types of objects can be used and/or created in JavaScript.</a:t>
            </a:r>
          </a:p>
          <a:p>
            <a:pPr lvl="1"/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</a:p>
          <a:p>
            <a:pPr lvl="1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</a:p>
          <a:p>
            <a:pPr lvl="1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Native Objects</a:t>
            </a:r>
          </a:p>
          <a:p>
            <a:pPr marL="457200" lvl="1" indent="0">
              <a:buNone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800" dirty="0"/>
              <a:t>Built-in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70" y="120679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 does not require to explicitly instantiate a built-in object; it is already instantiated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two built-in objects are defined by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and </a:t>
            </a: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Both are native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objects because by definition, every built-in object is a native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800" dirty="0"/>
              <a:t>Host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185530"/>
            <a:ext cx="8420986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object that is not native is considered to be a host object, which is defined as an object provided by the host environment of an ECMAScript implementation.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  <a:r>
              <a:rPr lang="en-US" dirty="0">
                <a:solidFill>
                  <a:srgbClr val="00A1E4"/>
                </a:solidFill>
              </a:rPr>
              <a:t>BOM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rgbClr val="00A1E4"/>
                </a:solidFill>
              </a:rPr>
              <a:t>DOM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objects are considered to be host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800" dirty="0"/>
              <a:t>Native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05" y="104730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ECMA defines native objects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-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objects are the classes (reference types) 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all the following:</a:t>
            </a: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b="1" dirty="0" smtClean="0">
                <a:solidFill>
                  <a:srgbClr val="00A1E4"/>
                </a:solidFill>
              </a:rPr>
              <a:t>Function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	Array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		Boolean 		Number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RegExp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Error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EvalError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RangeError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ReferenceError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SyntaxError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TypeError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URIError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753" y="1525765"/>
            <a:ext cx="7836195" cy="866547"/>
          </a:xfrm>
          <a:prstGeom prst="roundRect">
            <a:avLst/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 </a:t>
            </a:r>
            <a:r>
              <a:rPr lang="en-US" sz="2000" b="1" dirty="0"/>
              <a:t>object supplied by an ECMAScript implementation independent of the host environment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Types of Objects (Reference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42" y="119616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provides a number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objects.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enables developer to create the templates for objects with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key to this is JavaScript’s support for the definition of reference types.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types are essentially templates for 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has no formal class construct.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types and classes  are the two terms use interchangeably.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 xmlns="2792f03d-d3b8-434f-88d1-32c1c69d1f7a">Generic</Level>
    <Category xmlns="2792f03d-d3b8-434f-88d1-32c1c69d1f7a">Module Artifact</Category>
    <Material_x0020_Type xmlns="2792f03d-d3b8-434f-88d1-32c1c69d1f7a">Class book</Material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C90196-6510-46D8-A232-0FA2B2EB72DD}"/>
</file>

<file path=customXml/itemProps2.xml><?xml version="1.0" encoding="utf-8"?>
<ds:datastoreItem xmlns:ds="http://schemas.openxmlformats.org/officeDocument/2006/customXml" ds:itemID="{2AAAA765-1677-49E1-83C6-1304A09E0342}"/>
</file>

<file path=customXml/itemProps3.xml><?xml version="1.0" encoding="utf-8"?>
<ds:datastoreItem xmlns:ds="http://schemas.openxmlformats.org/officeDocument/2006/customXml" ds:itemID="{8AE7886A-B618-4137-8319-DA7129807FEE}"/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1028</Words>
  <Application>Microsoft Office PowerPoint</Application>
  <PresentationFormat>On-screen Show (4:3)</PresentationFormat>
  <Paragraphs>226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Candara</vt:lpstr>
      <vt:lpstr>ＭＳ Ｐゴシック</vt:lpstr>
      <vt:lpstr>Wingdings</vt:lpstr>
      <vt:lpstr>Office Theme</vt:lpstr>
      <vt:lpstr>PowerPoint Presentation</vt:lpstr>
      <vt:lpstr>Objective</vt:lpstr>
      <vt:lpstr>Agenda</vt:lpstr>
      <vt:lpstr>PowerPoint Presentation</vt:lpstr>
      <vt:lpstr>Types of Objects</vt:lpstr>
      <vt:lpstr>Built-in Object</vt:lpstr>
      <vt:lpstr>Host Object</vt:lpstr>
      <vt:lpstr>Native Objects</vt:lpstr>
      <vt:lpstr>Creating New Types of Objects (Reference Types)</vt:lpstr>
      <vt:lpstr>Creating New Types of Objects (Reference Types)</vt:lpstr>
      <vt:lpstr>Defining a Reference Type</vt:lpstr>
      <vt:lpstr>Instantiation</vt:lpstr>
      <vt:lpstr>Declaration and instantiation ( Contd.)</vt:lpstr>
      <vt:lpstr>Objects in JavaScript</vt:lpstr>
      <vt:lpstr>Creating objects - Using Constructors </vt:lpstr>
      <vt:lpstr>Accessing Object Values</vt:lpstr>
      <vt:lpstr>Creating objects - Using Constructors </vt:lpstr>
      <vt:lpstr>Creating objects</vt:lpstr>
      <vt:lpstr>Checking for non existing property in object </vt:lpstr>
      <vt:lpstr>Iterating over object keys</vt:lpstr>
      <vt:lpstr>Getter/Setter Methods</vt:lpstr>
      <vt:lpstr>Object reference</vt:lpstr>
      <vt:lpstr>this keyword </vt:lpstr>
      <vt:lpstr>Prototype paradigm</vt:lpstr>
      <vt:lpstr>Prototype paradigm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bhushan.bhupta@igate.com</dc:creator>
  <cp:lastModifiedBy>Vikash, Rahul</cp:lastModifiedBy>
  <cp:revision>152</cp:revision>
  <dcterms:created xsi:type="dcterms:W3CDTF">2014-04-28T11:21:39Z</dcterms:created>
  <dcterms:modified xsi:type="dcterms:W3CDTF">2017-07-13T09:12:49Z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