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87" r:id="rId6"/>
    <p:sldId id="288" r:id="rId7"/>
    <p:sldId id="296" r:id="rId8"/>
    <p:sldId id="297" r:id="rId9"/>
    <p:sldId id="298" r:id="rId10"/>
    <p:sldId id="290" r:id="rId11"/>
    <p:sldId id="291" r:id="rId12"/>
    <p:sldId id="292" r:id="rId13"/>
    <p:sldId id="293" r:id="rId14"/>
    <p:sldId id="289" r:id="rId15"/>
    <p:sldId id="294" r:id="rId16"/>
    <p:sldId id="295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E4"/>
    <a:srgbClr val="00A1E2"/>
    <a:srgbClr val="D0D4E8"/>
    <a:srgbClr val="E6E8F2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2771" autoAdjust="0"/>
  </p:normalViewPr>
  <p:slideViewPr>
    <p:cSldViewPr snapToGrid="0">
      <p:cViewPr varScale="1">
        <p:scale>
          <a:sx n="58" d="100"/>
          <a:sy n="58" d="100"/>
        </p:scale>
        <p:origin x="152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DE7B7-9C84-4310-8975-D238F9323F57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C0AA9-5F18-48B3-BC22-AF761F35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397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517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50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50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6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5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8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0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7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July 13, 2017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832" y="6270978"/>
            <a:ext cx="1036768" cy="46284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Wingdings" panose="05000000000000000000" pitchFamily="2" charset="2"/>
        <a:buChar char="Ø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Wingdings" panose="05000000000000000000" pitchFamily="2" charset="2"/>
        <a:buChar char="§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4503"/>
            <a:ext cx="9144000" cy="25603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592131" y="598062"/>
            <a:ext cx="39597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andara" panose="020E0502030303020204" pitchFamily="34" charset="0"/>
              </a:rPr>
              <a:t>Advance JavaScript</a:t>
            </a:r>
            <a:endParaRPr lang="en-US" sz="3600" dirty="0">
              <a:latin typeface="Candara" panose="020E0502030303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51204" y="1244393"/>
            <a:ext cx="34563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Object Oriented Programming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99380" y="1932376"/>
            <a:ext cx="12939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Lesson -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91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>
            <a:normAutofit/>
          </a:bodyPr>
          <a:lstStyle/>
          <a:p>
            <a:r>
              <a:rPr lang="en-US" dirty="0" smtClean="0"/>
              <a:t>Working with JavaScript Functions</a:t>
            </a:r>
            <a:endParaRPr lang="en-US" sz="2400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71513" y="986971"/>
            <a:ext cx="7848600" cy="4947104"/>
          </a:xfrm>
          <a:prstGeom prst="roundRect">
            <a:avLst>
              <a:gd name="adj" fmla="val 16667"/>
            </a:avLst>
          </a:prstGeom>
          <a:solidFill>
            <a:srgbClr val="00A1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dirty="0">
              <a:solidFill>
                <a:schemeClr val="lt1"/>
              </a:solidFill>
            </a:endParaRPr>
          </a:p>
          <a:p>
            <a:pPr lvl="1"/>
            <a:endParaRPr lang="en-US" dirty="0">
              <a:solidFill>
                <a:schemeClr val="lt1"/>
              </a:solidFill>
            </a:endParaRPr>
          </a:p>
          <a:p>
            <a:pPr lvl="1"/>
            <a:endParaRPr lang="en-US" dirty="0">
              <a:solidFill>
                <a:schemeClr val="lt1"/>
              </a:solidFill>
            </a:endParaRPr>
          </a:p>
          <a:p>
            <a:pPr lvl="1"/>
            <a:endParaRPr lang="en-US" dirty="0">
              <a:solidFill>
                <a:schemeClr val="lt1"/>
              </a:solidFill>
            </a:endParaRPr>
          </a:p>
          <a:p>
            <a:pPr lvl="1"/>
            <a:endParaRPr lang="en-US" dirty="0">
              <a:solidFill>
                <a:schemeClr val="lt1"/>
              </a:solidFill>
            </a:endParaRPr>
          </a:p>
          <a:p>
            <a:pPr lvl="1"/>
            <a:endParaRPr lang="en-US" dirty="0">
              <a:solidFill>
                <a:schemeClr val="lt1"/>
              </a:solidFill>
            </a:endParaRPr>
          </a:p>
          <a:p>
            <a:pPr lvl="1"/>
            <a:endParaRPr lang="en-US" dirty="0">
              <a:solidFill>
                <a:schemeClr val="lt1"/>
              </a:solidFill>
            </a:endParaRPr>
          </a:p>
          <a:p>
            <a:pPr lvl="1"/>
            <a:r>
              <a:rPr lang="en-US" b="1" dirty="0">
                <a:solidFill>
                  <a:schemeClr val="lt1"/>
                </a:solidFill>
              </a:rPr>
              <a:t>/*Anonymous Closures*/</a:t>
            </a:r>
          </a:p>
          <a:p>
            <a:pPr lvl="1"/>
            <a:r>
              <a:rPr lang="en-US" b="1" dirty="0">
                <a:solidFill>
                  <a:schemeClr val="lt1"/>
                </a:solidFill>
              </a:rPr>
              <a:t>(function(){</a:t>
            </a:r>
          </a:p>
          <a:p>
            <a:pPr lvl="1"/>
            <a:r>
              <a:rPr lang="en-US" b="1" dirty="0">
                <a:solidFill>
                  <a:schemeClr val="lt1"/>
                </a:solidFill>
              </a:rPr>
              <a:t>	</a:t>
            </a:r>
            <a:r>
              <a:rPr lang="en-US" b="1" dirty="0" err="1">
                <a:solidFill>
                  <a:schemeClr val="lt1"/>
                </a:solidFill>
              </a:rPr>
              <a:t>var</a:t>
            </a:r>
            <a:r>
              <a:rPr lang="en-US" b="1" dirty="0">
                <a:solidFill>
                  <a:schemeClr val="lt1"/>
                </a:solidFill>
              </a:rPr>
              <a:t> data = "Closing the variables inside the function from the rest of the world"</a:t>
            </a:r>
          </a:p>
          <a:p>
            <a:pPr lvl="1"/>
            <a:r>
              <a:rPr lang="en-US" b="1" dirty="0">
                <a:solidFill>
                  <a:schemeClr val="lt1"/>
                </a:solidFill>
              </a:rPr>
              <a:t>	console.log(‘Closure Invoked');</a:t>
            </a:r>
          </a:p>
          <a:p>
            <a:pPr lvl="1"/>
            <a:r>
              <a:rPr lang="en-US" b="1" dirty="0">
                <a:solidFill>
                  <a:schemeClr val="lt1"/>
                </a:solidFill>
              </a:rPr>
              <a:t>})();</a:t>
            </a:r>
          </a:p>
          <a:p>
            <a:pPr lvl="1"/>
            <a:endParaRPr lang="en-US" b="1" dirty="0">
              <a:solidFill>
                <a:schemeClr val="lt1"/>
              </a:solidFill>
            </a:endParaRPr>
          </a:p>
          <a:p>
            <a:pPr lvl="1"/>
            <a:r>
              <a:rPr lang="en-US" b="1" dirty="0" err="1">
                <a:solidFill>
                  <a:schemeClr val="lt1"/>
                </a:solidFill>
              </a:rPr>
              <a:t>var</a:t>
            </a:r>
            <a:r>
              <a:rPr lang="en-US" b="1" dirty="0">
                <a:solidFill>
                  <a:schemeClr val="lt1"/>
                </a:solidFill>
              </a:rPr>
              <a:t> employee = function(){</a:t>
            </a:r>
          </a:p>
          <a:p>
            <a:pPr lvl="1"/>
            <a:r>
              <a:rPr lang="en-US" b="1" dirty="0">
                <a:solidFill>
                  <a:schemeClr val="lt1"/>
                </a:solidFill>
              </a:rPr>
              <a:t>	</a:t>
            </a:r>
            <a:r>
              <a:rPr lang="en-US" b="1" dirty="0" err="1">
                <a:solidFill>
                  <a:schemeClr val="lt1"/>
                </a:solidFill>
              </a:rPr>
              <a:t>this.employeeId</a:t>
            </a:r>
            <a:r>
              <a:rPr lang="en-US" b="1" dirty="0">
                <a:solidFill>
                  <a:schemeClr val="lt1"/>
                </a:solidFill>
              </a:rPr>
              <a:t> = 0;</a:t>
            </a:r>
          </a:p>
          <a:p>
            <a:pPr lvl="1"/>
            <a:r>
              <a:rPr lang="en-US" b="1" dirty="0">
                <a:solidFill>
                  <a:schemeClr val="lt1"/>
                </a:solidFill>
              </a:rPr>
              <a:t>	this.name = "";</a:t>
            </a:r>
          </a:p>
          <a:p>
            <a:pPr lvl="1"/>
            <a:r>
              <a:rPr lang="en-US" b="1" dirty="0">
                <a:solidFill>
                  <a:schemeClr val="lt1"/>
                </a:solidFill>
              </a:rPr>
              <a:t>};</a:t>
            </a:r>
          </a:p>
          <a:p>
            <a:pPr lvl="1"/>
            <a:r>
              <a:rPr lang="en-US" b="1" dirty="0">
                <a:solidFill>
                  <a:schemeClr val="lt1"/>
                </a:solidFill>
              </a:rPr>
              <a:t>/* JavaScript function acts as a constructor */</a:t>
            </a:r>
          </a:p>
          <a:p>
            <a:pPr lvl="1"/>
            <a:r>
              <a:rPr lang="en-US" b="1" dirty="0" err="1">
                <a:solidFill>
                  <a:schemeClr val="lt1"/>
                </a:solidFill>
              </a:rPr>
              <a:t>var</a:t>
            </a:r>
            <a:r>
              <a:rPr lang="en-US" b="1" dirty="0">
                <a:solidFill>
                  <a:schemeClr val="lt1"/>
                </a:solidFill>
              </a:rPr>
              <a:t> </a:t>
            </a:r>
            <a:r>
              <a:rPr lang="en-US" b="1" dirty="0" err="1">
                <a:solidFill>
                  <a:schemeClr val="lt1"/>
                </a:solidFill>
              </a:rPr>
              <a:t>emp</a:t>
            </a:r>
            <a:r>
              <a:rPr lang="en-US" b="1" dirty="0">
                <a:solidFill>
                  <a:schemeClr val="lt1"/>
                </a:solidFill>
              </a:rPr>
              <a:t> = new  employee();</a:t>
            </a:r>
          </a:p>
          <a:p>
            <a:pPr lvl="1"/>
            <a:endParaRPr lang="en-US" dirty="0">
              <a:solidFill>
                <a:schemeClr val="lt1"/>
              </a:solidFill>
            </a:endParaRPr>
          </a:p>
          <a:p>
            <a:pPr lvl="1"/>
            <a:endParaRPr lang="en-US" dirty="0">
              <a:solidFill>
                <a:schemeClr val="lt1"/>
              </a:solidFill>
            </a:endParaRPr>
          </a:p>
          <a:p>
            <a:pPr lvl="1"/>
            <a:endParaRPr lang="en-US" dirty="0">
              <a:solidFill>
                <a:schemeClr val="lt1"/>
              </a:solidFill>
            </a:endParaRPr>
          </a:p>
          <a:p>
            <a:pPr lvl="1"/>
            <a:endParaRPr lang="en-US" dirty="0">
              <a:solidFill>
                <a:schemeClr val="lt1"/>
              </a:solidFill>
            </a:endParaRPr>
          </a:p>
          <a:p>
            <a:pPr lvl="1"/>
            <a:endParaRPr lang="en-US" dirty="0">
              <a:solidFill>
                <a:schemeClr val="lt1"/>
              </a:solidFill>
            </a:endParaRPr>
          </a:p>
          <a:p>
            <a:pPr lvl="1"/>
            <a:endParaRPr lang="en-US" dirty="0">
              <a:solidFill>
                <a:schemeClr val="lt1"/>
              </a:solidFill>
            </a:endParaRPr>
          </a:p>
          <a:p>
            <a:pPr lvl="1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2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37" y="122137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JSONobject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provides functions to convert JavaScript values to and from the JavaScript Object Notation (JSON) format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 </a:t>
            </a:r>
            <a:r>
              <a:rPr lang="en-US" dirty="0" err="1">
                <a:solidFill>
                  <a:srgbClr val="00A1E4"/>
                </a:solidFill>
              </a:rPr>
              <a:t>JSON.stringify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function serializes a JavaScript value to JSON text.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dirty="0" err="1" smtClean="0">
                <a:solidFill>
                  <a:srgbClr val="00A1E4"/>
                </a:solidFill>
              </a:rPr>
              <a:t>JSON.parse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function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deserializes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JSON text to produce a JavaScript value.</a:t>
            </a:r>
          </a:p>
        </p:txBody>
      </p:sp>
    </p:spTree>
    <p:extLst>
      <p:ext uri="{BB962C8B-B14F-4D97-AF65-F5344CB8AC3E}">
        <p14:creationId xmlns:p14="http://schemas.microsoft.com/office/powerpoint/2010/main" val="317414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JSON.stringify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2" y="1208315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Converts a JavaScript value to a JavaScript Object Notation (JSON) string.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13456" y="2017499"/>
            <a:ext cx="7848600" cy="3573404"/>
          </a:xfrm>
          <a:prstGeom prst="roundRect">
            <a:avLst>
              <a:gd name="adj" fmla="val 16667"/>
            </a:avLst>
          </a:prstGeom>
          <a:solidFill>
            <a:srgbClr val="00A1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b="1" dirty="0" err="1"/>
              <a:t>var</a:t>
            </a:r>
            <a:r>
              <a:rPr lang="en-US" sz="2400" b="1" dirty="0"/>
              <a:t> contact = new Object();</a:t>
            </a:r>
          </a:p>
          <a:p>
            <a:pPr lvl="1"/>
            <a:r>
              <a:rPr lang="en-US" sz="2400" b="1" dirty="0" err="1"/>
              <a:t>contact.fnmame</a:t>
            </a:r>
            <a:r>
              <a:rPr lang="en-US" sz="2400" b="1" dirty="0"/>
              <a:t> = "Donald";</a:t>
            </a:r>
          </a:p>
          <a:p>
            <a:pPr lvl="1"/>
            <a:r>
              <a:rPr lang="en-US" sz="2400" b="1" dirty="0" err="1"/>
              <a:t>contact.lname</a:t>
            </a:r>
            <a:r>
              <a:rPr lang="en-US" sz="2400" b="1" dirty="0"/>
              <a:t> = "Duck";</a:t>
            </a:r>
          </a:p>
          <a:p>
            <a:pPr lvl="1"/>
            <a:r>
              <a:rPr lang="en-US" sz="2400" b="1" dirty="0" err="1"/>
              <a:t>var</a:t>
            </a:r>
            <a:r>
              <a:rPr lang="en-US" sz="2400" b="1" dirty="0"/>
              <a:t> </a:t>
            </a:r>
            <a:r>
              <a:rPr lang="en-US" sz="2400" b="1" dirty="0" err="1"/>
              <a:t>jsonText</a:t>
            </a:r>
            <a:r>
              <a:rPr lang="en-US" sz="2400" b="1" dirty="0"/>
              <a:t> = </a:t>
            </a:r>
            <a:r>
              <a:rPr lang="en-US" sz="2400" b="1" dirty="0" err="1"/>
              <a:t>JSON.stringify</a:t>
            </a:r>
            <a:r>
              <a:rPr lang="en-US" sz="2400" b="1" dirty="0"/>
              <a:t>(contact);</a:t>
            </a:r>
          </a:p>
          <a:p>
            <a:pPr lvl="1"/>
            <a:r>
              <a:rPr lang="en-US" sz="2400" b="1" dirty="0"/>
              <a:t>console.log(</a:t>
            </a:r>
            <a:r>
              <a:rPr lang="en-US" sz="2400" b="1" dirty="0" err="1"/>
              <a:t>jsonText</a:t>
            </a:r>
            <a:r>
              <a:rPr lang="en-US" sz="2400" b="1" dirty="0"/>
              <a:t>);</a:t>
            </a:r>
          </a:p>
          <a:p>
            <a:pPr lvl="1"/>
            <a:endParaRPr lang="en-US" sz="2400" b="1" dirty="0"/>
          </a:p>
          <a:p>
            <a:pPr lvl="1"/>
            <a:r>
              <a:rPr lang="en-US" sz="2400" b="1" dirty="0">
                <a:solidFill>
                  <a:srgbClr val="FFFF00"/>
                </a:solidFill>
              </a:rPr>
              <a:t>{"</a:t>
            </a:r>
            <a:r>
              <a:rPr lang="en-US" sz="2400" b="1" dirty="0" err="1">
                <a:solidFill>
                  <a:srgbClr val="FFFF00"/>
                </a:solidFill>
              </a:rPr>
              <a:t>fnmame</a:t>
            </a:r>
            <a:r>
              <a:rPr lang="en-US" sz="2400" b="1" dirty="0">
                <a:solidFill>
                  <a:srgbClr val="FFFF00"/>
                </a:solidFill>
              </a:rPr>
              <a:t>":"Donald","</a:t>
            </a:r>
            <a:r>
              <a:rPr lang="en-US" sz="2400" b="1" dirty="0" err="1">
                <a:solidFill>
                  <a:srgbClr val="FFFF00"/>
                </a:solidFill>
              </a:rPr>
              <a:t>lname</a:t>
            </a:r>
            <a:r>
              <a:rPr lang="en-US" sz="2400" b="1" dirty="0">
                <a:solidFill>
                  <a:srgbClr val="FFFF00"/>
                </a:solidFill>
              </a:rPr>
              <a:t>":"Duck"} </a:t>
            </a:r>
          </a:p>
          <a:p>
            <a:pPr lvl="1"/>
            <a:endParaRPr lang="en-US" sz="20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24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JSON.parse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4" y="127362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Converts a JavaScript Object Notation (JSON) string into an object.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31075" y="1821557"/>
            <a:ext cx="8399416" cy="1901358"/>
          </a:xfrm>
          <a:prstGeom prst="roundRect">
            <a:avLst>
              <a:gd name="adj" fmla="val 15205"/>
            </a:avLst>
          </a:prstGeom>
          <a:solidFill>
            <a:srgbClr val="00A1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b="1" dirty="0" err="1"/>
              <a:t>var</a:t>
            </a:r>
            <a:r>
              <a:rPr lang="en-US" sz="2400" b="1" dirty="0"/>
              <a:t> </a:t>
            </a:r>
            <a:r>
              <a:rPr lang="en-US" sz="2400" b="1" dirty="0" err="1"/>
              <a:t>jsontext</a:t>
            </a:r>
            <a:r>
              <a:rPr lang="en-US" sz="2400" b="1" dirty="0"/>
              <a:t> = </a:t>
            </a:r>
            <a:r>
              <a:rPr lang="en-US" sz="2400" b="1" dirty="0" smtClean="0"/>
              <a:t>‘{"</a:t>
            </a:r>
            <a:r>
              <a:rPr lang="en-US" sz="2400" b="1" dirty="0" err="1"/>
              <a:t>fnmame</a:t>
            </a:r>
            <a:r>
              <a:rPr lang="en-US" sz="2400" b="1" dirty="0"/>
              <a:t>":"Donald","</a:t>
            </a:r>
            <a:r>
              <a:rPr lang="en-US" sz="2400" b="1" dirty="0" err="1"/>
              <a:t>lname</a:t>
            </a:r>
            <a:r>
              <a:rPr lang="en-US" sz="2400" b="1" dirty="0"/>
              <a:t>":"Duck</a:t>
            </a:r>
            <a:r>
              <a:rPr lang="en-US" sz="2400" b="1" dirty="0" smtClean="0"/>
              <a:t>"}’;  </a:t>
            </a:r>
            <a:endParaRPr lang="en-US" sz="2400" b="1" dirty="0"/>
          </a:p>
          <a:p>
            <a:pPr lvl="1"/>
            <a:r>
              <a:rPr lang="en-US" sz="2400" b="1" dirty="0" err="1" smtClean="0"/>
              <a:t>var</a:t>
            </a:r>
            <a:r>
              <a:rPr lang="en-US" sz="2400" b="1" dirty="0" smtClean="0"/>
              <a:t> </a:t>
            </a:r>
            <a:r>
              <a:rPr lang="en-US" sz="2400" b="1" dirty="0"/>
              <a:t>contact = </a:t>
            </a:r>
            <a:r>
              <a:rPr lang="en-US" sz="2400" b="1" dirty="0" err="1"/>
              <a:t>JSON.parse</a:t>
            </a:r>
            <a:r>
              <a:rPr lang="en-US" sz="2400" b="1" dirty="0"/>
              <a:t>(</a:t>
            </a:r>
            <a:r>
              <a:rPr lang="en-US" sz="2400" b="1" dirty="0" err="1"/>
              <a:t>jsontext</a:t>
            </a:r>
            <a:r>
              <a:rPr lang="en-US" sz="2400" b="1" dirty="0"/>
              <a:t>); </a:t>
            </a:r>
            <a:r>
              <a:rPr lang="en-US" sz="2400" b="1" dirty="0" smtClean="0"/>
              <a:t>console.log(</a:t>
            </a:r>
            <a:r>
              <a:rPr lang="en-US" sz="2400" b="1" dirty="0" err="1" smtClean="0"/>
              <a:t>contact.surname</a:t>
            </a:r>
            <a:r>
              <a:rPr lang="en-US" sz="2400" b="1" dirty="0" smtClean="0"/>
              <a:t> </a:t>
            </a:r>
            <a:r>
              <a:rPr lang="en-US" sz="2400" b="1" dirty="0"/>
              <a:t>+ ", " + </a:t>
            </a:r>
            <a:r>
              <a:rPr lang="en-US" sz="2400" b="1" dirty="0" err="1"/>
              <a:t>contact.firstname</a:t>
            </a:r>
            <a:r>
              <a:rPr lang="en-US" sz="2400" b="1" dirty="0" smtClean="0"/>
              <a:t>);</a:t>
            </a:r>
            <a:endParaRPr lang="en-US" sz="2000" b="1" dirty="0">
              <a:solidFill>
                <a:schemeClr val="lt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294" y="3899398"/>
            <a:ext cx="6142977" cy="1972219"/>
          </a:xfrm>
          <a:prstGeom prst="rect">
            <a:avLst/>
          </a:prstGeom>
          <a:noFill/>
          <a:ln w="25400">
            <a:solidFill>
              <a:srgbClr val="00A1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63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119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this lesson we have learned about –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JavaScript </a:t>
            </a:r>
            <a:r>
              <a:rPr lang="en-US" dirty="0"/>
              <a:t>Functions </a:t>
            </a:r>
          </a:p>
          <a:p>
            <a:r>
              <a:rPr lang="en-US" dirty="0"/>
              <a:t>Working with JavaScript Functions</a:t>
            </a:r>
          </a:p>
          <a:p>
            <a:r>
              <a:rPr lang="en-US" dirty="0"/>
              <a:t>JSON Object</a:t>
            </a:r>
          </a:p>
          <a:p>
            <a:r>
              <a:rPr lang="en-US" dirty="0" err="1"/>
              <a:t>JSON.stringify</a:t>
            </a:r>
            <a:r>
              <a:rPr lang="en-US" dirty="0"/>
              <a:t> and </a:t>
            </a:r>
            <a:r>
              <a:rPr lang="en-US" dirty="0" err="1"/>
              <a:t>JSON.parse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5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074" y="1299754"/>
            <a:ext cx="8229600" cy="4525963"/>
          </a:xfrm>
        </p:spPr>
        <p:txBody>
          <a:bodyPr/>
          <a:lstStyle/>
          <a:p>
            <a:r>
              <a:rPr lang="en-US" dirty="0" smtClean="0"/>
              <a:t>At the end of this session participants will be able to –</a:t>
            </a:r>
          </a:p>
          <a:p>
            <a:pPr lvl="1"/>
            <a:r>
              <a:rPr lang="en-US" dirty="0" smtClean="0"/>
              <a:t>Create and use anonymous function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and </a:t>
            </a:r>
            <a:r>
              <a:rPr lang="en-US" dirty="0" smtClean="0"/>
              <a:t>use Closures</a:t>
            </a:r>
          </a:p>
          <a:p>
            <a:pPr lvl="1"/>
            <a:r>
              <a:rPr lang="en-US" dirty="0" smtClean="0"/>
              <a:t>Serialize and </a:t>
            </a:r>
            <a:r>
              <a:rPr lang="en-US" dirty="0" err="1" smtClean="0"/>
              <a:t>deserialize</a:t>
            </a:r>
            <a:r>
              <a:rPr lang="en-US" dirty="0" smtClean="0"/>
              <a:t> JavaScript Object using 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3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37" y="1103811"/>
            <a:ext cx="8229600" cy="4525963"/>
          </a:xfrm>
        </p:spPr>
        <p:txBody>
          <a:bodyPr/>
          <a:lstStyle/>
          <a:p>
            <a:r>
              <a:rPr lang="en-US" dirty="0"/>
              <a:t>JavaScript Variable Scope</a:t>
            </a:r>
          </a:p>
          <a:p>
            <a:r>
              <a:rPr lang="en-US" dirty="0" smtClean="0"/>
              <a:t>JavaScript </a:t>
            </a:r>
            <a:r>
              <a:rPr lang="en-US" dirty="0"/>
              <a:t>Functions </a:t>
            </a:r>
          </a:p>
          <a:p>
            <a:r>
              <a:rPr lang="en-US" dirty="0"/>
              <a:t>Working with JavaScript Functions</a:t>
            </a:r>
          </a:p>
          <a:p>
            <a:r>
              <a:rPr lang="en-US" dirty="0"/>
              <a:t>JSON Object</a:t>
            </a:r>
          </a:p>
          <a:p>
            <a:r>
              <a:rPr lang="en-US" dirty="0" err="1"/>
              <a:t>JSON.stringify</a:t>
            </a:r>
            <a:r>
              <a:rPr lang="en-US" dirty="0"/>
              <a:t> and </a:t>
            </a:r>
            <a:r>
              <a:rPr lang="en-US" dirty="0" err="1"/>
              <a:t>JSON.parse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6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</a:t>
            </a:r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37" y="1129938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Local </a:t>
            </a:r>
            <a:r>
              <a:rPr lang="en-US" dirty="0" smtClean="0">
                <a:solidFill>
                  <a:srgbClr val="00B0F0"/>
                </a:solidFill>
              </a:rPr>
              <a:t> Variables –</a:t>
            </a:r>
          </a:p>
          <a:p>
            <a:pPr lvl="1"/>
            <a:r>
              <a:rPr lang="en-US" b="0" dirty="0" smtClean="0"/>
              <a:t>Variables </a:t>
            </a:r>
            <a:r>
              <a:rPr lang="en-US" b="0" dirty="0"/>
              <a:t>declared within a JavaScript function, become </a:t>
            </a:r>
            <a:r>
              <a:rPr lang="en-US" b="1" dirty="0" smtClean="0">
                <a:solidFill>
                  <a:srgbClr val="00B0F0"/>
                </a:solidFill>
              </a:rPr>
              <a:t>Local</a:t>
            </a:r>
            <a:r>
              <a:rPr lang="en-US" b="0" dirty="0"/>
              <a:t> to the function.</a:t>
            </a:r>
          </a:p>
          <a:p>
            <a:pPr lvl="1"/>
            <a:r>
              <a:rPr lang="en-US" b="0" dirty="0"/>
              <a:t>Local </a:t>
            </a:r>
            <a:r>
              <a:rPr lang="en-US" b="0" dirty="0" smtClean="0"/>
              <a:t>variables </a:t>
            </a:r>
            <a:r>
              <a:rPr lang="en-US" b="0" dirty="0"/>
              <a:t>have </a:t>
            </a:r>
            <a:r>
              <a:rPr lang="en-US" dirty="0"/>
              <a:t>local </a:t>
            </a:r>
            <a:r>
              <a:rPr lang="en-US" dirty="0" smtClean="0"/>
              <a:t>scope</a:t>
            </a:r>
            <a:r>
              <a:rPr lang="en-US" b="0" dirty="0"/>
              <a:t> </a:t>
            </a:r>
            <a:r>
              <a:rPr lang="en-US" b="0" dirty="0" smtClean="0"/>
              <a:t>i.e. They </a:t>
            </a:r>
            <a:r>
              <a:rPr lang="en-US" b="0" dirty="0"/>
              <a:t>can only be accessed within the function</a:t>
            </a:r>
            <a:r>
              <a:rPr lang="en-US" b="0" dirty="0" smtClean="0"/>
              <a:t>.</a:t>
            </a:r>
          </a:p>
          <a:p>
            <a:pPr lvl="1"/>
            <a:r>
              <a:rPr lang="en-US" dirty="0"/>
              <a:t>Local variables are created </a:t>
            </a:r>
            <a:r>
              <a:rPr lang="en-US" dirty="0" smtClean="0"/>
              <a:t>at the beginning of function , </a:t>
            </a:r>
            <a:r>
              <a:rPr lang="en-US" dirty="0"/>
              <a:t>and deleted </a:t>
            </a:r>
            <a:r>
              <a:rPr lang="en-US" dirty="0" smtClean="0"/>
              <a:t> at the end of function .</a:t>
            </a:r>
            <a:endParaRPr lang="en-US" b="0" dirty="0" smtClean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523457" y="2643057"/>
            <a:ext cx="6608853" cy="1654616"/>
          </a:xfrm>
          <a:prstGeom prst="roundRect">
            <a:avLst>
              <a:gd name="adj" fmla="val 10106"/>
            </a:avLst>
          </a:prstGeom>
          <a:solidFill>
            <a:srgbClr val="00A1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 dirty="0" smtClean="0"/>
              <a:t>function</a:t>
            </a:r>
            <a:r>
              <a:rPr lang="en-US" b="1" dirty="0"/>
              <a:t> </a:t>
            </a:r>
            <a:r>
              <a:rPr lang="en-US" b="1" dirty="0" err="1"/>
              <a:t>myFunction</a:t>
            </a:r>
            <a:r>
              <a:rPr lang="en-US" b="1" dirty="0"/>
              <a:t>() {</a:t>
            </a:r>
            <a:br>
              <a:rPr lang="en-US" b="1" dirty="0"/>
            </a:br>
            <a:r>
              <a:rPr lang="en-US" b="1" dirty="0"/>
              <a:t>    </a:t>
            </a:r>
            <a:r>
              <a:rPr lang="en-US" b="1" dirty="0" err="1"/>
              <a:t>var</a:t>
            </a:r>
            <a:r>
              <a:rPr lang="en-US" b="1" dirty="0"/>
              <a:t>  </a:t>
            </a:r>
            <a:r>
              <a:rPr lang="en-US" b="1" dirty="0" err="1"/>
              <a:t>localVar</a:t>
            </a:r>
            <a:r>
              <a:rPr lang="en-US" b="1" dirty="0" smtClean="0"/>
              <a:t> </a:t>
            </a:r>
            <a:r>
              <a:rPr lang="en-US" b="1" dirty="0"/>
              <a:t>= </a:t>
            </a:r>
            <a:r>
              <a:rPr lang="en-US" b="1" dirty="0" smtClean="0"/>
              <a:t>“iGate";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 </a:t>
            </a:r>
            <a:r>
              <a:rPr lang="en-US" b="1" dirty="0"/>
              <a:t>   console.log (</a:t>
            </a:r>
            <a:r>
              <a:rPr lang="en-US" b="1" dirty="0" err="1"/>
              <a:t>localVar</a:t>
            </a:r>
            <a:r>
              <a:rPr lang="en-US" b="1" dirty="0"/>
              <a:t>);  </a:t>
            </a:r>
            <a:r>
              <a:rPr lang="en-US" b="1" dirty="0">
                <a:solidFill>
                  <a:srgbClr val="92D050"/>
                </a:solidFill>
              </a:rPr>
              <a:t>// code here can </a:t>
            </a:r>
            <a:r>
              <a:rPr lang="en-US" b="1" dirty="0" smtClean="0">
                <a:solidFill>
                  <a:srgbClr val="92D050"/>
                </a:solidFill>
              </a:rPr>
              <a:t>use </a:t>
            </a:r>
            <a:r>
              <a:rPr lang="en-US" b="1" dirty="0" err="1" smtClean="0">
                <a:solidFill>
                  <a:srgbClr val="92D050"/>
                </a:solidFill>
              </a:rPr>
              <a:t>localVar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}</a:t>
            </a:r>
          </a:p>
          <a:p>
            <a:pPr lvl="1"/>
            <a:r>
              <a:rPr lang="en-US" b="1" dirty="0" smtClean="0"/>
              <a:t>    console.log </a:t>
            </a:r>
            <a:r>
              <a:rPr lang="en-US" b="1" dirty="0"/>
              <a:t>(</a:t>
            </a:r>
            <a:r>
              <a:rPr lang="en-US" b="1" dirty="0" err="1"/>
              <a:t>localVar</a:t>
            </a:r>
            <a:r>
              <a:rPr lang="en-US" b="1" dirty="0"/>
              <a:t>);  </a:t>
            </a:r>
            <a:r>
              <a:rPr lang="en-US" b="1" dirty="0">
                <a:solidFill>
                  <a:srgbClr val="C00000"/>
                </a:solidFill>
              </a:rPr>
              <a:t>// code here can not use </a:t>
            </a:r>
            <a:r>
              <a:rPr lang="en-US" b="1" dirty="0" err="1" smtClean="0">
                <a:solidFill>
                  <a:srgbClr val="C00000"/>
                </a:solidFill>
              </a:rPr>
              <a:t>localVar</a:t>
            </a:r>
            <a:endParaRPr lang="en-US" b="1" dirty="0">
              <a:solidFill>
                <a:schemeClr val="lt1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055" y="4426952"/>
            <a:ext cx="5127859" cy="2072128"/>
          </a:xfrm>
          <a:prstGeom prst="rect">
            <a:avLst/>
          </a:prstGeom>
          <a:noFill/>
          <a:ln w="34925">
            <a:solidFill>
              <a:srgbClr val="00A1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82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Variable </a:t>
            </a:r>
            <a:r>
              <a:rPr lang="en-US" dirty="0" smtClean="0"/>
              <a:t>Scope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1260566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Global </a:t>
            </a:r>
            <a:r>
              <a:rPr lang="en-US" dirty="0" smtClean="0">
                <a:solidFill>
                  <a:srgbClr val="00B0F0"/>
                </a:solidFill>
              </a:rPr>
              <a:t>Variables -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b="0" dirty="0"/>
              <a:t>A variable declared outside a function, </a:t>
            </a:r>
            <a:r>
              <a:rPr lang="en-US" b="0" dirty="0" smtClean="0"/>
              <a:t>is</a:t>
            </a:r>
            <a:r>
              <a:rPr lang="en-US" b="0" dirty="0"/>
              <a:t> </a:t>
            </a:r>
            <a:r>
              <a:rPr lang="en-US" dirty="0" smtClean="0">
                <a:solidFill>
                  <a:srgbClr val="00B0F0"/>
                </a:solidFill>
              </a:rPr>
              <a:t>Global</a:t>
            </a:r>
            <a:endParaRPr lang="en-US" b="0" dirty="0">
              <a:solidFill>
                <a:srgbClr val="00B0F0"/>
              </a:solidFill>
            </a:endParaRPr>
          </a:p>
          <a:p>
            <a:r>
              <a:rPr lang="en-US" b="0" dirty="0"/>
              <a:t>A global variable has </a:t>
            </a:r>
            <a:r>
              <a:rPr lang="en-US" dirty="0"/>
              <a:t>global </a:t>
            </a:r>
            <a:r>
              <a:rPr lang="en-US" dirty="0" smtClean="0"/>
              <a:t>scope</a:t>
            </a:r>
            <a:r>
              <a:rPr lang="en-US" b="0" dirty="0"/>
              <a:t> </a:t>
            </a:r>
            <a:r>
              <a:rPr lang="en-US" b="0" dirty="0" smtClean="0"/>
              <a:t>i.e. all </a:t>
            </a:r>
            <a:r>
              <a:rPr lang="en-US" b="0" dirty="0"/>
              <a:t>scripts and functions on a </a:t>
            </a:r>
            <a:r>
              <a:rPr lang="en-US" b="0" dirty="0" smtClean="0"/>
              <a:t>page </a:t>
            </a:r>
            <a:r>
              <a:rPr lang="en-US" b="0" dirty="0"/>
              <a:t>can access it. </a:t>
            </a:r>
          </a:p>
          <a:p>
            <a:endParaRPr 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05901" y="2634364"/>
            <a:ext cx="6608853" cy="1654616"/>
          </a:xfrm>
          <a:prstGeom prst="roundRect">
            <a:avLst>
              <a:gd name="adj" fmla="val 10106"/>
            </a:avLst>
          </a:prstGeom>
          <a:solidFill>
            <a:srgbClr val="00A1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 dirty="0" err="1" smtClean="0"/>
              <a:t>var</a:t>
            </a:r>
            <a:r>
              <a:rPr lang="en-US" b="1" dirty="0"/>
              <a:t>  </a:t>
            </a:r>
            <a:r>
              <a:rPr lang="en-US" b="1" dirty="0" err="1" smtClean="0"/>
              <a:t>globalVar</a:t>
            </a:r>
            <a:r>
              <a:rPr lang="en-US" b="1" dirty="0" smtClean="0"/>
              <a:t> </a:t>
            </a:r>
            <a:r>
              <a:rPr lang="en-US" b="1" dirty="0"/>
              <a:t>= “IGATE</a:t>
            </a:r>
            <a:r>
              <a:rPr lang="en-US" b="1" dirty="0" smtClean="0"/>
              <a:t>";</a:t>
            </a:r>
          </a:p>
          <a:p>
            <a:pPr lvl="1"/>
            <a:r>
              <a:rPr lang="en-US" b="1" dirty="0" smtClean="0"/>
              <a:t>function</a:t>
            </a:r>
            <a:r>
              <a:rPr lang="en-US" b="1" dirty="0"/>
              <a:t> </a:t>
            </a:r>
            <a:r>
              <a:rPr lang="en-US" b="1" dirty="0" err="1"/>
              <a:t>myFunction</a:t>
            </a:r>
            <a:r>
              <a:rPr lang="en-US" b="1" dirty="0"/>
              <a:t>() {</a:t>
            </a:r>
            <a:br>
              <a:rPr lang="en-US" b="1" dirty="0"/>
            </a:br>
            <a:r>
              <a:rPr lang="en-US" b="1" dirty="0"/>
              <a:t>  </a:t>
            </a:r>
            <a:r>
              <a:rPr lang="en-US" b="1" dirty="0" smtClean="0"/>
              <a:t> </a:t>
            </a:r>
            <a:r>
              <a:rPr lang="en-US" b="1" dirty="0"/>
              <a:t>   console.log </a:t>
            </a:r>
            <a:r>
              <a:rPr lang="en-US" b="1" dirty="0" smtClean="0"/>
              <a:t>(</a:t>
            </a:r>
            <a:r>
              <a:rPr lang="en-US" b="1" dirty="0" err="1"/>
              <a:t>globalVar</a:t>
            </a:r>
            <a:r>
              <a:rPr lang="en-US" b="1" dirty="0"/>
              <a:t> </a:t>
            </a:r>
            <a:r>
              <a:rPr lang="en-US" b="1" dirty="0" smtClean="0"/>
              <a:t>);  </a:t>
            </a:r>
            <a:r>
              <a:rPr lang="en-US" b="1" dirty="0">
                <a:solidFill>
                  <a:srgbClr val="92D050"/>
                </a:solidFill>
              </a:rPr>
              <a:t>// code here can </a:t>
            </a:r>
            <a:r>
              <a:rPr lang="en-US" b="1" dirty="0" smtClean="0">
                <a:solidFill>
                  <a:srgbClr val="92D050"/>
                </a:solidFill>
              </a:rPr>
              <a:t>use </a:t>
            </a:r>
            <a:r>
              <a:rPr lang="en-US" b="1" dirty="0" err="1" smtClean="0">
                <a:solidFill>
                  <a:srgbClr val="92D050"/>
                </a:solidFill>
              </a:rPr>
              <a:t>globalVar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}</a:t>
            </a:r>
          </a:p>
          <a:p>
            <a:pPr lvl="1"/>
            <a:r>
              <a:rPr lang="en-US" b="1" dirty="0" smtClean="0"/>
              <a:t>    console.log (</a:t>
            </a:r>
            <a:r>
              <a:rPr lang="en-US" b="1" dirty="0" err="1"/>
              <a:t>globalVar</a:t>
            </a:r>
            <a:r>
              <a:rPr lang="en-US" b="1" dirty="0"/>
              <a:t> </a:t>
            </a:r>
            <a:r>
              <a:rPr lang="en-US" b="1" dirty="0" smtClean="0"/>
              <a:t>); </a:t>
            </a:r>
            <a:r>
              <a:rPr lang="en-US" b="1" dirty="0">
                <a:solidFill>
                  <a:srgbClr val="92D050"/>
                </a:solidFill>
              </a:rPr>
              <a:t>// code here can use </a:t>
            </a:r>
            <a:r>
              <a:rPr lang="en-US" b="1" dirty="0" err="1" smtClean="0">
                <a:solidFill>
                  <a:srgbClr val="92D050"/>
                </a:solidFill>
              </a:rPr>
              <a:t>globalVar</a:t>
            </a:r>
            <a:endParaRPr lang="en-US" b="1" dirty="0">
              <a:solidFill>
                <a:schemeClr val="lt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79" y="4380420"/>
            <a:ext cx="3017520" cy="2152593"/>
          </a:xfrm>
          <a:prstGeom prst="rect">
            <a:avLst/>
          </a:prstGeom>
          <a:noFill/>
          <a:ln w="34925">
            <a:solidFill>
              <a:srgbClr val="00A1E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13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Variable </a:t>
            </a:r>
            <a:r>
              <a:rPr lang="en-US" dirty="0" smtClean="0"/>
              <a:t>Scope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1260566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Auto Global Variables -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b="0" dirty="0" smtClean="0"/>
              <a:t>If </a:t>
            </a:r>
            <a:r>
              <a:rPr lang="en-US" b="0" dirty="0"/>
              <a:t>you assign a value to a variable that has not been declared, it will automatically become a </a:t>
            </a:r>
            <a:r>
              <a:rPr lang="en-US" dirty="0" smtClean="0">
                <a:solidFill>
                  <a:srgbClr val="00B0F0"/>
                </a:solidFill>
              </a:rPr>
              <a:t>Global</a:t>
            </a:r>
            <a:r>
              <a:rPr lang="en-US" b="0" dirty="0"/>
              <a:t> variable.</a:t>
            </a:r>
          </a:p>
          <a:p>
            <a:endParaRPr 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706346" y="2399233"/>
            <a:ext cx="7327311" cy="1654616"/>
          </a:xfrm>
          <a:prstGeom prst="roundRect">
            <a:avLst>
              <a:gd name="adj" fmla="val 10106"/>
            </a:avLst>
          </a:prstGeom>
          <a:solidFill>
            <a:srgbClr val="00A1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 dirty="0" smtClean="0"/>
              <a:t>function</a:t>
            </a:r>
            <a:r>
              <a:rPr lang="en-US" b="1" dirty="0"/>
              <a:t> </a:t>
            </a:r>
            <a:r>
              <a:rPr lang="en-US" b="1" dirty="0" err="1"/>
              <a:t>myFunction</a:t>
            </a:r>
            <a:r>
              <a:rPr lang="en-US" b="1" dirty="0"/>
              <a:t>() </a:t>
            </a:r>
            <a:r>
              <a:rPr lang="en-US" b="1" dirty="0" smtClean="0"/>
              <a:t>{</a:t>
            </a:r>
          </a:p>
          <a:p>
            <a:pPr lvl="1"/>
            <a:r>
              <a:rPr lang="en-US" b="1" dirty="0" smtClean="0"/>
              <a:t>    </a:t>
            </a:r>
            <a:r>
              <a:rPr lang="en-US" b="1" dirty="0"/>
              <a:t>  </a:t>
            </a:r>
            <a:r>
              <a:rPr lang="en-US" b="1" dirty="0" err="1" smtClean="0"/>
              <a:t>autoGlobalVar</a:t>
            </a:r>
            <a:r>
              <a:rPr lang="en-US" b="1" dirty="0" smtClean="0"/>
              <a:t> </a:t>
            </a:r>
            <a:r>
              <a:rPr lang="en-US" b="1" dirty="0"/>
              <a:t>= “IGATE";</a:t>
            </a:r>
          </a:p>
          <a:p>
            <a:pPr lvl="1"/>
            <a:r>
              <a:rPr lang="en-US" b="1" dirty="0"/>
              <a:t>  </a:t>
            </a:r>
            <a:r>
              <a:rPr lang="en-US" b="1" dirty="0" smtClean="0"/>
              <a:t> </a:t>
            </a:r>
            <a:r>
              <a:rPr lang="en-US" b="1" dirty="0"/>
              <a:t>   console.log </a:t>
            </a:r>
            <a:r>
              <a:rPr lang="en-US" b="1" dirty="0" smtClean="0"/>
              <a:t>(</a:t>
            </a:r>
            <a:r>
              <a:rPr lang="en-US" b="1" dirty="0" err="1"/>
              <a:t>autoGlobalVar</a:t>
            </a:r>
            <a:r>
              <a:rPr lang="en-US" b="1" dirty="0" smtClean="0"/>
              <a:t>);  </a:t>
            </a:r>
            <a:r>
              <a:rPr lang="en-US" b="1" dirty="0">
                <a:solidFill>
                  <a:srgbClr val="92D050"/>
                </a:solidFill>
              </a:rPr>
              <a:t>// code here can </a:t>
            </a:r>
            <a:r>
              <a:rPr lang="en-US" b="1" dirty="0" smtClean="0">
                <a:solidFill>
                  <a:srgbClr val="92D050"/>
                </a:solidFill>
              </a:rPr>
              <a:t>access Variable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}</a:t>
            </a:r>
          </a:p>
          <a:p>
            <a:pPr lvl="1"/>
            <a:r>
              <a:rPr lang="en-US" b="1" dirty="0" smtClean="0"/>
              <a:t>    console.log (</a:t>
            </a:r>
            <a:r>
              <a:rPr lang="en-US" b="1" dirty="0" err="1"/>
              <a:t>autoGlobalVar</a:t>
            </a:r>
            <a:r>
              <a:rPr lang="en-US" b="1" dirty="0" smtClean="0"/>
              <a:t> ); </a:t>
            </a:r>
            <a:r>
              <a:rPr lang="en-US" b="1" dirty="0">
                <a:solidFill>
                  <a:srgbClr val="92D050"/>
                </a:solidFill>
              </a:rPr>
              <a:t>// code here can access Variable</a:t>
            </a:r>
            <a:endParaRPr lang="en-US" b="1" dirty="0">
              <a:solidFill>
                <a:schemeClr val="l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547" y="4205288"/>
            <a:ext cx="3253590" cy="2182449"/>
          </a:xfrm>
          <a:prstGeom prst="rect">
            <a:avLst/>
          </a:prstGeom>
          <a:noFill/>
          <a:ln w="34925">
            <a:solidFill>
              <a:srgbClr val="00A1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12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Functions 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1059543"/>
            <a:ext cx="8229600" cy="4252686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treats functions as objects(first-class functions).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JavaScript functions can be instantiated, returned by other functions, stored as elements of arrays and assigned to variables.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function with no name is called an anonymous function.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Closure is a function to which the variables of the surrounding context are bound by reference.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function acts as a constructor when we use it together with the new operator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 smtClean="0"/>
              <a:t>Working with JavaScript Functions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1059543"/>
            <a:ext cx="8229600" cy="4252686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Declaring the function anonymously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Invoking  the anonymous function. Function executes immediately after declaration.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27970" y="1741726"/>
            <a:ext cx="7848600" cy="1378845"/>
          </a:xfrm>
          <a:prstGeom prst="roundRect">
            <a:avLst>
              <a:gd name="adj" fmla="val 16667"/>
            </a:avLst>
          </a:prstGeom>
          <a:solidFill>
            <a:srgbClr val="00A1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 dirty="0">
                <a:solidFill>
                  <a:schemeClr val="lt1"/>
                </a:solidFill>
              </a:rPr>
              <a:t>function(){ </a:t>
            </a:r>
          </a:p>
          <a:p>
            <a:pPr lvl="1"/>
            <a:r>
              <a:rPr lang="en-US" b="1" dirty="0">
                <a:solidFill>
                  <a:schemeClr val="lt1"/>
                </a:solidFill>
              </a:rPr>
              <a:t>	console.log(‘IGATE');  </a:t>
            </a:r>
          </a:p>
          <a:p>
            <a:pPr lvl="1"/>
            <a:r>
              <a:rPr lang="en-US" b="1" dirty="0">
                <a:solidFill>
                  <a:schemeClr val="lt1"/>
                </a:solidFill>
              </a:rPr>
              <a:t>}</a:t>
            </a:r>
          </a:p>
          <a:p>
            <a:pPr lvl="1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35227" y="4318003"/>
            <a:ext cx="7848600" cy="1378845"/>
          </a:xfrm>
          <a:prstGeom prst="roundRect">
            <a:avLst>
              <a:gd name="adj" fmla="val 16667"/>
            </a:avLst>
          </a:prstGeom>
          <a:solidFill>
            <a:srgbClr val="00A1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 dirty="0">
                <a:solidFill>
                  <a:schemeClr val="lt1"/>
                </a:solidFill>
              </a:rPr>
              <a:t>(function(){ </a:t>
            </a:r>
          </a:p>
          <a:p>
            <a:pPr lvl="1"/>
            <a:r>
              <a:rPr lang="en-US" b="1" dirty="0">
                <a:solidFill>
                  <a:schemeClr val="lt1"/>
                </a:solidFill>
              </a:rPr>
              <a:t>	console.log(‘IGATE');  </a:t>
            </a:r>
          </a:p>
          <a:p>
            <a:pPr lvl="1"/>
            <a:r>
              <a:rPr lang="en-US" b="1" dirty="0">
                <a:solidFill>
                  <a:schemeClr val="lt1"/>
                </a:solidFill>
              </a:rPr>
              <a:t>})();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0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>
            <a:normAutofit/>
          </a:bodyPr>
          <a:lstStyle/>
          <a:p>
            <a:r>
              <a:rPr lang="en-US" dirty="0" smtClean="0"/>
              <a:t> Working with JavaScript Functions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1059542"/>
            <a:ext cx="8229600" cy="522514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Declaring a named function. function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doSomething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will be available inside the scope in which it’s declared.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Assigning function to a variable.</a:t>
            </a:r>
          </a:p>
          <a:p>
            <a:pPr algn="just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13456" y="2017499"/>
            <a:ext cx="7848600" cy="2452902"/>
          </a:xfrm>
          <a:prstGeom prst="roundRect">
            <a:avLst>
              <a:gd name="adj" fmla="val 16667"/>
            </a:avLst>
          </a:prstGeom>
          <a:solidFill>
            <a:srgbClr val="00A1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dirty="0">
              <a:solidFill>
                <a:schemeClr val="lt1"/>
              </a:solidFill>
            </a:endParaRPr>
          </a:p>
          <a:p>
            <a:pPr lvl="1"/>
            <a:r>
              <a:rPr lang="en-US" b="1" dirty="0">
                <a:solidFill>
                  <a:schemeClr val="lt1"/>
                </a:solidFill>
              </a:rPr>
              <a:t>function </a:t>
            </a:r>
            <a:r>
              <a:rPr lang="en-US" b="1" dirty="0" err="1">
                <a:solidFill>
                  <a:schemeClr val="lt1"/>
                </a:solidFill>
              </a:rPr>
              <a:t>doSomething</a:t>
            </a:r>
            <a:r>
              <a:rPr lang="en-US" b="1" dirty="0">
                <a:solidFill>
                  <a:schemeClr val="lt1"/>
                </a:solidFill>
              </a:rPr>
              <a:t>(){ </a:t>
            </a:r>
          </a:p>
          <a:p>
            <a:pPr lvl="1"/>
            <a:r>
              <a:rPr lang="en-US" b="1" dirty="0">
                <a:solidFill>
                  <a:schemeClr val="lt1"/>
                </a:solidFill>
              </a:rPr>
              <a:t>	console.log('IGATE'); </a:t>
            </a:r>
          </a:p>
          <a:p>
            <a:pPr lvl="1"/>
            <a:r>
              <a:rPr lang="en-US" b="1" dirty="0">
                <a:solidFill>
                  <a:schemeClr val="lt1"/>
                </a:solidFill>
              </a:rPr>
              <a:t>}</a:t>
            </a:r>
          </a:p>
          <a:p>
            <a:pPr lvl="1"/>
            <a:endParaRPr lang="en-US" b="1" dirty="0">
              <a:solidFill>
                <a:schemeClr val="lt1"/>
              </a:solidFill>
            </a:endParaRPr>
          </a:p>
          <a:p>
            <a:pPr lvl="1"/>
            <a:r>
              <a:rPr lang="en-US" b="1" dirty="0">
                <a:solidFill>
                  <a:schemeClr val="lt1"/>
                </a:solidFill>
              </a:rPr>
              <a:t>/* Inner Scope */</a:t>
            </a:r>
          </a:p>
          <a:p>
            <a:pPr lvl="1"/>
            <a:r>
              <a:rPr lang="en-US" b="1" dirty="0">
                <a:solidFill>
                  <a:schemeClr val="lt1"/>
                </a:solidFill>
              </a:rPr>
              <a:t>(function(){</a:t>
            </a:r>
          </a:p>
          <a:p>
            <a:pPr lvl="1"/>
            <a:r>
              <a:rPr lang="en-US" b="1" dirty="0">
                <a:solidFill>
                  <a:schemeClr val="lt1"/>
                </a:solidFill>
              </a:rPr>
              <a:t>	</a:t>
            </a:r>
            <a:r>
              <a:rPr lang="en-US" b="1" dirty="0" err="1">
                <a:solidFill>
                  <a:schemeClr val="lt1"/>
                </a:solidFill>
              </a:rPr>
              <a:t>doSomething</a:t>
            </a:r>
            <a:r>
              <a:rPr lang="en-US" b="1" dirty="0">
                <a:solidFill>
                  <a:schemeClr val="lt1"/>
                </a:solidFill>
              </a:rPr>
              <a:t>();</a:t>
            </a:r>
          </a:p>
          <a:p>
            <a:pPr lvl="1"/>
            <a:r>
              <a:rPr lang="en-US" b="1" dirty="0">
                <a:solidFill>
                  <a:schemeClr val="lt1"/>
                </a:solidFill>
              </a:rPr>
              <a:t>})();</a:t>
            </a:r>
          </a:p>
          <a:p>
            <a:pPr lvl="1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656999" y="4963898"/>
            <a:ext cx="7848600" cy="1204673"/>
          </a:xfrm>
          <a:prstGeom prst="roundRect">
            <a:avLst>
              <a:gd name="adj" fmla="val 16667"/>
            </a:avLst>
          </a:prstGeom>
          <a:solidFill>
            <a:srgbClr val="00A1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dirty="0">
              <a:solidFill>
                <a:schemeClr val="lt1"/>
              </a:solidFill>
            </a:endParaRPr>
          </a:p>
          <a:p>
            <a:pPr lvl="1"/>
            <a:r>
              <a:rPr lang="en-US" b="1" dirty="0" err="1">
                <a:solidFill>
                  <a:schemeClr val="lt1"/>
                </a:solidFill>
              </a:rPr>
              <a:t>var</a:t>
            </a:r>
            <a:r>
              <a:rPr lang="en-US" b="1" dirty="0">
                <a:solidFill>
                  <a:schemeClr val="lt1"/>
                </a:solidFill>
              </a:rPr>
              <a:t> </a:t>
            </a:r>
            <a:r>
              <a:rPr lang="en-US" b="1" dirty="0" err="1">
                <a:solidFill>
                  <a:schemeClr val="lt1"/>
                </a:solidFill>
              </a:rPr>
              <a:t>doSomething</a:t>
            </a:r>
            <a:r>
              <a:rPr lang="en-US" b="1" dirty="0">
                <a:solidFill>
                  <a:schemeClr val="lt1"/>
                </a:solidFill>
              </a:rPr>
              <a:t> = function(){ </a:t>
            </a:r>
          </a:p>
          <a:p>
            <a:pPr lvl="1"/>
            <a:r>
              <a:rPr lang="en-US" b="1" dirty="0">
                <a:solidFill>
                  <a:schemeClr val="lt1"/>
                </a:solidFill>
              </a:rPr>
              <a:t>	console.log(‘IGATE');  </a:t>
            </a:r>
          </a:p>
          <a:p>
            <a:pPr lvl="1"/>
            <a:r>
              <a:rPr lang="en-US" b="1" dirty="0">
                <a:solidFill>
                  <a:schemeClr val="lt1"/>
                </a:solidFill>
              </a:rPr>
              <a:t>}</a:t>
            </a:r>
          </a:p>
          <a:p>
            <a:pPr lvl="1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9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8302FC8669F4799BB2525FF9426D3" ma:contentTypeVersion="3" ma:contentTypeDescription="Create a new document." ma:contentTypeScope="" ma:versionID="34422bef9a1e4e19cd41d03b81149be0">
  <xsd:schema xmlns:xsd="http://www.w3.org/2001/XMLSchema" xmlns:xs="http://www.w3.org/2001/XMLSchema" xmlns:p="http://schemas.microsoft.com/office/2006/metadata/properties" xmlns:ns2="2792f03d-d3b8-434f-88d1-32c1c69d1f7a" targetNamespace="http://schemas.microsoft.com/office/2006/metadata/properties" ma:root="true" ma:fieldsID="2cd4f12d8a4bde3104e9f42f8b931e06" ns2:_="">
    <xsd:import namespace="2792f03d-d3b8-434f-88d1-32c1c69d1f7a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f03d-d3b8-434f-88d1-32c1c69d1f7a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evel xmlns="2792f03d-d3b8-434f-88d1-32c1c69d1f7a">Generic</Level>
    <Category xmlns="2792f03d-d3b8-434f-88d1-32c1c69d1f7a">Module Artifact</Category>
    <Material_x0020_Type xmlns="2792f03d-d3b8-434f-88d1-32c1c69d1f7a">Class book</Material_x0020_Typ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C5745B-36BE-4FA5-BFD6-84FF51A268C0}"/>
</file>

<file path=customXml/itemProps2.xml><?xml version="1.0" encoding="utf-8"?>
<ds:datastoreItem xmlns:ds="http://schemas.openxmlformats.org/officeDocument/2006/customXml" ds:itemID="{2AAAA765-1677-49E1-83C6-1304A09E0342}"/>
</file>

<file path=customXml/itemProps3.xml><?xml version="1.0" encoding="utf-8"?>
<ds:datastoreItem xmlns:ds="http://schemas.openxmlformats.org/officeDocument/2006/customXml" ds:itemID="{8AE7886A-B618-4137-8319-DA7129807FEE}"/>
</file>

<file path=docProps/app.xml><?xml version="1.0" encoding="utf-8"?>
<Properties xmlns="http://schemas.openxmlformats.org/officeDocument/2006/extended-properties" xmlns:vt="http://schemas.openxmlformats.org/officeDocument/2006/docPropsVTypes">
  <TotalTime>3127</TotalTime>
  <Words>419</Words>
  <Application>Microsoft Office PowerPoint</Application>
  <PresentationFormat>On-screen Show (4:3)</PresentationFormat>
  <Paragraphs>148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Candara</vt:lpstr>
      <vt:lpstr>ＭＳ Ｐゴシック</vt:lpstr>
      <vt:lpstr>Wingdings</vt:lpstr>
      <vt:lpstr>Office Theme</vt:lpstr>
      <vt:lpstr>PowerPoint Presentation</vt:lpstr>
      <vt:lpstr>Objective</vt:lpstr>
      <vt:lpstr>Agenda</vt:lpstr>
      <vt:lpstr>JavaScript Variable Scope</vt:lpstr>
      <vt:lpstr>JavaScript Variable Scope (Contd.)</vt:lpstr>
      <vt:lpstr>JavaScript Variable Scope (Contd.)</vt:lpstr>
      <vt:lpstr>JavaScript Functions </vt:lpstr>
      <vt:lpstr>Working with JavaScript Functions</vt:lpstr>
      <vt:lpstr> Working with JavaScript Functions</vt:lpstr>
      <vt:lpstr>Working with JavaScript Functions</vt:lpstr>
      <vt:lpstr>JSON Object</vt:lpstr>
      <vt:lpstr>JSON.stringify</vt:lpstr>
      <vt:lpstr>JSON.parse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bhushan.bhupta@igate.com</dc:creator>
  <cp:lastModifiedBy>Vikash, Rahul</cp:lastModifiedBy>
  <cp:revision>178</cp:revision>
  <dcterms:created xsi:type="dcterms:W3CDTF">2014-04-28T11:21:39Z</dcterms:created>
  <dcterms:modified xsi:type="dcterms:W3CDTF">2017-07-13T09:13:18Z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0x0101000108302FC8669F4799BB2525FF9426D3</vt:lpwstr>
  </property>
</Properties>
</file>