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512" r:id="rId5"/>
    <p:sldId id="524" r:id="rId6"/>
    <p:sldId id="565" r:id="rId7"/>
    <p:sldId id="540" r:id="rId8"/>
    <p:sldId id="570" r:id="rId9"/>
    <p:sldId id="571" r:id="rId10"/>
    <p:sldId id="541" r:id="rId11"/>
    <p:sldId id="572" r:id="rId12"/>
    <p:sldId id="544" r:id="rId13"/>
    <p:sldId id="545" r:id="rId14"/>
    <p:sldId id="546" r:id="rId15"/>
    <p:sldId id="548" r:id="rId16"/>
    <p:sldId id="566" r:id="rId17"/>
    <p:sldId id="536" r:id="rId18"/>
    <p:sldId id="567" r:id="rId19"/>
    <p:sldId id="537" r:id="rId20"/>
    <p:sldId id="550" r:id="rId21"/>
    <p:sldId id="551" r:id="rId22"/>
    <p:sldId id="552" r:id="rId23"/>
    <p:sldId id="553" r:id="rId24"/>
    <p:sldId id="559" r:id="rId25"/>
    <p:sldId id="560" r:id="rId26"/>
    <p:sldId id="554" r:id="rId27"/>
    <p:sldId id="568" r:id="rId28"/>
    <p:sldId id="555" r:id="rId29"/>
    <p:sldId id="547" r:id="rId30"/>
    <p:sldId id="558" r:id="rId31"/>
    <p:sldId id="563" r:id="rId32"/>
    <p:sldId id="561" r:id="rId33"/>
    <p:sldId id="562" r:id="rId34"/>
    <p:sldId id="538" r:id="rId35"/>
    <p:sldId id="543" r:id="rId36"/>
    <p:sldId id="56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D0D4E8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6" autoAdjust="0"/>
    <p:restoredTop sz="94671" autoAdjust="0"/>
  </p:normalViewPr>
  <p:slideViewPr>
    <p:cSldViewPr>
      <p:cViewPr>
        <p:scale>
          <a:sx n="90" d="100"/>
          <a:sy n="90" d="100"/>
        </p:scale>
        <p:origin x="-8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70088" y="839788"/>
            <a:ext cx="4670425" cy="35036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493" y="4497049"/>
            <a:ext cx="4571009" cy="3716681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A6879-5652-4825-B745-B25C33F8AE1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October 17, 2016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Ø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§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http://debug.phonegap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honegap.com/en/2.8.0/cordova_media_capture_capture.md.html#capture.captureImag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.docx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24.png"/><Relationship Id="rId7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715161"/>
            <a:ext cx="6858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pPr algn="ctr"/>
            <a:r>
              <a:rPr lang="en-US" sz="4000" b="1" dirty="0" err="1" smtClean="0"/>
              <a:t>PhoneGap</a:t>
            </a:r>
            <a:r>
              <a:rPr lang="en-US" sz="4000" b="1" dirty="0" smtClean="0"/>
              <a:t> Cordova Training Day 1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Capgemini Public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6204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</a:t>
            </a:r>
            <a:r>
              <a:rPr lang="en-US" dirty="0" err="1" smtClean="0"/>
              <a:t>PhoneGap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941725"/>
            <a:ext cx="8610600" cy="532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ndara" panose="020E0502030303020204" pitchFamily="34" charset="0"/>
              </a:rPr>
              <a:t>Phonegap coding is done using ju</a:t>
            </a:r>
            <a:r>
              <a:rPr lang="en-US" sz="2000" dirty="0" smtClean="0"/>
              <a:t>st </a:t>
            </a:r>
            <a:r>
              <a:rPr lang="en-US" sz="2000" dirty="0"/>
              <a:t>HTML/JS, so </a:t>
            </a:r>
            <a:r>
              <a:rPr lang="en-US" sz="2000" dirty="0" smtClean="0"/>
              <a:t>we can </a:t>
            </a:r>
            <a:r>
              <a:rPr lang="en-US" sz="2000" dirty="0"/>
              <a:t>use your </a:t>
            </a:r>
            <a:r>
              <a:rPr lang="en-US" sz="2000" dirty="0" smtClean="0"/>
              <a:t>browser. Could take </a:t>
            </a:r>
            <a:r>
              <a:rPr lang="en-US" sz="2000" dirty="0"/>
              <a:t>advantage of Chrome Developer tools/Firebug to test your app’s </a:t>
            </a:r>
            <a:r>
              <a:rPr lang="en-US" sz="2000" dirty="0" smtClean="0"/>
              <a:t>UI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ndara" panose="020E0502030303020204" pitchFamily="34" charset="0"/>
              </a:rPr>
              <a:t>How to Debug Device API’s? </a:t>
            </a:r>
            <a:r>
              <a:rPr lang="en-US" sz="2000" dirty="0"/>
              <a:t>Because we’re in the web view, there is no way to do line-by-line </a:t>
            </a:r>
            <a:r>
              <a:rPr lang="en-US" sz="2000" dirty="0" smtClean="0"/>
              <a:t>debugging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we have </a:t>
            </a:r>
            <a:r>
              <a:rPr lang="en-US" sz="2000" dirty="0" smtClean="0"/>
              <a:t>tool called </a:t>
            </a:r>
            <a:r>
              <a:rPr lang="en-US" sz="2000" dirty="0" err="1" smtClean="0"/>
              <a:t>Weinre</a:t>
            </a:r>
            <a:r>
              <a:rPr lang="en-US" sz="2000" dirty="0"/>
              <a:t>, which lets us debug and manipulate the DOM from our </a:t>
            </a:r>
            <a:r>
              <a:rPr lang="en-US" sz="2000" dirty="0" smtClean="0"/>
              <a:t>PCs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ndara" panose="020E0502030303020204" pitchFamily="34" charset="0"/>
              </a:rPr>
              <a:t>Easy way to debug: </a:t>
            </a:r>
            <a:r>
              <a:rPr lang="en-US" sz="2000" dirty="0">
                <a:hlinkClick r:id="rId2"/>
              </a:rPr>
              <a:t>http</a:t>
            </a:r>
            <a:r>
              <a:rPr lang="en-US" sz="2000" dirty="0" smtClean="0">
                <a:hlinkClick r:id="rId2"/>
              </a:rPr>
              <a:t>://debug.phonegap.com/</a:t>
            </a:r>
            <a:r>
              <a:rPr lang="en-US" sz="2000" dirty="0" smtClean="0"/>
              <a:t>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163570"/>
            <a:ext cx="7037832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941725"/>
            <a:ext cx="8610600" cy="5940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Extending </a:t>
            </a:r>
            <a:r>
              <a:rPr lang="en-US" sz="2000" b="1" dirty="0" err="1"/>
              <a:t>PhoneGap</a:t>
            </a:r>
            <a:endParaRPr lang="en-US" sz="2000" b="1" dirty="0" smtClean="0"/>
          </a:p>
          <a:p>
            <a:pPr lvl="2" indent="-342900">
              <a:buFont typeface="Wingdings" panose="05000000000000000000" pitchFamily="2" charset="2"/>
              <a:buChar char="ü"/>
            </a:pPr>
            <a:r>
              <a:rPr lang="en-US" sz="2000" dirty="0"/>
              <a:t>For added functionality </a:t>
            </a:r>
            <a:r>
              <a:rPr lang="en-US" sz="2000" dirty="0" err="1"/>
              <a:t>PhoneGap</a:t>
            </a:r>
            <a:r>
              <a:rPr lang="en-US" sz="2000" dirty="0"/>
              <a:t> provides a plug-in mechanism</a:t>
            </a:r>
          </a:p>
          <a:p>
            <a:pPr lvl="2" indent="-342900">
              <a:buFont typeface="Wingdings" panose="05000000000000000000" pitchFamily="2" charset="2"/>
              <a:buChar char="ü"/>
            </a:pPr>
            <a:r>
              <a:rPr lang="en-US" sz="2000" dirty="0"/>
              <a:t>Includes OS-specific code/libraries and the JS to use it in </a:t>
            </a:r>
            <a:r>
              <a:rPr lang="en-US" sz="2000" dirty="0" err="1"/>
              <a:t>PhoneGap</a:t>
            </a:r>
            <a:r>
              <a:rPr lang="en-US" sz="2000" dirty="0"/>
              <a:t> Some of the helpful ones: PayPal, Facebook, Push Notification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Considerations on </a:t>
            </a:r>
            <a:r>
              <a:rPr lang="en-US" sz="2000" b="1" dirty="0" err="1" smtClean="0"/>
              <a:t>PhoneGap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Always test features first (if !supported)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For UI-specifics, you can use the device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class to get device </a:t>
            </a:r>
            <a:r>
              <a:rPr lang="en-US" sz="2000" dirty="0" smtClean="0"/>
              <a:t>info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Build </a:t>
            </a:r>
            <a:r>
              <a:rPr lang="en-US" sz="2000" b="1" dirty="0" err="1"/>
              <a:t>PhoneGap</a:t>
            </a:r>
            <a:r>
              <a:rPr lang="en-US" sz="2000" b="1" dirty="0"/>
              <a:t> Apps in the </a:t>
            </a:r>
            <a:r>
              <a:rPr lang="en-US" sz="2000" b="1" dirty="0" smtClean="0"/>
              <a:t>Cloud </a:t>
            </a:r>
          </a:p>
          <a:p>
            <a:pPr marL="8001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The problem on building </a:t>
            </a:r>
            <a:r>
              <a:rPr lang="en-US" sz="2000" dirty="0"/>
              <a:t>a cross-platform </a:t>
            </a:r>
            <a:r>
              <a:rPr lang="en-US" sz="2000" dirty="0" smtClean="0"/>
              <a:t>app is, dealing </a:t>
            </a:r>
            <a:r>
              <a:rPr lang="en-US" sz="2000" dirty="0"/>
              <a:t>with a lot of native </a:t>
            </a:r>
            <a:r>
              <a:rPr lang="en-US" sz="2000" dirty="0" smtClean="0"/>
              <a:t>projects. So the solution can be as below(</a:t>
            </a:r>
            <a:r>
              <a:rPr lang="en-US" sz="2000" dirty="0"/>
              <a:t>build.phonegap.com</a:t>
            </a:r>
            <a:r>
              <a:rPr lang="en-US" sz="2000" dirty="0" smtClean="0"/>
              <a:t>)</a:t>
            </a:r>
          </a:p>
          <a:p>
            <a:pPr marL="457200" lvl="2"/>
            <a:endParaRPr lang="en-US" sz="2000" dirty="0"/>
          </a:p>
          <a:p>
            <a:pPr marL="800100" lvl="2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2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2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2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2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800100" lvl="2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2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27" y="4343400"/>
            <a:ext cx="4364674" cy="2438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33899" y="4419600"/>
            <a:ext cx="4152901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Build includes </a:t>
            </a:r>
            <a:r>
              <a:rPr lang="en-US" sz="2000" dirty="0" err="1"/>
              <a:t>git</a:t>
            </a:r>
            <a:r>
              <a:rPr lang="en-US" sz="2000" dirty="0"/>
              <a:t> support so you can use </a:t>
            </a:r>
            <a:r>
              <a:rPr lang="en-US" sz="2000" dirty="0" err="1"/>
              <a:t>git</a:t>
            </a:r>
            <a:r>
              <a:rPr lang="en-US" sz="2000" dirty="0"/>
              <a:t> and host projects on </a:t>
            </a:r>
            <a:r>
              <a:rPr lang="en-US" sz="2000" dirty="0" err="1"/>
              <a:t>PhoneGap</a:t>
            </a:r>
            <a:r>
              <a:rPr lang="en-US" sz="2000" dirty="0"/>
              <a:t> or build a project from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(https</a:t>
            </a:r>
            <a:r>
              <a:rPr lang="en-US" sz="2000" dirty="0"/>
              <a:t>://github.com/mmateev/TwitterCordovaApp/ 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4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How does PhoneGap Work?</a:t>
            </a:r>
          </a:p>
        </p:txBody>
      </p:sp>
      <p:pic>
        <p:nvPicPr>
          <p:cNvPr id="4100" name="Picture 4" descr="http://brian.io/slides/phonegap-intro/assets/phonegap-buil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14400"/>
            <a:ext cx="56388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5867400" cy="3581400"/>
          </a:xfr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Include web code in a native app project:</a:t>
            </a:r>
          </a:p>
          <a:p>
            <a:pPr marL="457200" lvl="1" indent="0" eaLnBrk="1" hangingPunct="1">
              <a:buFontTx/>
              <a:buNone/>
            </a:pPr>
            <a:r>
              <a:rPr lang="en-US" altLang="en-US" sz="1800" dirty="0" smtClean="0"/>
              <a:t>- assets/www/</a:t>
            </a:r>
            <a:r>
              <a:rPr lang="en-US" altLang="en-US" sz="1800" dirty="0" err="1" smtClean="0"/>
              <a:t>js</a:t>
            </a:r>
            <a:r>
              <a:rPr lang="en-US" altLang="en-US" sz="1800" dirty="0" smtClean="0"/>
              <a:t>/, </a:t>
            </a:r>
            <a:r>
              <a:rPr lang="en-US" altLang="en-US" sz="1800" dirty="0" err="1" smtClean="0"/>
              <a:t>css</a:t>
            </a:r>
            <a:r>
              <a:rPr lang="en-US" altLang="en-US" sz="1800" dirty="0" smtClean="0"/>
              <a:t>/, images/, etc.</a:t>
            </a:r>
          </a:p>
          <a:p>
            <a:pPr eaLnBrk="1" hangingPunct="1"/>
            <a:r>
              <a:rPr lang="en-US" altLang="en-US" dirty="0" smtClean="0"/>
              <a:t>Native code loads a URL to the web code through the device’s internal browser:</a:t>
            </a:r>
          </a:p>
          <a:p>
            <a:pPr marL="457200" lvl="1" indent="0" eaLnBrk="1" hangingPunct="1">
              <a:buFontTx/>
              <a:buNone/>
            </a:pPr>
            <a:r>
              <a:rPr lang="en-US" altLang="en-US" sz="1800" dirty="0" smtClean="0"/>
              <a:t>- Extend a </a:t>
            </a:r>
            <a:r>
              <a:rPr lang="en-US" altLang="en-US" sz="1800" dirty="0" err="1" smtClean="0"/>
              <a:t>CordovaWebViewClient</a:t>
            </a:r>
            <a:r>
              <a:rPr lang="en-US" altLang="en-US" sz="1800" dirty="0" smtClean="0"/>
              <a:t> </a:t>
            </a:r>
          </a:p>
          <a:p>
            <a:pPr marL="457200" lvl="1" indent="0" eaLnBrk="1" hangingPunct="1">
              <a:buFontTx/>
              <a:buNone/>
            </a:pPr>
            <a:r>
              <a:rPr lang="en-US" altLang="en-US" sz="1800" dirty="0" smtClean="0"/>
              <a:t>- </a:t>
            </a:r>
            <a:r>
              <a:rPr lang="en-US" altLang="en-US" sz="1800" dirty="0" err="1" smtClean="0"/>
              <a:t>super.loadUrl</a:t>
            </a:r>
            <a:r>
              <a:rPr lang="en-US" altLang="en-US" sz="1800" dirty="0" smtClean="0"/>
              <a:t>( “file:///android_asset/www/login.html” );</a:t>
            </a:r>
          </a:p>
          <a:p>
            <a:pPr eaLnBrk="1" hangingPunct="1"/>
            <a:r>
              <a:rPr lang="en-US" altLang="en-US" dirty="0" smtClean="0"/>
              <a:t>Apache Cordova exposes native device APIs through JavaScript:</a:t>
            </a:r>
          </a:p>
          <a:p>
            <a:pPr marL="457200" lvl="1" indent="0" eaLnBrk="1" hangingPunct="1">
              <a:buFontTx/>
              <a:buNone/>
            </a:pPr>
            <a:r>
              <a:rPr lang="en-US" altLang="en-US" sz="1800" dirty="0" smtClean="0"/>
              <a:t>- </a:t>
            </a:r>
            <a:r>
              <a:rPr lang="en-US" altLang="en-US" sz="1800" dirty="0" err="1" smtClean="0"/>
              <a:t>navigator.device.</a:t>
            </a:r>
            <a:r>
              <a:rPr lang="en-US" altLang="en-US" sz="1800" dirty="0" err="1" smtClean="0">
                <a:hlinkClick r:id="rId3"/>
              </a:rPr>
              <a:t>capture.captureImage</a:t>
            </a:r>
            <a:r>
              <a:rPr lang="en-US" altLang="en-US" sz="1800" dirty="0" smtClean="0"/>
              <a:t>( </a:t>
            </a:r>
            <a:r>
              <a:rPr lang="en-US" altLang="en-US" sz="1800" dirty="0" err="1" smtClean="0"/>
              <a:t>captureSuccess</a:t>
            </a:r>
            <a:r>
              <a:rPr lang="en-US" altLang="en-US" sz="1800" dirty="0" smtClean="0"/>
              <a:t>(), </a:t>
            </a:r>
            <a:r>
              <a:rPr lang="en-US" altLang="en-US" sz="1800" dirty="0" err="1" smtClean="0"/>
              <a:t>captureError</a:t>
            </a:r>
            <a:r>
              <a:rPr lang="en-US" altLang="en-US" sz="1800" dirty="0" smtClean="0"/>
              <a:t>(), [options] );</a:t>
            </a:r>
            <a:br>
              <a:rPr lang="en-US" altLang="en-US" sz="1800" dirty="0" smtClean="0"/>
            </a:br>
            <a:endParaRPr lang="en-US" altLang="en-US" sz="1800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4498" y="3022937"/>
            <a:ext cx="312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pPr marL="0" lvl="1" algn="ctr" defTabSz="957263"/>
            <a:r>
              <a:rPr lang="en-US" sz="4000" dirty="0" smtClean="0">
                <a:solidFill>
                  <a:schemeClr val="tx2"/>
                </a:solidFill>
              </a:rPr>
              <a:t>Prerequisites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98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057274"/>
            <a:ext cx="8610600" cy="4370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latin typeface="Candara" panose="020E0502030303020204" pitchFamily="34" charset="0"/>
              </a:rPr>
              <a:t>Integrated Development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>
                <a:latin typeface="Candara" panose="020E0502030303020204" pitchFamily="34" charset="0"/>
              </a:rPr>
              <a:t>Java IDE like Eclipse or </a:t>
            </a:r>
            <a:r>
              <a:rPr lang="en-US" altLang="en-US" sz="2000" dirty="0" err="1">
                <a:latin typeface="Candara" panose="020E0502030303020204" pitchFamily="34" charset="0"/>
              </a:rPr>
              <a:t>IntelliJ</a:t>
            </a:r>
            <a:r>
              <a:rPr lang="en-US" altLang="en-US" sz="2000" dirty="0">
                <a:latin typeface="Candara" panose="020E0502030303020204" pitchFamily="34" charset="0"/>
              </a:rPr>
              <a:t> for Android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 err="1">
                <a:latin typeface="Candara" panose="020E0502030303020204" pitchFamily="34" charset="0"/>
              </a:rPr>
              <a:t>Xcode</a:t>
            </a:r>
            <a:r>
              <a:rPr lang="en-US" altLang="en-US" sz="2000" dirty="0">
                <a:latin typeface="Candara" panose="020E0502030303020204" pitchFamily="34" charset="0"/>
              </a:rPr>
              <a:t> for iOS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latin typeface="Candara" panose="020E0502030303020204" pitchFamily="34" charset="0"/>
              </a:rPr>
              <a:t>Mobile Platform SDK </a:t>
            </a:r>
            <a:endParaRPr lang="en-US" altLang="en-US" sz="2000" dirty="0" smtClean="0">
              <a:latin typeface="Candara" panose="020E0502030303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 smtClean="0">
                <a:latin typeface="Candara" panose="020E0502030303020204" pitchFamily="34" charset="0"/>
              </a:rPr>
              <a:t>Node JS</a:t>
            </a:r>
            <a:endParaRPr lang="en-US" altLang="en-US" sz="2000" dirty="0">
              <a:latin typeface="Candara" panose="020E0502030303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latin typeface="Candara" panose="020E0502030303020204" pitchFamily="34" charset="0"/>
              </a:rPr>
              <a:t>Apache Cordova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latin typeface="Candara" panose="020E0502030303020204" pitchFamily="34" charset="0"/>
              </a:rPr>
              <a:t>Mobile Devices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>
                <a:latin typeface="Candara" panose="020E0502030303020204" pitchFamily="34" charset="0"/>
              </a:rPr>
              <a:t>Recommended for deployment/testing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>
                <a:latin typeface="Candara" panose="020E0502030303020204" pitchFamily="34" charset="0"/>
              </a:rPr>
              <a:t>Emulators are alternative but not a true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 smtClean="0">
                <a:latin typeface="Candara" panose="020E0502030303020204" pitchFamily="34" charset="0"/>
              </a:rPr>
              <a:t>Technology Stack to know</a:t>
            </a:r>
            <a:endParaRPr lang="en-US" altLang="en-US" sz="2000" dirty="0">
              <a:latin typeface="Candara" panose="020E0502030303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 smtClean="0">
                <a:latin typeface="Candara" panose="020E0502030303020204" pitchFamily="34" charset="0"/>
              </a:rPr>
              <a:t>HTML5/CSS/</a:t>
            </a:r>
            <a:r>
              <a:rPr lang="en-US" altLang="en-US" sz="2000" dirty="0" err="1" smtClean="0">
                <a:latin typeface="Candara" panose="020E0502030303020204" pitchFamily="34" charset="0"/>
              </a:rPr>
              <a:t>Javascript</a:t>
            </a:r>
            <a:endParaRPr lang="en-US" altLang="en-US" sz="2000" dirty="0" smtClean="0">
              <a:latin typeface="Candara" panose="020E0502030303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 smtClean="0">
                <a:latin typeface="Candara" panose="020E0502030303020204" pitchFamily="34" charset="0"/>
              </a:rPr>
              <a:t>cordova.js to be  included in each html file to enable Cordova libraries</a:t>
            </a:r>
            <a:endParaRPr lang="en-US" altLang="en-US" sz="2000" dirty="0">
              <a:latin typeface="Candara" panose="020E0502030303020204" pitchFamily="34" charset="0"/>
            </a:endParaRPr>
          </a:p>
          <a:p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www.phonegap.com</a:t>
            </a:r>
            <a:endParaRPr lang="en-US" alt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13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715161"/>
            <a:ext cx="8229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pPr marL="0" lvl="1" algn="ctr" defTabSz="957263"/>
            <a:r>
              <a:rPr lang="en-US" sz="4000" dirty="0">
                <a:solidFill>
                  <a:schemeClr val="tx2"/>
                </a:solidFill>
              </a:rPr>
              <a:t>Technology Stack </a:t>
            </a:r>
            <a:r>
              <a:rPr lang="en-US" sz="4000" dirty="0" smtClean="0">
                <a:solidFill>
                  <a:schemeClr val="tx2"/>
                </a:solidFill>
              </a:rPr>
              <a:t>–HTML5,CSS</a:t>
            </a:r>
            <a:r>
              <a:rPr lang="en-US" sz="4000" dirty="0">
                <a:solidFill>
                  <a:schemeClr val="tx2"/>
                </a:solidFill>
              </a:rPr>
              <a:t>, JAVASCRIPT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754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6038"/>
            <a:ext cx="8229600" cy="792162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rPr>
              <a:t/>
            </a:r>
            <a:br>
              <a:rPr lang="en-U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rPr>
            </a:br>
            <a:r>
              <a:rPr lang="en-U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rPr>
              <a:t>Technology </a:t>
            </a:r>
            <a:r>
              <a:rPr lang="en-US" sz="2800" kern="1200" dirty="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rPr>
              <a:t>Stack -HTML5,CSS, JAVASCRIPT</a:t>
            </a:r>
            <a:br>
              <a:rPr lang="en-US" sz="2800" kern="1200" dirty="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pic>
        <p:nvPicPr>
          <p:cNvPr id="1026" name="Picture 2" descr="http://www.learningsolutionsmag.com/assets/images/learningsolutions/2012/120719/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71182"/>
            <a:ext cx="3471862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30982"/>
            <a:ext cx="3471862" cy="295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0" y="891226"/>
            <a:ext cx="5181600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b="1" dirty="0" smtClean="0">
                <a:latin typeface="Candara" panose="020E0502030303020204" pitchFamily="34" charset="0"/>
              </a:rPr>
              <a:t>Create </a:t>
            </a:r>
            <a:r>
              <a:rPr lang="en-US" altLang="en-US" sz="2000" b="1" dirty="0" err="1" smtClean="0">
                <a:latin typeface="Candara" panose="020E0502030303020204" pitchFamily="34" charset="0"/>
              </a:rPr>
              <a:t>PhoneGap</a:t>
            </a:r>
            <a:r>
              <a:rPr lang="en-US" altLang="en-US" sz="2000" b="1" dirty="0" smtClean="0">
                <a:latin typeface="Candara" panose="020E0502030303020204" pitchFamily="34" charset="0"/>
              </a:rPr>
              <a:t> application on </a:t>
            </a:r>
            <a:r>
              <a:rPr lang="en-US" altLang="en-US" sz="2000" b="1" dirty="0" err="1" smtClean="0">
                <a:latin typeface="Candara" panose="020E0502030303020204" pitchFamily="34" charset="0"/>
              </a:rPr>
              <a:t>XCode</a:t>
            </a:r>
            <a:endParaRPr lang="en-US" altLang="en-US" sz="2000" b="1" dirty="0" smtClean="0">
              <a:latin typeface="Candara" panose="020E0502030303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 err="1" smtClean="0">
                <a:latin typeface="Candara" panose="020E0502030303020204" pitchFamily="34" charset="0"/>
              </a:rPr>
              <a:t>PhoneGap</a:t>
            </a:r>
            <a:r>
              <a:rPr lang="en-US" sz="1600" dirty="0" smtClean="0">
                <a:latin typeface="Candara" panose="020E0502030303020204" pitchFamily="34" charset="0"/>
              </a:rPr>
              <a:t> builds </a:t>
            </a:r>
            <a:r>
              <a:rPr lang="en-US" sz="1600" dirty="0">
                <a:latin typeface="Candara" panose="020E0502030303020204" pitchFamily="34" charset="0"/>
              </a:rPr>
              <a:t>a native application to display </a:t>
            </a:r>
            <a:r>
              <a:rPr lang="en-US" sz="1600" dirty="0" smtClean="0">
                <a:latin typeface="Candara" panose="020E0502030303020204" pitchFamily="34" charset="0"/>
              </a:rPr>
              <a:t>HTML5 </a:t>
            </a:r>
            <a:r>
              <a:rPr lang="en-US" sz="1600" dirty="0">
                <a:latin typeface="Candara" panose="020E0502030303020204" pitchFamily="34" charset="0"/>
              </a:rPr>
              <a:t>application in a browser </a:t>
            </a:r>
            <a:r>
              <a:rPr lang="en-US" sz="1600" dirty="0" smtClean="0">
                <a:latin typeface="Candara" panose="020E0502030303020204" pitchFamily="34" charset="0"/>
              </a:rPr>
              <a:t>control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latin typeface="Candara" panose="020E0502030303020204" pitchFamily="34" charset="0"/>
              </a:rPr>
              <a:t>PhoneGap</a:t>
            </a:r>
            <a:r>
              <a:rPr lang="en-US" sz="1600" dirty="0">
                <a:latin typeface="Candara" panose="020E0502030303020204" pitchFamily="34" charset="0"/>
              </a:rPr>
              <a:t> builds bridges between the hardware and </a:t>
            </a:r>
            <a:r>
              <a:rPr lang="en-US" sz="1600" dirty="0" err="1" smtClean="0">
                <a:latin typeface="Candara" panose="020E0502030303020204" pitchFamily="34" charset="0"/>
              </a:rPr>
              <a:t>cordova</a:t>
            </a:r>
            <a:r>
              <a:rPr lang="en-US" sz="1600" dirty="0" smtClean="0">
                <a:latin typeface="Candara" panose="020E0502030303020204" pitchFamily="34" charset="0"/>
              </a:rPr>
              <a:t> application</a:t>
            </a:r>
            <a:r>
              <a:rPr lang="en-US" altLang="en-US" sz="1600" b="1" dirty="0" smtClean="0">
                <a:latin typeface="Candara" panose="020E0502030303020204" pitchFamily="34" charset="0"/>
              </a:rPr>
              <a:t> (</a:t>
            </a:r>
            <a:r>
              <a:rPr lang="en-US" sz="1600" dirty="0">
                <a:latin typeface="Candara" panose="020E0502030303020204" pitchFamily="34" charset="0"/>
              </a:rPr>
              <a:t>hardware in JavaScript </a:t>
            </a:r>
            <a:r>
              <a:rPr lang="en-US" altLang="en-US" sz="1600" b="1" dirty="0" smtClean="0">
                <a:latin typeface="Candara" panose="020E0502030303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en-US" sz="1600" dirty="0" smtClean="0">
                <a:latin typeface="Candara" panose="020E0502030303020204" pitchFamily="34" charset="0"/>
              </a:rPr>
              <a:t>Provide the identifier appropriately like </a:t>
            </a:r>
            <a:r>
              <a:rPr lang="en-US" altLang="en-US" sz="1600" dirty="0" err="1" smtClean="0">
                <a:latin typeface="Candara" panose="020E0502030303020204" pitchFamily="34" charset="0"/>
              </a:rPr>
              <a:t>com.testapp</a:t>
            </a:r>
            <a:endParaRPr lang="en-US" altLang="en-US" sz="1600" dirty="0" smtClean="0">
              <a:latin typeface="Candara" panose="020E0502030303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Make sure the check is removed from the automatic reference counting </a:t>
            </a:r>
            <a:r>
              <a:rPr lang="en-US" sz="1600" dirty="0" smtClean="0">
                <a:latin typeface="Candara" panose="020E0502030303020204" pitchFamily="34" charset="0"/>
              </a:rPr>
              <a:t>option. </a:t>
            </a:r>
            <a:r>
              <a:rPr lang="en-US" sz="1600" dirty="0">
                <a:latin typeface="Candara" panose="020E0502030303020204" pitchFamily="34" charset="0"/>
              </a:rPr>
              <a:t>K</a:t>
            </a:r>
            <a:r>
              <a:rPr lang="en-US" sz="1600" dirty="0" smtClean="0">
                <a:latin typeface="Candara" panose="020E0502030303020204" pitchFamily="34" charset="0"/>
              </a:rPr>
              <a:t>eeping </a:t>
            </a:r>
            <a:r>
              <a:rPr lang="en-US" sz="1600" dirty="0">
                <a:latin typeface="Candara" panose="020E0502030303020204" pitchFamily="34" charset="0"/>
              </a:rPr>
              <a:t>this option checked will cause your </a:t>
            </a:r>
            <a:r>
              <a:rPr lang="en-US" sz="1600" dirty="0" err="1">
                <a:latin typeface="Candara" panose="020E0502030303020204" pitchFamily="34" charset="0"/>
              </a:rPr>
              <a:t>PhoneGap</a:t>
            </a:r>
            <a:r>
              <a:rPr lang="en-US" sz="1600" dirty="0">
                <a:latin typeface="Candara" panose="020E0502030303020204" pitchFamily="34" charset="0"/>
              </a:rPr>
              <a:t> applications to break</a:t>
            </a:r>
            <a:endParaRPr lang="en-US" altLang="en-US" sz="1600" dirty="0" smtClean="0">
              <a:latin typeface="Candara" panose="020E0502030303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en-US" sz="1600" dirty="0" smtClean="0">
                <a:latin typeface="Candara" panose="020E0502030303020204" pitchFamily="34" charset="0"/>
              </a:rPr>
              <a:t>Click on Next to </a:t>
            </a:r>
            <a:r>
              <a:rPr lang="en-US" sz="1600" dirty="0" smtClean="0">
                <a:latin typeface="Candara" panose="020E0502030303020204" pitchFamily="34" charset="0"/>
              </a:rPr>
              <a:t>choose </a:t>
            </a:r>
            <a:r>
              <a:rPr lang="en-US" sz="1600" dirty="0">
                <a:latin typeface="Candara" panose="020E0502030303020204" pitchFamily="34" charset="0"/>
              </a:rPr>
              <a:t>a location to save your project files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The next step is to run the </a:t>
            </a:r>
            <a:r>
              <a:rPr lang="en-US" sz="1600" dirty="0" err="1">
                <a:latin typeface="Candara" panose="020E0502030303020204" pitchFamily="34" charset="0"/>
              </a:rPr>
              <a:t>PhoneGap</a:t>
            </a:r>
            <a:r>
              <a:rPr lang="en-US" sz="1600" dirty="0">
                <a:latin typeface="Candara" panose="020E0502030303020204" pitchFamily="34" charset="0"/>
              </a:rPr>
              <a:t> application. Press the Run button in the upper left hand corner of the </a:t>
            </a:r>
            <a:r>
              <a:rPr lang="en-US" sz="1600" dirty="0" err="1">
                <a:latin typeface="Candara" panose="020E0502030303020204" pitchFamily="34" charset="0"/>
              </a:rPr>
              <a:t>Xcode</a:t>
            </a:r>
            <a:r>
              <a:rPr lang="en-US" sz="1600" dirty="0">
                <a:latin typeface="Candara" panose="020E0502030303020204" pitchFamily="34" charset="0"/>
              </a:rPr>
              <a:t> interface</a:t>
            </a:r>
            <a:r>
              <a:rPr lang="en-US" sz="1600" dirty="0" smtClean="0">
                <a:latin typeface="Candara" panose="020E0502030303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en-US" sz="1600" dirty="0" smtClean="0">
                <a:latin typeface="Candara" panose="020E0502030303020204" pitchFamily="34" charset="0"/>
              </a:rPr>
              <a:t>In few minutes, Emulator will appear &amp; below error massage could be seen “ERROR: Start Page at ‘www/index.html’ was not found”</a:t>
            </a:r>
          </a:p>
          <a:p>
            <a:pPr marL="342900" indent="-342900">
              <a:buAutoNum type="arabicPeriod"/>
            </a:pPr>
            <a:r>
              <a:rPr lang="en-US" altLang="en-US" sz="1600" dirty="0" smtClean="0">
                <a:latin typeface="Candara" panose="020E0502030303020204" pitchFamily="34" charset="0"/>
              </a:rPr>
              <a:t>In project folder, drag www folder into main project </a:t>
            </a:r>
            <a:endParaRPr lang="en-US" alt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2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6038"/>
            <a:ext cx="8229600" cy="792162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rPr>
              <a:t/>
            </a:r>
            <a:br>
              <a:rPr lang="en-U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rPr>
            </a:br>
            <a:r>
              <a:rPr lang="en-U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rPr>
              <a:t>Technology </a:t>
            </a:r>
            <a:r>
              <a:rPr lang="en-US" sz="2800" kern="1200" dirty="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rPr>
              <a:t>Stack -HTML5,CSS, JAVASCRIPT</a:t>
            </a:r>
            <a:br>
              <a:rPr lang="en-US" sz="2800" kern="1200" dirty="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891226"/>
            <a:ext cx="5181600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latin typeface="Candara" panose="020E0502030303020204" pitchFamily="34" charset="0"/>
              </a:rPr>
              <a:t>9. Click on Finish to create the </a:t>
            </a:r>
            <a:r>
              <a:rPr lang="en-US" sz="1600" dirty="0" err="1" smtClean="0">
                <a:latin typeface="Candara" panose="020E0502030303020204" pitchFamily="34" charset="0"/>
              </a:rPr>
              <a:t>cordova</a:t>
            </a:r>
            <a:r>
              <a:rPr lang="en-US" sz="1600" dirty="0" smtClean="0">
                <a:latin typeface="Candara" panose="020E0502030303020204" pitchFamily="34" charset="0"/>
              </a:rPr>
              <a:t> project successfully</a:t>
            </a:r>
          </a:p>
          <a:p>
            <a:r>
              <a:rPr lang="en-US" sz="1600" dirty="0" smtClean="0">
                <a:latin typeface="Candara" panose="020E0502030303020204" pitchFamily="34" charset="0"/>
              </a:rPr>
              <a:t>Once project is created, the folder structure should look like below diagram</a:t>
            </a:r>
          </a:p>
          <a:p>
            <a:endParaRPr lang="en-US" sz="1600" dirty="0">
              <a:latin typeface="Candara" panose="020E0502030303020204" pitchFamily="34" charset="0"/>
            </a:endParaRPr>
          </a:p>
          <a:p>
            <a:endParaRPr lang="en-US" sz="1600" dirty="0" smtClean="0">
              <a:latin typeface="Candara" panose="020E0502030303020204" pitchFamily="34" charset="0"/>
            </a:endParaRPr>
          </a:p>
          <a:p>
            <a:endParaRPr lang="en-US" sz="1600" dirty="0">
              <a:latin typeface="Candara" panose="020E0502030303020204" pitchFamily="34" charset="0"/>
            </a:endParaRPr>
          </a:p>
          <a:p>
            <a:endParaRPr lang="en-US" sz="1600" dirty="0" smtClean="0">
              <a:latin typeface="Candara" panose="020E0502030303020204" pitchFamily="34" charset="0"/>
            </a:endParaRPr>
          </a:p>
          <a:p>
            <a:endParaRPr lang="en-US" sz="1600" dirty="0">
              <a:latin typeface="Candara" panose="020E0502030303020204" pitchFamily="34" charset="0"/>
            </a:endParaRPr>
          </a:p>
          <a:p>
            <a:endParaRPr lang="en-US" sz="1600" dirty="0" smtClean="0">
              <a:latin typeface="Candara" panose="020E0502030303020204" pitchFamily="34" charset="0"/>
            </a:endParaRPr>
          </a:p>
          <a:p>
            <a:endParaRPr lang="en-US" sz="16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Candara" panose="020E0502030303020204" pitchFamily="34" charset="0"/>
              </a:rPr>
              <a:t>Run the project, then the default greeting screen should appear on the emulator &amp; alert should also be shown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Candara" panose="020E0502030303020204" pitchFamily="34" charset="0"/>
              </a:rPr>
              <a:t>Index.html in www folder is the starting point of the application 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Candara" panose="020E0502030303020204" pitchFamily="34" charset="0"/>
              </a:rPr>
              <a:t>All html content should appear under .html page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Candara" panose="020E0502030303020204" pitchFamily="34" charset="0"/>
              </a:rPr>
              <a:t>Js</a:t>
            </a:r>
            <a:r>
              <a:rPr lang="en-US" sz="1600" dirty="0" smtClean="0">
                <a:latin typeface="Candara" panose="020E0502030303020204" pitchFamily="34" charset="0"/>
              </a:rPr>
              <a:t> folder should hold the </a:t>
            </a:r>
            <a:r>
              <a:rPr lang="en-US" sz="1600" dirty="0" err="1" smtClean="0">
                <a:latin typeface="Candara" panose="020E0502030303020204" pitchFamily="34" charset="0"/>
              </a:rPr>
              <a:t>javascript</a:t>
            </a:r>
            <a:r>
              <a:rPr lang="en-US" sz="1600" dirty="0" smtClean="0">
                <a:latin typeface="Candara" panose="020E0502030303020204" pitchFamily="34" charset="0"/>
              </a:rPr>
              <a:t>/jQuery Mobile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Candara" panose="020E0502030303020204" pitchFamily="34" charset="0"/>
              </a:rPr>
              <a:t>Images folder holds all the images that is require for application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Candara" panose="020E0502030303020204" pitchFamily="34" charset="0"/>
              </a:rPr>
              <a:t>Config</a:t>
            </a:r>
            <a:r>
              <a:rPr lang="en-US" sz="1600" dirty="0" smtClean="0">
                <a:latin typeface="Candara" panose="020E0502030303020204" pitchFamily="34" charset="0"/>
              </a:rPr>
              <a:t> file , to set the configuration details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347186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869" y="2028825"/>
            <a:ext cx="347186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1"/>
            <a:ext cx="347186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0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914400"/>
            <a:ext cx="8153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andara" panose="020E0502030303020204" pitchFamily="34" charset="0"/>
              </a:rPr>
              <a:t>Motivation and objectives</a:t>
            </a:r>
          </a:p>
          <a:p>
            <a:r>
              <a:rPr lang="en-US" altLang="en-US" b="1" dirty="0">
                <a:latin typeface="Candara" panose="020E0502030303020204" pitchFamily="34" charset="0"/>
              </a:rPr>
              <a:t>Main reasons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ndara" panose="020E0502030303020204" pitchFamily="34" charset="0"/>
              </a:rPr>
              <a:t>One key argument: classical HTML ...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Historically intended for documents.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Not adequate support for web applications.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ndara" panose="020E0502030303020204" pitchFamily="34" charset="0"/>
              </a:rPr>
              <a:t>Other issues: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Forms handling insufficient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Elements (“tags”) not matching prevalent needs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look-and-feel and behavior is decided by browsers </a:t>
            </a:r>
            <a:r>
              <a:rPr lang="en-US" altLang="en-US" dirty="0" err="1">
                <a:latin typeface="Candara" panose="020E0502030303020204" pitchFamily="34" charset="0"/>
              </a:rPr>
              <a:t>etc</a:t>
            </a:r>
            <a:endParaRPr lang="en-US" altLang="en-US" dirty="0">
              <a:latin typeface="Candara" panose="020E0502030303020204" pitchFamily="34" charset="0"/>
            </a:endParaRPr>
          </a:p>
          <a:p>
            <a:pPr marL="0" lvl="1"/>
            <a:r>
              <a:rPr lang="en-US" altLang="en-US" b="1" dirty="0">
                <a:latin typeface="Candara" panose="020E0502030303020204" pitchFamily="34" charset="0"/>
              </a:rPr>
              <a:t>Stakeholder challenges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End users: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− Web content look-and-feel and behavior depends on browser.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− Variation in look-and-feel and behavior depends on content authoring styles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Web content creators: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− Browser independent authoring difficult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− Misuse of markup when needs do not match markup vocabulary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Browser vendors: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− Not completely well defined: script execution, ...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− Handling of ill-formed content</a:t>
            </a:r>
          </a:p>
        </p:txBody>
      </p:sp>
    </p:spTree>
    <p:extLst>
      <p:ext uri="{BB962C8B-B14F-4D97-AF65-F5344CB8AC3E}">
        <p14:creationId xmlns:p14="http://schemas.microsoft.com/office/powerpoint/2010/main" val="24047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948690"/>
            <a:ext cx="9525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andara" panose="020E0502030303020204" pitchFamily="34" charset="0"/>
              </a:rPr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Provide good support for modern documents and web applications</a:t>
            </a:r>
          </a:p>
          <a:p>
            <a:r>
              <a:rPr lang="en-US" altLang="en-US" dirty="0">
                <a:latin typeface="Candara" panose="020E0502030303020204" pitchFamily="34" charset="0"/>
              </a:rPr>
              <a:t>	− Web 2.0; social sites; online shops;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Support legacy web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Optimize backward compatibility</a:t>
            </a:r>
          </a:p>
          <a:p>
            <a:r>
              <a:rPr lang="en-US" altLang="en-US" dirty="0">
                <a:latin typeface="Candara" panose="020E0502030303020204" pitchFamily="34" charset="0"/>
              </a:rPr>
              <a:t>	− HTML4, XHTML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Cover common browser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Make web content authoring more uniform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Clarify processing model ... conforming and non-conforming </a:t>
            </a:r>
            <a:r>
              <a:rPr lang="en-US" altLang="en-US" dirty="0" smtClean="0">
                <a:latin typeface="Candara" panose="020E0502030303020204" pitchFamily="34" charset="0"/>
              </a:rPr>
              <a:t>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Candara" panose="020E0502030303020204" pitchFamily="34" charset="0"/>
            </a:endParaRPr>
          </a:p>
          <a:p>
            <a:r>
              <a:rPr lang="en-US" altLang="en-US" b="1" dirty="0">
                <a:latin typeface="Candara" panose="020E0502030303020204" pitchFamily="34" charset="0"/>
              </a:rPr>
              <a:t>About HTML5</a:t>
            </a:r>
            <a:endParaRPr lang="en-US" altLang="en-US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5 is a content model, not a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Emphasizes what web contents </a:t>
            </a:r>
            <a:r>
              <a:rPr lang="en-US" i="1" dirty="0"/>
              <a:t>consists </a:t>
            </a:r>
            <a:r>
              <a:rPr lang="en-US" dirty="0"/>
              <a:t>of, not how it is </a:t>
            </a:r>
            <a:r>
              <a:rPr lang="en-US" i="1" dirty="0"/>
              <a:t>represented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</a:t>
            </a:r>
            <a:r>
              <a:rPr lang="en-US" i="1" dirty="0"/>
              <a:t>Document Object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base for HTML </a:t>
            </a:r>
            <a:r>
              <a:rPr lang="en-US" i="1" dirty="0"/>
              <a:t>and </a:t>
            </a:r>
            <a:r>
              <a:rPr lang="en-US" dirty="0" smtClean="0"/>
              <a:t>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Development using Cordova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057274"/>
            <a:ext cx="8610600" cy="4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Table of Contents</a:t>
            </a:r>
          </a:p>
          <a:p>
            <a:pPr lvl="1"/>
            <a:endParaRPr lang="en-US" sz="28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Introduction to Apache Cordova</a:t>
            </a:r>
          </a:p>
          <a:p>
            <a:pPr marL="800100" lvl="1" indent="-34290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Prerequisites</a:t>
            </a:r>
          </a:p>
          <a:p>
            <a:pPr marL="800100" lvl="1" indent="-34290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Technology Stack -HTML5,CSS, </a:t>
            </a:r>
            <a:r>
              <a:rPr lang="en-US" sz="20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JAVASCRIPT</a:t>
            </a:r>
          </a:p>
          <a:p>
            <a:pPr marL="800100" lvl="1" indent="-34290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Other Technology </a:t>
            </a:r>
            <a:r>
              <a:rPr lang="en-US" sz="20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Stack on Cordova</a:t>
            </a:r>
          </a:p>
          <a:p>
            <a:pPr marL="800100" lvl="1" indent="-342900">
              <a:buAutoNum type="arabicPeriod"/>
            </a:pPr>
            <a:endParaRPr 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marL="800100" lvl="1" indent="-342900">
              <a:buAutoNum type="arabicPeriod"/>
            </a:pPr>
            <a:endParaRPr lang="en-US" sz="20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Picture 9" descr="phonegap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18063"/>
            <a:ext cx="434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0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7460" y="914468"/>
            <a:ext cx="8610600" cy="563231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HTML 5 ==&gt; HTML and XHTML</a:t>
            </a:r>
          </a:p>
          <a:p>
            <a:r>
              <a:rPr lang="en-US" dirty="0"/>
              <a:t> </a:t>
            </a:r>
            <a:r>
              <a:rPr lang="en-US" b="1" dirty="0"/>
              <a:t>What is new?</a:t>
            </a:r>
          </a:p>
          <a:p>
            <a:r>
              <a:rPr lang="en-US" dirty="0"/>
              <a:t>Structure of textual documents  - section, article, header, footer, ...</a:t>
            </a:r>
          </a:p>
          <a:p>
            <a:r>
              <a:rPr lang="en-US" dirty="0"/>
              <a:t>Multimedia                                     - audio, video, embed, ...</a:t>
            </a:r>
          </a:p>
          <a:p>
            <a:r>
              <a:rPr lang="en-US" dirty="0"/>
              <a:t>Graphics                                          - canvas, figure, ...</a:t>
            </a:r>
          </a:p>
          <a:p>
            <a:r>
              <a:rPr lang="en-US" dirty="0"/>
              <a:t>Forms                                               - input, ...</a:t>
            </a:r>
          </a:p>
          <a:p>
            <a:r>
              <a:rPr lang="en-US" dirty="0"/>
              <a:t>Editing                                              - drag-and-drop, copy-and-paste, undo, </a:t>
            </a:r>
            <a:r>
              <a:rPr lang="en-US" dirty="0" smtClean="0"/>
              <a:t>...</a:t>
            </a:r>
          </a:p>
          <a:p>
            <a:endParaRPr lang="en-US" dirty="0"/>
          </a:p>
          <a:p>
            <a:r>
              <a:rPr lang="en-US" b="1" dirty="0" smtClean="0"/>
              <a:t>What </a:t>
            </a:r>
            <a:r>
              <a:rPr lang="en-US" b="1" dirty="0"/>
              <a:t>is removed?</a:t>
            </a:r>
          </a:p>
          <a:p>
            <a:r>
              <a:rPr lang="en-US" dirty="0" smtClean="0"/>
              <a:t>Text		- </a:t>
            </a:r>
            <a:r>
              <a:rPr lang="en-US" dirty="0"/>
              <a:t>big, font, </a:t>
            </a:r>
            <a:r>
              <a:rPr lang="en-US" dirty="0" err="1"/>
              <a:t>tt</a:t>
            </a:r>
            <a:r>
              <a:rPr lang="en-US" dirty="0"/>
              <a:t>, ...</a:t>
            </a:r>
          </a:p>
          <a:p>
            <a:r>
              <a:rPr lang="en-US" dirty="0" smtClean="0"/>
              <a:t>Frames		- </a:t>
            </a:r>
            <a:r>
              <a:rPr lang="en-US" dirty="0"/>
              <a:t>frame, frameset, </a:t>
            </a:r>
            <a:r>
              <a:rPr lang="en-US" dirty="0" err="1"/>
              <a:t>noframes</a:t>
            </a:r>
            <a:r>
              <a:rPr lang="en-US" dirty="0"/>
              <a:t>, ...</a:t>
            </a:r>
          </a:p>
          <a:p>
            <a:r>
              <a:rPr lang="en-US" dirty="0" err="1" smtClean="0"/>
              <a:t>Misc</a:t>
            </a:r>
            <a:r>
              <a:rPr lang="en-US" dirty="0"/>
              <a:t>	</a:t>
            </a:r>
            <a:r>
              <a:rPr lang="en-US" dirty="0" smtClean="0"/>
              <a:t>	- </a:t>
            </a:r>
            <a:r>
              <a:rPr lang="en-US" dirty="0"/>
              <a:t>applet, acronym, </a:t>
            </a:r>
            <a:r>
              <a:rPr lang="en-US" dirty="0" smtClean="0"/>
              <a:t>...</a:t>
            </a:r>
          </a:p>
          <a:p>
            <a:endParaRPr lang="en-US" dirty="0"/>
          </a:p>
          <a:p>
            <a:r>
              <a:rPr lang="en-US" b="1" dirty="0" smtClean="0"/>
              <a:t>Conclusions : </a:t>
            </a:r>
            <a:r>
              <a:rPr lang="en-US" dirty="0" smtClean="0"/>
              <a:t>HTML </a:t>
            </a:r>
            <a:r>
              <a:rPr lang="en-US" dirty="0"/>
              <a:t>5 is the robust replacement of HTML4, XHTML </a:t>
            </a:r>
            <a:r>
              <a:rPr lang="en-US" dirty="0" smtClean="0"/>
              <a:t>1and </a:t>
            </a:r>
            <a:r>
              <a:rPr lang="en-US" dirty="0"/>
              <a:t>DOM2/HTML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Target: re-engineer HTML to match current and </a:t>
            </a:r>
            <a:r>
              <a:rPr lang="en-US" dirty="0" smtClean="0"/>
              <a:t>forthcoming needs</a:t>
            </a:r>
            <a:endParaRPr lang="en-US" dirty="0"/>
          </a:p>
          <a:p>
            <a:r>
              <a:rPr lang="en-US" dirty="0" smtClean="0"/>
              <a:t>	- </a:t>
            </a:r>
            <a:r>
              <a:rPr lang="en-US" dirty="0"/>
              <a:t>Knowledge base: multiple years of web content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Target: preserve value of present investment in web contents</a:t>
            </a:r>
          </a:p>
          <a:p>
            <a:r>
              <a:rPr lang="en-US" dirty="0" smtClean="0"/>
              <a:t>	- </a:t>
            </a:r>
            <a:r>
              <a:rPr lang="en-US" dirty="0"/>
              <a:t>Backward compatibility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Target: predictable browser behavior on ill-formed contents</a:t>
            </a:r>
          </a:p>
          <a:p>
            <a:r>
              <a:rPr lang="en-US" dirty="0" smtClean="0"/>
              <a:t>	- </a:t>
            </a:r>
            <a:r>
              <a:rPr lang="en-US" dirty="0"/>
              <a:t>Harmonizing handling of contents with errors</a:t>
            </a:r>
          </a:p>
        </p:txBody>
      </p:sp>
    </p:spTree>
    <p:extLst>
      <p:ext uri="{BB962C8B-B14F-4D97-AF65-F5344CB8AC3E}">
        <p14:creationId xmlns:p14="http://schemas.microsoft.com/office/powerpoint/2010/main" val="37665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777656"/>
            <a:ext cx="7543800" cy="5632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CSS</a:t>
            </a:r>
            <a:r>
              <a:rPr lang="en-US" sz="2000" dirty="0"/>
              <a:t> stands for </a:t>
            </a:r>
            <a:r>
              <a:rPr lang="en-US" sz="2000" b="1" dirty="0"/>
              <a:t>C</a:t>
            </a:r>
            <a:r>
              <a:rPr lang="en-US" sz="2000" dirty="0"/>
              <a:t>ascading </a:t>
            </a:r>
            <a:r>
              <a:rPr lang="en-US" sz="2000" b="1" dirty="0"/>
              <a:t>S</a:t>
            </a:r>
            <a:r>
              <a:rPr lang="en-US" sz="2000" dirty="0"/>
              <a:t>tyle </a:t>
            </a:r>
            <a:r>
              <a:rPr lang="en-US" sz="2000" b="1" dirty="0"/>
              <a:t>S</a:t>
            </a:r>
            <a:r>
              <a:rPr lang="en-US" sz="2000" dirty="0"/>
              <a:t>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Styles define </a:t>
            </a:r>
            <a:r>
              <a:rPr lang="en-US" sz="2000" b="1" dirty="0"/>
              <a:t>how to display</a:t>
            </a:r>
            <a:r>
              <a:rPr lang="en-US" sz="2000" dirty="0"/>
              <a:t> HTML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Styles were added to HTML 4.0 </a:t>
            </a:r>
            <a:r>
              <a:rPr lang="en-US" sz="2000" b="1" dirty="0"/>
              <a:t>to solve a problem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External Style Sheets</a:t>
            </a:r>
            <a:r>
              <a:rPr lang="en-US" sz="2000" dirty="0"/>
              <a:t> can save a lot of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External </a:t>
            </a:r>
            <a:r>
              <a:rPr lang="en-US" sz="2000" dirty="0"/>
              <a:t>Style Sheets are stored in </a:t>
            </a:r>
            <a:r>
              <a:rPr lang="en-US" sz="2000" b="1" dirty="0"/>
              <a:t>CSS </a:t>
            </a:r>
            <a:r>
              <a:rPr lang="en-US" sz="2000" b="1" dirty="0" smtClean="0"/>
              <a:t>files</a:t>
            </a:r>
          </a:p>
          <a:p>
            <a:endParaRPr lang="en-US" sz="2000" b="1" dirty="0" smtClean="0"/>
          </a:p>
          <a:p>
            <a:r>
              <a:rPr lang="en-US" sz="2000" b="1" dirty="0">
                <a:latin typeface="Candara" panose="020E0502030303020204" pitchFamily="34" charset="0"/>
              </a:rPr>
              <a:t>CSS </a:t>
            </a:r>
            <a:r>
              <a:rPr lang="en-US" sz="2000" b="1" dirty="0" smtClean="0">
                <a:latin typeface="Candara" panose="020E0502030303020204" pitchFamily="34" charset="0"/>
              </a:rPr>
              <a:t>Syntax:</a:t>
            </a:r>
            <a:endParaRPr lang="en-US" sz="2000" b="1" dirty="0">
              <a:latin typeface="Candara" panose="020E0502030303020204" pitchFamily="34" charset="0"/>
            </a:endParaRPr>
          </a:p>
          <a:p>
            <a:r>
              <a:rPr lang="en-US" sz="2000" dirty="0"/>
              <a:t>A CSS rule set consists of a selector and a declaration block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selector points to the HTML element you want to style.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declaration block contains one or more declarations separated by semicolons.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declaration includes a property name and a value, separated by a colon</a:t>
            </a:r>
            <a:r>
              <a:rPr lang="en-US" sz="2000" dirty="0" smtClean="0"/>
              <a:t>.</a:t>
            </a:r>
            <a:endParaRPr lang="en-US" altLang="en-US" dirty="0"/>
          </a:p>
        </p:txBody>
      </p:sp>
      <p:pic>
        <p:nvPicPr>
          <p:cNvPr id="1026" name="Picture 2" descr="C:\Users\rp820929\Desktop\select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629126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 Between CSS and CSS3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00291"/>
            <a:ext cx="8610600" cy="470898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dara" panose="020E0502030303020204" pitchFamily="34" charset="0"/>
              </a:rPr>
              <a:t>CSS3 has been split into "modules". It contains the "old CSS specification" (which has been split into smaller pieces). In addition, new modules are added</a:t>
            </a:r>
            <a:r>
              <a:rPr lang="en-US" sz="2000" dirty="0" smtClean="0">
                <a:latin typeface="Candara" panose="020E0502030303020204" pitchFamily="34" charset="0"/>
              </a:rPr>
              <a:t>.</a:t>
            </a:r>
          </a:p>
          <a:p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dara" panose="020E0502030303020204" pitchFamily="34" charset="0"/>
              </a:rPr>
              <a:t>Some of the most important CSS3 modules are</a:t>
            </a:r>
            <a:r>
              <a:rPr lang="en-US" sz="2000" dirty="0" smtClean="0">
                <a:latin typeface="Candara" panose="020E0502030303020204" pitchFamily="34" charset="0"/>
              </a:rPr>
              <a:t>:</a:t>
            </a:r>
          </a:p>
          <a:p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Box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Backgrounds and Borders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Image Values and Replaced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Text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2D/3D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Animations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Multiple Column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8797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00291"/>
            <a:ext cx="8610600" cy="575542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Candara" panose="020E0502030303020204" pitchFamily="34" charset="0"/>
              </a:rPr>
              <a:t>Javascript</a:t>
            </a:r>
            <a:r>
              <a:rPr lang="en-US" sz="1600" b="1" dirty="0" smtClean="0">
                <a:latin typeface="Candara" panose="020E0502030303020204" pitchFamily="34" charset="0"/>
              </a:rPr>
              <a:t> Basics</a:t>
            </a:r>
          </a:p>
          <a:p>
            <a:r>
              <a:rPr lang="en-US" sz="1600" dirty="0" smtClean="0">
                <a:latin typeface="Candara" panose="020E0502030303020204" pitchFamily="34" charset="0"/>
              </a:rPr>
              <a:t>JavaScript </a:t>
            </a:r>
            <a:r>
              <a:rPr lang="en-US" sz="1600" dirty="0">
                <a:latin typeface="Candara" panose="020E0502030303020204" pitchFamily="34" charset="0"/>
              </a:rPr>
              <a:t>is:</a:t>
            </a:r>
          </a:p>
          <a:p>
            <a:r>
              <a:rPr lang="en-US" sz="1600" dirty="0">
                <a:latin typeface="Candara" panose="020E0502030303020204" pitchFamily="34" charset="0"/>
              </a:rPr>
              <a:t>JavaScript is a lightweight, interpreted programming language</a:t>
            </a:r>
          </a:p>
          <a:p>
            <a:r>
              <a:rPr lang="en-US" sz="1600" dirty="0">
                <a:latin typeface="Candara" panose="020E0502030303020204" pitchFamily="34" charset="0"/>
              </a:rPr>
              <a:t>Designed for creating network-centric applications</a:t>
            </a:r>
          </a:p>
          <a:p>
            <a:r>
              <a:rPr lang="en-US" sz="1600" dirty="0">
                <a:latin typeface="Candara" panose="020E0502030303020204" pitchFamily="34" charset="0"/>
              </a:rPr>
              <a:t>Complementary to and integrated with Java</a:t>
            </a:r>
          </a:p>
          <a:p>
            <a:r>
              <a:rPr lang="en-US" sz="1600" dirty="0">
                <a:latin typeface="Candara" panose="020E0502030303020204" pitchFamily="34" charset="0"/>
              </a:rPr>
              <a:t>Complementary to and integrated with HTML</a:t>
            </a:r>
          </a:p>
          <a:p>
            <a:r>
              <a:rPr lang="en-US" sz="1600" dirty="0">
                <a:latin typeface="Candara" panose="020E0502030303020204" pitchFamily="34" charset="0"/>
              </a:rPr>
              <a:t>Open and cross-platform</a:t>
            </a:r>
          </a:p>
          <a:p>
            <a:r>
              <a:rPr lang="en-US" sz="1600" b="1" dirty="0">
                <a:latin typeface="Candara" panose="020E0502030303020204" pitchFamily="34" charset="0"/>
              </a:rPr>
              <a:t>JavaScript Syntax</a:t>
            </a:r>
            <a:r>
              <a:rPr lang="en-US" sz="1600" b="1" dirty="0" smtClean="0">
                <a:latin typeface="Candara" panose="020E0502030303020204" pitchFamily="34" charset="0"/>
              </a:rPr>
              <a:t>: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&lt;script ...&gt; JavaScript code &lt;/script</a:t>
            </a:r>
            <a:r>
              <a:rPr lang="en-US" sz="1600" dirty="0" smtClean="0">
                <a:latin typeface="Candara" panose="020E0502030303020204" pitchFamily="34" charset="0"/>
              </a:rPr>
              <a:t>&gt;</a:t>
            </a:r>
          </a:p>
          <a:p>
            <a:r>
              <a:rPr lang="en-US" sz="1600" b="1" dirty="0" smtClean="0">
                <a:latin typeface="Candara" panose="020E0502030303020204" pitchFamily="34" charset="0"/>
              </a:rPr>
              <a:t>Example</a:t>
            </a:r>
            <a:endParaRPr lang="en-US" sz="1600" dirty="0" smtClean="0">
              <a:latin typeface="Candara" panose="020E0502030303020204" pitchFamily="34" charset="0"/>
            </a:endParaRPr>
          </a:p>
          <a:p>
            <a:r>
              <a:rPr lang="fr-FR" sz="1600" dirty="0" smtClean="0"/>
              <a:t>&lt;script </a:t>
            </a:r>
            <a:r>
              <a:rPr lang="fr-FR" sz="1600" dirty="0" err="1" smtClean="0"/>
              <a:t>language</a:t>
            </a:r>
            <a:r>
              <a:rPr lang="fr-FR" sz="1600" dirty="0" smtClean="0"/>
              <a:t>="</a:t>
            </a:r>
            <a:r>
              <a:rPr lang="fr-FR" sz="1600" dirty="0" err="1" smtClean="0"/>
              <a:t>javascript</a:t>
            </a:r>
            <a:r>
              <a:rPr lang="fr-FR" sz="1600" dirty="0" smtClean="0"/>
              <a:t>" type="</a:t>
            </a:r>
            <a:r>
              <a:rPr lang="fr-FR" sz="1600" dirty="0" err="1" smtClean="0"/>
              <a:t>text</a:t>
            </a:r>
            <a:r>
              <a:rPr lang="fr-FR" sz="1600" dirty="0" smtClean="0"/>
              <a:t>/</a:t>
            </a:r>
            <a:r>
              <a:rPr lang="fr-FR" sz="1600" dirty="0" err="1" smtClean="0"/>
              <a:t>javascript</a:t>
            </a:r>
            <a:r>
              <a:rPr lang="fr-FR" sz="1600" dirty="0" smtClean="0"/>
              <a:t>"&gt; JavaScript code &lt;/script&gt;</a:t>
            </a:r>
          </a:p>
          <a:p>
            <a:endParaRPr lang="fr-FR" sz="1600" dirty="0" smtClean="0">
              <a:latin typeface="Candara" panose="020E0502030303020204" pitchFamily="34" charset="0"/>
            </a:endParaRPr>
          </a:p>
          <a:p>
            <a:r>
              <a:rPr lang="fr-FR" sz="1600" dirty="0" smtClean="0">
                <a:latin typeface="Candara" panose="020E0502030303020204" pitchFamily="34" charset="0"/>
              </a:rPr>
              <a:t>First script</a:t>
            </a:r>
          </a:p>
          <a:p>
            <a:r>
              <a:rPr lang="en-US" sz="1600" dirty="0"/>
              <a:t>&lt;html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&lt;body&gt; </a:t>
            </a:r>
            <a:endParaRPr lang="en-US" sz="1600" dirty="0" smtClean="0"/>
          </a:p>
          <a:p>
            <a:r>
              <a:rPr lang="en-US" sz="1600" dirty="0" smtClean="0"/>
              <a:t>&lt;</a:t>
            </a:r>
            <a:r>
              <a:rPr lang="en-US" sz="1600" dirty="0"/>
              <a:t>script language="</a:t>
            </a:r>
            <a:r>
              <a:rPr lang="en-US" sz="1600" dirty="0" err="1"/>
              <a:t>javascript</a:t>
            </a:r>
            <a:r>
              <a:rPr lang="en-US" sz="1600" dirty="0"/>
              <a:t>" type="text/</a:t>
            </a:r>
            <a:r>
              <a:rPr lang="en-US" sz="1600" dirty="0" err="1"/>
              <a:t>javascript</a:t>
            </a:r>
            <a:r>
              <a:rPr lang="en-US" sz="1600" dirty="0" smtClean="0"/>
              <a:t>"&gt;</a:t>
            </a:r>
          </a:p>
          <a:p>
            <a:r>
              <a:rPr lang="en-US" sz="1600" dirty="0" smtClean="0"/>
              <a:t> &lt;!--</a:t>
            </a:r>
          </a:p>
          <a:p>
            <a:r>
              <a:rPr lang="en-US" sz="1600" dirty="0" err="1" smtClean="0"/>
              <a:t>document.write</a:t>
            </a:r>
            <a:r>
              <a:rPr lang="en-US" sz="1600" dirty="0"/>
              <a:t>("Hello World!") </a:t>
            </a:r>
            <a:endParaRPr lang="en-US" sz="1600" dirty="0" smtClean="0"/>
          </a:p>
          <a:p>
            <a:r>
              <a:rPr lang="en-US" sz="1600" dirty="0" smtClean="0"/>
              <a:t>//--&gt; </a:t>
            </a:r>
          </a:p>
          <a:p>
            <a:r>
              <a:rPr lang="en-US" sz="1600" dirty="0" smtClean="0"/>
              <a:t>&lt;/</a:t>
            </a:r>
            <a:r>
              <a:rPr lang="en-US" sz="1600" dirty="0"/>
              <a:t>script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&lt;/body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&lt;/html&gt;</a:t>
            </a:r>
            <a:endParaRPr lang="fr-FR" sz="1600" dirty="0">
              <a:latin typeface="Candara" panose="020E0502030303020204" pitchFamily="34" charset="0"/>
            </a:endParaRPr>
          </a:p>
          <a:p>
            <a:r>
              <a:rPr lang="en-US" sz="1600" b="1" dirty="0" smtClean="0">
                <a:latin typeface="Candara" panose="020E0502030303020204" pitchFamily="34" charset="0"/>
              </a:rPr>
              <a:t>Refer : </a:t>
            </a:r>
            <a:r>
              <a:rPr lang="en-US" sz="1600" dirty="0" smtClean="0">
                <a:latin typeface="Candara" panose="020E0502030303020204" pitchFamily="34" charset="0"/>
              </a:rPr>
              <a:t>http</a:t>
            </a:r>
            <a:r>
              <a:rPr lang="en-US" sz="1600" dirty="0">
                <a:latin typeface="Candara" panose="020E0502030303020204" pitchFamily="34" charset="0"/>
              </a:rPr>
              <a:t>://</a:t>
            </a:r>
            <a:r>
              <a:rPr lang="en-US" sz="1600" dirty="0" smtClean="0">
                <a:latin typeface="Candara" panose="020E0502030303020204" pitchFamily="34" charset="0"/>
              </a:rPr>
              <a:t>www.tutorialspoint.com/javascript/javascript_objects.htm</a:t>
            </a:r>
            <a:endParaRPr 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00291"/>
            <a:ext cx="8610600" cy="575542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Candara" panose="020E0502030303020204" pitchFamily="34" charset="0"/>
              </a:rPr>
              <a:t>Javascript</a:t>
            </a:r>
            <a:r>
              <a:rPr lang="en-US" sz="1600" b="1" dirty="0" smtClean="0">
                <a:latin typeface="Candara" panose="020E0502030303020204" pitchFamily="34" charset="0"/>
              </a:rPr>
              <a:t> Objects</a:t>
            </a:r>
          </a:p>
          <a:p>
            <a:r>
              <a:rPr lang="en-US" sz="1600" dirty="0"/>
              <a:t>JavaScript is an Object Oriented Programming (OOP) language. A programming language can be called object-oriented if it provides four basic capabilities to developers:</a:t>
            </a:r>
          </a:p>
          <a:p>
            <a:r>
              <a:rPr lang="en-US" sz="1600" b="1" dirty="0"/>
              <a:t>Encapsulation .</a:t>
            </a:r>
            <a:r>
              <a:rPr lang="en-US" sz="1600" dirty="0"/>
              <a:t> the capability to store related information, whether data or methods, together in an object</a:t>
            </a:r>
          </a:p>
          <a:p>
            <a:r>
              <a:rPr lang="en-US" sz="1600" b="1" dirty="0"/>
              <a:t>Aggregation . </a:t>
            </a:r>
            <a:r>
              <a:rPr lang="en-US" sz="1600" dirty="0"/>
              <a:t>the capability to store one object inside of another object</a:t>
            </a:r>
          </a:p>
          <a:p>
            <a:r>
              <a:rPr lang="en-US" sz="1600" b="1" dirty="0"/>
              <a:t>Inheritance . </a:t>
            </a:r>
            <a:r>
              <a:rPr lang="en-US" sz="1600" dirty="0"/>
              <a:t>the capability of a class to rely upon another class (or number of classes) for some of its properties and methods</a:t>
            </a:r>
          </a:p>
          <a:p>
            <a:r>
              <a:rPr lang="en-US" sz="1600" b="1" dirty="0"/>
              <a:t>Polymorphism . </a:t>
            </a:r>
            <a:r>
              <a:rPr lang="en-US" sz="1600" dirty="0"/>
              <a:t>the capability to write one function or method that works in a variety of different ways</a:t>
            </a:r>
          </a:p>
          <a:p>
            <a:r>
              <a:rPr lang="en-US" sz="1600" dirty="0" smtClean="0">
                <a:latin typeface="Candara" panose="020E0502030303020204" pitchFamily="34" charset="0"/>
              </a:rPr>
              <a:t>&lt;</a:t>
            </a:r>
            <a:r>
              <a:rPr lang="en-US" sz="1600" dirty="0">
                <a:latin typeface="Candara" panose="020E0502030303020204" pitchFamily="34" charset="0"/>
              </a:rPr>
              <a:t>html</a:t>
            </a:r>
            <a:r>
              <a:rPr lang="en-US" sz="1600" dirty="0" smtClean="0">
                <a:latin typeface="Candara" panose="020E0502030303020204" pitchFamily="34" charset="0"/>
              </a:rPr>
              <a:t>&gt;&lt;</a:t>
            </a:r>
            <a:r>
              <a:rPr lang="en-US" sz="1600" dirty="0">
                <a:latin typeface="Candara" panose="020E0502030303020204" pitchFamily="34" charset="0"/>
              </a:rPr>
              <a:t>head</a:t>
            </a:r>
            <a:r>
              <a:rPr lang="en-US" sz="1600" dirty="0" smtClean="0">
                <a:latin typeface="Candara" panose="020E0502030303020204" pitchFamily="34" charset="0"/>
              </a:rPr>
              <a:t>&gt;&lt;</a:t>
            </a:r>
            <a:r>
              <a:rPr lang="en-US" sz="1600" dirty="0">
                <a:latin typeface="Candara" panose="020E0502030303020204" pitchFamily="34" charset="0"/>
              </a:rPr>
              <a:t>title&gt;User-defined objects&lt;/title&gt;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&lt;script type="text/</a:t>
            </a:r>
            <a:r>
              <a:rPr lang="en-US" sz="1600" dirty="0" err="1">
                <a:latin typeface="Candara" panose="020E0502030303020204" pitchFamily="34" charset="0"/>
              </a:rPr>
              <a:t>javascript</a:t>
            </a:r>
            <a:r>
              <a:rPr lang="en-US" sz="1600" dirty="0">
                <a:latin typeface="Candara" panose="020E0502030303020204" pitchFamily="34" charset="0"/>
              </a:rPr>
              <a:t>"&gt;</a:t>
            </a:r>
          </a:p>
          <a:p>
            <a:r>
              <a:rPr lang="en-US" sz="1600" dirty="0" err="1">
                <a:latin typeface="Candara" panose="020E0502030303020204" pitchFamily="34" charset="0"/>
              </a:rPr>
              <a:t>var</a:t>
            </a:r>
            <a:r>
              <a:rPr lang="en-US" sz="1600" dirty="0">
                <a:latin typeface="Candara" panose="020E0502030303020204" pitchFamily="34" charset="0"/>
              </a:rPr>
              <a:t> book = new Object();   // Create the object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 </a:t>
            </a:r>
            <a:r>
              <a:rPr lang="en-US" sz="1600" dirty="0" err="1">
                <a:latin typeface="Candara" panose="020E0502030303020204" pitchFamily="34" charset="0"/>
              </a:rPr>
              <a:t>book.subject</a:t>
            </a:r>
            <a:r>
              <a:rPr lang="en-US" sz="1600" dirty="0">
                <a:latin typeface="Candara" panose="020E0502030303020204" pitchFamily="34" charset="0"/>
              </a:rPr>
              <a:t> = "Perl"; // Assign properties to the object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 </a:t>
            </a:r>
            <a:r>
              <a:rPr lang="en-US" sz="1600" dirty="0" err="1">
                <a:latin typeface="Candara" panose="020E0502030303020204" pitchFamily="34" charset="0"/>
              </a:rPr>
              <a:t>book.author</a:t>
            </a:r>
            <a:r>
              <a:rPr lang="en-US" sz="1600" dirty="0">
                <a:latin typeface="Candara" panose="020E0502030303020204" pitchFamily="34" charset="0"/>
              </a:rPr>
              <a:t>  = "</a:t>
            </a:r>
            <a:r>
              <a:rPr lang="en-US" sz="1600" dirty="0" err="1">
                <a:latin typeface="Candara" panose="020E0502030303020204" pitchFamily="34" charset="0"/>
              </a:rPr>
              <a:t>Mohtashim</a:t>
            </a:r>
            <a:r>
              <a:rPr lang="en-US" sz="1600" dirty="0">
                <a:latin typeface="Candara" panose="020E0502030303020204" pitchFamily="34" charset="0"/>
              </a:rPr>
              <a:t>";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&lt;/script&gt;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&lt;/head&gt;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&lt;body&gt;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&lt;script type="text/</a:t>
            </a:r>
            <a:r>
              <a:rPr lang="en-US" sz="1600" dirty="0" err="1">
                <a:latin typeface="Candara" panose="020E0502030303020204" pitchFamily="34" charset="0"/>
              </a:rPr>
              <a:t>javascript</a:t>
            </a:r>
            <a:r>
              <a:rPr lang="en-US" sz="1600" dirty="0">
                <a:latin typeface="Candara" panose="020E0502030303020204" pitchFamily="34" charset="0"/>
              </a:rPr>
              <a:t>"&gt;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</a:t>
            </a:r>
            <a:r>
              <a:rPr lang="en-US" sz="1600" dirty="0" err="1">
                <a:latin typeface="Candara" panose="020E0502030303020204" pitchFamily="34" charset="0"/>
              </a:rPr>
              <a:t>document.write</a:t>
            </a:r>
            <a:r>
              <a:rPr lang="en-US" sz="1600" dirty="0">
                <a:latin typeface="Candara" panose="020E0502030303020204" pitchFamily="34" charset="0"/>
              </a:rPr>
              <a:t>("Book name is : " + </a:t>
            </a:r>
            <a:r>
              <a:rPr lang="en-US" sz="1600" dirty="0" err="1">
                <a:latin typeface="Candara" panose="020E0502030303020204" pitchFamily="34" charset="0"/>
              </a:rPr>
              <a:t>book.subject</a:t>
            </a:r>
            <a:r>
              <a:rPr lang="en-US" sz="1600" dirty="0">
                <a:latin typeface="Candara" panose="020E0502030303020204" pitchFamily="34" charset="0"/>
              </a:rPr>
              <a:t> + "&lt;</a:t>
            </a:r>
            <a:r>
              <a:rPr lang="en-US" sz="1600" dirty="0" err="1">
                <a:latin typeface="Candara" panose="020E0502030303020204" pitchFamily="34" charset="0"/>
              </a:rPr>
              <a:t>br</a:t>
            </a:r>
            <a:r>
              <a:rPr lang="en-US" sz="1600" dirty="0">
                <a:latin typeface="Candara" panose="020E0502030303020204" pitchFamily="34" charset="0"/>
              </a:rPr>
              <a:t>&gt;");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</a:t>
            </a:r>
            <a:r>
              <a:rPr lang="en-US" sz="1600" dirty="0" err="1">
                <a:latin typeface="Candara" panose="020E0502030303020204" pitchFamily="34" charset="0"/>
              </a:rPr>
              <a:t>document.write</a:t>
            </a:r>
            <a:r>
              <a:rPr lang="en-US" sz="1600" dirty="0">
                <a:latin typeface="Candara" panose="020E0502030303020204" pitchFamily="34" charset="0"/>
              </a:rPr>
              <a:t>("Book author is : " + </a:t>
            </a:r>
            <a:r>
              <a:rPr lang="en-US" sz="1600" dirty="0" err="1">
                <a:latin typeface="Candara" panose="020E0502030303020204" pitchFamily="34" charset="0"/>
              </a:rPr>
              <a:t>book.author</a:t>
            </a:r>
            <a:r>
              <a:rPr lang="en-US" sz="1600" dirty="0">
                <a:latin typeface="Candara" panose="020E0502030303020204" pitchFamily="34" charset="0"/>
              </a:rPr>
              <a:t> + "&lt;</a:t>
            </a:r>
            <a:r>
              <a:rPr lang="en-US" sz="1600" dirty="0" err="1">
                <a:latin typeface="Candara" panose="020E0502030303020204" pitchFamily="34" charset="0"/>
              </a:rPr>
              <a:t>br</a:t>
            </a:r>
            <a:r>
              <a:rPr lang="en-US" sz="1600" dirty="0">
                <a:latin typeface="Candara" panose="020E0502030303020204" pitchFamily="34" charset="0"/>
              </a:rPr>
              <a:t>&gt;");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&lt;/script&gt;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&lt;/body</a:t>
            </a:r>
            <a:r>
              <a:rPr lang="en-US" sz="1600" dirty="0" smtClean="0">
                <a:latin typeface="Candara" panose="020E0502030303020204" pitchFamily="34" charset="0"/>
              </a:rPr>
              <a:t>&gt;&lt;/</a:t>
            </a:r>
            <a:r>
              <a:rPr lang="en-US" sz="1600" dirty="0">
                <a:latin typeface="Candara" panose="020E0502030303020204" pitchFamily="34" charset="0"/>
              </a:rPr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1988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00291"/>
            <a:ext cx="8610600" cy="28315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 err="1" smtClean="0">
                <a:latin typeface="Candara" panose="020E0502030303020204" pitchFamily="34" charset="0"/>
              </a:rPr>
              <a:t>Javascript</a:t>
            </a:r>
            <a:r>
              <a:rPr lang="en-US" altLang="en-US" sz="2000" dirty="0" smtClean="0">
                <a:latin typeface="Candara" panose="020E0502030303020204" pitchFamily="34" charset="0"/>
              </a:rPr>
              <a:t> </a:t>
            </a:r>
            <a:r>
              <a:rPr lang="en-US" altLang="en-US" sz="2000" dirty="0">
                <a:latin typeface="Candara" panose="020E0502030303020204" pitchFamily="34" charset="0"/>
              </a:rPr>
              <a:t>is executed on the client </a:t>
            </a:r>
            <a:r>
              <a:rPr lang="en-US" altLang="en-US" sz="2000" dirty="0" smtClean="0">
                <a:latin typeface="Candara" panose="020E0502030303020204" pitchFamily="34" charset="0"/>
              </a:rPr>
              <a:t>side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 err="1" smtClean="0">
                <a:latin typeface="Candara" panose="020E0502030303020204" pitchFamily="34" charset="0"/>
              </a:rPr>
              <a:t>Javascript</a:t>
            </a:r>
            <a:r>
              <a:rPr lang="en-US" altLang="en-US" sz="2000" dirty="0" smtClean="0">
                <a:latin typeface="Candara" panose="020E0502030303020204" pitchFamily="34" charset="0"/>
              </a:rPr>
              <a:t> </a:t>
            </a:r>
            <a:r>
              <a:rPr lang="en-US" altLang="en-US" sz="2000" dirty="0">
                <a:latin typeface="Candara" panose="020E0502030303020204" pitchFamily="34" charset="0"/>
              </a:rPr>
              <a:t>is a relatively easy language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 err="1" smtClean="0">
                <a:latin typeface="Candara" panose="020E0502030303020204" pitchFamily="34" charset="0"/>
              </a:rPr>
              <a:t>Javascript</a:t>
            </a:r>
            <a:r>
              <a:rPr lang="en-US" altLang="en-US" sz="2000" dirty="0" smtClean="0">
                <a:latin typeface="Candara" panose="020E0502030303020204" pitchFamily="34" charset="0"/>
              </a:rPr>
              <a:t> </a:t>
            </a:r>
            <a:r>
              <a:rPr lang="en-US" altLang="en-US" sz="2000" dirty="0">
                <a:latin typeface="Candara" panose="020E0502030303020204" pitchFamily="34" charset="0"/>
              </a:rPr>
              <a:t>is relatively fast to the end user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Candara" panose="020E0502030303020204" pitchFamily="34" charset="0"/>
              </a:rPr>
              <a:t>Speed</a:t>
            </a:r>
            <a:r>
              <a:rPr lang="en-US" altLang="en-US" sz="2000" dirty="0">
                <a:latin typeface="Candara" panose="020E0502030303020204" pitchFamily="34" charset="0"/>
              </a:rPr>
              <a:t>, Simplicity, Versatility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 smtClean="0"/>
          </a:p>
          <a:p>
            <a:pPr>
              <a:defRPr/>
            </a:pPr>
            <a:r>
              <a:rPr lang="en-US" altLang="en-US" sz="2000" b="1" dirty="0" smtClean="0">
                <a:latin typeface="Candara" panose="020E0502030303020204" pitchFamily="34" charset="0"/>
              </a:rPr>
              <a:t>Dis</a:t>
            </a:r>
            <a:r>
              <a:rPr lang="en-US" alt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Security </a:t>
            </a: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Reliance </a:t>
            </a:r>
            <a:r>
              <a:rPr lang="en-US" altLang="en-US" sz="2000" dirty="0"/>
              <a:t>on End </a:t>
            </a:r>
            <a:r>
              <a:rPr lang="en-US" altLang="en-US" sz="2000" dirty="0" smtClean="0"/>
              <a:t>User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1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rPr>
              <a:t/>
            </a:r>
            <a:br>
              <a:rPr lang="en-U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rPr>
            </a:br>
            <a:r>
              <a:rPr lang="en-U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rPr>
              <a:t>Other </a:t>
            </a:r>
            <a:r>
              <a:rPr lang="en-US" sz="2800" kern="1200" dirty="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rPr>
              <a:t>Technology Stack on Cordova</a:t>
            </a:r>
            <a:br>
              <a:rPr lang="en-US" sz="2800" kern="1200" dirty="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057274"/>
            <a:ext cx="8610600" cy="563231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b="1" dirty="0">
                <a:latin typeface="Candara" panose="020E0502030303020204" pitchFamily="34" charset="0"/>
              </a:rPr>
              <a:t>Useful Plug- </a:t>
            </a:r>
            <a:r>
              <a:rPr lang="en-US" altLang="en-US" sz="2000" b="1" dirty="0" smtClean="0">
                <a:latin typeface="Candara" panose="020E0502030303020204" pitchFamily="34" charset="0"/>
              </a:rPr>
              <a:t>ins</a:t>
            </a:r>
          </a:p>
          <a:p>
            <a:endParaRPr lang="en-US" altLang="en-US" sz="2000" u="sng" dirty="0" smtClean="0">
              <a:latin typeface="Candara" panose="020E0502030303020204" pitchFamily="34" charset="0"/>
            </a:endParaRPr>
          </a:p>
          <a:p>
            <a:r>
              <a:rPr lang="en-US" altLang="en-US" sz="2000" b="1" u="sng" dirty="0" smtClean="0">
                <a:latin typeface="Candara" panose="020E0502030303020204" pitchFamily="34" charset="0"/>
              </a:rPr>
              <a:t>Underscore.js</a:t>
            </a:r>
            <a:r>
              <a:rPr lang="en-US" altLang="en-US" sz="2000" b="1" dirty="0" smtClean="0">
                <a:latin typeface="Candara" panose="020E0502030303020204" pitchFamily="34" charset="0"/>
              </a:rPr>
              <a:t> </a:t>
            </a:r>
            <a:r>
              <a:rPr lang="en-US" altLang="en-US" sz="2000" dirty="0">
                <a:latin typeface="Candara" panose="020E0502030303020204" pitchFamily="34" charset="0"/>
              </a:rPr>
              <a:t>– “a utility-belt library for JavaScript that provides a lot of the functional programming support</a:t>
            </a:r>
            <a:r>
              <a:rPr lang="en-US" altLang="en-US" sz="2000" dirty="0" smtClean="0">
                <a:latin typeface="Candara" panose="020E0502030303020204" pitchFamily="34" charset="0"/>
              </a:rPr>
              <a:t>”.</a:t>
            </a:r>
          </a:p>
          <a:p>
            <a:endParaRPr lang="en-US" altLang="en-US" sz="2000" dirty="0" smtClean="0">
              <a:latin typeface="Candara" panose="020E0502030303020204" pitchFamily="34" charset="0"/>
            </a:endParaRPr>
          </a:p>
          <a:p>
            <a:r>
              <a:rPr lang="en-US" altLang="en-US" sz="2000" u="sng" dirty="0" smtClean="0">
                <a:latin typeface="Candara" panose="020E0502030303020204" pitchFamily="34" charset="0"/>
              </a:rPr>
              <a:t>Example:</a:t>
            </a:r>
            <a:endParaRPr lang="en-US" altLang="en-US" sz="2000" u="sng" dirty="0">
              <a:latin typeface="Candara" panose="020E0502030303020204" pitchFamily="34" charset="0"/>
            </a:endParaRPr>
          </a:p>
          <a:p>
            <a:r>
              <a:rPr lang="en-US" altLang="en-US" sz="2000" dirty="0" err="1">
                <a:latin typeface="Candara" panose="020E0502030303020204" pitchFamily="34" charset="0"/>
              </a:rPr>
              <a:t>var</a:t>
            </a:r>
            <a:r>
              <a:rPr lang="en-US" altLang="en-US" sz="2000" dirty="0">
                <a:latin typeface="Candara" panose="020E0502030303020204" pitchFamily="34" charset="0"/>
              </a:rPr>
              <a:t> </a:t>
            </a:r>
            <a:r>
              <a:rPr lang="en-US" altLang="en-US" sz="2000" dirty="0" err="1">
                <a:latin typeface="Candara" panose="020E0502030303020204" pitchFamily="34" charset="0"/>
              </a:rPr>
              <a:t>tmpl</a:t>
            </a:r>
            <a:r>
              <a:rPr lang="en-US" altLang="en-US" sz="2000" dirty="0">
                <a:latin typeface="Candara" panose="020E0502030303020204" pitchFamily="34" charset="0"/>
              </a:rPr>
              <a:t> = "&lt;% for(</a:t>
            </a:r>
            <a:r>
              <a:rPr lang="en-US" altLang="en-US" sz="2000" dirty="0" err="1">
                <a:latin typeface="Candara" panose="020E0502030303020204" pitchFamily="34" charset="0"/>
              </a:rPr>
              <a:t>var</a:t>
            </a:r>
            <a:r>
              <a:rPr lang="en-US" altLang="en-US" sz="2000" dirty="0">
                <a:latin typeface="Candara" panose="020E0502030303020204" pitchFamily="34" charset="0"/>
              </a:rPr>
              <a:t> </a:t>
            </a:r>
            <a:r>
              <a:rPr lang="en-US" altLang="en-US" sz="2000" dirty="0" err="1">
                <a:latin typeface="Candara" panose="020E0502030303020204" pitchFamily="34" charset="0"/>
              </a:rPr>
              <a:t>i</a:t>
            </a:r>
            <a:r>
              <a:rPr lang="en-US" altLang="en-US" sz="2000" dirty="0">
                <a:latin typeface="Candara" panose="020E0502030303020204" pitchFamily="34" charset="0"/>
              </a:rPr>
              <a:t>=0; </a:t>
            </a:r>
            <a:r>
              <a:rPr lang="en-US" altLang="en-US" sz="2000" dirty="0" err="1">
                <a:latin typeface="Candara" panose="020E0502030303020204" pitchFamily="34" charset="0"/>
              </a:rPr>
              <a:t>i</a:t>
            </a:r>
            <a:r>
              <a:rPr lang="en-US" altLang="en-US" sz="2000" dirty="0">
                <a:latin typeface="Candara" panose="020E0502030303020204" pitchFamily="34" charset="0"/>
              </a:rPr>
              <a:t> &lt; 10; </a:t>
            </a:r>
            <a:r>
              <a:rPr lang="en-US" altLang="en-US" sz="2000" dirty="0" err="1">
                <a:latin typeface="Candara" panose="020E0502030303020204" pitchFamily="34" charset="0"/>
              </a:rPr>
              <a:t>i</a:t>
            </a:r>
            <a:r>
              <a:rPr lang="en-US" altLang="en-US" sz="2000" dirty="0">
                <a:latin typeface="Candara" panose="020E0502030303020204" pitchFamily="34" charset="0"/>
              </a:rPr>
              <a:t>++){%&gt;" +</a:t>
            </a:r>
          </a:p>
          <a:p>
            <a:r>
              <a:rPr lang="en-US" altLang="en-US" sz="2000" dirty="0" smtClean="0">
                <a:latin typeface="Candara" panose="020E0502030303020204" pitchFamily="34" charset="0"/>
              </a:rPr>
              <a:t>"&lt;% </a:t>
            </a:r>
            <a:r>
              <a:rPr lang="en-US" altLang="en-US" sz="2000" dirty="0">
                <a:latin typeface="Candara" panose="020E0502030303020204" pitchFamily="34" charset="0"/>
              </a:rPr>
              <a:t>console.log('Hello from template'); %&gt;" +</a:t>
            </a:r>
          </a:p>
          <a:p>
            <a:r>
              <a:rPr lang="en-US" altLang="en-US" sz="2000" dirty="0" smtClean="0">
                <a:latin typeface="Candara" panose="020E0502030303020204" pitchFamily="34" charset="0"/>
              </a:rPr>
              <a:t>"&lt;% </a:t>
            </a:r>
            <a:r>
              <a:rPr lang="en-US" altLang="en-US" sz="2000" dirty="0">
                <a:latin typeface="Candara" panose="020E0502030303020204" pitchFamily="34" charset="0"/>
              </a:rPr>
              <a:t>} </a:t>
            </a:r>
            <a:r>
              <a:rPr lang="en-US" altLang="en-US" sz="2000" dirty="0" smtClean="0">
                <a:latin typeface="Candara" panose="020E0502030303020204" pitchFamily="34" charset="0"/>
              </a:rPr>
              <a:t>%&gt;";</a:t>
            </a:r>
            <a:endParaRPr lang="en-US" altLang="en-US" sz="2000" dirty="0">
              <a:latin typeface="Candara" panose="020E0502030303020204" pitchFamily="34" charset="0"/>
            </a:endParaRPr>
          </a:p>
          <a:p>
            <a:r>
              <a:rPr lang="en-US" altLang="en-US" sz="2000" dirty="0" smtClean="0">
                <a:latin typeface="Candara" panose="020E0502030303020204" pitchFamily="34" charset="0"/>
              </a:rPr>
              <a:t>_.</a:t>
            </a:r>
            <a:r>
              <a:rPr lang="en-US" altLang="en-US" sz="2000" dirty="0">
                <a:latin typeface="Candara" panose="020E0502030303020204" pitchFamily="34" charset="0"/>
              </a:rPr>
              <a:t>template(</a:t>
            </a:r>
            <a:r>
              <a:rPr lang="en-US" altLang="en-US" sz="2000" dirty="0" err="1">
                <a:latin typeface="Candara" panose="020E0502030303020204" pitchFamily="34" charset="0"/>
              </a:rPr>
              <a:t>tmpl</a:t>
            </a:r>
            <a:r>
              <a:rPr lang="en-US" altLang="en-US" sz="2000" dirty="0">
                <a:latin typeface="Candara" panose="020E0502030303020204" pitchFamily="34" charset="0"/>
              </a:rPr>
              <a:t>, </a:t>
            </a:r>
            <a:r>
              <a:rPr lang="en-US" altLang="en-US" sz="2000" dirty="0" smtClean="0">
                <a:latin typeface="Candara" panose="020E0502030303020204" pitchFamily="34" charset="0"/>
              </a:rPr>
              <a:t>{});</a:t>
            </a:r>
          </a:p>
          <a:p>
            <a:endParaRPr lang="en-US" altLang="en-US" sz="2000" dirty="0" smtClean="0">
              <a:latin typeface="Candara" panose="020E0502030303020204" pitchFamily="34" charset="0"/>
            </a:endParaRPr>
          </a:p>
          <a:p>
            <a:r>
              <a:rPr lang="en-US" altLang="en-US" sz="2000" dirty="0" smtClean="0">
                <a:latin typeface="Candara" panose="020E0502030303020204" pitchFamily="34" charset="0"/>
              </a:rPr>
              <a:t>Here,</a:t>
            </a:r>
            <a:endParaRPr lang="en-US" altLang="en-US" sz="2000" dirty="0">
              <a:latin typeface="Candara" panose="020E0502030303020204" pitchFamily="34" charset="0"/>
            </a:endParaRPr>
          </a:p>
          <a:p>
            <a:pPr fontAlgn="base"/>
            <a:r>
              <a:rPr lang="en-US" sz="2000" dirty="0">
                <a:latin typeface="Candara" panose="020E0502030303020204" pitchFamily="34" charset="0"/>
              </a:rPr>
              <a:t>&lt;%= item.name %&gt; – Outputs value</a:t>
            </a:r>
          </a:p>
          <a:p>
            <a:pPr fontAlgn="base"/>
            <a:r>
              <a:rPr lang="en-US" sz="2000" dirty="0">
                <a:latin typeface="Candara" panose="020E0502030303020204" pitchFamily="34" charset="0"/>
              </a:rPr>
              <a:t>&lt;% for(){ %&gt; &lt;% } %&gt; – Executes JavaScript</a:t>
            </a:r>
            <a:r>
              <a:rPr lang="en-US" sz="2000" dirty="0" smtClean="0">
                <a:latin typeface="Candara" panose="020E0502030303020204" pitchFamily="34" charset="0"/>
              </a:rPr>
              <a:t>.</a:t>
            </a:r>
          </a:p>
          <a:p>
            <a:r>
              <a:rPr lang="en-US" altLang="en-US" sz="2000" b="1" dirty="0" smtClean="0">
                <a:latin typeface="Candara" panose="020E0502030303020204" pitchFamily="34" charset="0"/>
              </a:rPr>
              <a:t>Refer:</a:t>
            </a:r>
            <a:endParaRPr lang="en-US" altLang="en-US" sz="2000" b="1" dirty="0">
              <a:latin typeface="Candara" panose="020E0502030303020204" pitchFamily="34" charset="0"/>
            </a:endParaRPr>
          </a:p>
          <a:p>
            <a:r>
              <a:rPr lang="en-US" altLang="en-US" sz="2000" dirty="0">
                <a:latin typeface="Candara" panose="020E0502030303020204" pitchFamily="34" charset="0"/>
              </a:rPr>
              <a:t>//underscorejs.org/	                     	    	 	 	              //github.com/</a:t>
            </a:r>
            <a:r>
              <a:rPr lang="en-US" altLang="en-US" sz="2000" dirty="0" err="1">
                <a:latin typeface="Candara" panose="020E0502030303020204" pitchFamily="34" charset="0"/>
              </a:rPr>
              <a:t>jashkenas</a:t>
            </a:r>
            <a:r>
              <a:rPr lang="en-US" altLang="en-US" sz="2000" dirty="0">
                <a:latin typeface="Candara" panose="020E0502030303020204" pitchFamily="34" charset="0"/>
              </a:rPr>
              <a:t>/underscore/blob/master/underscore.js</a:t>
            </a:r>
          </a:p>
          <a:p>
            <a:pPr fontAlgn="base"/>
            <a:endParaRPr lang="en-US" alt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Technology Stack on Cordova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964443"/>
            <a:ext cx="8534400" cy="563231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b="1" u="sng" dirty="0" smtClean="0">
                <a:latin typeface="Candara" panose="020E0502030303020204" pitchFamily="34" charset="0"/>
              </a:rPr>
              <a:t>SimpleDialog2</a:t>
            </a:r>
            <a:r>
              <a:rPr lang="en-US" altLang="en-US" sz="2000" b="1" dirty="0" smtClean="0">
                <a:latin typeface="Candara" panose="020E0502030303020204" pitchFamily="34" charset="0"/>
              </a:rPr>
              <a:t> </a:t>
            </a:r>
            <a:r>
              <a:rPr lang="en-US" altLang="en-US" sz="2000" dirty="0">
                <a:latin typeface="Candara" panose="020E0502030303020204" pitchFamily="34" charset="0"/>
              </a:rPr>
              <a:t>– Provides an easy interface to build mobile dialogs pop-ups</a:t>
            </a:r>
            <a:r>
              <a:rPr lang="en-US" altLang="en-US" sz="2000" dirty="0" smtClean="0">
                <a:latin typeface="Candara" panose="020E0502030303020204" pitchFamily="34" charset="0"/>
              </a:rPr>
              <a:t>.</a:t>
            </a:r>
          </a:p>
          <a:p>
            <a:endParaRPr lang="en-US" altLang="en-US" sz="2000" dirty="0" smtClean="0">
              <a:latin typeface="Candara" panose="020E0502030303020204" pitchFamily="34" charset="0"/>
            </a:endParaRPr>
          </a:p>
          <a:p>
            <a:r>
              <a:rPr lang="en-US" altLang="en-US" sz="2000" u="sng" dirty="0">
                <a:latin typeface="Candara" panose="020E0502030303020204" pitchFamily="34" charset="0"/>
              </a:rPr>
              <a:t>Example</a:t>
            </a:r>
            <a:r>
              <a:rPr lang="en-US" altLang="en-US" sz="2000" u="sng" dirty="0" smtClean="0">
                <a:latin typeface="Candara" panose="020E0502030303020204" pitchFamily="34" charset="0"/>
              </a:rPr>
              <a:t>:</a:t>
            </a:r>
            <a:endParaRPr lang="en-US" altLang="en-US" sz="2000" dirty="0" smtClean="0">
              <a:latin typeface="Candara" panose="020E0502030303020204" pitchFamily="34" charset="0"/>
            </a:endParaRPr>
          </a:p>
          <a:p>
            <a:r>
              <a:rPr lang="it-IT" altLang="en-US" sz="2000" dirty="0">
                <a:latin typeface="Candara" panose="020E0502030303020204" pitchFamily="34" charset="0"/>
              </a:rPr>
              <a:t>&lt;ul data-role="listview"&gt;</a:t>
            </a:r>
          </a:p>
          <a:p>
            <a:r>
              <a:rPr lang="it-IT" altLang="en-US" sz="2000" dirty="0" smtClean="0">
                <a:latin typeface="Candara" panose="020E0502030303020204" pitchFamily="34" charset="0"/>
              </a:rPr>
              <a:t>&lt;</a:t>
            </a:r>
            <a:r>
              <a:rPr lang="it-IT" altLang="en-US" sz="2000" dirty="0">
                <a:latin typeface="Candara" panose="020E0502030303020204" pitchFamily="34" charset="0"/>
              </a:rPr>
              <a:t>li&gt;&lt;a href="#"&gt;baz&lt;/a&gt;&lt;/li&gt;</a:t>
            </a:r>
          </a:p>
          <a:p>
            <a:r>
              <a:rPr lang="it-IT" altLang="en-US" sz="2000" dirty="0">
                <a:latin typeface="Candara" panose="020E0502030303020204" pitchFamily="34" charset="0"/>
              </a:rPr>
              <a:t>&lt;/ul&gt;</a:t>
            </a:r>
            <a:endParaRPr lang="en-US" altLang="en-US" sz="2000" dirty="0" smtClean="0">
              <a:latin typeface="Candara" panose="020E0502030303020204" pitchFamily="34" charset="0"/>
            </a:endParaRPr>
          </a:p>
          <a:p>
            <a:r>
              <a:rPr lang="en-US" altLang="en-US" sz="2000" dirty="0">
                <a:latin typeface="Candara" panose="020E0502030303020204" pitchFamily="34" charset="0"/>
              </a:rPr>
              <a:t>$(function() </a:t>
            </a:r>
            <a:r>
              <a:rPr lang="en-US" altLang="en-US" sz="2000" dirty="0" smtClean="0">
                <a:latin typeface="Candara" panose="020E0502030303020204" pitchFamily="34" charset="0"/>
              </a:rPr>
              <a:t>{</a:t>
            </a:r>
            <a:endParaRPr lang="en-US" altLang="en-US" sz="2000" dirty="0">
              <a:latin typeface="Candara" panose="020E0502030303020204" pitchFamily="34" charset="0"/>
            </a:endParaRPr>
          </a:p>
          <a:p>
            <a:r>
              <a:rPr lang="en-US" altLang="en-US" sz="2000" dirty="0">
                <a:latin typeface="Candara" panose="020E0502030303020204" pitchFamily="34" charset="0"/>
              </a:rPr>
              <a:t>    // When user clicks on a list item, produce a dialogue/alert box.</a:t>
            </a:r>
          </a:p>
          <a:p>
            <a:r>
              <a:rPr lang="en-US" altLang="en-US" sz="2000" dirty="0">
                <a:latin typeface="Candara" panose="020E0502030303020204" pitchFamily="34" charset="0"/>
              </a:rPr>
              <a:t>    $('[data-role="</a:t>
            </a:r>
            <a:r>
              <a:rPr lang="en-US" altLang="en-US" sz="2000" dirty="0" err="1">
                <a:latin typeface="Candara" panose="020E0502030303020204" pitchFamily="34" charset="0"/>
              </a:rPr>
              <a:t>listview</a:t>
            </a:r>
            <a:r>
              <a:rPr lang="en-US" altLang="en-US" sz="2000" dirty="0">
                <a:latin typeface="Candara" panose="020E0502030303020204" pitchFamily="34" charset="0"/>
              </a:rPr>
              <a:t>"] a').click(function(event) {</a:t>
            </a:r>
          </a:p>
          <a:p>
            <a:r>
              <a:rPr lang="en-US" altLang="en-US" sz="2000" dirty="0">
                <a:latin typeface="Candara" panose="020E0502030303020204" pitchFamily="34" charset="0"/>
              </a:rPr>
              <a:t>        </a:t>
            </a:r>
            <a:r>
              <a:rPr lang="en-US" altLang="en-US" sz="2000" dirty="0" err="1">
                <a:latin typeface="Candara" panose="020E0502030303020204" pitchFamily="34" charset="0"/>
              </a:rPr>
              <a:t>event.preventDefault</a:t>
            </a:r>
            <a:r>
              <a:rPr lang="en-US" altLang="en-US" sz="2000" dirty="0">
                <a:latin typeface="Candara" panose="020E0502030303020204" pitchFamily="34" charset="0"/>
              </a:rPr>
              <a:t>();</a:t>
            </a:r>
          </a:p>
          <a:p>
            <a:r>
              <a:rPr lang="en-US" altLang="en-US" sz="2000" dirty="0">
                <a:latin typeface="Candara" panose="020E0502030303020204" pitchFamily="34" charset="0"/>
              </a:rPr>
              <a:t>        $('&lt;div&gt;').simpledialog2({</a:t>
            </a:r>
          </a:p>
          <a:p>
            <a:r>
              <a:rPr lang="en-US" altLang="en-US" sz="2000" dirty="0">
                <a:latin typeface="Candara" panose="020E0502030303020204" pitchFamily="34" charset="0"/>
              </a:rPr>
              <a:t>                mode: 'blank',</a:t>
            </a:r>
          </a:p>
          <a:p>
            <a:r>
              <a:rPr lang="en-US" altLang="en-US" sz="2000" dirty="0">
                <a:latin typeface="Candara" panose="020E0502030303020204" pitchFamily="34" charset="0"/>
              </a:rPr>
              <a:t>                </a:t>
            </a:r>
            <a:r>
              <a:rPr lang="en-US" altLang="en-US" sz="2000" dirty="0" err="1">
                <a:latin typeface="Candara" panose="020E0502030303020204" pitchFamily="34" charset="0"/>
              </a:rPr>
              <a:t>headerText</a:t>
            </a:r>
            <a:r>
              <a:rPr lang="en-US" altLang="en-US" sz="2000" dirty="0">
                <a:latin typeface="Candara" panose="020E0502030303020204" pitchFamily="34" charset="0"/>
              </a:rPr>
              <a:t>: "Popup title</a:t>
            </a:r>
            <a:r>
              <a:rPr lang="en-US" altLang="en-US" sz="2000" dirty="0" smtClean="0">
                <a:latin typeface="Candara" panose="020E0502030303020204" pitchFamily="34" charset="0"/>
              </a:rPr>
              <a:t>"});</a:t>
            </a:r>
            <a:endParaRPr lang="en-US" altLang="en-US" sz="2000" dirty="0">
              <a:latin typeface="Candara" panose="020E0502030303020204" pitchFamily="34" charset="0"/>
            </a:endParaRPr>
          </a:p>
          <a:p>
            <a:r>
              <a:rPr lang="en-US" altLang="en-US" sz="2000" dirty="0">
                <a:latin typeface="Candara" panose="020E0502030303020204" pitchFamily="34" charset="0"/>
              </a:rPr>
              <a:t>    });</a:t>
            </a:r>
          </a:p>
          <a:p>
            <a:r>
              <a:rPr lang="en-US" altLang="en-US" sz="2000" dirty="0" smtClean="0">
                <a:latin typeface="Candara" panose="020E0502030303020204" pitchFamily="34" charset="0"/>
              </a:rPr>
              <a:t>});</a:t>
            </a:r>
          </a:p>
          <a:p>
            <a:r>
              <a:rPr lang="en-US" altLang="en-US" sz="2000" b="1" dirty="0" smtClean="0">
                <a:latin typeface="Candara" panose="020E0502030303020204" pitchFamily="34" charset="0"/>
              </a:rPr>
              <a:t>Refer:</a:t>
            </a:r>
          </a:p>
          <a:p>
            <a:r>
              <a:rPr lang="en-US" altLang="en-US" sz="2000" dirty="0">
                <a:latin typeface="Candara" panose="020E0502030303020204" pitchFamily="34" charset="0"/>
              </a:rPr>
              <a:t>//</a:t>
            </a:r>
            <a:r>
              <a:rPr lang="en-US" altLang="en-US" sz="2000" dirty="0" smtClean="0">
                <a:latin typeface="Candara" panose="020E0502030303020204" pitchFamily="34" charset="0"/>
              </a:rPr>
              <a:t>github.com/</a:t>
            </a:r>
            <a:r>
              <a:rPr lang="en-US" altLang="en-US" sz="2000" dirty="0" err="1" smtClean="0">
                <a:latin typeface="Candara" panose="020E0502030303020204" pitchFamily="34" charset="0"/>
              </a:rPr>
              <a:t>jtsage</a:t>
            </a:r>
            <a:r>
              <a:rPr lang="en-US" altLang="en-US" sz="2000" dirty="0" smtClean="0">
                <a:latin typeface="Candara" panose="020E0502030303020204" pitchFamily="34" charset="0"/>
              </a:rPr>
              <a:t>/</a:t>
            </a:r>
            <a:r>
              <a:rPr lang="en-US" altLang="en-US" sz="2000" dirty="0" err="1" smtClean="0">
                <a:latin typeface="Candara" panose="020E0502030303020204" pitchFamily="34" charset="0"/>
              </a:rPr>
              <a:t>jquery</a:t>
            </a:r>
            <a:r>
              <a:rPr lang="en-US" altLang="en-US" sz="2000" dirty="0" smtClean="0">
                <a:latin typeface="Candara" panose="020E0502030303020204" pitchFamily="34" charset="0"/>
              </a:rPr>
              <a:t>-mobile-</a:t>
            </a:r>
            <a:r>
              <a:rPr lang="en-US" altLang="en-US" sz="2000" dirty="0" err="1" smtClean="0">
                <a:latin typeface="Candara" panose="020E0502030303020204" pitchFamily="34" charset="0"/>
              </a:rPr>
              <a:t>simpledialog</a:t>
            </a:r>
            <a:r>
              <a:rPr lang="en-US" altLang="en-US" sz="2000" dirty="0" smtClean="0">
                <a:latin typeface="Candara" panose="020E0502030303020204" pitchFamily="34" charset="0"/>
              </a:rPr>
              <a:t>/blob/master/</a:t>
            </a:r>
            <a:r>
              <a:rPr lang="en-US" altLang="en-US" sz="2000" dirty="0" err="1" smtClean="0">
                <a:latin typeface="Candara" panose="020E0502030303020204" pitchFamily="34" charset="0"/>
              </a:rPr>
              <a:t>js</a:t>
            </a:r>
            <a:r>
              <a:rPr lang="en-US" altLang="en-US" sz="2000" dirty="0" smtClean="0">
                <a:latin typeface="Candara" panose="020E0502030303020204" pitchFamily="34" charset="0"/>
              </a:rPr>
              <a:t>/jquery.mobile.simpledialog.js</a:t>
            </a:r>
            <a:endParaRPr lang="en-US" alt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Technology Stack on Cordova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990601"/>
            <a:ext cx="8534400" cy="53245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b="1" u="sng" dirty="0" smtClean="0">
                <a:latin typeface="Candara" panose="020E0502030303020204" pitchFamily="34" charset="0"/>
              </a:rPr>
              <a:t>Backbone.js</a:t>
            </a:r>
            <a:r>
              <a:rPr lang="en-US" altLang="en-US" sz="2000" b="1" dirty="0" smtClean="0">
                <a:latin typeface="Candara" panose="020E0502030303020204" pitchFamily="34" charset="0"/>
              </a:rPr>
              <a:t> </a:t>
            </a:r>
            <a:r>
              <a:rPr lang="en-US" altLang="en-US" sz="2000" dirty="0">
                <a:latin typeface="Candara" panose="020E0502030303020204" pitchFamily="34" charset="0"/>
              </a:rPr>
              <a:t>– G</a:t>
            </a:r>
            <a:r>
              <a:rPr lang="en-US" sz="2000" dirty="0" smtClean="0">
                <a:latin typeface="Candara" panose="020E0502030303020204" pitchFamily="34" charset="0"/>
              </a:rPr>
              <a:t>ives </a:t>
            </a:r>
            <a:r>
              <a:rPr lang="en-US" sz="2000" dirty="0">
                <a:latin typeface="Candara" panose="020E0502030303020204" pitchFamily="34" charset="0"/>
              </a:rPr>
              <a:t>structure to web applications by providing models with key-value binding and custom events, collections with a rich API of enumerable functions, views with declarative event handling, and connects it all to your existing API over a </a:t>
            </a:r>
            <a:r>
              <a:rPr lang="en-US" sz="2000" dirty="0" smtClean="0">
                <a:latin typeface="Candara" panose="020E0502030303020204" pitchFamily="34" charset="0"/>
              </a:rPr>
              <a:t>RESTFUL JSON </a:t>
            </a:r>
            <a:r>
              <a:rPr lang="en-US" sz="2000" dirty="0">
                <a:latin typeface="Candara" panose="020E0502030303020204" pitchFamily="34" charset="0"/>
              </a:rPr>
              <a:t>interface</a:t>
            </a:r>
            <a:r>
              <a:rPr lang="en-US" sz="2000" dirty="0" smtClean="0">
                <a:latin typeface="Candara" panose="020E0502030303020204" pitchFamily="34" charset="0"/>
              </a:rPr>
              <a:t>.</a:t>
            </a:r>
          </a:p>
          <a:p>
            <a:endParaRPr lang="en-US" sz="2000" dirty="0" smtClean="0">
              <a:latin typeface="Candara" panose="020E0502030303020204" pitchFamily="34" charset="0"/>
            </a:endParaRPr>
          </a:p>
          <a:p>
            <a:r>
              <a:rPr lang="en-US" altLang="en-US" sz="2000" u="sng" dirty="0">
                <a:latin typeface="Candara" panose="020E0502030303020204" pitchFamily="34" charset="0"/>
              </a:rPr>
              <a:t>Example</a:t>
            </a:r>
            <a:r>
              <a:rPr lang="en-US" altLang="en-US" sz="2000" u="sng" dirty="0" smtClean="0">
                <a:latin typeface="Candara" panose="020E0502030303020204" pitchFamily="34" charset="0"/>
              </a:rPr>
              <a:t>:</a:t>
            </a:r>
          </a:p>
          <a:p>
            <a:endParaRPr lang="en-US" altLang="en-US" sz="2000" dirty="0">
              <a:latin typeface="Candara" panose="020E0502030303020204" pitchFamily="34" charset="0"/>
            </a:endParaRPr>
          </a:p>
          <a:p>
            <a:r>
              <a:rPr lang="en-US" sz="2000" dirty="0" err="1">
                <a:latin typeface="Candara" panose="020E0502030303020204" pitchFamily="34" charset="0"/>
              </a:rPr>
              <a:t>var</a:t>
            </a:r>
            <a:r>
              <a:rPr lang="en-US" sz="2000" dirty="0">
                <a:latin typeface="Candara" panose="020E0502030303020204" pitchFamily="34" charset="0"/>
              </a:rPr>
              <a:t> Sidebar = </a:t>
            </a:r>
            <a:r>
              <a:rPr lang="en-US" sz="2000" dirty="0" err="1">
                <a:latin typeface="Candara" panose="020E0502030303020204" pitchFamily="34" charset="0"/>
              </a:rPr>
              <a:t>Backbone.Model.extend</a:t>
            </a:r>
            <a:r>
              <a:rPr lang="en-US" sz="2000" dirty="0">
                <a:latin typeface="Candara" panose="020E0502030303020204" pitchFamily="34" charset="0"/>
              </a:rPr>
              <a:t>({ </a:t>
            </a:r>
          </a:p>
          <a:p>
            <a:r>
              <a:rPr lang="en-US" sz="2000" dirty="0" err="1" smtClean="0">
                <a:latin typeface="Candara" panose="020E0502030303020204" pitchFamily="34" charset="0"/>
              </a:rPr>
              <a:t>promptColor</a:t>
            </a:r>
            <a:r>
              <a:rPr lang="en-US" sz="2000" dirty="0">
                <a:latin typeface="Candara" panose="020E0502030303020204" pitchFamily="34" charset="0"/>
              </a:rPr>
              <a:t>: function() { </a:t>
            </a:r>
            <a:endParaRPr lang="en-US" sz="2000" dirty="0" smtClean="0">
              <a:latin typeface="Candara" panose="020E0502030303020204" pitchFamily="34" charset="0"/>
            </a:endParaRPr>
          </a:p>
          <a:p>
            <a:r>
              <a:rPr lang="en-US" sz="2000" dirty="0" smtClean="0">
                <a:latin typeface="Candara" panose="020E0502030303020204" pitchFamily="34" charset="0"/>
              </a:rPr>
              <a:t>	</a:t>
            </a:r>
            <a:r>
              <a:rPr lang="en-US" sz="2000" dirty="0" err="1" smtClean="0">
                <a:latin typeface="Candara" panose="020E0502030303020204" pitchFamily="34" charset="0"/>
              </a:rPr>
              <a:t>var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 err="1">
                <a:latin typeface="Candara" panose="020E0502030303020204" pitchFamily="34" charset="0"/>
              </a:rPr>
              <a:t>cssColor</a:t>
            </a:r>
            <a:r>
              <a:rPr lang="en-US" sz="2000" dirty="0">
                <a:latin typeface="Candara" panose="020E0502030303020204" pitchFamily="34" charset="0"/>
              </a:rPr>
              <a:t> = prompt("Please enter a CSS color:"); </a:t>
            </a:r>
            <a:endParaRPr lang="en-US" sz="2000" dirty="0" smtClean="0">
              <a:latin typeface="Candara" panose="020E0502030303020204" pitchFamily="34" charset="0"/>
            </a:endParaRPr>
          </a:p>
          <a:p>
            <a:r>
              <a:rPr lang="en-US" sz="2000" dirty="0" smtClean="0">
                <a:latin typeface="Candara" panose="020E0502030303020204" pitchFamily="34" charset="0"/>
              </a:rPr>
              <a:t>	</a:t>
            </a:r>
            <a:r>
              <a:rPr lang="en-US" sz="2000" dirty="0" err="1" smtClean="0">
                <a:latin typeface="Candara" panose="020E0502030303020204" pitchFamily="34" charset="0"/>
              </a:rPr>
              <a:t>this.set</a:t>
            </a:r>
            <a:r>
              <a:rPr lang="en-US" sz="2000" dirty="0">
                <a:latin typeface="Candara" panose="020E0502030303020204" pitchFamily="34" charset="0"/>
              </a:rPr>
              <a:t>({color: </a:t>
            </a:r>
            <a:r>
              <a:rPr lang="en-US" sz="2000" dirty="0" err="1">
                <a:latin typeface="Candara" panose="020E0502030303020204" pitchFamily="34" charset="0"/>
              </a:rPr>
              <a:t>cssColor</a:t>
            </a:r>
            <a:r>
              <a:rPr lang="en-US" sz="2000" dirty="0">
                <a:latin typeface="Candara" panose="020E0502030303020204" pitchFamily="34" charset="0"/>
              </a:rPr>
              <a:t>}); </a:t>
            </a:r>
            <a:endParaRPr lang="en-US" sz="2000" dirty="0" smtClean="0">
              <a:latin typeface="Candara" panose="020E0502030303020204" pitchFamily="34" charset="0"/>
            </a:endParaRPr>
          </a:p>
          <a:p>
            <a:r>
              <a:rPr lang="en-US" sz="2000" dirty="0" smtClean="0">
                <a:latin typeface="Candara" panose="020E0502030303020204" pitchFamily="34" charset="0"/>
              </a:rPr>
              <a:t>} </a:t>
            </a:r>
          </a:p>
          <a:p>
            <a:r>
              <a:rPr lang="en-US" sz="2000" dirty="0" smtClean="0">
                <a:latin typeface="Candara" panose="020E0502030303020204" pitchFamily="34" charset="0"/>
              </a:rPr>
              <a:t>}); </a:t>
            </a:r>
          </a:p>
          <a:p>
            <a:r>
              <a:rPr lang="en-US" sz="2000" b="1" dirty="0" smtClean="0">
                <a:latin typeface="Candara" panose="020E0502030303020204" pitchFamily="34" charset="0"/>
              </a:rPr>
              <a:t>Refer:</a:t>
            </a:r>
          </a:p>
          <a:p>
            <a:r>
              <a:rPr lang="en-US" altLang="en-US" sz="2000" dirty="0">
                <a:latin typeface="Candara" panose="020E0502030303020204" pitchFamily="34" charset="0"/>
              </a:rPr>
              <a:t>//backbonejs.org/</a:t>
            </a:r>
          </a:p>
          <a:p>
            <a:r>
              <a:rPr lang="en-US" altLang="en-US" sz="2000" dirty="0">
                <a:latin typeface="Candara" panose="020E0502030303020204" pitchFamily="34" charset="0"/>
              </a:rPr>
              <a:t>//github.com/</a:t>
            </a:r>
            <a:r>
              <a:rPr lang="en-US" altLang="en-US" sz="2000" dirty="0" err="1">
                <a:latin typeface="Candara" panose="020E0502030303020204" pitchFamily="34" charset="0"/>
              </a:rPr>
              <a:t>jashkenas</a:t>
            </a:r>
            <a:r>
              <a:rPr lang="en-US" altLang="en-US" sz="2000" dirty="0">
                <a:latin typeface="Candara" panose="020E0502030303020204" pitchFamily="34" charset="0"/>
              </a:rPr>
              <a:t>/backbone/blob/master/backbone.js</a:t>
            </a:r>
          </a:p>
          <a:p>
            <a:endParaRPr lang="en-US" alt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Technology Stack on Cordova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8610600" cy="563231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b="1" u="sng" dirty="0" smtClean="0">
                <a:latin typeface="Candara" panose="020E0502030303020204" pitchFamily="34" charset="0"/>
              </a:rPr>
              <a:t>Angular.js</a:t>
            </a:r>
            <a:r>
              <a:rPr lang="en-US" altLang="en-US" sz="2000" dirty="0" smtClean="0">
                <a:latin typeface="Candara" panose="020E0502030303020204" pitchFamily="34" charset="0"/>
              </a:rPr>
              <a:t> </a:t>
            </a:r>
            <a:r>
              <a:rPr lang="en-US" altLang="en-US" sz="2000" dirty="0">
                <a:latin typeface="Candara" panose="020E0502030303020204" pitchFamily="34" charset="0"/>
              </a:rPr>
              <a:t>– </a:t>
            </a:r>
            <a:r>
              <a:rPr lang="en-US" sz="2000" dirty="0">
                <a:latin typeface="Candara" panose="020E0502030303020204" pitchFamily="34" charset="0"/>
              </a:rPr>
              <a:t>JavaScript </a:t>
            </a:r>
            <a:r>
              <a:rPr lang="en-US" sz="2000" dirty="0" smtClean="0">
                <a:latin typeface="Candara" panose="020E0502030303020204" pitchFamily="34" charset="0"/>
              </a:rPr>
              <a:t>framework and extends </a:t>
            </a:r>
            <a:r>
              <a:rPr lang="en-US" sz="2000" dirty="0">
                <a:latin typeface="Candara" panose="020E0502030303020204" pitchFamily="34" charset="0"/>
              </a:rPr>
              <a:t>HTML attributes with Directives, and binds data to HTML with </a:t>
            </a:r>
            <a:r>
              <a:rPr lang="en-US" sz="2000" dirty="0" smtClean="0">
                <a:latin typeface="Candara" panose="020E0502030303020204" pitchFamily="34" charset="0"/>
              </a:rPr>
              <a:t>Expressions. It </a:t>
            </a:r>
            <a:r>
              <a:rPr lang="en-US" sz="2000" dirty="0">
                <a:latin typeface="Candara" panose="020E0502030303020204" pitchFamily="34" charset="0"/>
              </a:rPr>
              <a:t>extends HTML with ng-directives.</a:t>
            </a:r>
          </a:p>
          <a:p>
            <a:r>
              <a:rPr lang="en-US" sz="2000" dirty="0">
                <a:latin typeface="Candara" panose="020E0502030303020204" pitchFamily="34" charset="0"/>
              </a:rPr>
              <a:t>The </a:t>
            </a:r>
            <a:r>
              <a:rPr lang="en-US" sz="2000" b="1" dirty="0">
                <a:latin typeface="Candara" panose="020E0502030303020204" pitchFamily="34" charset="0"/>
              </a:rPr>
              <a:t>ng-app</a:t>
            </a:r>
            <a:r>
              <a:rPr lang="en-US" sz="2000" dirty="0">
                <a:latin typeface="Candara" panose="020E0502030303020204" pitchFamily="34" charset="0"/>
              </a:rPr>
              <a:t> directive defines an AngularJS application.</a:t>
            </a:r>
          </a:p>
          <a:p>
            <a:r>
              <a:rPr lang="en-US" sz="2000" dirty="0">
                <a:latin typeface="Candara" panose="020E0502030303020204" pitchFamily="34" charset="0"/>
              </a:rPr>
              <a:t>The </a:t>
            </a:r>
            <a:r>
              <a:rPr lang="en-US" sz="2000" b="1" dirty="0">
                <a:latin typeface="Candara" panose="020E0502030303020204" pitchFamily="34" charset="0"/>
              </a:rPr>
              <a:t>ng-model</a:t>
            </a:r>
            <a:r>
              <a:rPr lang="en-US" sz="2000" dirty="0">
                <a:latin typeface="Candara" panose="020E0502030303020204" pitchFamily="34" charset="0"/>
              </a:rPr>
              <a:t> directive binds the value of HTML controls (input, select, textarea) to application data.</a:t>
            </a:r>
          </a:p>
          <a:p>
            <a:r>
              <a:rPr lang="en-US" sz="2000" dirty="0">
                <a:latin typeface="Candara" panose="020E0502030303020204" pitchFamily="34" charset="0"/>
              </a:rPr>
              <a:t>The </a:t>
            </a:r>
            <a:r>
              <a:rPr lang="en-US" sz="2000" b="1" dirty="0">
                <a:latin typeface="Candara" panose="020E0502030303020204" pitchFamily="34" charset="0"/>
              </a:rPr>
              <a:t>ng-bind</a:t>
            </a:r>
            <a:r>
              <a:rPr lang="en-US" sz="2000" dirty="0">
                <a:latin typeface="Candara" panose="020E0502030303020204" pitchFamily="34" charset="0"/>
              </a:rPr>
              <a:t> directive binds application data to the HTML view</a:t>
            </a:r>
            <a:r>
              <a:rPr lang="en-US" sz="2000" dirty="0" smtClean="0">
                <a:latin typeface="Candara" panose="020E0502030303020204" pitchFamily="34" charset="0"/>
              </a:rPr>
              <a:t>.</a:t>
            </a:r>
          </a:p>
          <a:p>
            <a:endParaRPr lang="en-US" sz="2000" dirty="0" smtClean="0">
              <a:latin typeface="Candara" panose="020E0502030303020204" pitchFamily="34" charset="0"/>
            </a:endParaRPr>
          </a:p>
          <a:p>
            <a:r>
              <a:rPr lang="en-US" altLang="en-US" sz="2000" u="sng" dirty="0">
                <a:latin typeface="Candara" panose="020E0502030303020204" pitchFamily="34" charset="0"/>
              </a:rPr>
              <a:t>Example:</a:t>
            </a:r>
          </a:p>
          <a:p>
            <a:r>
              <a:rPr lang="en-US" sz="2000" dirty="0" smtClean="0"/>
              <a:t>&lt;</a:t>
            </a:r>
            <a:r>
              <a:rPr lang="en-US" sz="2000" dirty="0"/>
              <a:t>body&gt;</a:t>
            </a:r>
          </a:p>
          <a:p>
            <a:r>
              <a:rPr lang="en-US" sz="2000" dirty="0"/>
              <a:t>&lt;div ng-app="" ng-</a:t>
            </a:r>
            <a:r>
              <a:rPr lang="en-US" sz="2000" dirty="0" err="1"/>
              <a:t>init</a:t>
            </a:r>
            <a:r>
              <a:rPr lang="en-US" sz="2000" dirty="0"/>
              <a:t>="</a:t>
            </a:r>
            <a:r>
              <a:rPr lang="en-US" sz="2000" dirty="0" err="1"/>
              <a:t>firstName</a:t>
            </a:r>
            <a:r>
              <a:rPr lang="en-US" sz="2000" dirty="0"/>
              <a:t>='John'"&gt;</a:t>
            </a:r>
          </a:p>
          <a:p>
            <a:r>
              <a:rPr lang="en-US" sz="2000" dirty="0"/>
              <a:t>&lt;p&gt;The name is &lt;span ng-bind="</a:t>
            </a:r>
            <a:r>
              <a:rPr lang="en-US" sz="2000" dirty="0" err="1"/>
              <a:t>firstName</a:t>
            </a:r>
            <a:r>
              <a:rPr lang="en-US" sz="2000" dirty="0"/>
              <a:t>"&gt;&lt;/span&gt;&lt;/p&gt;</a:t>
            </a:r>
          </a:p>
          <a:p>
            <a:r>
              <a:rPr lang="en-US" sz="2000" dirty="0"/>
              <a:t>&lt;/div&gt;</a:t>
            </a:r>
          </a:p>
          <a:p>
            <a:r>
              <a:rPr lang="en-US" sz="2000" dirty="0"/>
              <a:t>&lt;/body</a:t>
            </a:r>
            <a:r>
              <a:rPr lang="en-US" sz="2000" dirty="0" smtClean="0"/>
              <a:t>&gt;</a:t>
            </a:r>
          </a:p>
          <a:p>
            <a:r>
              <a:rPr lang="en-US" sz="2000" b="1" dirty="0" smtClean="0"/>
              <a:t>Refer:</a:t>
            </a:r>
          </a:p>
          <a:p>
            <a:r>
              <a:rPr lang="en-US" sz="2000" dirty="0"/>
              <a:t>//angularjs.org/</a:t>
            </a:r>
          </a:p>
          <a:p>
            <a:r>
              <a:rPr lang="en-US" sz="2000" dirty="0"/>
              <a:t>//ajax.googleapis.com/</a:t>
            </a:r>
            <a:r>
              <a:rPr lang="en-US" sz="2000" dirty="0" err="1"/>
              <a:t>ajax</a:t>
            </a:r>
            <a:r>
              <a:rPr lang="en-US" sz="2000" dirty="0"/>
              <a:t>/libs/</a:t>
            </a:r>
            <a:r>
              <a:rPr lang="en-US" sz="2000" dirty="0" err="1"/>
              <a:t>angularjs</a:t>
            </a:r>
            <a:r>
              <a:rPr lang="en-US" sz="2000" dirty="0"/>
              <a:t>/1.2.0/angular.min.js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Attached Angular JS PPT with Sample Application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466523"/>
              </p:ext>
            </p:extLst>
          </p:nvPr>
        </p:nvGraphicFramePr>
        <p:xfrm>
          <a:off x="7467600" y="5791200"/>
          <a:ext cx="11064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Packager Shell Object" showAsIcon="1" r:id="rId3" imgW="1105920" imgH="685440" progId="Package">
                  <p:embed/>
                </p:oleObj>
              </mc:Choice>
              <mc:Fallback>
                <p:oleObj name="Packager Shell Object" showAsIcon="1" r:id="rId3" imgW="110592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7600" y="5791200"/>
                        <a:ext cx="11064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1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022937"/>
            <a:ext cx="7162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pPr marL="0" lvl="1" defTabSz="957263"/>
            <a:r>
              <a:rPr lang="en-US" sz="4000" dirty="0">
                <a:solidFill>
                  <a:schemeClr val="tx2"/>
                </a:solidFill>
              </a:rPr>
              <a:t>Introduction to Apache Cordova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/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 bwMode="auto">
          <a:xfrm>
            <a:off x="3225797" y="4419599"/>
            <a:ext cx="2641603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84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Technology Stack on Cordova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8610600" cy="59093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b="1" u="sng" dirty="0" smtClean="0">
                <a:latin typeface="Candara" panose="020E0502030303020204" pitchFamily="34" charset="0"/>
              </a:rPr>
              <a:t>Require.js-</a:t>
            </a:r>
            <a:r>
              <a:rPr lang="en-US" dirty="0" smtClean="0">
                <a:latin typeface="Candara" panose="020E0502030303020204" pitchFamily="34" charset="0"/>
              </a:rPr>
              <a:t>JavaScript </a:t>
            </a:r>
            <a:r>
              <a:rPr lang="en-US" dirty="0">
                <a:latin typeface="Candara" panose="020E0502030303020204" pitchFamily="34" charset="0"/>
              </a:rPr>
              <a:t>file and module loader. It is optimized for in-browser use, but it can be used in other JavaScript environments, like Rhino </a:t>
            </a:r>
            <a:r>
              <a:rPr lang="en-US" dirty="0" smtClean="0">
                <a:latin typeface="Candara" panose="020E0502030303020204" pitchFamily="34" charset="0"/>
              </a:rPr>
              <a:t>and Node. </a:t>
            </a:r>
            <a:r>
              <a:rPr lang="en-US" dirty="0">
                <a:latin typeface="Candara" panose="020E0502030303020204" pitchFamily="34" charset="0"/>
              </a:rPr>
              <a:t>Using a modular script loader like RequireJS will improve the speed and quality of your code</a:t>
            </a:r>
            <a:r>
              <a:rPr lang="en-US" dirty="0" smtClean="0">
                <a:latin typeface="Candara" panose="020E0502030303020204" pitchFamily="34" charset="0"/>
              </a:rPr>
              <a:t>.</a:t>
            </a:r>
          </a:p>
          <a:p>
            <a:r>
              <a:rPr lang="en-US" altLang="en-US" u="sng" dirty="0">
                <a:latin typeface="Candara" panose="020E0502030303020204" pitchFamily="34" charset="0"/>
              </a:rPr>
              <a:t>Example: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define(function(require</a:t>
            </a:r>
            <a:r>
              <a:rPr lang="en-US" dirty="0">
                <a:latin typeface="Candara" panose="020E0502030303020204" pitchFamily="34" charset="0"/>
              </a:rPr>
              <a:t>){</a:t>
            </a:r>
          </a:p>
          <a:p>
            <a:r>
              <a:rPr lang="en-US" dirty="0" err="1">
                <a:latin typeface="Candara" panose="020E0502030303020204" pitchFamily="34" charset="0"/>
              </a:rPr>
              <a:t>var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alerter</a:t>
            </a:r>
            <a:r>
              <a:rPr lang="en-US" dirty="0">
                <a:latin typeface="Candara" panose="020E0502030303020204" pitchFamily="34" charset="0"/>
              </a:rPr>
              <a:t> = require("</a:t>
            </a:r>
            <a:r>
              <a:rPr lang="en-US" dirty="0" err="1">
                <a:latin typeface="Candara" panose="020E0502030303020204" pitchFamily="34" charset="0"/>
              </a:rPr>
              <a:t>alerter</a:t>
            </a:r>
            <a:r>
              <a:rPr lang="en-US" dirty="0">
                <a:latin typeface="Candara" panose="020E0502030303020204" pitchFamily="34" charset="0"/>
              </a:rPr>
              <a:t>");</a:t>
            </a:r>
          </a:p>
          <a:p>
            <a:r>
              <a:rPr lang="en-US" dirty="0" err="1">
                <a:latin typeface="Candara" panose="020E0502030303020204" pitchFamily="34" charset="0"/>
              </a:rPr>
              <a:t>alerter</a:t>
            </a:r>
            <a:r>
              <a:rPr lang="en-US" dirty="0">
                <a:latin typeface="Candara" panose="020E0502030303020204" pitchFamily="34" charset="0"/>
              </a:rPr>
              <a:t>("hello </a:t>
            </a:r>
            <a:r>
              <a:rPr lang="en-US" dirty="0" smtClean="0">
                <a:latin typeface="Candara" panose="020E0502030303020204" pitchFamily="34" charset="0"/>
              </a:rPr>
              <a:t>for </a:t>
            </a:r>
            <a:r>
              <a:rPr lang="en-US" dirty="0">
                <a:latin typeface="Candara" panose="020E0502030303020204" pitchFamily="34" charset="0"/>
              </a:rPr>
              <a:t>app")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})</a:t>
            </a:r>
          </a:p>
          <a:p>
            <a:r>
              <a:rPr lang="en-US" b="1" dirty="0" smtClean="0">
                <a:latin typeface="Candara" panose="020E0502030303020204" pitchFamily="34" charset="0"/>
              </a:rPr>
              <a:t>Refer:</a:t>
            </a:r>
          </a:p>
          <a:p>
            <a:r>
              <a:rPr lang="en-US" dirty="0"/>
              <a:t>//requirejs.org/</a:t>
            </a:r>
          </a:p>
          <a:p>
            <a:r>
              <a:rPr lang="en-US" dirty="0"/>
              <a:t>//github.com/</a:t>
            </a:r>
            <a:r>
              <a:rPr lang="en-US" dirty="0" err="1"/>
              <a:t>jrburke</a:t>
            </a:r>
            <a:r>
              <a:rPr lang="en-US" dirty="0"/>
              <a:t>/</a:t>
            </a:r>
            <a:r>
              <a:rPr lang="en-US" dirty="0" err="1"/>
              <a:t>requirejs</a:t>
            </a:r>
            <a:r>
              <a:rPr lang="en-US" dirty="0"/>
              <a:t>/blob/master/require.js</a:t>
            </a:r>
          </a:p>
          <a:p>
            <a:r>
              <a:rPr lang="en-US" altLang="en-US" b="1" u="sng" dirty="0" smtClean="0">
                <a:latin typeface="Candara" panose="020E0502030303020204" pitchFamily="34" charset="0"/>
              </a:rPr>
              <a:t>Knockout.js</a:t>
            </a:r>
            <a:r>
              <a:rPr lang="en-US" altLang="en-US" dirty="0" smtClean="0">
                <a:latin typeface="Candara" panose="020E0502030303020204" pitchFamily="34" charset="0"/>
              </a:rPr>
              <a:t> </a:t>
            </a:r>
            <a:r>
              <a:rPr lang="en-US" altLang="en-US" dirty="0">
                <a:latin typeface="Candara" panose="020E0502030303020204" pitchFamily="34" charset="0"/>
              </a:rPr>
              <a:t>– Simplifies dynamic JavaScript UIs by incorporating a Model-View-View-Model pattern for dynamic data binding.</a:t>
            </a:r>
          </a:p>
          <a:p>
            <a:r>
              <a:rPr lang="en-US" dirty="0">
                <a:latin typeface="Candara" panose="020E0502030303020204" pitchFamily="34" charset="0"/>
              </a:rPr>
              <a:t>function </a:t>
            </a:r>
            <a:r>
              <a:rPr lang="en-US" dirty="0" err="1">
                <a:latin typeface="Candara" panose="020E0502030303020204" pitchFamily="34" charset="0"/>
              </a:rPr>
              <a:t>AppViewModel</a:t>
            </a:r>
            <a:r>
              <a:rPr lang="en-US" dirty="0">
                <a:latin typeface="Candara" panose="020E0502030303020204" pitchFamily="34" charset="0"/>
              </a:rPr>
              <a:t>() {</a:t>
            </a:r>
            <a:br>
              <a:rPr lang="en-US" dirty="0">
                <a:latin typeface="Candara" panose="020E0502030303020204" pitchFamily="34" charset="0"/>
              </a:rPr>
            </a:br>
            <a:r>
              <a:rPr lang="en-US" dirty="0">
                <a:latin typeface="Candara" panose="020E0502030303020204" pitchFamily="34" charset="0"/>
              </a:rPr>
              <a:t>    </a:t>
            </a:r>
            <a:r>
              <a:rPr lang="en-US" dirty="0" err="1">
                <a:latin typeface="Candara" panose="020E0502030303020204" pitchFamily="34" charset="0"/>
              </a:rPr>
              <a:t>this.firstName</a:t>
            </a:r>
            <a:r>
              <a:rPr lang="en-US" dirty="0">
                <a:latin typeface="Candara" panose="020E0502030303020204" pitchFamily="34" charset="0"/>
              </a:rPr>
              <a:t> = "Bert";</a:t>
            </a:r>
            <a:br>
              <a:rPr lang="en-US" dirty="0">
                <a:latin typeface="Candara" panose="020E0502030303020204" pitchFamily="34" charset="0"/>
              </a:rPr>
            </a:br>
            <a:r>
              <a:rPr lang="en-US" dirty="0">
                <a:latin typeface="Candara" panose="020E0502030303020204" pitchFamily="34" charset="0"/>
              </a:rPr>
              <a:t>    </a:t>
            </a:r>
            <a:r>
              <a:rPr lang="en-US" dirty="0" err="1">
                <a:latin typeface="Candara" panose="020E0502030303020204" pitchFamily="34" charset="0"/>
              </a:rPr>
              <a:t>this.lastName</a:t>
            </a:r>
            <a:r>
              <a:rPr lang="en-US" dirty="0">
                <a:latin typeface="Candara" panose="020E0502030303020204" pitchFamily="34" charset="0"/>
              </a:rPr>
              <a:t> = "</a:t>
            </a:r>
            <a:r>
              <a:rPr lang="en-US" dirty="0" err="1">
                <a:latin typeface="Candara" panose="020E0502030303020204" pitchFamily="34" charset="0"/>
              </a:rPr>
              <a:t>Bertington</a:t>
            </a:r>
            <a:r>
              <a:rPr lang="en-US" dirty="0">
                <a:latin typeface="Candara" panose="020E0502030303020204" pitchFamily="34" charset="0"/>
              </a:rPr>
              <a:t>";</a:t>
            </a:r>
            <a:br>
              <a:rPr lang="en-US" dirty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}</a:t>
            </a:r>
            <a:r>
              <a:rPr lang="en-US" dirty="0">
                <a:latin typeface="Candara" panose="020E0502030303020204" pitchFamily="34" charset="0"/>
              </a:rPr>
              <a:t/>
            </a:r>
            <a:br>
              <a:rPr lang="en-US" dirty="0">
                <a:latin typeface="Candara" panose="020E0502030303020204" pitchFamily="34" charset="0"/>
              </a:rPr>
            </a:br>
            <a:r>
              <a:rPr lang="en-US" dirty="0" err="1">
                <a:latin typeface="Candara" panose="020E0502030303020204" pitchFamily="34" charset="0"/>
              </a:rPr>
              <a:t>ko.applyBindings</a:t>
            </a:r>
            <a:r>
              <a:rPr lang="en-US" dirty="0">
                <a:latin typeface="Candara" panose="020E0502030303020204" pitchFamily="34" charset="0"/>
              </a:rPr>
              <a:t>(new </a:t>
            </a:r>
            <a:r>
              <a:rPr lang="en-US" dirty="0" err="1">
                <a:latin typeface="Candara" panose="020E0502030303020204" pitchFamily="34" charset="0"/>
              </a:rPr>
              <a:t>AppViewModel</a:t>
            </a:r>
            <a:r>
              <a:rPr lang="en-US" dirty="0" smtClean="0">
                <a:latin typeface="Candara" panose="020E0502030303020204" pitchFamily="34" charset="0"/>
              </a:rPr>
              <a:t>());</a:t>
            </a:r>
            <a:r>
              <a:rPr lang="en-US" dirty="0">
                <a:latin typeface="Candara" panose="020E0502030303020204" pitchFamily="34" charset="0"/>
              </a:rPr>
              <a:t> // Activates </a:t>
            </a:r>
            <a:r>
              <a:rPr lang="en-US" dirty="0" smtClean="0">
                <a:latin typeface="Candara" panose="020E0502030303020204" pitchFamily="34" charset="0"/>
              </a:rPr>
              <a:t>knockout.js</a:t>
            </a:r>
          </a:p>
          <a:p>
            <a:r>
              <a:rPr lang="en-US" altLang="en-US" b="1" dirty="0" smtClean="0">
                <a:latin typeface="Candara" panose="020E0502030303020204" pitchFamily="34" charset="0"/>
              </a:rPr>
              <a:t>Refer</a:t>
            </a:r>
            <a:r>
              <a:rPr lang="en-US" altLang="en-US" dirty="0">
                <a:latin typeface="Candara" panose="020E0502030303020204" pitchFamily="34" charset="0"/>
              </a:rPr>
              <a:t>:</a:t>
            </a:r>
          </a:p>
          <a:p>
            <a:r>
              <a:rPr lang="en-US" altLang="en-US" dirty="0">
                <a:latin typeface="Candara" panose="020E0502030303020204" pitchFamily="34" charset="0"/>
              </a:rPr>
              <a:t>//knockoutjs.com/</a:t>
            </a:r>
          </a:p>
          <a:p>
            <a:r>
              <a:rPr lang="en-US" altLang="en-US" dirty="0">
                <a:latin typeface="Candara" panose="020E0502030303020204" pitchFamily="34" charset="0"/>
              </a:rPr>
              <a:t>//</a:t>
            </a:r>
            <a:r>
              <a:rPr lang="en-US" altLang="en-US" dirty="0" smtClean="0">
                <a:latin typeface="Candara" panose="020E0502030303020204" pitchFamily="34" charset="0"/>
              </a:rPr>
              <a:t>cloud.github.com/downloads/knockout/knockout/knockout-2.2.0.js</a:t>
            </a:r>
            <a:endParaRPr lang="en-US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1" rtl="0">
              <a:spcBef>
                <a:spcPct val="0"/>
              </a:spcBef>
            </a:pPr>
            <a:r>
              <a:rPr lang="en-US" sz="2800" kern="1200" dirty="0">
                <a:solidFill>
                  <a:schemeClr val="tx1"/>
                </a:solidFill>
                <a:latin typeface="Candara" panose="020E0502030303020204" pitchFamily="34" charset="0"/>
              </a:rPr>
              <a:t>Apache </a:t>
            </a:r>
            <a:r>
              <a:rPr lang="en-US" sz="2800" kern="1200" dirty="0" err="1">
                <a:solidFill>
                  <a:schemeClr val="tx1"/>
                </a:solidFill>
                <a:latin typeface="Candara" panose="020E0502030303020204" pitchFamily="34" charset="0"/>
              </a:rPr>
              <a:t>cordova</a:t>
            </a:r>
            <a:r>
              <a:rPr lang="en-US" sz="2800" kern="1200" dirty="0">
                <a:solidFill>
                  <a:schemeClr val="tx1"/>
                </a:solidFill>
                <a:latin typeface="Candara" panose="020E0502030303020204" pitchFamily="34" charset="0"/>
              </a:rPr>
              <a:t>  - Pros &amp; Cons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057274"/>
            <a:ext cx="8610600" cy="50167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b="1" dirty="0" smtClean="0">
                <a:latin typeface="Candara" panose="020E0502030303020204" pitchFamily="34" charset="0"/>
              </a:rPr>
              <a:t>Highlights/Benefits Of Cordova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Candara" panose="020E0502030303020204" pitchFamily="34" charset="0"/>
              </a:rPr>
              <a:t>Develop once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Candara" panose="020E0502030303020204" pitchFamily="34" charset="0"/>
              </a:rPr>
              <a:t>Multiplatform support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Candara" panose="020E0502030303020204" pitchFamily="34" charset="0"/>
              </a:rPr>
              <a:t>Port web apps to mobile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Candara" panose="020E0502030303020204" pitchFamily="34" charset="0"/>
              </a:rPr>
              <a:t>Access native </a:t>
            </a:r>
            <a:r>
              <a:rPr lang="en-US" altLang="en-US" sz="2000" dirty="0" err="1" smtClean="0">
                <a:latin typeface="Candara" panose="020E0502030303020204" pitchFamily="34" charset="0"/>
              </a:rPr>
              <a:t>funtionality</a:t>
            </a:r>
            <a:r>
              <a:rPr lang="en-US" altLang="en-US" sz="2000" dirty="0" smtClean="0">
                <a:latin typeface="Candara" panose="020E0502030303020204" pitchFamily="34" charset="0"/>
              </a:rPr>
              <a:t> via  API’s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Candara" panose="020E0502030303020204" pitchFamily="34" charset="0"/>
              </a:rPr>
              <a:t>5 </a:t>
            </a:r>
            <a:r>
              <a:rPr lang="en-US" altLang="en-US" sz="2000" dirty="0">
                <a:latin typeface="Candara" panose="020E0502030303020204" pitchFamily="34" charset="0"/>
              </a:rPr>
              <a:t>MB HTML 5 local storage limit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ndara" panose="020E0502030303020204" pitchFamily="34" charset="0"/>
              </a:rPr>
              <a:t>Chrome Desktop testing requires local file access </a:t>
            </a:r>
            <a:r>
              <a:rPr lang="en-US" altLang="en-US" sz="2000" dirty="0" smtClean="0">
                <a:latin typeface="Candara" panose="020E0502030303020204" pitchFamily="34" charset="0"/>
              </a:rPr>
              <a:t>permission (Disable web security for chrome from command prompt)</a:t>
            </a:r>
            <a:endParaRPr lang="en-US" altLang="en-US" sz="2000" dirty="0">
              <a:latin typeface="Candara" panose="020E0502030303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ndara" panose="020E0502030303020204" pitchFamily="34" charset="0"/>
              </a:rPr>
              <a:t>Inconsistent mobile browser anomalies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ndara" panose="020E0502030303020204" pitchFamily="34" charset="0"/>
              </a:rPr>
              <a:t>Inconsistent performance among devices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ndara" panose="020E0502030303020204" pitchFamily="34" charset="0"/>
              </a:rPr>
              <a:t>Some native application code required - extend a </a:t>
            </a:r>
            <a:r>
              <a:rPr lang="en-US" altLang="en-US" sz="2000" dirty="0" err="1">
                <a:latin typeface="Candara" panose="020E0502030303020204" pitchFamily="34" charset="0"/>
              </a:rPr>
              <a:t>CordovaWebViewClient</a:t>
            </a:r>
            <a:r>
              <a:rPr lang="en-US" altLang="en-US" sz="2000" dirty="0">
                <a:latin typeface="Candara" panose="020E0502030303020204" pitchFamily="34" charset="0"/>
              </a:rPr>
              <a:t> and load the URL to the website.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ndara" panose="020E0502030303020204" pitchFamily="34" charset="0"/>
              </a:rPr>
              <a:t>Web code is not compiled and is </a:t>
            </a:r>
            <a:r>
              <a:rPr lang="en-US" altLang="en-US" sz="2000" dirty="0" smtClean="0">
                <a:latin typeface="Candara" panose="020E0502030303020204" pitchFamily="34" charset="0"/>
              </a:rPr>
              <a:t>accessible</a:t>
            </a:r>
          </a:p>
          <a:p>
            <a:r>
              <a:rPr lang="en-US" altLang="en-US" sz="2000" b="1" dirty="0">
                <a:latin typeface="Candara" panose="020E0502030303020204" pitchFamily="34" charset="0"/>
              </a:rPr>
              <a:t>Possible Downside </a:t>
            </a:r>
            <a:endParaRPr lang="en-US" altLang="en-US" sz="2000" b="1" dirty="0" smtClean="0">
              <a:latin typeface="Candara" panose="020E0502030303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andara" panose="020E0502030303020204" pitchFamily="34" charset="0"/>
              </a:rPr>
              <a:t>Lost/inaccessible  native </a:t>
            </a:r>
            <a:r>
              <a:rPr lang="en-US" altLang="en-US" sz="2000" dirty="0" smtClean="0">
                <a:latin typeface="Candara" panose="020E0502030303020204" pitchFamily="34" charset="0"/>
              </a:rPr>
              <a:t>features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Candara" panose="020E0502030303020204" pitchFamily="34" charset="0"/>
              </a:rPr>
              <a:t>Less rich UI style</a:t>
            </a:r>
            <a:endParaRPr lang="en-US" altLang="en-US" sz="2000" dirty="0">
              <a:latin typeface="Candara" panose="020E0502030303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3505200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marL="0" lvl="1" algn="l" rtl="0">
              <a:spcBef>
                <a:spcPct val="0"/>
              </a:spcBef>
            </a:pPr>
            <a:endParaRPr lang="en-US" sz="2800" kern="1200" dirty="0">
              <a:solidFill>
                <a:schemeClr val="tx1"/>
              </a:solidFill>
              <a:latin typeface="Candara" panose="020E0502030303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02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dirty="0"/>
              <a:t>Hybrid vs Native Application</a:t>
            </a:r>
            <a:endParaRPr lang="en-US" sz="2800" kern="1200" dirty="0">
              <a:solidFill>
                <a:schemeClr val="tx1"/>
              </a:solidFill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24463"/>
              </p:ext>
            </p:extLst>
          </p:nvPr>
        </p:nvGraphicFramePr>
        <p:xfrm>
          <a:off x="1524000" y="1397000"/>
          <a:ext cx="6096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Hybrid Application (Cordova)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Native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uploaded to App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 + CSS + 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Native platform Programming 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Cross-mobiles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 Device Native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36799"/>
              </p:ext>
            </p:extLst>
          </p:nvPr>
        </p:nvGraphicFramePr>
        <p:xfrm>
          <a:off x="1527175" y="1400175"/>
          <a:ext cx="608965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Document" r:id="rId4" imgW="6089043" imgH="4057650" progId="Word.Document.12">
                  <p:embed/>
                </p:oleObj>
              </mc:Choice>
              <mc:Fallback>
                <p:oleObj name="Document" r:id="rId4" imgW="6089043" imgH="40576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7175" y="1400175"/>
                        <a:ext cx="6089650" cy="405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67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 – Day 1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204"/>
            <a:ext cx="5600700" cy="3714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543301" y="5813878"/>
            <a:ext cx="5600700" cy="37147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1057274"/>
            <a:ext cx="8610600" cy="2000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lvl="0" indent="-457200" defTabSz="457200">
              <a:lnSpc>
                <a:spcPct val="200000"/>
              </a:lnSpc>
              <a:spcBef>
                <a:spcPct val="20000"/>
              </a:spcBef>
              <a:buAutoNum type="arabicPeriod"/>
            </a:pPr>
            <a:r>
              <a:rPr lang="en-US" sz="2000" b="1" dirty="0" smtClean="0">
                <a:solidFill>
                  <a:srgbClr val="1F497D"/>
                </a:solidFill>
                <a:latin typeface="Candara" panose="020E0502030303020204" pitchFamily="34" charset="0"/>
              </a:rPr>
              <a:t>Setup </a:t>
            </a:r>
            <a:r>
              <a:rPr lang="en-US" sz="2000" b="1" dirty="0" err="1" smtClean="0">
                <a:solidFill>
                  <a:srgbClr val="1F497D"/>
                </a:solidFill>
                <a:latin typeface="Candara" panose="020E0502030303020204" pitchFamily="34" charset="0"/>
              </a:rPr>
              <a:t>PhoneGap</a:t>
            </a:r>
            <a:r>
              <a:rPr lang="en-US" sz="2000" b="1" dirty="0" smtClean="0">
                <a:solidFill>
                  <a:srgbClr val="1F497D"/>
                </a:solidFill>
                <a:latin typeface="Candara" panose="020E0502030303020204" pitchFamily="34" charset="0"/>
              </a:rPr>
              <a:t> Environment in Mac/Windows</a:t>
            </a:r>
          </a:p>
          <a:p>
            <a:pPr marL="457200" lvl="0" indent="-457200" defTabSz="457200">
              <a:lnSpc>
                <a:spcPct val="200000"/>
              </a:lnSpc>
              <a:spcBef>
                <a:spcPct val="20000"/>
              </a:spcBef>
              <a:buAutoNum type="arabicPeriod"/>
            </a:pPr>
            <a:r>
              <a:rPr lang="en-US" sz="2000" b="1" dirty="0" smtClean="0">
                <a:solidFill>
                  <a:srgbClr val="1F497D"/>
                </a:solidFill>
                <a:latin typeface="Candara" panose="020E0502030303020204" pitchFamily="34" charset="0"/>
              </a:rPr>
              <a:t>Prepare sample application to display “Welcome To Cordova” in alert, either on </a:t>
            </a:r>
            <a:r>
              <a:rPr lang="en-US" sz="2000" b="1" dirty="0" err="1" smtClean="0">
                <a:solidFill>
                  <a:srgbClr val="1F497D"/>
                </a:solidFill>
                <a:latin typeface="Candara" panose="020E0502030303020204" pitchFamily="34" charset="0"/>
              </a:rPr>
              <a:t>ios</a:t>
            </a:r>
            <a:r>
              <a:rPr lang="en-US" sz="2000" b="1" dirty="0" smtClean="0">
                <a:solidFill>
                  <a:srgbClr val="1F497D"/>
                </a:solidFill>
                <a:latin typeface="Candara" panose="020E0502030303020204" pitchFamily="34" charset="0"/>
              </a:rPr>
              <a:t>/Android</a:t>
            </a:r>
            <a:endParaRPr lang="en-US" sz="2000" b="1" dirty="0">
              <a:solidFill>
                <a:srgbClr val="1F497D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3033760"/>
            <a:ext cx="8229600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defTabSz="957263">
              <a:lnSpc>
                <a:spcPct val="100000"/>
              </a:lnSpc>
              <a:defRPr sz="2800" b="0">
                <a:solidFill>
                  <a:schemeClr val="tx2"/>
                </a:solidFill>
                <a:latin typeface="Candara" panose="020E0502030303020204" pitchFamily="34" charset="0"/>
                <a:cs typeface="+mj-cs"/>
              </a:defRPr>
            </a:lvl1pPr>
            <a:lvl2pPr>
              <a:defRPr sz="2800">
                <a:latin typeface="Candara" pitchFamily="34" charset="0"/>
              </a:defRPr>
            </a:lvl2pPr>
            <a:lvl3pPr>
              <a:defRPr sz="2800">
                <a:latin typeface="Candara" pitchFamily="34" charset="0"/>
              </a:defRPr>
            </a:lvl3pPr>
            <a:lvl4pPr>
              <a:defRPr sz="2800">
                <a:latin typeface="Candara" pitchFamily="34" charset="0"/>
              </a:defRPr>
            </a:lvl4pPr>
            <a:lvl5pPr>
              <a:defRPr sz="2800"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latin typeface="Candara" pitchFamily="34" charset="0"/>
              </a:defRPr>
            </a:lvl9pPr>
          </a:lstStyle>
          <a:p>
            <a:pPr lvl="0" defTabSz="457200">
              <a:lnSpc>
                <a:spcPct val="20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Word Document Attached – Tips to setup </a:t>
            </a:r>
            <a:r>
              <a:rPr lang="en-US" sz="2000" b="1" dirty="0" err="1">
                <a:solidFill>
                  <a:srgbClr val="FF0000"/>
                </a:solidFill>
              </a:rPr>
              <a:t>cordova</a:t>
            </a:r>
            <a:r>
              <a:rPr lang="en-US" sz="2000" b="1" dirty="0">
                <a:solidFill>
                  <a:srgbClr val="FF0000"/>
                </a:solidFill>
              </a:rPr>
              <a:t> on Windows + </a:t>
            </a:r>
            <a:r>
              <a:rPr lang="en-US" sz="2000" b="1" dirty="0" smtClean="0">
                <a:solidFill>
                  <a:srgbClr val="FF0000"/>
                </a:solidFill>
              </a:rPr>
              <a:t>Mac (Double click to open the doc)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450861"/>
              </p:ext>
            </p:extLst>
          </p:nvPr>
        </p:nvGraphicFramePr>
        <p:xfrm>
          <a:off x="685800" y="4271022"/>
          <a:ext cx="1300162" cy="1729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Document" r:id="rId7" imgW="5946064" imgH="7907547" progId="Word.Document.12">
                  <p:embed/>
                </p:oleObj>
              </mc:Choice>
              <mc:Fallback>
                <p:oleObj name="Document" r:id="rId7" imgW="5946064" imgH="79075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4271022"/>
                        <a:ext cx="1300162" cy="1729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20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Apache Cordova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143000"/>
            <a:ext cx="7620000" cy="487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latin typeface="Candara" panose="020E0502030303020204" pitchFamily="34" charset="0"/>
              </a:rPr>
              <a:t>Why </a:t>
            </a:r>
            <a:r>
              <a:rPr lang="en-US" sz="2800" dirty="0" err="1">
                <a:latin typeface="Candara" panose="020E0502030303020204" pitchFamily="34" charset="0"/>
              </a:rPr>
              <a:t>PhoneGap</a:t>
            </a:r>
            <a:r>
              <a:rPr lang="en-US" sz="2800" dirty="0">
                <a:latin typeface="Candara" panose="020E0502030303020204" pitchFamily="34" charset="0"/>
              </a:rPr>
              <a:t>? </a:t>
            </a:r>
            <a:endParaRPr lang="en-US" sz="28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lvl="0" indent="-342900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andara" panose="020E0502030303020204" pitchFamily="34" charset="0"/>
              </a:rPr>
              <a:t>Cross platform applications with HTML/JS will be faster and easier</a:t>
            </a:r>
          </a:p>
          <a:p>
            <a:r>
              <a:rPr lang="en-US" sz="2800" dirty="0">
                <a:latin typeface="Candara" panose="020E0502030303020204" pitchFamily="34" charset="0"/>
              </a:rPr>
              <a:t>What is Apache Cordova ?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Candara" panose="020E0502030303020204" pitchFamily="34" charset="0"/>
              </a:rPr>
              <a:t>“Apache Cordova is a set of device APIs that allow a mobile app developer to access native device function such as the camera or accelerometer from JavaScript.”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Candara" panose="020E0502030303020204" pitchFamily="34" charset="0"/>
              </a:rPr>
              <a:t>		 – http://cordova.apache.org/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 – A platform-specific engine that exposes access to native device functionality through a series of JavaScript APIs. </a:t>
            </a:r>
          </a:p>
          <a:p>
            <a:pPr>
              <a:defRPr/>
            </a:pPr>
            <a:r>
              <a:rPr lang="en-US" dirty="0">
                <a:latin typeface="Candara" panose="020E0502030303020204" pitchFamily="34" charset="0"/>
              </a:rPr>
              <a:t> – </a:t>
            </a:r>
            <a:r>
              <a:rPr lang="en-US" dirty="0" err="1">
                <a:latin typeface="Candara" panose="020E0502030303020204" pitchFamily="34" charset="0"/>
              </a:rPr>
              <a:t>Phonegap</a:t>
            </a:r>
            <a:r>
              <a:rPr lang="en-US" dirty="0">
                <a:latin typeface="Candara" panose="020E0502030303020204" pitchFamily="34" charset="0"/>
              </a:rPr>
              <a:t> is actually an open source distribution of Cordova.</a:t>
            </a:r>
          </a:p>
          <a:p>
            <a:pPr lvl="0"/>
            <a:r>
              <a:rPr lang="en-US" sz="2800" dirty="0">
                <a:latin typeface="Candara" panose="020E0502030303020204" pitchFamily="34" charset="0"/>
              </a:rPr>
              <a:t>What is </a:t>
            </a:r>
            <a:r>
              <a:rPr lang="en-US" sz="2800" dirty="0" err="1">
                <a:latin typeface="Candara" panose="020E0502030303020204" pitchFamily="34" charset="0"/>
              </a:rPr>
              <a:t>PhoneGap</a:t>
            </a:r>
            <a:r>
              <a:rPr lang="en-US" sz="2800" dirty="0">
                <a:latin typeface="Candara" panose="020E0502030303020204" pitchFamily="34" charset="0"/>
              </a:rPr>
              <a:t> 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prstClr val="black"/>
                </a:solidFill>
                <a:latin typeface="Candara" panose="020E0502030303020204" pitchFamily="34" charset="0"/>
              </a:rPr>
              <a:t>PhoneGap</a:t>
            </a:r>
            <a:r>
              <a:rPr lang="en-US" dirty="0">
                <a:solidFill>
                  <a:prstClr val="black"/>
                </a:solidFill>
                <a:latin typeface="Candara" panose="020E0502030303020204" pitchFamily="34" charset="0"/>
              </a:rPr>
              <a:t> is an open-source mobile development framework produced by </a:t>
            </a:r>
            <a:r>
              <a:rPr lang="en-US" dirty="0" err="1">
                <a:solidFill>
                  <a:prstClr val="black"/>
                </a:solidFill>
                <a:latin typeface="Candara" panose="020E0502030303020204" pitchFamily="34" charset="0"/>
              </a:rPr>
              <a:t>Nitobi</a:t>
            </a:r>
            <a:r>
              <a:rPr lang="en-US" dirty="0">
                <a:solidFill>
                  <a:prstClr val="black"/>
                </a:solidFill>
                <a:latin typeface="Candara" panose="020E0502030303020204" pitchFamily="34" charset="0"/>
              </a:rPr>
              <a:t>, purchased by Adobe Systems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dirty="0" err="1">
                <a:latin typeface="Candara" panose="020E0502030303020204" pitchFamily="34" charset="0"/>
              </a:rPr>
              <a:t>PhoneGap</a:t>
            </a:r>
            <a:r>
              <a:rPr lang="en-US" altLang="en-US" dirty="0">
                <a:latin typeface="Candara" panose="020E0502030303020204" pitchFamily="34" charset="0"/>
              </a:rPr>
              <a:t> is an open source solution for building cross-platform mobile apps with standards-based Web technologies like HTML, JavaScript, and CSS. </a:t>
            </a:r>
          </a:p>
        </p:txBody>
      </p:sp>
    </p:spTree>
    <p:extLst>
      <p:ext uri="{BB962C8B-B14F-4D97-AF65-F5344CB8AC3E}">
        <p14:creationId xmlns:p14="http://schemas.microsoft.com/office/powerpoint/2010/main" val="36465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Apache Cordova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5743" y="1143000"/>
            <a:ext cx="81534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Candara" panose="020E0502030303020204" pitchFamily="34" charset="0"/>
              </a:rPr>
              <a:t>Hybrid Application Development= NATIVE + Mobile WEB Technologies</a:t>
            </a:r>
          </a:p>
          <a:p>
            <a:r>
              <a:rPr lang="en-US" dirty="0">
                <a:latin typeface="Candara" panose="020E0502030303020204" pitchFamily="34" charset="0"/>
              </a:rPr>
              <a:t>Advantages of a hybrid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 Faster time-to-market when compared to pure native app development time cycles(App store distribution)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 Lower total cost of ownership as the cross-platform adaptability is easier[Native look-and-feel -without the native cost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 Reasonably good UX experience with </a:t>
            </a:r>
            <a:r>
              <a:rPr lang="en-US" dirty="0" smtClean="0">
                <a:latin typeface="Candara" panose="020E0502030303020204" pitchFamily="34" charset="0"/>
              </a:rPr>
              <a:t>modern </a:t>
            </a:r>
            <a:r>
              <a:rPr lang="en-US" dirty="0">
                <a:latin typeface="Candara" panose="020E0502030303020204" pitchFamily="34" charset="0"/>
              </a:rPr>
              <a:t>Java script toolkits (gestures, swipes, taps and transitions)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 Easy maintainability, upgrades and deployments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 Access to native device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 Inexpensive cross-platform development </a:t>
            </a:r>
          </a:p>
          <a:p>
            <a:r>
              <a:rPr lang="en-US" dirty="0">
                <a:latin typeface="Candara" panose="020E0502030303020204" pitchFamily="34" charset="0"/>
              </a:rPr>
              <a:t> Disadvantages of a hybrid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Slightly lower performance with the rendering of web pages, data access across multiple layers,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Limited UX experience, compared to native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Security concerns</a:t>
            </a:r>
          </a:p>
        </p:txBody>
      </p:sp>
    </p:spTree>
    <p:extLst>
      <p:ext uri="{BB962C8B-B14F-4D97-AF65-F5344CB8AC3E}">
        <p14:creationId xmlns:p14="http://schemas.microsoft.com/office/powerpoint/2010/main" val="22495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Apache Cordova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53251"/>
              </p:ext>
            </p:extLst>
          </p:nvPr>
        </p:nvGraphicFramePr>
        <p:xfrm>
          <a:off x="533400" y="1066800"/>
          <a:ext cx="8001000" cy="511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178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Hybrid App</a:t>
                      </a:r>
                      <a:endParaRPr lang="en-US" dirty="0"/>
                    </a:p>
                  </a:txBody>
                  <a:tcPr/>
                </a:tc>
              </a:tr>
              <a:tr h="13106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Skills/tools needed for cross-platform app </a:t>
                      </a:r>
                    </a:p>
                    <a:p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development</a:t>
                      </a:r>
                    </a:p>
                    <a:p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 HTML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CSS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ndara" panose="020E0502030303020204" pitchFamily="34" charset="0"/>
                        </a:rPr>
                        <a:t>Javascript</a:t>
                      </a:r>
                      <a:endParaRPr lang="en-US" sz="1600" dirty="0" smtClean="0">
                        <a:latin typeface="Candara" panose="020E0502030303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Web programming language (i.e., Java)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Mobile development framework</a:t>
                      </a:r>
                    </a:p>
                  </a:txBody>
                  <a:tcPr/>
                </a:tc>
              </a:tr>
              <a:tr h="49638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Apps needed to reach all major smartphone </a:t>
                      </a:r>
                    </a:p>
                    <a:p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platforms</a:t>
                      </a:r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17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Installed on device?</a:t>
                      </a:r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Yes</a:t>
                      </a:r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178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Distribution</a:t>
                      </a:r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App Store/Market</a:t>
                      </a:r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Device integration</a:t>
                      </a:r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Full integration:</a:t>
                      </a:r>
                    </a:p>
                    <a:p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(camera, microphone, GPS, </a:t>
                      </a:r>
                    </a:p>
                    <a:p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, accelerometer, </a:t>
                      </a:r>
                    </a:p>
                    <a:p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file upload, contact list)</a:t>
                      </a:r>
                    </a:p>
                  </a:txBody>
                  <a:tcPr/>
                </a:tc>
              </a:tr>
              <a:tr h="11234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Best used for</a:t>
                      </a:r>
                    </a:p>
                    <a:p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Cross-platform apps that need full device </a:t>
                      </a:r>
                    </a:p>
                    <a:p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access.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Business apps that need </a:t>
                      </a:r>
                      <a:r>
                        <a:rPr lang="en-US" sz="1600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ndara" panose="020E0502030303020204" pitchFamily="34" charset="0"/>
                        </a:rPr>
                        <a:t>app store distribution</a:t>
                      </a:r>
                      <a:endParaRPr lang="en-US" sz="16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2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PhoneGap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990600"/>
            <a:ext cx="3581400" cy="212861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944" y="2023486"/>
            <a:ext cx="315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Segoe UI"/>
              </a:rPr>
              <a:t>Your Code</a:t>
            </a:r>
          </a:p>
        </p:txBody>
      </p:sp>
      <p:pic>
        <p:nvPicPr>
          <p:cNvPr id="12" name="Picture 8" descr="http://www.cubiccodes.com/wp-content/uploads/2012/10/tai-lieu-html-css-javascript-can-b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17" y="1199183"/>
            <a:ext cx="2761201" cy="137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648200" y="990600"/>
            <a:ext cx="3810000" cy="217400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3583" y="2831068"/>
            <a:ext cx="31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Segoe UI"/>
              </a:rPr>
              <a:t>Native Web 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94513" y="1447799"/>
            <a:ext cx="2721429" cy="1378287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66509" y="2404485"/>
            <a:ext cx="239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Segoe UI"/>
              </a:rPr>
              <a:t>Your Code</a:t>
            </a:r>
          </a:p>
        </p:txBody>
      </p:sp>
      <p:pic>
        <p:nvPicPr>
          <p:cNvPr id="17" name="Picture 8" descr="http://www.cubiccodes.com/wp-content/uploads/2012/10/tai-lieu-html-css-javascript-can-b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75" y="1580182"/>
            <a:ext cx="2098178" cy="74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33400" y="3401886"/>
            <a:ext cx="3581400" cy="2899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32528" y="5943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Native APIs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90600" y="3848382"/>
            <a:ext cx="2667000" cy="20069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19200" y="5562600"/>
            <a:ext cx="223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Native Web View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71600" y="4229381"/>
            <a:ext cx="1905000" cy="12724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24000" y="5181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Code</a:t>
            </a:r>
          </a:p>
        </p:txBody>
      </p:sp>
      <p:pic>
        <p:nvPicPr>
          <p:cNvPr id="24" name="Picture 8" descr="http://www.cubiccodes.com/wp-content/uploads/2012/10/tai-lieu-html-css-javascript-can-b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266" y="4437965"/>
            <a:ext cx="1468724" cy="71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648200" y="3397241"/>
            <a:ext cx="3810000" cy="2904219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68916" y="5943600"/>
            <a:ext cx="328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Segoe UI"/>
              </a:rPr>
              <a:t>Native App - .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apk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, .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xap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, etc.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89786" y="3609458"/>
            <a:ext cx="3087413" cy="221682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20748" y="5486400"/>
            <a:ext cx="203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Segoe UI"/>
              </a:rPr>
              <a:t>Native APIs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20861" y="3812749"/>
            <a:ext cx="2299138" cy="153441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90268" y="5029200"/>
            <a:ext cx="192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Segoe UI"/>
              </a:rPr>
              <a:t>Native Web View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96758" y="3993594"/>
            <a:ext cx="1642241" cy="972792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7627" y="4648200"/>
            <a:ext cx="144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Segoe UI"/>
              </a:rPr>
              <a:t>Your Code</a:t>
            </a:r>
          </a:p>
        </p:txBody>
      </p:sp>
      <p:pic>
        <p:nvPicPr>
          <p:cNvPr id="33" name="Picture 8" descr="http://www.cubiccodes.com/wp-content/uploads/2012/10/tai-lieu-html-css-javascript-can-b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248" y="4114800"/>
            <a:ext cx="1266141" cy="60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258957" y="2678668"/>
            <a:ext cx="171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Code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03374" y="1002268"/>
            <a:ext cx="31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153400" y="990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0" y="3440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153400" y="3429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43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65138" y="188640"/>
            <a:ext cx="8153400" cy="715963"/>
          </a:xfrm>
          <a:noFill/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PhoneGap</a:t>
            </a:r>
            <a:endParaRPr lang="en-US" b="1" dirty="0" smtClean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319088" y="1233488"/>
            <a:ext cx="8229600" cy="5027612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2000" dirty="0" err="1"/>
              <a:t>PhoneGap</a:t>
            </a:r>
            <a:r>
              <a:rPr lang="en-US" sz="2000" dirty="0"/>
              <a:t> uses the native browser on the device to render the HTML/CSS/JS</a:t>
            </a:r>
          </a:p>
          <a:p>
            <a:r>
              <a:rPr lang="en-US" sz="2000" dirty="0" err="1"/>
              <a:t>PhoneGap</a:t>
            </a:r>
            <a:r>
              <a:rPr lang="en-US" sz="2000" dirty="0"/>
              <a:t> uses the native project format for each platform</a:t>
            </a:r>
          </a:p>
          <a:p>
            <a:r>
              <a:rPr lang="en-US" sz="2000" dirty="0"/>
              <a:t>Open, emulate, and test from within the native development environment</a:t>
            </a:r>
          </a:p>
          <a:p>
            <a:r>
              <a:rPr lang="en-US" sz="2000" dirty="0"/>
              <a:t>Since </a:t>
            </a:r>
            <a:r>
              <a:rPr lang="en-US" sz="2000" dirty="0" err="1"/>
              <a:t>PhoneGap</a:t>
            </a:r>
            <a:r>
              <a:rPr lang="en-US" sz="2000" dirty="0"/>
              <a:t> using the native projects, it’s fully extendable</a:t>
            </a:r>
          </a:p>
          <a:p>
            <a:r>
              <a:rPr lang="en-US" sz="2000" dirty="0" err="1"/>
              <a:t>PhoneGap</a:t>
            </a:r>
            <a:r>
              <a:rPr lang="en-US" sz="2000" dirty="0"/>
              <a:t> provides a JavaScript library that reaches out into the native APIs(means anything the device is doable)</a:t>
            </a:r>
          </a:p>
          <a:p>
            <a:r>
              <a:rPr lang="en-US" sz="2000" dirty="0" err="1"/>
              <a:t>PhoneGap</a:t>
            </a:r>
            <a:r>
              <a:rPr lang="en-US" sz="2000" dirty="0"/>
              <a:t> is completely open source and has been submitted to the Apache Foundation</a:t>
            </a:r>
          </a:p>
          <a:p>
            <a:r>
              <a:rPr lang="en-US" sz="2000" dirty="0" err="1"/>
              <a:t>PhoneGap</a:t>
            </a:r>
            <a:r>
              <a:rPr lang="en-US" sz="2000" dirty="0"/>
              <a:t> provides the number of device API’s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err="1"/>
              <a:t>PhoneGap</a:t>
            </a:r>
            <a:r>
              <a:rPr lang="en-US" sz="2000" dirty="0"/>
              <a:t> for Windows Phone 8: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Starting from Apache Cordova 2.3.0, released on 7th of January 2013 has a full support for Windows Phone 8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Windows 8 apps can be designed and coded using HTML, CSS and JavaScript just like </a:t>
            </a:r>
            <a:r>
              <a:rPr lang="en-US" sz="2000" dirty="0" err="1"/>
              <a:t>PhoneGap</a:t>
            </a:r>
            <a:r>
              <a:rPr lang="en-US" sz="2000" dirty="0"/>
              <a:t> apps can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Because Microsoft has integrated a new security model in Windows 8, jQuery has to be modified slightly in order to be usable for app development</a:t>
            </a:r>
            <a:endParaRPr lang="en-US" sz="2000" b="1" dirty="0">
              <a:solidFill>
                <a:prstClr val="black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362326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- Accelerometer	- Camera		- Capture		- Compass</a:t>
            </a:r>
          </a:p>
          <a:p>
            <a:r>
              <a:rPr lang="en-US" b="1" dirty="0" smtClean="0">
                <a:latin typeface="Candara" panose="020E0502030303020204" pitchFamily="34" charset="0"/>
              </a:rPr>
              <a:t>- Connection	- Contacts	- Device		- Events          -Storage</a:t>
            </a:r>
          </a:p>
          <a:p>
            <a:r>
              <a:rPr lang="en-US" b="1" dirty="0" smtClean="0">
                <a:latin typeface="Candara" panose="020E0502030303020204" pitchFamily="34" charset="0"/>
              </a:rPr>
              <a:t>- File		- Geolocation	- Media		- Network       -Notification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PhoneGap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799" y="1057274"/>
            <a:ext cx="4952999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There </a:t>
            </a:r>
            <a:r>
              <a:rPr lang="en-US" sz="2000" dirty="0"/>
              <a:t>are multiple ways to “start” with </a:t>
            </a:r>
            <a:r>
              <a:rPr lang="en-US" sz="2000" dirty="0" err="1" smtClean="0"/>
              <a:t>PhoneGap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project includes command line tools, IDE plugins, and Dreamweaver ships with </a:t>
            </a:r>
            <a:r>
              <a:rPr lang="en-US" sz="2000" dirty="0" err="1"/>
              <a:t>PhoneGap</a:t>
            </a:r>
            <a:r>
              <a:rPr lang="en-US" sz="2000" dirty="0"/>
              <a:t> </a:t>
            </a:r>
            <a:r>
              <a:rPr lang="en-US" sz="2000" dirty="0" smtClean="0"/>
              <a:t>support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can use ANY </a:t>
            </a:r>
            <a:r>
              <a:rPr lang="en-US" sz="2000" dirty="0" smtClean="0"/>
              <a:t>framework to design a mobile app Ex: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Mobile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381000"/>
            <a:ext cx="21336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310184"/>
            <a:ext cx="1910691" cy="1910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826" y="2756853"/>
            <a:ext cx="1885950" cy="1885950"/>
          </a:xfrm>
          <a:prstGeom prst="rect">
            <a:avLst/>
          </a:prstGeom>
        </p:spPr>
      </p:pic>
      <p:pic>
        <p:nvPicPr>
          <p:cNvPr id="10" name="Picture 4" descr="http://www.windowsfordevices.com/images/stories/phonega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3404798"/>
            <a:ext cx="6677027" cy="345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Category xmlns="2792f03d-d3b8-434f-88d1-32c1c69d1f7a">Module Artifact</Category>
    <Level xmlns="2792f03d-d3b8-434f-88d1-32c1c69d1f7a">L1</Leve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26B48B-3687-477F-B366-683B179EB1E9}"/>
</file>

<file path=customXml/itemProps2.xml><?xml version="1.0" encoding="utf-8"?>
<ds:datastoreItem xmlns:ds="http://schemas.openxmlformats.org/officeDocument/2006/customXml" ds:itemID="{BA74251D-7AD2-4E67-993C-BE639A2B0AB5}"/>
</file>

<file path=customXml/itemProps3.xml><?xml version="1.0" encoding="utf-8"?>
<ds:datastoreItem xmlns:ds="http://schemas.openxmlformats.org/officeDocument/2006/customXml" ds:itemID="{A6011ECF-B32A-4EC4-9E5A-2D07CDB14C2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10676</TotalTime>
  <Words>1832</Words>
  <Application>Microsoft Office PowerPoint</Application>
  <PresentationFormat>On-screen Show (4:3)</PresentationFormat>
  <Paragraphs>474</Paragraphs>
  <Slides>33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Packager Shell Object</vt:lpstr>
      <vt:lpstr>Document</vt:lpstr>
      <vt:lpstr>PowerPoint Presentation</vt:lpstr>
      <vt:lpstr>Mobile Development using Cordova</vt:lpstr>
      <vt:lpstr>PowerPoint Presentation</vt:lpstr>
      <vt:lpstr>Introduction to Apache Cordova</vt:lpstr>
      <vt:lpstr>Introduction to Apache Cordova</vt:lpstr>
      <vt:lpstr>Introduction to Apache Cordova</vt:lpstr>
      <vt:lpstr>What is PhoneGap?</vt:lpstr>
      <vt:lpstr>What is PhoneGap</vt:lpstr>
      <vt:lpstr>Getting Started with PhoneGap</vt:lpstr>
      <vt:lpstr>Debugging PhoneGap</vt:lpstr>
      <vt:lpstr>PowerPoint Presentation</vt:lpstr>
      <vt:lpstr>How does PhoneGap Work?</vt:lpstr>
      <vt:lpstr>PowerPoint Presentation</vt:lpstr>
      <vt:lpstr>Prerequisites</vt:lpstr>
      <vt:lpstr>PowerPoint Presentation</vt:lpstr>
      <vt:lpstr> Technology Stack -HTML5,CSS, JAVASCRIPT </vt:lpstr>
      <vt:lpstr> Technology Stack -HTML5,CSS, JAVASCRIPT </vt:lpstr>
      <vt:lpstr>HTML5</vt:lpstr>
      <vt:lpstr>HTML5</vt:lpstr>
      <vt:lpstr>HTML5</vt:lpstr>
      <vt:lpstr>CSS</vt:lpstr>
      <vt:lpstr>Difference Between CSS and CSS3</vt:lpstr>
      <vt:lpstr>JAVASCRIPT</vt:lpstr>
      <vt:lpstr>JAVASCRIPT</vt:lpstr>
      <vt:lpstr>JAVASCRIPT</vt:lpstr>
      <vt:lpstr> Other Technology Stack on Cordova </vt:lpstr>
      <vt:lpstr>Other Technology Stack on Cordova</vt:lpstr>
      <vt:lpstr>Other Technology Stack on Cordova</vt:lpstr>
      <vt:lpstr>Other Technology Stack on Cordova</vt:lpstr>
      <vt:lpstr>Other Technology Stack on Cordova</vt:lpstr>
      <vt:lpstr>Apache cordova  - Pros &amp; Cons</vt:lpstr>
      <vt:lpstr>Hybrid vs Native Application</vt:lpstr>
      <vt:lpstr>Daily Assignment – Day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Vaishali Kunchur</cp:lastModifiedBy>
  <cp:revision>896</cp:revision>
  <dcterms:created xsi:type="dcterms:W3CDTF">2014-04-28T11:21:39Z</dcterms:created>
  <dcterms:modified xsi:type="dcterms:W3CDTF">2016-10-17T05:35:08Z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0x0101000108302FC8669F4799BB2525FF9426D3</vt:lpwstr>
  </property>
</Properties>
</file>