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8"/>
  </p:notesMasterIdLst>
  <p:sldIdLst>
    <p:sldId id="534" r:id="rId5"/>
    <p:sldId id="533" r:id="rId6"/>
    <p:sldId id="538" r:id="rId7"/>
    <p:sldId id="539" r:id="rId8"/>
    <p:sldId id="546" r:id="rId9"/>
    <p:sldId id="547" r:id="rId10"/>
    <p:sldId id="548" r:id="rId11"/>
    <p:sldId id="540" r:id="rId12"/>
    <p:sldId id="535" r:id="rId13"/>
    <p:sldId id="513" r:id="rId14"/>
    <p:sldId id="514" r:id="rId15"/>
    <p:sldId id="542" r:id="rId16"/>
    <p:sldId id="543" r:id="rId17"/>
    <p:sldId id="544" r:id="rId18"/>
    <p:sldId id="536" r:id="rId19"/>
    <p:sldId id="515" r:id="rId20"/>
    <p:sldId id="516" r:id="rId21"/>
    <p:sldId id="517" r:id="rId22"/>
    <p:sldId id="525" r:id="rId23"/>
    <p:sldId id="526" r:id="rId24"/>
    <p:sldId id="518" r:id="rId25"/>
    <p:sldId id="527" r:id="rId26"/>
    <p:sldId id="537" r:id="rId27"/>
    <p:sldId id="519" r:id="rId28"/>
    <p:sldId id="520" r:id="rId29"/>
    <p:sldId id="521" r:id="rId30"/>
    <p:sldId id="522" r:id="rId31"/>
    <p:sldId id="528" r:id="rId32"/>
    <p:sldId id="529" r:id="rId33"/>
    <p:sldId id="523" r:id="rId34"/>
    <p:sldId id="530" r:id="rId35"/>
    <p:sldId id="524" r:id="rId36"/>
    <p:sldId id="541"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00A1E4"/>
    <a:srgbClr val="D0D4E8"/>
    <a:srgbClr val="E6E8F2"/>
    <a:srgbClr val="ABE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20882" autoAdjust="0"/>
    <p:restoredTop sz="94671" autoAdjust="0"/>
  </p:normalViewPr>
  <p:slideViewPr>
    <p:cSldViewPr>
      <p:cViewPr>
        <p:scale>
          <a:sx n="70" d="100"/>
          <a:sy n="70" d="100"/>
        </p:scale>
        <p:origin x="-1842" y="-714"/>
      </p:cViewPr>
      <p:guideLst>
        <p:guide orient="horz" pos="2160"/>
        <p:guide pos="2880"/>
      </p:guideLst>
    </p:cSldViewPr>
  </p:slideViewPr>
  <p:outlineViewPr>
    <p:cViewPr>
      <p:scale>
        <a:sx n="33" d="100"/>
        <a:sy n="33" d="100"/>
      </p:scale>
      <p:origin x="0" y="12402"/>
    </p:cViewPr>
  </p:outlineViewPr>
  <p:notesTextViewPr>
    <p:cViewPr>
      <p:scale>
        <a:sx n="1" d="1"/>
        <a:sy n="1" d="1"/>
      </p:scale>
      <p:origin x="0" y="0"/>
    </p:cViewPr>
  </p:notesTextViewPr>
  <p:sorterViewPr>
    <p:cViewPr>
      <p:scale>
        <a:sx n="100" d="100"/>
        <a:sy n="100" d="100"/>
      </p:scale>
      <p:origin x="0" y="56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FDE7B7-9C84-4310-8975-D238F9323F57}" type="datetimeFigureOut">
              <a:rPr lang="en-US" smtClean="0"/>
              <a:t>7/29/2016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2C0AA9-5F18-48B3-BC22-AF761F352F78}" type="slidenum">
              <a:rPr lang="en-US" smtClean="0"/>
              <a:t>‹#›</a:t>
            </a:fld>
            <a:endParaRPr lang="en-US"/>
          </a:p>
        </p:txBody>
      </p:sp>
    </p:spTree>
    <p:extLst>
      <p:ext uri="{BB962C8B-B14F-4D97-AF65-F5344CB8AC3E}">
        <p14:creationId xmlns:p14="http://schemas.microsoft.com/office/powerpoint/2010/main" val="20824651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noFill/>
          <a:ln>
            <a:solidFill>
              <a:srgbClr val="000000"/>
            </a:solidFill>
            <a:miter lim="800000"/>
            <a:headEnd/>
            <a:tailEnd/>
          </a:ln>
        </p:spPr>
      </p:sp>
      <p:sp>
        <p:nvSpPr>
          <p:cNvPr id="1536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536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54A6879-5652-4825-B745-B25C33F8AE16}" type="slidenum">
              <a:rPr lang="en-US"/>
              <a:pPr fontAlgn="base">
                <a:spcBef>
                  <a:spcPct val="0"/>
                </a:spcBef>
                <a:spcAft>
                  <a:spcPct val="0"/>
                </a:spcAft>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noFill/>
          <a:ln>
            <a:solidFill>
              <a:srgbClr val="000000"/>
            </a:solidFill>
            <a:miter lim="800000"/>
            <a:headEnd/>
            <a:tailEnd/>
          </a:ln>
        </p:spPr>
      </p:sp>
      <p:sp>
        <p:nvSpPr>
          <p:cNvPr id="1536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536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54A6879-5652-4825-B745-B25C33F8AE16}" type="slidenum">
              <a:rPr lang="en-US"/>
              <a:pPr fontAlgn="base">
                <a:spcBef>
                  <a:spcPct val="0"/>
                </a:spcBef>
                <a:spcAft>
                  <a:spcPct val="0"/>
                </a:spcAft>
              </a:pPr>
              <a:t>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noFill/>
          <a:ln>
            <a:solidFill>
              <a:srgbClr val="000000"/>
            </a:solidFill>
            <a:miter lim="800000"/>
            <a:headEnd/>
            <a:tailEnd/>
          </a:ln>
        </p:spPr>
      </p:sp>
      <p:sp>
        <p:nvSpPr>
          <p:cNvPr id="1536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536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54A6879-5652-4825-B745-B25C33F8AE16}" type="slidenum">
              <a:rPr lang="en-US"/>
              <a:pPr fontAlgn="base">
                <a:spcBef>
                  <a:spcPct val="0"/>
                </a:spcBef>
                <a:spcAft>
                  <a:spcPct val="0"/>
                </a:spcAft>
              </a:pPr>
              <a:t>15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noFill/>
          <a:ln>
            <a:solidFill>
              <a:srgbClr val="000000"/>
            </a:solidFill>
            <a:miter lim="800000"/>
            <a:headEnd/>
            <a:tailEnd/>
          </a:ln>
        </p:spPr>
      </p:sp>
      <p:sp>
        <p:nvSpPr>
          <p:cNvPr id="1536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536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54A6879-5652-4825-B745-B25C33F8AE16}" type="slidenum">
              <a:rPr lang="en-US"/>
              <a:pPr fontAlgn="base">
                <a:spcBef>
                  <a:spcPct val="0"/>
                </a:spcBef>
                <a:spcAft>
                  <a:spcPct val="0"/>
                </a:spcAft>
              </a:pPr>
              <a:t>23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9D6857F-A926-4A1C-97B7-397AC80A1AB2}" type="datetime1">
              <a:rPr lang="en-US" smtClean="0"/>
              <a:t>7/29/2016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Capgemini Public</a:t>
            </a:r>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t>‹#›</a:t>
            </a:fld>
            <a:endParaRPr lang="en-US"/>
          </a:p>
        </p:txBody>
      </p:sp>
    </p:spTree>
    <p:extLst>
      <p:ext uri="{BB962C8B-B14F-4D97-AF65-F5344CB8AC3E}">
        <p14:creationId xmlns:p14="http://schemas.microsoft.com/office/powerpoint/2010/main" val="39805510"/>
      </p:ext>
    </p:extLst>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BB970AEE-7F32-486A-8DDD-CB44E9BC0435}" type="datetime1">
              <a:rPr lang="en-US" smtClean="0"/>
              <a:t>7/29/2016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t>‹#›</a:t>
            </a:fld>
            <a:endParaRPr lang="en-US"/>
          </a:p>
        </p:txBody>
      </p:sp>
    </p:spTree>
    <p:extLst>
      <p:ext uri="{BB962C8B-B14F-4D97-AF65-F5344CB8AC3E}">
        <p14:creationId xmlns:p14="http://schemas.microsoft.com/office/powerpoint/2010/main" val="3824968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9FC9E1C5-C332-4027-A2AE-1744217299DF}" type="datetime1">
              <a:rPr lang="en-US" smtClean="0"/>
              <a:t>7/29/2016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t>‹#›</a:t>
            </a:fld>
            <a:endParaRPr lang="en-US"/>
          </a:p>
        </p:txBody>
      </p:sp>
    </p:spTree>
    <p:extLst>
      <p:ext uri="{BB962C8B-B14F-4D97-AF65-F5344CB8AC3E}">
        <p14:creationId xmlns:p14="http://schemas.microsoft.com/office/powerpoint/2010/main" val="1074997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342900" indent="-342900">
              <a:buFont typeface="Wingdings" panose="05000000000000000000" pitchFamily="2" charset="2"/>
              <a:buChar char="Ø"/>
              <a:defRPr/>
            </a:lvl1pPr>
            <a:lvl3pPr marL="1143000" indent="-228600">
              <a:buFont typeface="Wingdings" panose="05000000000000000000" pitchFamily="2" charset="2"/>
              <a:buChar char="§"/>
              <a:defRPr/>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5146834C-5D63-47EA-9383-810872F03D79}" type="datetime1">
              <a:rPr lang="en-US" smtClean="0"/>
              <a:t>7/29/2016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t>‹#›</a:t>
            </a:fld>
            <a:endParaRPr lang="en-US"/>
          </a:p>
        </p:txBody>
      </p:sp>
    </p:spTree>
    <p:extLst>
      <p:ext uri="{BB962C8B-B14F-4D97-AF65-F5344CB8AC3E}">
        <p14:creationId xmlns:p14="http://schemas.microsoft.com/office/powerpoint/2010/main" val="3753157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B62C6D85-8F9F-45DD-A10B-DC5884AF6698}" type="datetime1">
              <a:rPr lang="en-US" smtClean="0"/>
              <a:t>7/29/2016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t>‹#›</a:t>
            </a:fld>
            <a:endParaRPr lang="en-US"/>
          </a:p>
        </p:txBody>
      </p:sp>
    </p:spTree>
    <p:extLst>
      <p:ext uri="{BB962C8B-B14F-4D97-AF65-F5344CB8AC3E}">
        <p14:creationId xmlns:p14="http://schemas.microsoft.com/office/powerpoint/2010/main" val="2156211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C758C76D-79CB-4487-89EE-0BD6BC5E60EB}" type="datetime1">
              <a:rPr lang="en-US" smtClean="0"/>
              <a:t>7/29/2016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t>‹#›</a:t>
            </a:fld>
            <a:endParaRPr lang="en-US"/>
          </a:p>
        </p:txBody>
      </p:sp>
    </p:spTree>
    <p:extLst>
      <p:ext uri="{BB962C8B-B14F-4D97-AF65-F5344CB8AC3E}">
        <p14:creationId xmlns:p14="http://schemas.microsoft.com/office/powerpoint/2010/main" val="1844585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6E8AF4F0-AB64-4E5B-AC4F-573163BE26EB}" type="datetime1">
              <a:rPr lang="en-US" smtClean="0"/>
              <a:t>7/29/2016</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t>‹#›</a:t>
            </a:fld>
            <a:endParaRPr lang="en-US"/>
          </a:p>
        </p:txBody>
      </p:sp>
    </p:spTree>
    <p:extLst>
      <p:ext uri="{BB962C8B-B14F-4D97-AF65-F5344CB8AC3E}">
        <p14:creationId xmlns:p14="http://schemas.microsoft.com/office/powerpoint/2010/main" val="603234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B1ABBF31-AEFF-4DD0-AD7B-9D1335131ACD}" type="datetime1">
              <a:rPr lang="en-US" smtClean="0"/>
              <a:t>7/29/2016</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t>‹#›</a:t>
            </a:fld>
            <a:endParaRPr lang="en-US"/>
          </a:p>
        </p:txBody>
      </p:sp>
    </p:spTree>
    <p:extLst>
      <p:ext uri="{BB962C8B-B14F-4D97-AF65-F5344CB8AC3E}">
        <p14:creationId xmlns:p14="http://schemas.microsoft.com/office/powerpoint/2010/main" val="1469065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41A611B7-C5E9-481E-B2A0-AFBA7AC2FE30}" type="datetime1">
              <a:rPr lang="en-US" smtClean="0"/>
              <a:t>7/29/2016</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t>‹#›</a:t>
            </a:fld>
            <a:endParaRPr lang="en-US"/>
          </a:p>
        </p:txBody>
      </p:sp>
    </p:spTree>
    <p:extLst>
      <p:ext uri="{BB962C8B-B14F-4D97-AF65-F5344CB8AC3E}">
        <p14:creationId xmlns:p14="http://schemas.microsoft.com/office/powerpoint/2010/main" val="1616123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AD601E74-0076-46CB-800D-04B504A6117D}" type="datetime1">
              <a:rPr lang="en-US" smtClean="0"/>
              <a:t>7/29/2016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t>‹#›</a:t>
            </a:fld>
            <a:endParaRPr lang="en-US"/>
          </a:p>
        </p:txBody>
      </p:sp>
    </p:spTree>
    <p:extLst>
      <p:ext uri="{BB962C8B-B14F-4D97-AF65-F5344CB8AC3E}">
        <p14:creationId xmlns:p14="http://schemas.microsoft.com/office/powerpoint/2010/main" val="4081002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A5B24FE-BF32-4DC3-95F4-55AFCFB1FC1C}" type="datetime1">
              <a:rPr lang="en-US" smtClean="0"/>
              <a:t>7/29/2016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t>‹#›</a:t>
            </a:fld>
            <a:endParaRPr lang="en-US"/>
          </a:p>
        </p:txBody>
      </p:sp>
    </p:spTree>
    <p:extLst>
      <p:ext uri="{BB962C8B-B14F-4D97-AF65-F5344CB8AC3E}">
        <p14:creationId xmlns:p14="http://schemas.microsoft.com/office/powerpoint/2010/main" val="3502877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1266"/>
            <a:ext cx="8229600" cy="7921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7" name="Rectangle 20"/>
          <p:cNvSpPr txBox="1">
            <a:spLocks noChangeArrowheads="1"/>
          </p:cNvSpPr>
          <p:nvPr userDrawn="1"/>
        </p:nvSpPr>
        <p:spPr>
          <a:xfrm>
            <a:off x="285720" y="6597581"/>
            <a:ext cx="1219200" cy="228600"/>
          </a:xfrm>
          <a:prstGeom prst="rect">
            <a:avLst/>
          </a:prstGeom>
          <a:noFill/>
        </p:spPr>
        <p:txBody>
          <a:bodyPr/>
          <a:lstStyle/>
          <a:p>
            <a:pPr marL="0" algn="l" defTabSz="914400" rtl="0" eaLnBrk="1" latinLnBrk="0" hangingPunct="1">
              <a:defRPr/>
            </a:pPr>
            <a:fld id="{634B1AA2-1421-4123-B46B-C773544C4A12}" type="datetime4">
              <a:rPr lang="en-US" sz="800" kern="1200">
                <a:solidFill>
                  <a:schemeClr val="bg1">
                    <a:lumMod val="50000"/>
                  </a:schemeClr>
                </a:solidFill>
                <a:latin typeface="Candara" panose="020E0502030303020204" pitchFamily="34" charset="0"/>
                <a:ea typeface="+mn-ea"/>
                <a:cs typeface="+mn-cs"/>
              </a:rPr>
              <a:pPr marL="0" algn="l" defTabSz="914400" rtl="0" eaLnBrk="1" latinLnBrk="0" hangingPunct="1">
                <a:defRPr/>
              </a:pPr>
              <a:t>July 29, 2016</a:t>
            </a:fld>
            <a:endParaRPr lang="en-US" sz="800" kern="1200" dirty="0">
              <a:solidFill>
                <a:schemeClr val="bg1">
                  <a:lumMod val="50000"/>
                </a:schemeClr>
              </a:solidFill>
              <a:latin typeface="Candara" panose="020E0502030303020204" pitchFamily="34" charset="0"/>
              <a:ea typeface="+mn-ea"/>
              <a:cs typeface="+mn-cs"/>
            </a:endParaRPr>
          </a:p>
        </p:txBody>
      </p:sp>
      <p:sp>
        <p:nvSpPr>
          <p:cNvPr id="8" name="Text Box 9"/>
          <p:cNvSpPr txBox="1">
            <a:spLocks noChangeArrowheads="1"/>
          </p:cNvSpPr>
          <p:nvPr userDrawn="1"/>
        </p:nvSpPr>
        <p:spPr bwMode="auto">
          <a:xfrm>
            <a:off x="1271234" y="6597581"/>
            <a:ext cx="1431802" cy="215444"/>
          </a:xfrm>
          <a:prstGeom prst="rect">
            <a:avLst/>
          </a:prstGeom>
          <a:noFill/>
          <a:ln w="9525">
            <a:noFill/>
            <a:miter lim="800000"/>
            <a:headEnd/>
            <a:tailEnd/>
          </a:ln>
        </p:spPr>
        <p:txBody>
          <a:bodyPr wrap="none">
            <a:spAutoFit/>
          </a:bodyPr>
          <a:lstStyle/>
          <a:p>
            <a:pPr marL="0" algn="l" defTabSz="914400" rtl="0" eaLnBrk="1" latinLnBrk="0" hangingPunct="1">
              <a:defRPr/>
            </a:pPr>
            <a:r>
              <a:rPr lang="en-US" altLang="ja-JP" sz="800" kern="1200" dirty="0">
                <a:solidFill>
                  <a:schemeClr val="bg1">
                    <a:lumMod val="50000"/>
                  </a:schemeClr>
                </a:solidFill>
                <a:latin typeface="Candara" panose="020E0502030303020204" pitchFamily="34" charset="0"/>
                <a:ea typeface="+mn-ea"/>
                <a:cs typeface="+mn-cs"/>
              </a:rPr>
              <a:t>Proprietary and Confidential </a:t>
            </a:r>
          </a:p>
        </p:txBody>
      </p:sp>
      <p:sp>
        <p:nvSpPr>
          <p:cNvPr id="9" name="Text Box 5"/>
          <p:cNvSpPr txBox="1">
            <a:spLocks noChangeArrowheads="1"/>
          </p:cNvSpPr>
          <p:nvPr userDrawn="1"/>
        </p:nvSpPr>
        <p:spPr bwMode="gray">
          <a:xfrm>
            <a:off x="2750256" y="6631701"/>
            <a:ext cx="237244" cy="138499"/>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hangingPunct="0">
              <a:buClr>
                <a:srgbClr val="000000"/>
              </a:buClr>
              <a:buSzPct val="65000"/>
              <a:buFont typeface="Wingdings" pitchFamily="2" charset="2"/>
              <a:buNone/>
              <a:defRPr/>
            </a:pPr>
            <a:r>
              <a:rPr lang="en-US" sz="800" dirty="0">
                <a:solidFill>
                  <a:schemeClr val="tx2"/>
                </a:solidFill>
                <a:latin typeface="Arial" pitchFamily="34" charset="0"/>
                <a:ea typeface="ＭＳ Ｐゴシック"/>
                <a:cs typeface="Arial" pitchFamily="34" charset="0"/>
              </a:rPr>
              <a:t>- </a:t>
            </a:r>
            <a:fld id="{F47D9766-21FB-48EB-955B-1DFC7B4C9F61}" type="slidenum">
              <a:rPr lang="en-US" sz="900" kern="1200">
                <a:solidFill>
                  <a:schemeClr val="bg1">
                    <a:lumMod val="50000"/>
                  </a:schemeClr>
                </a:solidFill>
                <a:latin typeface="Candara" panose="020E0502030303020204" pitchFamily="34" charset="0"/>
                <a:ea typeface="+mn-ea"/>
                <a:cs typeface="+mn-cs"/>
              </a:rPr>
              <a:pPr algn="ctr" eaLnBrk="0" hangingPunct="0">
                <a:buClr>
                  <a:srgbClr val="000000"/>
                </a:buClr>
                <a:buSzPct val="65000"/>
                <a:buFont typeface="Wingdings" pitchFamily="2" charset="2"/>
                <a:buNone/>
                <a:defRPr/>
              </a:pPr>
              <a:t>‹#›</a:t>
            </a:fld>
            <a:r>
              <a:rPr lang="en-US" sz="900" kern="1200" dirty="0">
                <a:solidFill>
                  <a:schemeClr val="bg1">
                    <a:lumMod val="50000"/>
                  </a:schemeClr>
                </a:solidFill>
                <a:latin typeface="Candara" panose="020E0502030303020204" pitchFamily="34" charset="0"/>
                <a:ea typeface="+mn-ea"/>
                <a:cs typeface="+mn-cs"/>
              </a:rPr>
              <a:t> </a:t>
            </a:r>
            <a:r>
              <a:rPr lang="en-US" sz="800" dirty="0">
                <a:solidFill>
                  <a:schemeClr val="tx2"/>
                </a:solidFill>
                <a:latin typeface="Arial" pitchFamily="34" charset="0"/>
                <a:ea typeface="ＭＳ Ｐゴシック"/>
                <a:cs typeface="Arial" pitchFamily="34" charset="0"/>
              </a:rPr>
              <a:t>-</a:t>
            </a:r>
          </a:p>
        </p:txBody>
      </p:sp>
      <p:pic>
        <p:nvPicPr>
          <p:cNvPr id="10" name="Picture 9"/>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954832" y="6270978"/>
            <a:ext cx="1036768" cy="462843"/>
          </a:xfrm>
          <a:prstGeom prst="rect">
            <a:avLst/>
          </a:prstGeom>
        </p:spPr>
      </p:pic>
      <p:cxnSp>
        <p:nvCxnSpPr>
          <p:cNvPr id="11" name="Straight Connector 10"/>
          <p:cNvCxnSpPr/>
          <p:nvPr userDrawn="1"/>
        </p:nvCxnSpPr>
        <p:spPr>
          <a:xfrm flipH="1">
            <a:off x="381000" y="6582865"/>
            <a:ext cx="74676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1260144"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2679678"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0" y="685800"/>
            <a:ext cx="5600700" cy="371475"/>
          </a:xfrm>
          <a:prstGeom prst="rect">
            <a:avLst/>
          </a:prstGeom>
        </p:spPr>
      </p:pic>
    </p:spTree>
    <p:extLst>
      <p:ext uri="{BB962C8B-B14F-4D97-AF65-F5344CB8AC3E}">
        <p14:creationId xmlns:p14="http://schemas.microsoft.com/office/powerpoint/2010/main" val="24283775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spcBef>
          <a:spcPct val="0"/>
        </a:spcBef>
        <a:buNone/>
        <a:defRPr sz="2800" kern="1200">
          <a:solidFill>
            <a:schemeClr val="tx1"/>
          </a:solidFill>
          <a:latin typeface="Candara" panose="020E0502030303020204" pitchFamily="34" charset="0"/>
          <a:ea typeface="+mj-ea"/>
          <a:cs typeface="+mj-cs"/>
        </a:defRPr>
      </a:lvl1pPr>
    </p:titleStyle>
    <p:bodyStyle>
      <a:lvl1pPr marL="342900" indent="-342900" algn="l" defTabSz="914400" rtl="0" eaLnBrk="1" latinLnBrk="0" hangingPunct="1">
        <a:spcBef>
          <a:spcPct val="20000"/>
        </a:spcBef>
        <a:buClr>
          <a:srgbClr val="00A1E4"/>
        </a:buClr>
        <a:buFont typeface="Wingdings" panose="05000000000000000000" pitchFamily="2" charset="2"/>
        <a:buChar char="Ø"/>
        <a:defRPr sz="1800" b="1" kern="1200">
          <a:solidFill>
            <a:schemeClr val="bg1">
              <a:lumMod val="50000"/>
            </a:schemeClr>
          </a:solidFill>
          <a:latin typeface="Candara" panose="020E0502030303020204" pitchFamily="34" charset="0"/>
          <a:ea typeface="+mn-ea"/>
          <a:cs typeface="+mn-cs"/>
        </a:defRPr>
      </a:lvl1pPr>
      <a:lvl2pPr marL="742950" indent="-285750" algn="l" defTabSz="914400" rtl="0" eaLnBrk="1" latinLnBrk="0" hangingPunct="1">
        <a:spcBef>
          <a:spcPct val="20000"/>
        </a:spcBef>
        <a:buClr>
          <a:srgbClr val="00A1E4"/>
        </a:buClr>
        <a:buFont typeface="Arial" panose="020B0604020202020204" pitchFamily="34" charset="0"/>
        <a:buChar char="–"/>
        <a:defRPr sz="1600" kern="1200">
          <a:solidFill>
            <a:schemeClr val="bg1">
              <a:lumMod val="50000"/>
            </a:schemeClr>
          </a:solidFill>
          <a:latin typeface="Candara" panose="020E0502030303020204" pitchFamily="34" charset="0"/>
          <a:ea typeface="+mn-ea"/>
          <a:cs typeface="+mn-cs"/>
        </a:defRPr>
      </a:lvl2pPr>
      <a:lvl3pPr marL="1143000" indent="-228600" algn="l" defTabSz="914400" rtl="0" eaLnBrk="1" latinLnBrk="0" hangingPunct="1">
        <a:spcBef>
          <a:spcPct val="20000"/>
        </a:spcBef>
        <a:buClr>
          <a:srgbClr val="00A1E4"/>
        </a:buClr>
        <a:buFont typeface="Wingdings" panose="05000000000000000000" pitchFamily="2" charset="2"/>
        <a:buChar char="§"/>
        <a:defRPr sz="1200" kern="1200">
          <a:solidFill>
            <a:schemeClr val="bg1">
              <a:lumMod val="50000"/>
            </a:schemeClr>
          </a:solidFill>
          <a:latin typeface="Candara" panose="020E0502030303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jquerymobile.com/" TargetMode="External"/><Relationship Id="rId2" Type="http://schemas.openxmlformats.org/officeDocument/2006/relationships/hyperlink" Target="http://jquery.com/"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demos.jquerymobile.com/1.2.1/docs/pages/page-anatomy.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000" y="2715161"/>
            <a:ext cx="6858000" cy="1323439"/>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lvl1pPr defTabSz="957263">
              <a:lnSpc>
                <a:spcPct val="100000"/>
              </a:lnSpc>
              <a:defRPr sz="2800" b="0">
                <a:solidFill>
                  <a:schemeClr val="tx2"/>
                </a:solidFill>
                <a:latin typeface="Candara" panose="020E0502030303020204" pitchFamily="34" charset="0"/>
                <a:cs typeface="+mj-cs"/>
              </a:defRPr>
            </a:lvl1pPr>
            <a:lvl2pPr>
              <a:defRPr sz="2800">
                <a:latin typeface="Candara" pitchFamily="34" charset="0"/>
              </a:defRPr>
            </a:lvl2pPr>
            <a:lvl3pPr>
              <a:defRPr sz="2800">
                <a:latin typeface="Candara" pitchFamily="34" charset="0"/>
              </a:defRPr>
            </a:lvl3pPr>
            <a:lvl4pPr>
              <a:defRPr sz="2800">
                <a:latin typeface="Candara" pitchFamily="34" charset="0"/>
              </a:defRPr>
            </a:lvl4pPr>
            <a:lvl5pPr>
              <a:defRPr sz="2800">
                <a:latin typeface="Candara" pitchFamily="34" charset="0"/>
              </a:defRPr>
            </a:lvl5pPr>
            <a:lvl6pPr marL="457200" fontAlgn="base">
              <a:spcBef>
                <a:spcPct val="0"/>
              </a:spcBef>
              <a:spcAft>
                <a:spcPct val="0"/>
              </a:spcAft>
              <a:defRPr sz="2800">
                <a:latin typeface="Candara" pitchFamily="34" charset="0"/>
              </a:defRPr>
            </a:lvl6pPr>
            <a:lvl7pPr marL="914400" fontAlgn="base">
              <a:spcBef>
                <a:spcPct val="0"/>
              </a:spcBef>
              <a:spcAft>
                <a:spcPct val="0"/>
              </a:spcAft>
              <a:defRPr sz="2800">
                <a:latin typeface="Candara" pitchFamily="34" charset="0"/>
              </a:defRPr>
            </a:lvl7pPr>
            <a:lvl8pPr marL="1371600" fontAlgn="base">
              <a:spcBef>
                <a:spcPct val="0"/>
              </a:spcBef>
              <a:spcAft>
                <a:spcPct val="0"/>
              </a:spcAft>
              <a:defRPr sz="2800">
                <a:latin typeface="Candara" pitchFamily="34" charset="0"/>
              </a:defRPr>
            </a:lvl8pPr>
            <a:lvl9pPr marL="1828800" fontAlgn="base">
              <a:spcBef>
                <a:spcPct val="0"/>
              </a:spcBef>
              <a:spcAft>
                <a:spcPct val="0"/>
              </a:spcAft>
              <a:defRPr sz="2800">
                <a:latin typeface="Candara" pitchFamily="34" charset="0"/>
              </a:defRPr>
            </a:lvl9pPr>
          </a:lstStyle>
          <a:p>
            <a:pPr algn="ctr"/>
            <a:r>
              <a:rPr lang="en-US" sz="4000" b="1" dirty="0" err="1" smtClean="0"/>
              <a:t>PhoneGap</a:t>
            </a:r>
            <a:r>
              <a:rPr lang="en-US" sz="4000" b="1" dirty="0" smtClean="0"/>
              <a:t> Cordova Training Day 2</a:t>
            </a:r>
            <a:endParaRPr lang="en-US" sz="4000" b="1" dirty="0"/>
          </a:p>
        </p:txBody>
      </p:sp>
      <p:sp>
        <p:nvSpPr>
          <p:cNvPr id="3" name="Rectangle 2"/>
          <p:cNvSpPr/>
          <p:nvPr/>
        </p:nvSpPr>
        <p:spPr>
          <a:xfrm>
            <a:off x="0" y="5943600"/>
            <a:ext cx="9144000"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12"/>
          <p:cNvPicPr>
            <a:picLocks noChangeAspect="1"/>
          </p:cNvPicPr>
          <p:nvPr/>
        </p:nvPicPr>
        <p:blipFill rotWithShape="1">
          <a:blip r:embed="rId3"/>
          <a:srcRect t="50000"/>
          <a:stretch/>
        </p:blipFill>
        <p:spPr bwMode="auto">
          <a:xfrm>
            <a:off x="3225797" y="4419599"/>
            <a:ext cx="2641603" cy="990601"/>
          </a:xfrm>
          <a:prstGeom prst="rect">
            <a:avLst/>
          </a:prstGeom>
          <a:noFill/>
          <a:ln w="9525">
            <a:noFill/>
            <a:miter lim="800000"/>
            <a:headEnd/>
            <a:tailEnd/>
          </a:ln>
        </p:spPr>
      </p:pic>
      <p:sp>
        <p:nvSpPr>
          <p:cNvPr id="4" name="Footer Placeholder 3"/>
          <p:cNvSpPr>
            <a:spLocks noGrp="1"/>
          </p:cNvSpPr>
          <p:nvPr>
            <p:ph type="ftr" sz="quarter" idx="11"/>
          </p:nvPr>
        </p:nvSpPr>
        <p:spPr/>
        <p:txBody>
          <a:bodyPr/>
          <a:lstStyle/>
          <a:p>
            <a:pPr algn="ctr"/>
            <a:r>
              <a:rPr lang="en-US" smtClean="0">
                <a:solidFill>
                  <a:schemeClr val="bg1"/>
                </a:solidFill>
              </a:rPr>
              <a:t>Capgemini Public</a:t>
            </a:r>
            <a:endParaRPr lang="en-US" dirty="0">
              <a:solidFill>
                <a:schemeClr val="bg1"/>
              </a:solidFill>
            </a:endParaRPr>
          </a:p>
        </p:txBody>
      </p:sp>
    </p:spTree>
    <p:extLst>
      <p:ext uri="{BB962C8B-B14F-4D97-AF65-F5344CB8AC3E}">
        <p14:creationId xmlns:p14="http://schemas.microsoft.com/office/powerpoint/2010/main" val="332872875"/>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b="0" dirty="0">
                <a:solidFill>
                  <a:schemeClr val="tx1"/>
                </a:solidFill>
              </a:rPr>
              <a:t>jQuery </a:t>
            </a:r>
            <a:r>
              <a:rPr lang="en-US" b="0" dirty="0" smtClean="0">
                <a:solidFill>
                  <a:schemeClr val="tx1"/>
                </a:solidFill>
              </a:rPr>
              <a:t>Mobile </a:t>
            </a:r>
            <a:r>
              <a:rPr lang="en-US" b="0" dirty="0">
                <a:solidFill>
                  <a:schemeClr val="tx1"/>
                </a:solidFill>
              </a:rPr>
              <a:t>is a framework for creating mobile web applications</a:t>
            </a:r>
            <a:r>
              <a:rPr lang="en-US" b="0" dirty="0" smtClean="0">
                <a:solidFill>
                  <a:schemeClr val="tx1"/>
                </a:solidFill>
              </a:rPr>
              <a:t>.</a:t>
            </a:r>
          </a:p>
          <a:p>
            <a:pPr>
              <a:buFont typeface="Arial" pitchFamily="34" charset="0"/>
              <a:buChar char="•"/>
            </a:pPr>
            <a:endParaRPr lang="en-US" b="0" dirty="0" smtClean="0">
              <a:solidFill>
                <a:schemeClr val="tx1"/>
              </a:solidFill>
            </a:endParaRPr>
          </a:p>
          <a:p>
            <a:pPr>
              <a:buFont typeface="Arial" pitchFamily="34" charset="0"/>
              <a:buChar char="•"/>
            </a:pPr>
            <a:r>
              <a:rPr lang="en-US" b="0" dirty="0">
                <a:solidFill>
                  <a:schemeClr val="tx1"/>
                </a:solidFill>
              </a:rPr>
              <a:t>jQuery Mobile provides a set of touch-friendly UI widgets and an AJAX-powered navigation system to support animated page </a:t>
            </a:r>
            <a:r>
              <a:rPr lang="en-US" b="0" dirty="0" smtClean="0">
                <a:solidFill>
                  <a:schemeClr val="tx1"/>
                </a:solidFill>
              </a:rPr>
              <a:t>transitions.</a:t>
            </a:r>
          </a:p>
          <a:p>
            <a:pPr>
              <a:buFont typeface="Arial" pitchFamily="34" charset="0"/>
              <a:buChar char="•"/>
            </a:pPr>
            <a:endParaRPr lang="en-US" b="0" dirty="0" smtClean="0">
              <a:solidFill>
                <a:schemeClr val="tx1"/>
              </a:solidFill>
            </a:endParaRPr>
          </a:p>
          <a:p>
            <a:pPr>
              <a:buFont typeface="Arial" pitchFamily="34" charset="0"/>
              <a:buChar char="•"/>
            </a:pPr>
            <a:r>
              <a:rPr lang="en-US" b="0" dirty="0">
                <a:solidFill>
                  <a:schemeClr val="tx1"/>
                </a:solidFill>
              </a:rPr>
              <a:t>Develop </a:t>
            </a:r>
            <a:r>
              <a:rPr lang="en-US" b="0" dirty="0" smtClean="0">
                <a:solidFill>
                  <a:schemeClr val="tx1"/>
                </a:solidFill>
              </a:rPr>
              <a:t>pages </a:t>
            </a:r>
            <a:r>
              <a:rPr lang="en-US" b="0" dirty="0">
                <a:solidFill>
                  <a:schemeClr val="tx1"/>
                </a:solidFill>
              </a:rPr>
              <a:t>primarily using markup driven with minimal or no JavaScript</a:t>
            </a:r>
            <a:r>
              <a:rPr lang="en-US" b="0" dirty="0" smtClean="0">
                <a:solidFill>
                  <a:schemeClr val="tx1"/>
                </a:solidFill>
              </a:rPr>
              <a:t>.</a:t>
            </a:r>
          </a:p>
          <a:p>
            <a:pPr>
              <a:buFont typeface="Arial" pitchFamily="34" charset="0"/>
              <a:buChar char="•"/>
            </a:pPr>
            <a:endParaRPr lang="en-US" b="0" dirty="0" smtClean="0">
              <a:solidFill>
                <a:schemeClr val="tx1"/>
              </a:solidFill>
            </a:endParaRPr>
          </a:p>
          <a:p>
            <a:pPr>
              <a:buFont typeface="Arial" pitchFamily="34" charset="0"/>
              <a:buChar char="•"/>
            </a:pPr>
            <a:r>
              <a:rPr lang="en-US" b="0" dirty="0">
                <a:solidFill>
                  <a:schemeClr val="tx1"/>
                </a:solidFill>
              </a:rPr>
              <a:t>jQuery Mobile provides support for different input methods and events: touch, mouse, and cursor </a:t>
            </a:r>
            <a:r>
              <a:rPr lang="en-US" b="0" dirty="0" smtClean="0">
                <a:solidFill>
                  <a:schemeClr val="tx1"/>
                </a:solidFill>
              </a:rPr>
              <a:t>focus-based </a:t>
            </a:r>
            <a:r>
              <a:rPr lang="en-US" b="0" dirty="0">
                <a:solidFill>
                  <a:schemeClr val="tx1"/>
                </a:solidFill>
              </a:rPr>
              <a:t>user input methods</a:t>
            </a:r>
            <a:r>
              <a:rPr lang="en-US" b="0" dirty="0" smtClean="0">
                <a:solidFill>
                  <a:schemeClr val="tx1"/>
                </a:solidFill>
              </a:rPr>
              <a:t>.</a:t>
            </a:r>
          </a:p>
          <a:p>
            <a:pPr>
              <a:buFont typeface="Arial" pitchFamily="34" charset="0"/>
              <a:buChar char="•"/>
            </a:pPr>
            <a:endParaRPr lang="en-US" b="0" dirty="0">
              <a:solidFill>
                <a:schemeClr val="tx1"/>
              </a:solidFill>
            </a:endParaRPr>
          </a:p>
          <a:p>
            <a:pPr>
              <a:buFont typeface="Arial" pitchFamily="34" charset="0"/>
              <a:buChar char="•"/>
            </a:pPr>
            <a:r>
              <a:rPr lang="en-US" b="0" dirty="0">
                <a:solidFill>
                  <a:schemeClr val="tx1"/>
                </a:solidFill>
              </a:rPr>
              <a:t>Use a single HTML document with multiple embedded pages.</a:t>
            </a:r>
          </a:p>
        </p:txBody>
      </p:sp>
      <p:sp>
        <p:nvSpPr>
          <p:cNvPr id="4" name="Footer Placeholder 3"/>
          <p:cNvSpPr>
            <a:spLocks noGrp="1"/>
          </p:cNvSpPr>
          <p:nvPr>
            <p:ph type="ftr" sz="quarter" idx="11"/>
          </p:nvPr>
        </p:nvSpPr>
        <p:spPr/>
        <p:txBody>
          <a:bodyPr/>
          <a:lstStyle/>
          <a:p>
            <a:r>
              <a:rPr lang="en-US" smtClean="0"/>
              <a:t>Capgemini Public</a:t>
            </a:r>
            <a:endParaRPr lang="en-US"/>
          </a:p>
        </p:txBody>
      </p:sp>
    </p:spTree>
    <p:extLst>
      <p:ext uri="{BB962C8B-B14F-4D97-AF65-F5344CB8AC3E}">
        <p14:creationId xmlns:p14="http://schemas.microsoft.com/office/powerpoint/2010/main" val="11382528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b="0" dirty="0">
                <a:solidFill>
                  <a:schemeClr val="tx1"/>
                </a:solidFill>
              </a:rPr>
              <a:t>jQuery Mobile leverages the latest HTML5, CSS 3, and JavaScript, not all mobile devices provide such </a:t>
            </a:r>
            <a:r>
              <a:rPr lang="en-US" b="0" dirty="0" smtClean="0">
                <a:solidFill>
                  <a:schemeClr val="tx1"/>
                </a:solidFill>
              </a:rPr>
              <a:t>support.</a:t>
            </a:r>
          </a:p>
          <a:p>
            <a:pPr>
              <a:buFont typeface="Arial" pitchFamily="34" charset="0"/>
              <a:buChar char="•"/>
            </a:pPr>
            <a:endParaRPr lang="en-US" b="0" dirty="0">
              <a:solidFill>
                <a:schemeClr val="tx1"/>
              </a:solidFill>
            </a:endParaRPr>
          </a:p>
          <a:p>
            <a:pPr>
              <a:buFont typeface="Arial" pitchFamily="34" charset="0"/>
              <a:buChar char="•"/>
            </a:pPr>
            <a:r>
              <a:rPr lang="en-US" b="0" dirty="0">
                <a:solidFill>
                  <a:schemeClr val="tx1"/>
                </a:solidFill>
              </a:rPr>
              <a:t>The framework is lightweight with an overall size (minified and </a:t>
            </a:r>
            <a:r>
              <a:rPr lang="en-US" b="0" dirty="0" smtClean="0">
                <a:solidFill>
                  <a:schemeClr val="tx1"/>
                </a:solidFill>
              </a:rPr>
              <a:t>zipped </a:t>
            </a:r>
            <a:r>
              <a:rPr lang="en-US" b="0" dirty="0">
                <a:solidFill>
                  <a:schemeClr val="tx1"/>
                </a:solidFill>
              </a:rPr>
              <a:t>for Version 1.0.1) of 24KB for the JavaScript library, 7KB for the CSS, plus some icons</a:t>
            </a:r>
            <a:r>
              <a:rPr lang="en-US" b="0" dirty="0" smtClean="0">
                <a:solidFill>
                  <a:schemeClr val="tx1"/>
                </a:solidFill>
              </a:rPr>
              <a:t>.</a:t>
            </a:r>
          </a:p>
          <a:p>
            <a:pPr>
              <a:buFont typeface="Arial" pitchFamily="34" charset="0"/>
              <a:buChar char="•"/>
            </a:pPr>
            <a:endParaRPr lang="en-US" b="0" dirty="0">
              <a:solidFill>
                <a:schemeClr val="tx1"/>
              </a:solidFill>
            </a:endParaRPr>
          </a:p>
          <a:p>
            <a:pPr>
              <a:buFont typeface="Arial" pitchFamily="34" charset="0"/>
              <a:buChar char="•"/>
            </a:pPr>
            <a:r>
              <a:rPr lang="en-US" b="0" dirty="0">
                <a:solidFill>
                  <a:schemeClr val="tx1"/>
                </a:solidFill>
              </a:rPr>
              <a:t>Lightweight size and minimal image dependencies for speed.</a:t>
            </a:r>
            <a:endParaRPr lang="en-US" b="0" dirty="0" smtClean="0">
              <a:solidFill>
                <a:schemeClr val="tx1"/>
              </a:solidFill>
            </a:endParaRPr>
          </a:p>
          <a:p>
            <a:pPr>
              <a:buFont typeface="Arial" pitchFamily="34" charset="0"/>
              <a:buChar char="•"/>
            </a:pPr>
            <a:endParaRPr lang="en-US" b="0" dirty="0">
              <a:solidFill>
                <a:schemeClr val="tx1"/>
              </a:solidFill>
            </a:endParaRPr>
          </a:p>
          <a:p>
            <a:pPr>
              <a:buFont typeface="Arial" pitchFamily="34" charset="0"/>
              <a:buChar char="•"/>
            </a:pPr>
            <a:r>
              <a:rPr lang="en-US" b="0" dirty="0">
                <a:solidFill>
                  <a:schemeClr val="tx1"/>
                </a:solidFill>
              </a:rPr>
              <a:t>jQuery Mobile works on all popular smartphones and tablets</a:t>
            </a:r>
            <a:r>
              <a:rPr lang="en-US" b="0" dirty="0" smtClean="0">
                <a:solidFill>
                  <a:schemeClr val="tx1"/>
                </a:solidFill>
              </a:rPr>
              <a:t>.</a:t>
            </a:r>
          </a:p>
          <a:p>
            <a:pPr>
              <a:buFont typeface="Arial" pitchFamily="34" charset="0"/>
              <a:buChar char="•"/>
            </a:pPr>
            <a:endParaRPr lang="en-US" b="0" dirty="0">
              <a:solidFill>
                <a:schemeClr val="tx1"/>
              </a:solidFill>
            </a:endParaRPr>
          </a:p>
          <a:p>
            <a:pPr>
              <a:buFont typeface="Arial" pitchFamily="34" charset="0"/>
              <a:buChar char="•"/>
            </a:pPr>
            <a:r>
              <a:rPr lang="en-US" b="0" dirty="0">
                <a:solidFill>
                  <a:schemeClr val="tx1"/>
                </a:solidFill>
              </a:rPr>
              <a:t>Responsive design techniques and tools allow the same underlying codebase to automatically scale from smartphone to desktop-sized screens</a:t>
            </a:r>
          </a:p>
        </p:txBody>
      </p:sp>
      <p:sp>
        <p:nvSpPr>
          <p:cNvPr id="4" name="Footer Placeholder 3"/>
          <p:cNvSpPr>
            <a:spLocks noGrp="1"/>
          </p:cNvSpPr>
          <p:nvPr>
            <p:ph type="ftr" sz="quarter" idx="11"/>
          </p:nvPr>
        </p:nvSpPr>
        <p:spPr/>
        <p:txBody>
          <a:bodyPr/>
          <a:lstStyle/>
          <a:p>
            <a:r>
              <a:rPr lang="en-US" smtClean="0"/>
              <a:t>Capgemini Public</a:t>
            </a:r>
            <a:endParaRPr lang="en-US"/>
          </a:p>
        </p:txBody>
      </p:sp>
    </p:spTree>
    <p:extLst>
      <p:ext uri="{BB962C8B-B14F-4D97-AF65-F5344CB8AC3E}">
        <p14:creationId xmlns:p14="http://schemas.microsoft.com/office/powerpoint/2010/main" val="10829215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 </a:t>
            </a:r>
            <a:r>
              <a:rPr lang="en-US" dirty="0" err="1" smtClean="0"/>
              <a:t>Jquery</a:t>
            </a:r>
            <a:r>
              <a:rPr lang="en-US" dirty="0" smtClean="0"/>
              <a:t> Mobile Sample </a:t>
            </a:r>
            <a:endParaRPr lang="en-US" dirty="0"/>
          </a:p>
        </p:txBody>
      </p:sp>
      <p:sp>
        <p:nvSpPr>
          <p:cNvPr id="3" name="Content Placeholder 2"/>
          <p:cNvSpPr>
            <a:spLocks noGrp="1"/>
          </p:cNvSpPr>
          <p:nvPr>
            <p:ph idx="1"/>
          </p:nvPr>
        </p:nvSpPr>
        <p:spPr>
          <a:xfrm>
            <a:off x="457200" y="914400"/>
            <a:ext cx="8229600" cy="5638800"/>
          </a:xfrm>
        </p:spPr>
        <p:txBody>
          <a:bodyPr>
            <a:noAutofit/>
          </a:bodyPr>
          <a:lstStyle/>
          <a:p>
            <a:pPr marL="0" indent="0">
              <a:buNone/>
            </a:pPr>
            <a:r>
              <a:rPr lang="en-US" sz="1200" b="0" dirty="0">
                <a:solidFill>
                  <a:schemeClr val="tx1"/>
                </a:solidFill>
              </a:rPr>
              <a:t>&lt;!DOCTYPE html&gt; </a:t>
            </a:r>
          </a:p>
          <a:p>
            <a:pPr marL="0" indent="0">
              <a:buNone/>
            </a:pPr>
            <a:r>
              <a:rPr lang="en-US" sz="1200" b="0" dirty="0">
                <a:solidFill>
                  <a:schemeClr val="tx1"/>
                </a:solidFill>
              </a:rPr>
              <a:t>&lt;html&gt; </a:t>
            </a:r>
          </a:p>
          <a:p>
            <a:pPr marL="0" indent="0">
              <a:buNone/>
            </a:pPr>
            <a:r>
              <a:rPr lang="en-US" sz="1200" b="0" dirty="0">
                <a:solidFill>
                  <a:schemeClr val="tx1"/>
                </a:solidFill>
              </a:rPr>
              <a:t>	&lt;head&gt; </a:t>
            </a:r>
          </a:p>
          <a:p>
            <a:pPr marL="0" indent="0">
              <a:buNone/>
            </a:pPr>
            <a:r>
              <a:rPr lang="en-US" sz="1200" b="0" dirty="0">
                <a:solidFill>
                  <a:schemeClr val="tx1"/>
                </a:solidFill>
              </a:rPr>
              <a:t>	&lt;title&gt;Page Title&lt;/title&gt; </a:t>
            </a:r>
          </a:p>
          <a:p>
            <a:pPr marL="0" indent="0">
              <a:buNone/>
            </a:pPr>
            <a:r>
              <a:rPr lang="en-US" sz="1200" b="0" dirty="0">
                <a:solidFill>
                  <a:schemeClr val="tx1"/>
                </a:solidFill>
              </a:rPr>
              <a:t>	</a:t>
            </a:r>
            <a:r>
              <a:rPr lang="en-US" sz="1200" b="0" dirty="0" smtClean="0">
                <a:solidFill>
                  <a:schemeClr val="tx1"/>
                </a:solidFill>
              </a:rPr>
              <a:t>&lt;meta </a:t>
            </a:r>
            <a:r>
              <a:rPr lang="en-US" sz="1200" b="0" dirty="0">
                <a:solidFill>
                  <a:schemeClr val="tx1"/>
                </a:solidFill>
              </a:rPr>
              <a:t>name="viewport" content="width=device-width, initial-scale=1"&gt; </a:t>
            </a:r>
          </a:p>
          <a:p>
            <a:pPr marL="0" indent="0">
              <a:buNone/>
            </a:pPr>
            <a:endParaRPr lang="en-US" sz="1200" b="0" dirty="0">
              <a:solidFill>
                <a:schemeClr val="tx1"/>
              </a:solidFill>
            </a:endParaRPr>
          </a:p>
          <a:p>
            <a:pPr marL="0" indent="0">
              <a:buNone/>
            </a:pPr>
            <a:r>
              <a:rPr lang="en-US" sz="1200" b="0" dirty="0">
                <a:solidFill>
                  <a:schemeClr val="tx1"/>
                </a:solidFill>
              </a:rPr>
              <a:t>  &lt;link </a:t>
            </a:r>
            <a:r>
              <a:rPr lang="en-US" sz="1200" b="0" dirty="0" err="1">
                <a:solidFill>
                  <a:schemeClr val="tx1"/>
                </a:solidFill>
              </a:rPr>
              <a:t>rel</a:t>
            </a:r>
            <a:r>
              <a:rPr lang="en-US" sz="1200" b="0" dirty="0">
                <a:solidFill>
                  <a:schemeClr val="tx1"/>
                </a:solidFill>
              </a:rPr>
              <a:t>="</a:t>
            </a:r>
            <a:r>
              <a:rPr lang="en-US" sz="1200" b="0" dirty="0" err="1">
                <a:solidFill>
                  <a:schemeClr val="tx1"/>
                </a:solidFill>
              </a:rPr>
              <a:t>stylesheet</a:t>
            </a:r>
            <a:r>
              <a:rPr lang="en-US" sz="1200" b="0" dirty="0">
                <a:solidFill>
                  <a:schemeClr val="tx1"/>
                </a:solidFill>
              </a:rPr>
              <a:t>" </a:t>
            </a:r>
          </a:p>
          <a:p>
            <a:pPr marL="0" indent="0">
              <a:buNone/>
            </a:pPr>
            <a:r>
              <a:rPr lang="en-US" sz="1200" b="0" dirty="0">
                <a:solidFill>
                  <a:schemeClr val="tx1"/>
                </a:solidFill>
              </a:rPr>
              <a:t>    </a:t>
            </a:r>
            <a:r>
              <a:rPr lang="en-US" sz="1200" b="0" dirty="0" err="1">
                <a:solidFill>
                  <a:schemeClr val="tx1"/>
                </a:solidFill>
              </a:rPr>
              <a:t>href</a:t>
            </a:r>
            <a:r>
              <a:rPr lang="en-US" sz="1200" b="0" dirty="0">
                <a:solidFill>
                  <a:schemeClr val="tx1"/>
                </a:solidFill>
              </a:rPr>
              <a:t>="http://code.jquery.com/mobile/1.1.0/jquery.mobile-1.1.0.min.css" /&gt;</a:t>
            </a:r>
          </a:p>
          <a:p>
            <a:pPr marL="0" indent="0">
              <a:buNone/>
            </a:pPr>
            <a:r>
              <a:rPr lang="en-US" sz="1200" b="0" dirty="0">
                <a:solidFill>
                  <a:schemeClr val="tx1"/>
                </a:solidFill>
              </a:rPr>
              <a:t>  &lt;script type="text/</a:t>
            </a:r>
            <a:r>
              <a:rPr lang="en-US" sz="1200" b="0" dirty="0" err="1">
                <a:solidFill>
                  <a:schemeClr val="tx1"/>
                </a:solidFill>
              </a:rPr>
              <a:t>javascript</a:t>
            </a:r>
            <a:r>
              <a:rPr lang="en-US" sz="1200" b="0" dirty="0">
                <a:solidFill>
                  <a:schemeClr val="tx1"/>
                </a:solidFill>
              </a:rPr>
              <a:t>" </a:t>
            </a:r>
            <a:r>
              <a:rPr lang="en-US" sz="1200" b="0" dirty="0" err="1">
                <a:solidFill>
                  <a:schemeClr val="tx1"/>
                </a:solidFill>
              </a:rPr>
              <a:t>src</a:t>
            </a:r>
            <a:r>
              <a:rPr lang="en-US" sz="1200" b="0" dirty="0">
                <a:solidFill>
                  <a:schemeClr val="tx1"/>
                </a:solidFill>
              </a:rPr>
              <a:t>="phonegap.js"&gt;&lt;/script&gt;</a:t>
            </a:r>
          </a:p>
          <a:p>
            <a:pPr marL="0" indent="0">
              <a:buNone/>
            </a:pPr>
            <a:r>
              <a:rPr lang="en-US" sz="1200" b="0" dirty="0">
                <a:solidFill>
                  <a:schemeClr val="tx1"/>
                </a:solidFill>
              </a:rPr>
              <a:t>  &lt;script </a:t>
            </a:r>
            <a:r>
              <a:rPr lang="en-US" sz="1200" b="0" dirty="0" err="1">
                <a:solidFill>
                  <a:schemeClr val="tx1"/>
                </a:solidFill>
              </a:rPr>
              <a:t>src</a:t>
            </a:r>
            <a:r>
              <a:rPr lang="en-US" sz="1200" b="0" dirty="0">
                <a:solidFill>
                  <a:schemeClr val="tx1"/>
                </a:solidFill>
              </a:rPr>
              <a:t>="http://code.jquery.com/jquery-1.7.1.min.js"&gt;&lt;/script&gt;</a:t>
            </a:r>
          </a:p>
          <a:p>
            <a:pPr marL="0" indent="0">
              <a:buNone/>
            </a:pPr>
            <a:r>
              <a:rPr lang="en-US" sz="1200" b="0" dirty="0">
                <a:solidFill>
                  <a:schemeClr val="tx1"/>
                </a:solidFill>
              </a:rPr>
              <a:t>  &lt;script </a:t>
            </a:r>
          </a:p>
          <a:p>
            <a:pPr marL="0" indent="0">
              <a:buNone/>
            </a:pPr>
            <a:r>
              <a:rPr lang="en-US" sz="1200" b="0" dirty="0">
                <a:solidFill>
                  <a:schemeClr val="tx1"/>
                </a:solidFill>
              </a:rPr>
              <a:t>    </a:t>
            </a:r>
            <a:r>
              <a:rPr lang="en-US" sz="1200" b="0" dirty="0" err="1">
                <a:solidFill>
                  <a:schemeClr val="tx1"/>
                </a:solidFill>
              </a:rPr>
              <a:t>src</a:t>
            </a:r>
            <a:r>
              <a:rPr lang="en-US" sz="1200" b="0" dirty="0">
                <a:solidFill>
                  <a:schemeClr val="tx1"/>
                </a:solidFill>
              </a:rPr>
              <a:t>="http://code.jquery.com/mobile/1.1.0/jquery.mobile-1.1.0.min.js"&gt;&lt;/script&gt;</a:t>
            </a:r>
          </a:p>
          <a:p>
            <a:pPr marL="0" indent="0">
              <a:buNone/>
            </a:pPr>
            <a:r>
              <a:rPr lang="en-US" sz="1200" b="0" dirty="0">
                <a:solidFill>
                  <a:schemeClr val="tx1"/>
                </a:solidFill>
              </a:rPr>
              <a:t>  &lt;script type="text/</a:t>
            </a:r>
            <a:r>
              <a:rPr lang="en-US" sz="1200" b="0" dirty="0" err="1">
                <a:solidFill>
                  <a:schemeClr val="tx1"/>
                </a:solidFill>
              </a:rPr>
              <a:t>javascript</a:t>
            </a:r>
            <a:r>
              <a:rPr lang="en-US" sz="1200" b="0" dirty="0">
                <a:solidFill>
                  <a:schemeClr val="tx1"/>
                </a:solidFill>
              </a:rPr>
              <a:t>" </a:t>
            </a:r>
            <a:r>
              <a:rPr lang="en-US" sz="1200" b="0" dirty="0" err="1">
                <a:solidFill>
                  <a:schemeClr val="tx1"/>
                </a:solidFill>
              </a:rPr>
              <a:t>src</a:t>
            </a:r>
            <a:r>
              <a:rPr lang="en-US" sz="1200" b="0" dirty="0">
                <a:solidFill>
                  <a:schemeClr val="tx1"/>
                </a:solidFill>
              </a:rPr>
              <a:t>="</a:t>
            </a:r>
            <a:r>
              <a:rPr lang="en-US" sz="1200" b="0" dirty="0" err="1">
                <a:solidFill>
                  <a:schemeClr val="tx1"/>
                </a:solidFill>
              </a:rPr>
              <a:t>js</a:t>
            </a:r>
            <a:r>
              <a:rPr lang="en-US" sz="1200" b="0" dirty="0">
                <a:solidFill>
                  <a:schemeClr val="tx1"/>
                </a:solidFill>
              </a:rPr>
              <a:t>/index.js"&gt;&lt;/script&gt;</a:t>
            </a:r>
          </a:p>
          <a:p>
            <a:pPr marL="0" indent="0">
              <a:buNone/>
            </a:pPr>
            <a:r>
              <a:rPr lang="en-US" sz="1200" b="0" dirty="0">
                <a:solidFill>
                  <a:schemeClr val="tx1"/>
                </a:solidFill>
              </a:rPr>
              <a:t>&lt;/head&gt; </a:t>
            </a:r>
          </a:p>
          <a:p>
            <a:pPr marL="0" indent="0">
              <a:buNone/>
            </a:pPr>
            <a:r>
              <a:rPr lang="en-US" sz="1200" b="0" dirty="0">
                <a:solidFill>
                  <a:schemeClr val="tx1"/>
                </a:solidFill>
              </a:rPr>
              <a:t>&lt;body&gt;</a:t>
            </a:r>
          </a:p>
          <a:p>
            <a:pPr marL="0" indent="0">
              <a:buNone/>
            </a:pPr>
            <a:r>
              <a:rPr lang="en-US" sz="1200" b="0" dirty="0">
                <a:solidFill>
                  <a:schemeClr val="tx1"/>
                </a:solidFill>
              </a:rPr>
              <a:t>  &lt;div data-role="page"&gt;</a:t>
            </a:r>
          </a:p>
          <a:p>
            <a:pPr marL="0" indent="0">
              <a:buNone/>
            </a:pPr>
            <a:r>
              <a:rPr lang="en-US" sz="1200" b="0" dirty="0">
                <a:solidFill>
                  <a:schemeClr val="tx1"/>
                </a:solidFill>
              </a:rPr>
              <a:t>    &lt;div data-role="header"&gt;</a:t>
            </a:r>
          </a:p>
          <a:p>
            <a:pPr marL="0" indent="0">
              <a:buNone/>
            </a:pPr>
            <a:r>
              <a:rPr lang="en-US" sz="1200" b="0" dirty="0">
                <a:solidFill>
                  <a:schemeClr val="tx1"/>
                </a:solidFill>
              </a:rPr>
              <a:t>      &lt;h1&gt;Show My Contacts&lt;/h1&gt;</a:t>
            </a:r>
          </a:p>
          <a:p>
            <a:pPr marL="0" indent="0">
              <a:buNone/>
            </a:pPr>
            <a:r>
              <a:rPr lang="en-US" sz="1200" b="0" dirty="0">
                <a:solidFill>
                  <a:schemeClr val="tx1"/>
                </a:solidFill>
              </a:rPr>
              <a:t>    &lt;/div&gt;&lt;!-- /header --&gt;</a:t>
            </a:r>
          </a:p>
          <a:p>
            <a:pPr marL="0" indent="0">
              <a:buNone/>
            </a:pPr>
            <a:endParaRPr lang="en-US" sz="1200" b="0" dirty="0">
              <a:solidFill>
                <a:schemeClr val="tx1"/>
              </a:solidFill>
            </a:endParaRPr>
          </a:p>
          <a:p>
            <a:pPr marL="0" indent="0">
              <a:buNone/>
            </a:pPr>
            <a:r>
              <a:rPr lang="en-US" sz="1200" b="0" dirty="0">
                <a:solidFill>
                  <a:schemeClr val="tx1"/>
                </a:solidFill>
              </a:rPr>
              <a:t>    &lt;div data-role="content"&gt;	</a:t>
            </a:r>
          </a:p>
          <a:p>
            <a:pPr marL="0" indent="0">
              <a:buNone/>
            </a:pPr>
            <a:r>
              <a:rPr lang="en-US" sz="1200" b="0" dirty="0">
                <a:solidFill>
                  <a:schemeClr val="tx1"/>
                </a:solidFill>
              </a:rPr>
              <a:t>      &lt;div id="</a:t>
            </a:r>
            <a:r>
              <a:rPr lang="en-US" sz="1200" b="0" dirty="0" err="1">
                <a:solidFill>
                  <a:schemeClr val="tx1"/>
                </a:solidFill>
              </a:rPr>
              <a:t>contactsList</a:t>
            </a:r>
            <a:r>
              <a:rPr lang="en-US" sz="1200" b="0" dirty="0">
                <a:solidFill>
                  <a:schemeClr val="tx1"/>
                </a:solidFill>
              </a:rPr>
              <a:t>"&gt;</a:t>
            </a:r>
          </a:p>
          <a:p>
            <a:pPr marL="0" indent="0">
              <a:buNone/>
            </a:pPr>
            <a:r>
              <a:rPr lang="en-US" sz="1200" b="0" dirty="0">
                <a:solidFill>
                  <a:schemeClr val="tx1"/>
                </a:solidFill>
              </a:rPr>
              <a:t>      &lt;/div&gt;</a:t>
            </a:r>
          </a:p>
          <a:p>
            <a:pPr marL="0" indent="0">
              <a:buNone/>
            </a:pPr>
            <a:r>
              <a:rPr lang="en-US" sz="1200" b="0" dirty="0">
                <a:solidFill>
                  <a:schemeClr val="tx1"/>
                </a:solidFill>
              </a:rPr>
              <a:t>    &lt;/div&gt;&lt;!-- /content --&gt;</a:t>
            </a:r>
          </a:p>
          <a:p>
            <a:pPr marL="0" indent="0">
              <a:buNone/>
            </a:pPr>
            <a:r>
              <a:rPr lang="en-US" sz="1200" b="0" dirty="0">
                <a:solidFill>
                  <a:schemeClr val="tx1"/>
                </a:solidFill>
              </a:rPr>
              <a:t>  &lt;/div&gt;&lt;!-- /page --&gt;</a:t>
            </a:r>
          </a:p>
          <a:p>
            <a:pPr marL="0" indent="0">
              <a:buNone/>
            </a:pPr>
            <a:r>
              <a:rPr lang="en-US" sz="1200" b="0" dirty="0" smtClean="0">
                <a:solidFill>
                  <a:schemeClr val="tx1"/>
                </a:solidFill>
              </a:rPr>
              <a:t>&lt;/</a:t>
            </a:r>
            <a:r>
              <a:rPr lang="en-US" sz="1200" b="0" dirty="0">
                <a:solidFill>
                  <a:schemeClr val="tx1"/>
                </a:solidFill>
              </a:rPr>
              <a:t>body</a:t>
            </a:r>
            <a:r>
              <a:rPr lang="en-US" sz="1200" b="0" dirty="0" smtClean="0">
                <a:solidFill>
                  <a:schemeClr val="tx1"/>
                </a:solidFill>
              </a:rPr>
              <a:t>&gt;         &lt;/</a:t>
            </a:r>
            <a:r>
              <a:rPr lang="en-US" sz="1200" b="0" dirty="0">
                <a:solidFill>
                  <a:schemeClr val="tx1"/>
                </a:solidFill>
              </a:rPr>
              <a:t>html&gt;</a:t>
            </a:r>
          </a:p>
        </p:txBody>
      </p:sp>
      <p:sp>
        <p:nvSpPr>
          <p:cNvPr id="4" name="Footer Placeholder 3"/>
          <p:cNvSpPr>
            <a:spLocks noGrp="1"/>
          </p:cNvSpPr>
          <p:nvPr>
            <p:ph type="ftr" sz="quarter" idx="11"/>
          </p:nvPr>
        </p:nvSpPr>
        <p:spPr/>
        <p:txBody>
          <a:bodyPr/>
          <a:lstStyle/>
          <a:p>
            <a:r>
              <a:rPr lang="en-US" smtClean="0"/>
              <a:t>Capgemini Public</a:t>
            </a:r>
            <a:endParaRPr lang="en-US"/>
          </a:p>
        </p:txBody>
      </p:sp>
    </p:spTree>
    <p:extLst>
      <p:ext uri="{BB962C8B-B14F-4D97-AF65-F5344CB8AC3E}">
        <p14:creationId xmlns:p14="http://schemas.microsoft.com/office/powerpoint/2010/main" val="19322356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 </a:t>
            </a:r>
            <a:r>
              <a:rPr lang="en-US" dirty="0" err="1"/>
              <a:t>Jquery</a:t>
            </a:r>
            <a:r>
              <a:rPr lang="en-US" dirty="0"/>
              <a:t> Mobile Sample </a:t>
            </a:r>
          </a:p>
        </p:txBody>
      </p:sp>
      <p:sp>
        <p:nvSpPr>
          <p:cNvPr id="3" name="Content Placeholder 2"/>
          <p:cNvSpPr>
            <a:spLocks noGrp="1"/>
          </p:cNvSpPr>
          <p:nvPr>
            <p:ph idx="1"/>
          </p:nvPr>
        </p:nvSpPr>
        <p:spPr>
          <a:xfrm>
            <a:off x="457200" y="914400"/>
            <a:ext cx="8229600" cy="5638800"/>
          </a:xfrm>
        </p:spPr>
        <p:txBody>
          <a:bodyPr>
            <a:noAutofit/>
          </a:bodyPr>
          <a:lstStyle/>
          <a:p>
            <a:pPr marL="0" indent="0">
              <a:buNone/>
            </a:pPr>
            <a:r>
              <a:rPr lang="en-US" sz="1200" b="0" dirty="0" err="1">
                <a:solidFill>
                  <a:schemeClr val="tx1"/>
                </a:solidFill>
              </a:rPr>
              <a:t>document.addEventListener</a:t>
            </a:r>
            <a:r>
              <a:rPr lang="en-US" sz="1200" b="0" dirty="0">
                <a:solidFill>
                  <a:schemeClr val="tx1"/>
                </a:solidFill>
              </a:rPr>
              <a:t>("</a:t>
            </a:r>
            <a:r>
              <a:rPr lang="en-US" sz="1200" b="0" dirty="0" err="1">
                <a:solidFill>
                  <a:schemeClr val="tx1"/>
                </a:solidFill>
              </a:rPr>
              <a:t>deviceready</a:t>
            </a:r>
            <a:r>
              <a:rPr lang="en-US" sz="1200" b="0" dirty="0">
                <a:solidFill>
                  <a:schemeClr val="tx1"/>
                </a:solidFill>
              </a:rPr>
              <a:t>", </a:t>
            </a:r>
            <a:r>
              <a:rPr lang="en-US" sz="1200" b="0" dirty="0" err="1">
                <a:solidFill>
                  <a:schemeClr val="tx1"/>
                </a:solidFill>
              </a:rPr>
              <a:t>onDeviceReady</a:t>
            </a:r>
            <a:r>
              <a:rPr lang="en-US" sz="1200" b="0" dirty="0">
                <a:solidFill>
                  <a:schemeClr val="tx1"/>
                </a:solidFill>
              </a:rPr>
              <a:t>, false);</a:t>
            </a:r>
          </a:p>
          <a:p>
            <a:pPr marL="0" indent="0">
              <a:buNone/>
            </a:pPr>
            <a:endParaRPr lang="en-US" sz="1200" b="0" dirty="0">
              <a:solidFill>
                <a:schemeClr val="tx1"/>
              </a:solidFill>
            </a:endParaRPr>
          </a:p>
          <a:p>
            <a:pPr marL="0" indent="0">
              <a:buNone/>
            </a:pPr>
            <a:r>
              <a:rPr lang="en-US" sz="1200" b="0" dirty="0">
                <a:solidFill>
                  <a:schemeClr val="tx1"/>
                </a:solidFill>
              </a:rPr>
              <a:t>function </a:t>
            </a:r>
            <a:r>
              <a:rPr lang="en-US" sz="1200" b="0" dirty="0" err="1">
                <a:solidFill>
                  <a:schemeClr val="tx1"/>
                </a:solidFill>
              </a:rPr>
              <a:t>onDeviceReady</a:t>
            </a:r>
            <a:r>
              <a:rPr lang="en-US" sz="1200" b="0" dirty="0">
                <a:solidFill>
                  <a:schemeClr val="tx1"/>
                </a:solidFill>
              </a:rPr>
              <a:t>() {</a:t>
            </a:r>
          </a:p>
          <a:p>
            <a:pPr marL="0" indent="0">
              <a:buNone/>
            </a:pPr>
            <a:r>
              <a:rPr lang="en-US" sz="1200" b="0" dirty="0">
                <a:solidFill>
                  <a:schemeClr val="tx1"/>
                </a:solidFill>
              </a:rPr>
              <a:t>    // find all contacts with </a:t>
            </a:r>
            <a:r>
              <a:rPr lang="en-US" sz="1200" b="0" dirty="0" smtClean="0">
                <a:solidFill>
                  <a:schemeClr val="tx1"/>
                </a:solidFill>
              </a:rPr>
              <a:t>‘</a:t>
            </a:r>
            <a:r>
              <a:rPr lang="en-US" sz="1200" b="0" dirty="0" err="1" smtClean="0">
                <a:solidFill>
                  <a:schemeClr val="tx1"/>
                </a:solidFill>
              </a:rPr>
              <a:t>Thara</a:t>
            </a:r>
            <a:r>
              <a:rPr lang="en-US" sz="1200" b="0" dirty="0" smtClean="0">
                <a:solidFill>
                  <a:schemeClr val="tx1"/>
                </a:solidFill>
              </a:rPr>
              <a:t>' </a:t>
            </a:r>
            <a:r>
              <a:rPr lang="en-US" sz="1200" b="0" dirty="0">
                <a:solidFill>
                  <a:schemeClr val="tx1"/>
                </a:solidFill>
              </a:rPr>
              <a:t>in any name field</a:t>
            </a:r>
          </a:p>
          <a:p>
            <a:pPr marL="0" indent="0">
              <a:buNone/>
            </a:pPr>
            <a:r>
              <a:rPr lang="en-US" sz="1200" b="0" dirty="0">
                <a:solidFill>
                  <a:schemeClr val="tx1"/>
                </a:solidFill>
              </a:rPr>
              <a:t>    </a:t>
            </a:r>
            <a:r>
              <a:rPr lang="en-US" sz="1200" b="0" dirty="0" err="1">
                <a:solidFill>
                  <a:schemeClr val="tx1"/>
                </a:solidFill>
              </a:rPr>
              <a:t>var</a:t>
            </a:r>
            <a:r>
              <a:rPr lang="en-US" sz="1200" b="0" dirty="0">
                <a:solidFill>
                  <a:schemeClr val="tx1"/>
                </a:solidFill>
              </a:rPr>
              <a:t> options = new </a:t>
            </a:r>
            <a:r>
              <a:rPr lang="en-US" sz="1200" b="0" dirty="0" err="1">
                <a:solidFill>
                  <a:schemeClr val="tx1"/>
                </a:solidFill>
              </a:rPr>
              <a:t>ContactFindOptions</a:t>
            </a:r>
            <a:r>
              <a:rPr lang="en-US" sz="1200" b="0" dirty="0">
                <a:solidFill>
                  <a:schemeClr val="tx1"/>
                </a:solidFill>
              </a:rPr>
              <a:t>();</a:t>
            </a:r>
          </a:p>
          <a:p>
            <a:pPr marL="0" indent="0">
              <a:buNone/>
            </a:pPr>
            <a:r>
              <a:rPr lang="en-US" sz="1200" b="0" dirty="0">
                <a:solidFill>
                  <a:schemeClr val="tx1"/>
                </a:solidFill>
              </a:rPr>
              <a:t>    </a:t>
            </a:r>
            <a:r>
              <a:rPr lang="en-US" sz="1200" b="0" dirty="0" err="1">
                <a:solidFill>
                  <a:schemeClr val="tx1"/>
                </a:solidFill>
              </a:rPr>
              <a:t>options.filter</a:t>
            </a:r>
            <a:r>
              <a:rPr lang="en-US" sz="1200" b="0" dirty="0">
                <a:solidFill>
                  <a:schemeClr val="tx1"/>
                </a:solidFill>
              </a:rPr>
              <a:t> = </a:t>
            </a:r>
            <a:r>
              <a:rPr lang="en-US" sz="1200" b="0" dirty="0" smtClean="0">
                <a:solidFill>
                  <a:schemeClr val="tx1"/>
                </a:solidFill>
              </a:rPr>
              <a:t>“</a:t>
            </a:r>
            <a:r>
              <a:rPr lang="en-US" sz="1200" b="0" dirty="0" err="1" smtClean="0">
                <a:solidFill>
                  <a:schemeClr val="tx1"/>
                </a:solidFill>
              </a:rPr>
              <a:t>Thara</a:t>
            </a:r>
            <a:r>
              <a:rPr lang="en-US" sz="1200" b="0" dirty="0" smtClean="0">
                <a:solidFill>
                  <a:schemeClr val="tx1"/>
                </a:solidFill>
              </a:rPr>
              <a:t>";</a:t>
            </a:r>
            <a:endParaRPr lang="en-US" sz="1200" b="0" dirty="0">
              <a:solidFill>
                <a:schemeClr val="tx1"/>
              </a:solidFill>
            </a:endParaRPr>
          </a:p>
          <a:p>
            <a:pPr marL="0" indent="0">
              <a:buNone/>
            </a:pPr>
            <a:r>
              <a:rPr lang="en-US" sz="1200" b="0" dirty="0">
                <a:solidFill>
                  <a:schemeClr val="tx1"/>
                </a:solidFill>
              </a:rPr>
              <a:t>    </a:t>
            </a:r>
            <a:r>
              <a:rPr lang="en-US" sz="1200" b="0" dirty="0" err="1">
                <a:solidFill>
                  <a:schemeClr val="tx1"/>
                </a:solidFill>
              </a:rPr>
              <a:t>options.multiple</a:t>
            </a:r>
            <a:r>
              <a:rPr lang="en-US" sz="1200" b="0" dirty="0">
                <a:solidFill>
                  <a:schemeClr val="tx1"/>
                </a:solidFill>
              </a:rPr>
              <a:t> = true; </a:t>
            </a:r>
          </a:p>
          <a:p>
            <a:pPr marL="0" indent="0">
              <a:buNone/>
            </a:pPr>
            <a:r>
              <a:rPr lang="en-US" sz="1200" b="0" dirty="0">
                <a:solidFill>
                  <a:schemeClr val="tx1"/>
                </a:solidFill>
              </a:rPr>
              <a:t>    </a:t>
            </a:r>
            <a:r>
              <a:rPr lang="en-US" sz="1200" b="0" dirty="0" err="1">
                <a:solidFill>
                  <a:schemeClr val="tx1"/>
                </a:solidFill>
              </a:rPr>
              <a:t>var</a:t>
            </a:r>
            <a:r>
              <a:rPr lang="en-US" sz="1200" b="0" dirty="0">
                <a:solidFill>
                  <a:schemeClr val="tx1"/>
                </a:solidFill>
              </a:rPr>
              <a:t> fields = ["</a:t>
            </a:r>
            <a:r>
              <a:rPr lang="en-US" sz="1200" b="0" dirty="0" err="1">
                <a:solidFill>
                  <a:schemeClr val="tx1"/>
                </a:solidFill>
              </a:rPr>
              <a:t>displayName</a:t>
            </a:r>
            <a:r>
              <a:rPr lang="en-US" sz="1200" b="0" dirty="0">
                <a:solidFill>
                  <a:schemeClr val="tx1"/>
                </a:solidFill>
              </a:rPr>
              <a:t>", "name", "</a:t>
            </a:r>
            <a:r>
              <a:rPr lang="en-US" sz="1200" b="0" dirty="0" err="1">
                <a:solidFill>
                  <a:schemeClr val="tx1"/>
                </a:solidFill>
              </a:rPr>
              <a:t>phoneNumbers</a:t>
            </a:r>
            <a:r>
              <a:rPr lang="en-US" sz="1200" b="0" dirty="0">
                <a:solidFill>
                  <a:schemeClr val="tx1"/>
                </a:solidFill>
              </a:rPr>
              <a:t>"];</a:t>
            </a:r>
          </a:p>
          <a:p>
            <a:pPr marL="0" indent="0">
              <a:buNone/>
            </a:pPr>
            <a:r>
              <a:rPr lang="en-US" sz="1200" b="0" dirty="0">
                <a:solidFill>
                  <a:schemeClr val="tx1"/>
                </a:solidFill>
              </a:rPr>
              <a:t>    </a:t>
            </a:r>
            <a:r>
              <a:rPr lang="en-US" sz="1200" b="0" dirty="0" err="1">
                <a:solidFill>
                  <a:schemeClr val="tx1"/>
                </a:solidFill>
              </a:rPr>
              <a:t>navigator.contacts.find</a:t>
            </a:r>
            <a:r>
              <a:rPr lang="en-US" sz="1200" b="0" dirty="0">
                <a:solidFill>
                  <a:schemeClr val="tx1"/>
                </a:solidFill>
              </a:rPr>
              <a:t>(fields, </a:t>
            </a:r>
            <a:r>
              <a:rPr lang="en-US" sz="1200" b="0" dirty="0" err="1">
                <a:solidFill>
                  <a:schemeClr val="tx1"/>
                </a:solidFill>
              </a:rPr>
              <a:t>onSuccess</a:t>
            </a:r>
            <a:r>
              <a:rPr lang="en-US" sz="1200" b="0" dirty="0">
                <a:solidFill>
                  <a:schemeClr val="tx1"/>
                </a:solidFill>
              </a:rPr>
              <a:t>, </a:t>
            </a:r>
            <a:r>
              <a:rPr lang="en-US" sz="1200" b="0" dirty="0" err="1">
                <a:solidFill>
                  <a:schemeClr val="tx1"/>
                </a:solidFill>
              </a:rPr>
              <a:t>onError</a:t>
            </a:r>
            <a:r>
              <a:rPr lang="en-US" sz="1200" b="0" dirty="0">
                <a:solidFill>
                  <a:schemeClr val="tx1"/>
                </a:solidFill>
              </a:rPr>
              <a:t>, options);</a:t>
            </a:r>
          </a:p>
          <a:p>
            <a:pPr marL="0" indent="0">
              <a:buNone/>
            </a:pPr>
            <a:r>
              <a:rPr lang="en-US" sz="1200" b="0" dirty="0" smtClean="0">
                <a:solidFill>
                  <a:schemeClr val="tx1"/>
                </a:solidFill>
              </a:rPr>
              <a:t>}</a:t>
            </a:r>
          </a:p>
          <a:p>
            <a:pPr marL="0" indent="0">
              <a:buNone/>
            </a:pPr>
            <a:endParaRPr lang="en-US" sz="1200" b="0" dirty="0">
              <a:solidFill>
                <a:schemeClr val="tx1"/>
              </a:solidFill>
            </a:endParaRPr>
          </a:p>
        </p:txBody>
      </p:sp>
      <p:sp>
        <p:nvSpPr>
          <p:cNvPr id="4" name="Footer Placeholder 3"/>
          <p:cNvSpPr>
            <a:spLocks noGrp="1"/>
          </p:cNvSpPr>
          <p:nvPr>
            <p:ph type="ftr" sz="quarter" idx="11"/>
          </p:nvPr>
        </p:nvSpPr>
        <p:spPr/>
        <p:txBody>
          <a:bodyPr/>
          <a:lstStyle/>
          <a:p>
            <a:r>
              <a:rPr lang="en-US" smtClean="0"/>
              <a:t>Capgemini Public</a:t>
            </a:r>
            <a:endParaRPr lang="en-US"/>
          </a:p>
        </p:txBody>
      </p:sp>
    </p:spTree>
    <p:extLst>
      <p:ext uri="{BB962C8B-B14F-4D97-AF65-F5344CB8AC3E}">
        <p14:creationId xmlns:p14="http://schemas.microsoft.com/office/powerpoint/2010/main" val="42186107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 </a:t>
            </a:r>
            <a:r>
              <a:rPr lang="en-US" dirty="0" err="1"/>
              <a:t>Jquery</a:t>
            </a:r>
            <a:r>
              <a:rPr lang="en-US" dirty="0"/>
              <a:t> Mobile Sample </a:t>
            </a:r>
          </a:p>
        </p:txBody>
      </p:sp>
      <p:sp>
        <p:nvSpPr>
          <p:cNvPr id="3" name="Content Placeholder 2"/>
          <p:cNvSpPr>
            <a:spLocks noGrp="1"/>
          </p:cNvSpPr>
          <p:nvPr>
            <p:ph idx="1"/>
          </p:nvPr>
        </p:nvSpPr>
        <p:spPr>
          <a:xfrm>
            <a:off x="457200" y="914400"/>
            <a:ext cx="8229600" cy="5638800"/>
          </a:xfrm>
        </p:spPr>
        <p:txBody>
          <a:bodyPr>
            <a:noAutofit/>
          </a:bodyPr>
          <a:lstStyle/>
          <a:p>
            <a:pPr marL="0" indent="0">
              <a:buNone/>
            </a:pPr>
            <a:r>
              <a:rPr lang="en-US" sz="1200" b="0" dirty="0">
                <a:solidFill>
                  <a:schemeClr val="tx1"/>
                </a:solidFill>
              </a:rPr>
              <a:t>function </a:t>
            </a:r>
            <a:r>
              <a:rPr lang="en-US" sz="1200" b="0" dirty="0" err="1">
                <a:solidFill>
                  <a:schemeClr val="tx1"/>
                </a:solidFill>
              </a:rPr>
              <a:t>onSuccess</a:t>
            </a:r>
            <a:r>
              <a:rPr lang="en-US" sz="1200" b="0" dirty="0">
                <a:solidFill>
                  <a:schemeClr val="tx1"/>
                </a:solidFill>
              </a:rPr>
              <a:t>(contacts) {</a:t>
            </a:r>
          </a:p>
          <a:p>
            <a:pPr marL="0" indent="0">
              <a:buNone/>
            </a:pPr>
            <a:r>
              <a:rPr lang="en-US" sz="1200" b="0" dirty="0">
                <a:solidFill>
                  <a:schemeClr val="tx1"/>
                </a:solidFill>
              </a:rPr>
              <a:t>  for(</a:t>
            </a:r>
            <a:r>
              <a:rPr lang="en-US" sz="1200" b="0" dirty="0" err="1">
                <a:solidFill>
                  <a:schemeClr val="tx1"/>
                </a:solidFill>
              </a:rPr>
              <a:t>var</a:t>
            </a:r>
            <a:r>
              <a:rPr lang="en-US" sz="1200" b="0" dirty="0">
                <a:solidFill>
                  <a:schemeClr val="tx1"/>
                </a:solidFill>
              </a:rPr>
              <a:t> i = 0; i &lt; </a:t>
            </a:r>
            <a:r>
              <a:rPr lang="en-US" sz="1200" b="0" dirty="0" err="1">
                <a:solidFill>
                  <a:schemeClr val="tx1"/>
                </a:solidFill>
              </a:rPr>
              <a:t>contacts.length</a:t>
            </a:r>
            <a:r>
              <a:rPr lang="en-US" sz="1200" b="0" dirty="0">
                <a:solidFill>
                  <a:schemeClr val="tx1"/>
                </a:solidFill>
              </a:rPr>
              <a:t>; i++) {</a:t>
            </a:r>
          </a:p>
          <a:p>
            <a:pPr marL="0" indent="0">
              <a:buNone/>
            </a:pPr>
            <a:r>
              <a:rPr lang="en-US" sz="1200" b="0" dirty="0">
                <a:solidFill>
                  <a:schemeClr val="tx1"/>
                </a:solidFill>
              </a:rPr>
              <a:t>    </a:t>
            </a:r>
            <a:r>
              <a:rPr lang="en-US" sz="1200" b="0" dirty="0" err="1">
                <a:solidFill>
                  <a:schemeClr val="tx1"/>
                </a:solidFill>
              </a:rPr>
              <a:t>var</a:t>
            </a:r>
            <a:r>
              <a:rPr lang="en-US" sz="1200" b="0" dirty="0">
                <a:solidFill>
                  <a:schemeClr val="tx1"/>
                </a:solidFill>
              </a:rPr>
              <a:t> html = '&lt;div data-role="collapsible" data-inset="false"&gt;';</a:t>
            </a:r>
          </a:p>
          <a:p>
            <a:pPr marL="0" indent="0">
              <a:buNone/>
            </a:pPr>
            <a:endParaRPr lang="en-US" sz="1200" b="0" dirty="0">
              <a:solidFill>
                <a:schemeClr val="tx1"/>
              </a:solidFill>
            </a:endParaRPr>
          </a:p>
          <a:p>
            <a:pPr marL="0" indent="0">
              <a:buNone/>
            </a:pPr>
            <a:r>
              <a:rPr lang="en-US" sz="1200" b="0" dirty="0">
                <a:solidFill>
                  <a:schemeClr val="tx1"/>
                </a:solidFill>
              </a:rPr>
              <a:t>    html += '&lt;h2&gt;' + contacts[i].</a:t>
            </a:r>
            <a:r>
              <a:rPr lang="en-US" sz="1200" b="0" dirty="0" err="1">
                <a:solidFill>
                  <a:schemeClr val="tx1"/>
                </a:solidFill>
              </a:rPr>
              <a:t>displayName</a:t>
            </a:r>
            <a:r>
              <a:rPr lang="en-US" sz="1200" b="0" dirty="0">
                <a:solidFill>
                  <a:schemeClr val="tx1"/>
                </a:solidFill>
              </a:rPr>
              <a:t> + '&lt;/h2&gt;';</a:t>
            </a:r>
          </a:p>
          <a:p>
            <a:pPr marL="0" indent="0">
              <a:buNone/>
            </a:pPr>
            <a:r>
              <a:rPr lang="en-US" sz="1200" b="0" dirty="0">
                <a:solidFill>
                  <a:schemeClr val="tx1"/>
                </a:solidFill>
              </a:rPr>
              <a:t>    html += '&lt;</a:t>
            </a:r>
            <a:r>
              <a:rPr lang="en-US" sz="1200" b="0" dirty="0" err="1">
                <a:solidFill>
                  <a:schemeClr val="tx1"/>
                </a:solidFill>
              </a:rPr>
              <a:t>ul</a:t>
            </a:r>
            <a:r>
              <a:rPr lang="en-US" sz="1200" b="0" dirty="0">
                <a:solidFill>
                  <a:schemeClr val="tx1"/>
                </a:solidFill>
              </a:rPr>
              <a:t> data-role="</a:t>
            </a:r>
            <a:r>
              <a:rPr lang="en-US" sz="1200" b="0" dirty="0" err="1">
                <a:solidFill>
                  <a:schemeClr val="tx1"/>
                </a:solidFill>
              </a:rPr>
              <a:t>listview</a:t>
            </a:r>
            <a:r>
              <a:rPr lang="en-US" sz="1200" b="0" dirty="0">
                <a:solidFill>
                  <a:schemeClr val="tx1"/>
                </a:solidFill>
              </a:rPr>
              <a:t>"&gt;'</a:t>
            </a:r>
          </a:p>
          <a:p>
            <a:pPr marL="0" indent="0">
              <a:buNone/>
            </a:pPr>
            <a:endParaRPr lang="en-US" sz="1200" b="0" dirty="0">
              <a:solidFill>
                <a:schemeClr val="tx1"/>
              </a:solidFill>
            </a:endParaRPr>
          </a:p>
          <a:p>
            <a:pPr marL="0" indent="0">
              <a:buNone/>
            </a:pPr>
            <a:r>
              <a:rPr lang="en-US" sz="1200" b="0" dirty="0">
                <a:solidFill>
                  <a:schemeClr val="tx1"/>
                </a:solidFill>
              </a:rPr>
              <a:t>    </a:t>
            </a:r>
            <a:r>
              <a:rPr lang="en-US" sz="1200" b="0" dirty="0" err="1">
                <a:solidFill>
                  <a:schemeClr val="tx1"/>
                </a:solidFill>
              </a:rPr>
              <a:t>var</a:t>
            </a:r>
            <a:r>
              <a:rPr lang="en-US" sz="1200" b="0" dirty="0">
                <a:solidFill>
                  <a:schemeClr val="tx1"/>
                </a:solidFill>
              </a:rPr>
              <a:t> contact = contacts[i];</a:t>
            </a:r>
          </a:p>
          <a:p>
            <a:pPr marL="0" indent="0">
              <a:buNone/>
            </a:pPr>
            <a:endParaRPr lang="en-US" sz="1200" b="0" dirty="0">
              <a:solidFill>
                <a:schemeClr val="tx1"/>
              </a:solidFill>
            </a:endParaRPr>
          </a:p>
          <a:p>
            <a:pPr marL="0" indent="0">
              <a:buNone/>
            </a:pPr>
            <a:r>
              <a:rPr lang="en-US" sz="1200" b="0" dirty="0">
                <a:solidFill>
                  <a:schemeClr val="tx1"/>
                </a:solidFill>
              </a:rPr>
              <a:t>    for(</a:t>
            </a:r>
            <a:r>
              <a:rPr lang="en-US" sz="1200" b="0" dirty="0" err="1">
                <a:solidFill>
                  <a:schemeClr val="tx1"/>
                </a:solidFill>
              </a:rPr>
              <a:t>var</a:t>
            </a:r>
            <a:r>
              <a:rPr lang="en-US" sz="1200" b="0" dirty="0">
                <a:solidFill>
                  <a:schemeClr val="tx1"/>
                </a:solidFill>
              </a:rPr>
              <a:t> j = 0; j &lt; </a:t>
            </a:r>
            <a:r>
              <a:rPr lang="en-US" sz="1200" b="0" dirty="0" err="1">
                <a:solidFill>
                  <a:schemeClr val="tx1"/>
                </a:solidFill>
              </a:rPr>
              <a:t>contact.phoneNumbers.length</a:t>
            </a:r>
            <a:r>
              <a:rPr lang="en-US" sz="1200" b="0" dirty="0">
                <a:solidFill>
                  <a:schemeClr val="tx1"/>
                </a:solidFill>
              </a:rPr>
              <a:t>; j++) {</a:t>
            </a:r>
          </a:p>
          <a:p>
            <a:pPr marL="0" indent="0">
              <a:buNone/>
            </a:pPr>
            <a:r>
              <a:rPr lang="en-US" sz="1200" b="0" dirty="0">
                <a:solidFill>
                  <a:schemeClr val="tx1"/>
                </a:solidFill>
              </a:rPr>
              <a:t>      html += '&lt;li&gt;' + </a:t>
            </a:r>
            <a:r>
              <a:rPr lang="en-US" sz="1200" b="0" dirty="0" err="1">
                <a:solidFill>
                  <a:schemeClr val="tx1"/>
                </a:solidFill>
              </a:rPr>
              <a:t>contact.phoneNumbers</a:t>
            </a:r>
            <a:r>
              <a:rPr lang="en-US" sz="1200" b="0" dirty="0">
                <a:solidFill>
                  <a:schemeClr val="tx1"/>
                </a:solidFill>
              </a:rPr>
              <a:t>[j].type + </a:t>
            </a:r>
          </a:p>
          <a:p>
            <a:pPr marL="0" indent="0">
              <a:buNone/>
            </a:pPr>
            <a:r>
              <a:rPr lang="en-US" sz="1200" b="0" dirty="0">
                <a:solidFill>
                  <a:schemeClr val="tx1"/>
                </a:solidFill>
              </a:rPr>
              <a:t>        ": " + </a:t>
            </a:r>
            <a:r>
              <a:rPr lang="en-US" sz="1200" b="0" dirty="0" err="1">
                <a:solidFill>
                  <a:schemeClr val="tx1"/>
                </a:solidFill>
              </a:rPr>
              <a:t>contact.phoneNumbers</a:t>
            </a:r>
            <a:r>
              <a:rPr lang="en-US" sz="1200" b="0" dirty="0">
                <a:solidFill>
                  <a:schemeClr val="tx1"/>
                </a:solidFill>
              </a:rPr>
              <a:t>[j].value + '&lt;/li&gt;';</a:t>
            </a:r>
          </a:p>
          <a:p>
            <a:pPr marL="0" indent="0">
              <a:buNone/>
            </a:pPr>
            <a:r>
              <a:rPr lang="en-US" sz="1200" b="0" dirty="0">
                <a:solidFill>
                  <a:schemeClr val="tx1"/>
                </a:solidFill>
              </a:rPr>
              <a:t>    }</a:t>
            </a:r>
          </a:p>
          <a:p>
            <a:pPr marL="0" indent="0">
              <a:buNone/>
            </a:pPr>
            <a:endParaRPr lang="en-US" sz="1200" b="0" dirty="0">
              <a:solidFill>
                <a:schemeClr val="tx1"/>
              </a:solidFill>
            </a:endParaRPr>
          </a:p>
          <a:p>
            <a:pPr marL="0" indent="0">
              <a:buNone/>
            </a:pPr>
            <a:r>
              <a:rPr lang="en-US" sz="1200" b="0" dirty="0">
                <a:solidFill>
                  <a:schemeClr val="tx1"/>
                </a:solidFill>
              </a:rPr>
              <a:t>    html += '&lt;/</a:t>
            </a:r>
            <a:r>
              <a:rPr lang="en-US" sz="1200" b="0" dirty="0" err="1">
                <a:solidFill>
                  <a:schemeClr val="tx1"/>
                </a:solidFill>
              </a:rPr>
              <a:t>ul</a:t>
            </a:r>
            <a:r>
              <a:rPr lang="en-US" sz="1200" b="0" dirty="0">
                <a:solidFill>
                  <a:schemeClr val="tx1"/>
                </a:solidFill>
              </a:rPr>
              <a:t>&gt;&lt;/div&gt;';</a:t>
            </a:r>
          </a:p>
          <a:p>
            <a:pPr marL="0" indent="0">
              <a:buNone/>
            </a:pPr>
            <a:endParaRPr lang="en-US" sz="1200" b="0" dirty="0">
              <a:solidFill>
                <a:schemeClr val="tx1"/>
              </a:solidFill>
            </a:endParaRPr>
          </a:p>
          <a:p>
            <a:pPr marL="0" indent="0">
              <a:buNone/>
            </a:pPr>
            <a:r>
              <a:rPr lang="en-US" sz="1200" b="0" dirty="0">
                <a:solidFill>
                  <a:schemeClr val="tx1"/>
                </a:solidFill>
              </a:rPr>
              <a:t>    $('#</a:t>
            </a:r>
            <a:r>
              <a:rPr lang="en-US" sz="1200" b="0" dirty="0" err="1">
                <a:solidFill>
                  <a:schemeClr val="tx1"/>
                </a:solidFill>
              </a:rPr>
              <a:t>contactsList</a:t>
            </a:r>
            <a:r>
              <a:rPr lang="en-US" sz="1200" b="0" dirty="0">
                <a:solidFill>
                  <a:schemeClr val="tx1"/>
                </a:solidFill>
              </a:rPr>
              <a:t>').append(html);</a:t>
            </a:r>
          </a:p>
          <a:p>
            <a:pPr marL="0" indent="0">
              <a:buNone/>
            </a:pPr>
            <a:r>
              <a:rPr lang="en-US" sz="1200" b="0" dirty="0">
                <a:solidFill>
                  <a:schemeClr val="tx1"/>
                </a:solidFill>
              </a:rPr>
              <a:t>  }</a:t>
            </a:r>
          </a:p>
          <a:p>
            <a:pPr marL="0" indent="0">
              <a:buNone/>
            </a:pPr>
            <a:endParaRPr lang="en-US" sz="1200" b="0" dirty="0">
              <a:solidFill>
                <a:schemeClr val="tx1"/>
              </a:solidFill>
            </a:endParaRPr>
          </a:p>
          <a:p>
            <a:pPr marL="0" indent="0">
              <a:buNone/>
            </a:pPr>
            <a:r>
              <a:rPr lang="en-US" sz="1200" b="0" dirty="0">
                <a:solidFill>
                  <a:schemeClr val="tx1"/>
                </a:solidFill>
              </a:rPr>
              <a:t>  $('[data-role=collapsible]').collapsible().trigger('create');</a:t>
            </a:r>
          </a:p>
          <a:p>
            <a:pPr marL="0" indent="0">
              <a:buNone/>
            </a:pPr>
            <a:r>
              <a:rPr lang="en-US" sz="1200" b="0" dirty="0">
                <a:solidFill>
                  <a:schemeClr val="tx1"/>
                </a:solidFill>
              </a:rPr>
              <a:t>}</a:t>
            </a:r>
          </a:p>
          <a:p>
            <a:pPr marL="0" indent="0">
              <a:buNone/>
            </a:pPr>
            <a:endParaRPr lang="en-US" sz="1200" b="0" dirty="0">
              <a:solidFill>
                <a:schemeClr val="tx1"/>
              </a:solidFill>
            </a:endParaRPr>
          </a:p>
          <a:p>
            <a:pPr marL="0" indent="0">
              <a:buNone/>
            </a:pPr>
            <a:r>
              <a:rPr lang="en-US" sz="1200" b="0" dirty="0">
                <a:solidFill>
                  <a:schemeClr val="tx1"/>
                </a:solidFill>
              </a:rPr>
              <a:t>function </a:t>
            </a:r>
            <a:r>
              <a:rPr lang="en-US" sz="1200" b="0" dirty="0" err="1">
                <a:solidFill>
                  <a:schemeClr val="tx1"/>
                </a:solidFill>
              </a:rPr>
              <a:t>onError</a:t>
            </a:r>
            <a:r>
              <a:rPr lang="en-US" sz="1200" b="0" dirty="0">
                <a:solidFill>
                  <a:schemeClr val="tx1"/>
                </a:solidFill>
              </a:rPr>
              <a:t>(</a:t>
            </a:r>
            <a:r>
              <a:rPr lang="en-US" sz="1200" b="0" dirty="0" err="1">
                <a:solidFill>
                  <a:schemeClr val="tx1"/>
                </a:solidFill>
              </a:rPr>
              <a:t>contactError</a:t>
            </a:r>
            <a:r>
              <a:rPr lang="en-US" sz="1200" b="0" dirty="0">
                <a:solidFill>
                  <a:schemeClr val="tx1"/>
                </a:solidFill>
              </a:rPr>
              <a:t>) {</a:t>
            </a:r>
          </a:p>
          <a:p>
            <a:pPr marL="0" indent="0">
              <a:buNone/>
            </a:pPr>
            <a:r>
              <a:rPr lang="en-US" sz="1200" b="0" dirty="0">
                <a:solidFill>
                  <a:schemeClr val="tx1"/>
                </a:solidFill>
              </a:rPr>
              <a:t>  alert('</a:t>
            </a:r>
            <a:r>
              <a:rPr lang="en-US" sz="1200" b="0" dirty="0" err="1">
                <a:solidFill>
                  <a:schemeClr val="tx1"/>
                </a:solidFill>
              </a:rPr>
              <a:t>onError</a:t>
            </a:r>
            <a:r>
              <a:rPr lang="en-US" sz="1200" b="0" dirty="0">
                <a:solidFill>
                  <a:schemeClr val="tx1"/>
                </a:solidFill>
              </a:rPr>
              <a:t>!');</a:t>
            </a:r>
          </a:p>
          <a:p>
            <a:pPr marL="0" indent="0">
              <a:buNone/>
            </a:pPr>
            <a:r>
              <a:rPr lang="en-US" sz="1200" b="0" dirty="0">
                <a:solidFill>
                  <a:schemeClr val="tx1"/>
                </a:solidFill>
              </a:rPr>
              <a:t>}</a:t>
            </a:r>
          </a:p>
        </p:txBody>
      </p:sp>
      <p:sp>
        <p:nvSpPr>
          <p:cNvPr id="4" name="Footer Placeholder 3"/>
          <p:cNvSpPr>
            <a:spLocks noGrp="1"/>
          </p:cNvSpPr>
          <p:nvPr>
            <p:ph type="ftr" sz="quarter" idx="11"/>
          </p:nvPr>
        </p:nvSpPr>
        <p:spPr/>
        <p:txBody>
          <a:bodyPr/>
          <a:lstStyle/>
          <a:p>
            <a:r>
              <a:rPr lang="en-US" smtClean="0"/>
              <a:t>Capgemini Public</a:t>
            </a:r>
            <a:endParaRPr lang="en-US"/>
          </a:p>
        </p:txBody>
      </p:sp>
    </p:spTree>
    <p:extLst>
      <p:ext uri="{BB962C8B-B14F-4D97-AF65-F5344CB8AC3E}">
        <p14:creationId xmlns:p14="http://schemas.microsoft.com/office/powerpoint/2010/main" val="7522996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0200" y="2715161"/>
            <a:ext cx="6324600" cy="1323439"/>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lvl1pPr defTabSz="957263">
              <a:lnSpc>
                <a:spcPct val="100000"/>
              </a:lnSpc>
              <a:defRPr sz="2800" b="0">
                <a:solidFill>
                  <a:schemeClr val="tx2"/>
                </a:solidFill>
                <a:latin typeface="Candara" panose="020E0502030303020204" pitchFamily="34" charset="0"/>
                <a:cs typeface="+mj-cs"/>
              </a:defRPr>
            </a:lvl1pPr>
            <a:lvl2pPr>
              <a:defRPr sz="2800">
                <a:latin typeface="Candara" pitchFamily="34" charset="0"/>
              </a:defRPr>
            </a:lvl2pPr>
            <a:lvl3pPr>
              <a:defRPr sz="2800">
                <a:latin typeface="Candara" pitchFamily="34" charset="0"/>
              </a:defRPr>
            </a:lvl3pPr>
            <a:lvl4pPr>
              <a:defRPr sz="2800">
                <a:latin typeface="Candara" pitchFamily="34" charset="0"/>
              </a:defRPr>
            </a:lvl4pPr>
            <a:lvl5pPr>
              <a:defRPr sz="2800">
                <a:latin typeface="Candara" pitchFamily="34" charset="0"/>
              </a:defRPr>
            </a:lvl5pPr>
            <a:lvl6pPr marL="457200" fontAlgn="base">
              <a:spcBef>
                <a:spcPct val="0"/>
              </a:spcBef>
              <a:spcAft>
                <a:spcPct val="0"/>
              </a:spcAft>
              <a:defRPr sz="2800">
                <a:latin typeface="Candara" pitchFamily="34" charset="0"/>
              </a:defRPr>
            </a:lvl6pPr>
            <a:lvl7pPr marL="914400" fontAlgn="base">
              <a:spcBef>
                <a:spcPct val="0"/>
              </a:spcBef>
              <a:spcAft>
                <a:spcPct val="0"/>
              </a:spcAft>
              <a:defRPr sz="2800">
                <a:latin typeface="Candara" pitchFamily="34" charset="0"/>
              </a:defRPr>
            </a:lvl7pPr>
            <a:lvl8pPr marL="1371600" fontAlgn="base">
              <a:spcBef>
                <a:spcPct val="0"/>
              </a:spcBef>
              <a:spcAft>
                <a:spcPct val="0"/>
              </a:spcAft>
              <a:defRPr sz="2800">
                <a:latin typeface="Candara" pitchFamily="34" charset="0"/>
              </a:defRPr>
            </a:lvl8pPr>
            <a:lvl9pPr marL="1828800" fontAlgn="base">
              <a:spcBef>
                <a:spcPct val="0"/>
              </a:spcBef>
              <a:spcAft>
                <a:spcPct val="0"/>
              </a:spcAft>
              <a:defRPr sz="2800">
                <a:latin typeface="Candara" pitchFamily="34" charset="0"/>
              </a:defRPr>
            </a:lvl9pPr>
          </a:lstStyle>
          <a:p>
            <a:pPr marL="0" lvl="1" algn="ctr" defTabSz="957263"/>
            <a:r>
              <a:rPr lang="en-US" sz="4000" b="1" dirty="0">
                <a:solidFill>
                  <a:srgbClr val="0070C0"/>
                </a:solidFill>
              </a:rPr>
              <a:t>Jquery Mobile - Style class manipulation</a:t>
            </a:r>
          </a:p>
        </p:txBody>
      </p:sp>
      <p:sp>
        <p:nvSpPr>
          <p:cNvPr id="3" name="Rectangle 2"/>
          <p:cNvSpPr/>
          <p:nvPr/>
        </p:nvSpPr>
        <p:spPr>
          <a:xfrm>
            <a:off x="0" y="5943600"/>
            <a:ext cx="9144000"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r>
              <a:rPr lang="en-US" smtClean="0"/>
              <a:t>Capgemini Public</a:t>
            </a:r>
            <a:endParaRPr lang="en-US" dirty="0"/>
          </a:p>
        </p:txBody>
      </p:sp>
    </p:spTree>
    <p:extLst>
      <p:ext uri="{BB962C8B-B14F-4D97-AF65-F5344CB8AC3E}">
        <p14:creationId xmlns:p14="http://schemas.microsoft.com/office/powerpoint/2010/main" val="2366450937"/>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Styles</a:t>
            </a:r>
            <a:endParaRPr lang="en-US" dirty="0"/>
          </a:p>
        </p:txBody>
      </p:sp>
      <p:sp>
        <p:nvSpPr>
          <p:cNvPr id="3" name="Content Placeholder 2"/>
          <p:cNvSpPr>
            <a:spLocks noGrp="1"/>
          </p:cNvSpPr>
          <p:nvPr>
            <p:ph idx="1"/>
          </p:nvPr>
        </p:nvSpPr>
        <p:spPr/>
        <p:txBody>
          <a:bodyPr>
            <a:normAutofit/>
          </a:bodyPr>
          <a:lstStyle/>
          <a:p>
            <a:pPr>
              <a:buFont typeface="Arial" pitchFamily="34" charset="0"/>
              <a:buChar char="•"/>
            </a:pPr>
            <a:r>
              <a:rPr lang="en-US" b="0" dirty="0">
                <a:solidFill>
                  <a:schemeClr val="tx1"/>
                </a:solidFill>
              </a:rPr>
              <a:t>CSS properties that normally include a hyphen need to be </a:t>
            </a:r>
            <a:r>
              <a:rPr lang="en-US" b="0" dirty="0" err="1">
                <a:solidFill>
                  <a:schemeClr val="tx1"/>
                </a:solidFill>
              </a:rPr>
              <a:t>camelCased</a:t>
            </a:r>
            <a:r>
              <a:rPr lang="en-US" b="0" dirty="0">
                <a:solidFill>
                  <a:schemeClr val="tx1"/>
                </a:solidFill>
              </a:rPr>
              <a:t> in JavaScript</a:t>
            </a:r>
            <a:r>
              <a:rPr lang="en-US" b="0" dirty="0" smtClean="0">
                <a:solidFill>
                  <a:schemeClr val="tx1"/>
                </a:solidFill>
              </a:rPr>
              <a:t>.</a:t>
            </a:r>
          </a:p>
          <a:p>
            <a:pPr>
              <a:buFont typeface="Arial" pitchFamily="34" charset="0"/>
              <a:buChar char="•"/>
            </a:pPr>
            <a:endParaRPr lang="en-US" b="0" dirty="0">
              <a:solidFill>
                <a:schemeClr val="tx1"/>
              </a:solidFill>
            </a:endParaRPr>
          </a:p>
          <a:p>
            <a:pPr>
              <a:buFont typeface="Arial" pitchFamily="34" charset="0"/>
              <a:buChar char="•"/>
            </a:pPr>
            <a:r>
              <a:rPr lang="en-US" b="0" dirty="0" smtClean="0">
                <a:solidFill>
                  <a:schemeClr val="tx1"/>
                </a:solidFill>
              </a:rPr>
              <a:t>By means of .</a:t>
            </a:r>
            <a:r>
              <a:rPr lang="en-US" b="0" dirty="0" err="1" smtClean="0">
                <a:solidFill>
                  <a:schemeClr val="tx1"/>
                </a:solidFill>
              </a:rPr>
              <a:t>css</a:t>
            </a:r>
            <a:r>
              <a:rPr lang="en-US" b="0" dirty="0" smtClean="0">
                <a:solidFill>
                  <a:schemeClr val="tx1"/>
                </a:solidFill>
              </a:rPr>
              <a:t>() method  styling can be done.</a:t>
            </a:r>
          </a:p>
          <a:p>
            <a:pPr>
              <a:buFont typeface="Arial" pitchFamily="34" charset="0"/>
              <a:buChar char="•"/>
            </a:pPr>
            <a:endParaRPr lang="en-US" b="0" dirty="0">
              <a:solidFill>
                <a:schemeClr val="tx1"/>
              </a:solidFill>
            </a:endParaRPr>
          </a:p>
          <a:p>
            <a:pPr>
              <a:buFont typeface="Arial" pitchFamily="34" charset="0"/>
              <a:buChar char="•"/>
            </a:pPr>
            <a:r>
              <a:rPr lang="en-US" b="0" dirty="0">
                <a:solidFill>
                  <a:schemeClr val="tx1"/>
                </a:solidFill>
              </a:rPr>
              <a:t>selector.css( </a:t>
            </a:r>
            <a:r>
              <a:rPr lang="en-US" b="0" dirty="0" err="1">
                <a:solidFill>
                  <a:schemeClr val="tx1"/>
                </a:solidFill>
              </a:rPr>
              <a:t>PropertyName</a:t>
            </a:r>
            <a:r>
              <a:rPr lang="en-US" b="0" dirty="0">
                <a:solidFill>
                  <a:schemeClr val="tx1"/>
                </a:solidFill>
              </a:rPr>
              <a:t>, </a:t>
            </a:r>
            <a:r>
              <a:rPr lang="en-US" b="0" dirty="0" err="1">
                <a:solidFill>
                  <a:schemeClr val="tx1"/>
                </a:solidFill>
              </a:rPr>
              <a:t>PropertyValue</a:t>
            </a:r>
            <a:r>
              <a:rPr lang="en-US" b="0" dirty="0">
                <a:solidFill>
                  <a:schemeClr val="tx1"/>
                </a:solidFill>
              </a:rPr>
              <a:t> );</a:t>
            </a:r>
          </a:p>
          <a:p>
            <a:pPr>
              <a:buFont typeface="Arial" pitchFamily="34" charset="0"/>
              <a:buChar char="•"/>
            </a:pPr>
            <a:endParaRPr lang="en-US" b="0" dirty="0">
              <a:solidFill>
                <a:schemeClr val="tx1"/>
              </a:solidFill>
            </a:endParaRPr>
          </a:p>
          <a:p>
            <a:pPr>
              <a:buFont typeface="Arial" pitchFamily="34" charset="0"/>
              <a:buChar char="•"/>
            </a:pPr>
            <a:r>
              <a:rPr lang="en-US" b="0" dirty="0" smtClean="0">
                <a:solidFill>
                  <a:schemeClr val="tx1"/>
                </a:solidFill>
              </a:rPr>
              <a:t>For example  $( "h1" ).</a:t>
            </a:r>
            <a:r>
              <a:rPr lang="en-US" b="0" dirty="0" err="1" smtClean="0">
                <a:solidFill>
                  <a:schemeClr val="tx1"/>
                </a:solidFill>
              </a:rPr>
              <a:t>css</a:t>
            </a:r>
            <a:r>
              <a:rPr lang="en-US" b="0" dirty="0" smtClean="0">
                <a:solidFill>
                  <a:schemeClr val="tx1"/>
                </a:solidFill>
              </a:rPr>
              <a:t>( "font-size" , “100px”) will set the font size as 100px.Here for header h1 the </a:t>
            </a:r>
            <a:r>
              <a:rPr lang="en-US" b="0" smtClean="0">
                <a:solidFill>
                  <a:schemeClr val="tx1"/>
                </a:solidFill>
              </a:rPr>
              <a:t>font-size will be set as 100px.</a:t>
            </a:r>
            <a:endParaRPr lang="en-US" b="0" dirty="0" smtClean="0">
              <a:solidFill>
                <a:schemeClr val="tx1"/>
              </a:solidFill>
            </a:endParaRPr>
          </a:p>
          <a:p>
            <a:pPr>
              <a:buFont typeface="Arial" pitchFamily="34" charset="0"/>
              <a:buChar char="•"/>
            </a:pPr>
            <a:endParaRPr lang="en-US" b="0" dirty="0">
              <a:solidFill>
                <a:schemeClr val="tx1"/>
              </a:solidFill>
            </a:endParaRPr>
          </a:p>
          <a:p>
            <a:pPr>
              <a:buFont typeface="Arial" pitchFamily="34" charset="0"/>
              <a:buChar char="•"/>
            </a:pPr>
            <a:endParaRPr lang="en-US" b="0" dirty="0" smtClean="0">
              <a:solidFill>
                <a:schemeClr val="tx1"/>
              </a:solidFill>
            </a:endParaRPr>
          </a:p>
          <a:p>
            <a:pPr>
              <a:buFont typeface="Arial" pitchFamily="34" charset="0"/>
              <a:buChar char="•"/>
            </a:pPr>
            <a:endParaRPr lang="en-US" b="0" dirty="0" smtClean="0">
              <a:solidFill>
                <a:schemeClr val="tx1"/>
              </a:solidFill>
            </a:endParaRPr>
          </a:p>
          <a:p>
            <a:pPr>
              <a:buFont typeface="Arial" pitchFamily="34" charset="0"/>
              <a:buChar char="•"/>
            </a:pPr>
            <a:endParaRPr lang="en-US" b="0" dirty="0">
              <a:solidFill>
                <a:schemeClr val="tx1"/>
              </a:solidFill>
            </a:endParaRPr>
          </a:p>
        </p:txBody>
      </p:sp>
      <p:sp>
        <p:nvSpPr>
          <p:cNvPr id="4" name="Footer Placeholder 3"/>
          <p:cNvSpPr>
            <a:spLocks noGrp="1"/>
          </p:cNvSpPr>
          <p:nvPr>
            <p:ph type="ftr" sz="quarter" idx="11"/>
          </p:nvPr>
        </p:nvSpPr>
        <p:spPr/>
        <p:txBody>
          <a:bodyPr/>
          <a:lstStyle/>
          <a:p>
            <a:r>
              <a:rPr lang="en-US" smtClean="0"/>
              <a:t>Capgemini Public</a:t>
            </a:r>
            <a:endParaRPr lang="en-US"/>
          </a:p>
        </p:txBody>
      </p:sp>
    </p:spTree>
    <p:extLst>
      <p:ext uri="{BB962C8B-B14F-4D97-AF65-F5344CB8AC3E}">
        <p14:creationId xmlns:p14="http://schemas.microsoft.com/office/powerpoint/2010/main" val="32974608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Styles</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b="0" dirty="0">
                <a:solidFill>
                  <a:schemeClr val="tx1"/>
                </a:solidFill>
              </a:rPr>
              <a:t>jQuery library supports nearly all of the </a:t>
            </a:r>
            <a:r>
              <a:rPr lang="en-US" b="0" dirty="0" smtClean="0">
                <a:solidFill>
                  <a:schemeClr val="tx1"/>
                </a:solidFill>
              </a:rPr>
              <a:t>selectors </a:t>
            </a:r>
            <a:r>
              <a:rPr lang="en-US" b="0" dirty="0">
                <a:solidFill>
                  <a:schemeClr val="tx1"/>
                </a:solidFill>
              </a:rPr>
              <a:t>in Cascading Style Sheet </a:t>
            </a:r>
            <a:r>
              <a:rPr lang="en-US" b="0" dirty="0" smtClean="0">
                <a:solidFill>
                  <a:schemeClr val="tx1"/>
                </a:solidFill>
              </a:rPr>
              <a:t>(CSS).</a:t>
            </a:r>
          </a:p>
          <a:p>
            <a:pPr>
              <a:buFont typeface="Arial" pitchFamily="34" charset="0"/>
              <a:buChar char="•"/>
            </a:pPr>
            <a:endParaRPr lang="en-US" b="0" dirty="0" smtClean="0">
              <a:solidFill>
                <a:schemeClr val="tx1"/>
              </a:solidFill>
            </a:endParaRPr>
          </a:p>
          <a:p>
            <a:pPr>
              <a:buFont typeface="Arial" pitchFamily="34" charset="0"/>
              <a:buChar char="•"/>
            </a:pPr>
            <a:r>
              <a:rPr lang="en-US" b="0" dirty="0">
                <a:solidFill>
                  <a:schemeClr val="tx1"/>
                </a:solidFill>
              </a:rPr>
              <a:t>selector.css( {key1:val1, key2:val2....</a:t>
            </a:r>
            <a:r>
              <a:rPr lang="en-US" b="0" dirty="0" err="1">
                <a:solidFill>
                  <a:schemeClr val="tx1"/>
                </a:solidFill>
              </a:rPr>
              <a:t>keyN:valN</a:t>
            </a:r>
            <a:r>
              <a:rPr lang="en-US" b="0" dirty="0">
                <a:solidFill>
                  <a:schemeClr val="tx1"/>
                </a:solidFill>
              </a:rPr>
              <a:t>})</a:t>
            </a:r>
          </a:p>
          <a:p>
            <a:pPr>
              <a:buFont typeface="Arial" pitchFamily="34" charset="0"/>
              <a:buChar char="•"/>
            </a:pPr>
            <a:endParaRPr lang="en-US" b="0" dirty="0" smtClean="0">
              <a:solidFill>
                <a:schemeClr val="tx1"/>
              </a:solidFill>
            </a:endParaRPr>
          </a:p>
          <a:p>
            <a:pPr>
              <a:buFont typeface="Arial" pitchFamily="34" charset="0"/>
              <a:buChar char="•"/>
            </a:pPr>
            <a:r>
              <a:rPr lang="en-US" b="0" dirty="0">
                <a:solidFill>
                  <a:schemeClr val="tx1"/>
                </a:solidFill>
              </a:rPr>
              <a:t>For setting multiple  properties :</a:t>
            </a:r>
          </a:p>
          <a:p>
            <a:pPr>
              <a:buFont typeface="Arial" pitchFamily="34" charset="0"/>
              <a:buChar char="•"/>
            </a:pPr>
            <a:endParaRPr lang="en-US" b="0" dirty="0">
              <a:solidFill>
                <a:schemeClr val="tx1"/>
              </a:solidFill>
            </a:endParaRPr>
          </a:p>
          <a:p>
            <a:pPr marL="0" indent="0">
              <a:buNone/>
            </a:pPr>
            <a:r>
              <a:rPr lang="en-US" b="0" dirty="0">
                <a:solidFill>
                  <a:schemeClr val="tx1"/>
                </a:solidFill>
              </a:rPr>
              <a:t>		</a:t>
            </a:r>
            <a:r>
              <a:rPr lang="en-US" b="0" dirty="0">
                <a:solidFill>
                  <a:schemeClr val="accent1"/>
                </a:solidFill>
              </a:rPr>
              <a:t>$( "h1" ).</a:t>
            </a:r>
            <a:r>
              <a:rPr lang="en-US" b="0" dirty="0" err="1">
                <a:solidFill>
                  <a:schemeClr val="accent1"/>
                </a:solidFill>
              </a:rPr>
              <a:t>css</a:t>
            </a:r>
            <a:r>
              <a:rPr lang="en-US" b="0" dirty="0" smtClean="0">
                <a:solidFill>
                  <a:schemeClr val="accent1"/>
                </a:solidFill>
              </a:rPr>
              <a:t>({ </a:t>
            </a:r>
            <a:r>
              <a:rPr lang="en-US" b="0" dirty="0" err="1">
                <a:solidFill>
                  <a:schemeClr val="accent1"/>
                </a:solidFill>
              </a:rPr>
              <a:t>fontSize</a:t>
            </a:r>
            <a:r>
              <a:rPr lang="en-US" b="0" dirty="0">
                <a:solidFill>
                  <a:schemeClr val="accent1"/>
                </a:solidFill>
              </a:rPr>
              <a:t>: "100px</a:t>
            </a:r>
            <a:r>
              <a:rPr lang="en-US" b="0" dirty="0" smtClean="0">
                <a:solidFill>
                  <a:schemeClr val="accent1"/>
                </a:solidFill>
              </a:rPr>
              <a:t>", </a:t>
            </a:r>
            <a:r>
              <a:rPr lang="en-US" b="0" dirty="0">
                <a:solidFill>
                  <a:schemeClr val="accent1"/>
                </a:solidFill>
              </a:rPr>
              <a:t>color: "</a:t>
            </a:r>
            <a:r>
              <a:rPr lang="en-US" b="0" dirty="0" smtClean="0">
                <a:solidFill>
                  <a:schemeClr val="accent1"/>
                </a:solidFill>
              </a:rPr>
              <a:t>red“ });</a:t>
            </a:r>
          </a:p>
          <a:p>
            <a:pPr marL="0" indent="0">
              <a:buNone/>
            </a:pPr>
            <a:endParaRPr lang="en-US" b="0" dirty="0">
              <a:solidFill>
                <a:schemeClr val="tx1"/>
              </a:solidFill>
            </a:endParaRPr>
          </a:p>
          <a:p>
            <a:pPr>
              <a:buFont typeface="Arial" pitchFamily="34" charset="0"/>
              <a:buChar char="•"/>
            </a:pPr>
            <a:r>
              <a:rPr lang="en-US" b="0" dirty="0">
                <a:solidFill>
                  <a:schemeClr val="tx1"/>
                </a:solidFill>
              </a:rPr>
              <a:t>The width( </a:t>
            </a:r>
            <a:r>
              <a:rPr lang="en-US" b="0" dirty="0" err="1">
                <a:solidFill>
                  <a:schemeClr val="tx1"/>
                </a:solidFill>
              </a:rPr>
              <a:t>val</a:t>
            </a:r>
            <a:r>
              <a:rPr lang="en-US" b="0" dirty="0">
                <a:solidFill>
                  <a:schemeClr val="tx1"/>
                </a:solidFill>
              </a:rPr>
              <a:t> ) and height( </a:t>
            </a:r>
            <a:r>
              <a:rPr lang="en-US" b="0" dirty="0" err="1">
                <a:solidFill>
                  <a:schemeClr val="tx1"/>
                </a:solidFill>
              </a:rPr>
              <a:t>val</a:t>
            </a:r>
            <a:r>
              <a:rPr lang="en-US" b="0" dirty="0">
                <a:solidFill>
                  <a:schemeClr val="tx1"/>
                </a:solidFill>
              </a:rPr>
              <a:t> ) method can be used to set the width and </a:t>
            </a:r>
            <a:r>
              <a:rPr lang="en-US" b="0" dirty="0" err="1">
                <a:solidFill>
                  <a:schemeClr val="tx1"/>
                </a:solidFill>
              </a:rPr>
              <a:t>hieght</a:t>
            </a:r>
            <a:r>
              <a:rPr lang="en-US" b="0" dirty="0">
                <a:solidFill>
                  <a:schemeClr val="tx1"/>
                </a:solidFill>
              </a:rPr>
              <a:t> respectively of any element.</a:t>
            </a:r>
          </a:p>
          <a:p>
            <a:pPr>
              <a:buFont typeface="Arial" pitchFamily="34" charset="0"/>
              <a:buChar char="•"/>
            </a:pPr>
            <a:endParaRPr lang="en-US" b="0" dirty="0">
              <a:solidFill>
                <a:schemeClr val="tx1"/>
              </a:solidFill>
            </a:endParaRPr>
          </a:p>
        </p:txBody>
      </p:sp>
      <p:sp>
        <p:nvSpPr>
          <p:cNvPr id="4" name="Footer Placeholder 3"/>
          <p:cNvSpPr>
            <a:spLocks noGrp="1"/>
          </p:cNvSpPr>
          <p:nvPr>
            <p:ph type="ftr" sz="quarter" idx="11"/>
          </p:nvPr>
        </p:nvSpPr>
        <p:spPr/>
        <p:txBody>
          <a:bodyPr/>
          <a:lstStyle/>
          <a:p>
            <a:r>
              <a:rPr lang="en-US" smtClean="0"/>
              <a:t>Capgemini Public</a:t>
            </a:r>
            <a:endParaRPr lang="en-US"/>
          </a:p>
        </p:txBody>
      </p:sp>
    </p:spTree>
    <p:extLst>
      <p:ext uri="{BB962C8B-B14F-4D97-AF65-F5344CB8AC3E}">
        <p14:creationId xmlns:p14="http://schemas.microsoft.com/office/powerpoint/2010/main" val="18135141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Styles</a:t>
            </a:r>
            <a:endParaRPr lang="en-US" dirty="0"/>
          </a:p>
        </p:txBody>
      </p:sp>
      <p:sp>
        <p:nvSpPr>
          <p:cNvPr id="3" name="Content Placeholder 2"/>
          <p:cNvSpPr>
            <a:spLocks noGrp="1"/>
          </p:cNvSpPr>
          <p:nvPr>
            <p:ph idx="1"/>
          </p:nvPr>
        </p:nvSpPr>
        <p:spPr/>
        <p:txBody>
          <a:bodyPr>
            <a:noAutofit/>
          </a:bodyPr>
          <a:lstStyle/>
          <a:p>
            <a:pPr>
              <a:buFont typeface="Arial" pitchFamily="34" charset="0"/>
              <a:buChar char="•"/>
            </a:pPr>
            <a:r>
              <a:rPr lang="en-US" sz="1700" b="0" dirty="0" smtClean="0">
                <a:solidFill>
                  <a:schemeClr val="tx1"/>
                </a:solidFill>
              </a:rPr>
              <a:t>position() - </a:t>
            </a:r>
            <a:r>
              <a:rPr lang="en-US" sz="1700" b="0" dirty="0">
                <a:solidFill>
                  <a:schemeClr val="tx1"/>
                </a:solidFill>
              </a:rPr>
              <a:t>Gets the top and left position of an element relative to its offset parent</a:t>
            </a:r>
            <a:r>
              <a:rPr lang="en-US" sz="1700" b="0" dirty="0" smtClean="0">
                <a:solidFill>
                  <a:schemeClr val="tx1"/>
                </a:solidFill>
              </a:rPr>
              <a:t>.</a:t>
            </a:r>
          </a:p>
          <a:p>
            <a:pPr>
              <a:buFont typeface="Arial" pitchFamily="34" charset="0"/>
              <a:buChar char="•"/>
            </a:pPr>
            <a:endParaRPr lang="en-US" sz="1700" b="0" dirty="0">
              <a:solidFill>
                <a:schemeClr val="tx1"/>
              </a:solidFill>
            </a:endParaRPr>
          </a:p>
          <a:p>
            <a:pPr marL="400050" lvl="1" indent="0" fontAlgn="base">
              <a:buNone/>
            </a:pPr>
            <a:r>
              <a:rPr lang="en-US" sz="1700" b="0" dirty="0">
                <a:solidFill>
                  <a:schemeClr val="accent1"/>
                </a:solidFill>
              </a:rPr>
              <a:t>&lt;script&gt;</a:t>
            </a:r>
          </a:p>
          <a:p>
            <a:pPr marL="400050" lvl="1" indent="0" fontAlgn="base">
              <a:buNone/>
            </a:pPr>
            <a:r>
              <a:rPr lang="en-US" sz="1700" dirty="0" err="1">
                <a:solidFill>
                  <a:schemeClr val="accent1"/>
                </a:solidFill>
              </a:rPr>
              <a:t>var</a:t>
            </a:r>
            <a:r>
              <a:rPr lang="en-US" sz="1700" b="0" dirty="0">
                <a:solidFill>
                  <a:schemeClr val="accent1"/>
                </a:solidFill>
              </a:rPr>
              <a:t> p = $( "p:first" );</a:t>
            </a:r>
          </a:p>
          <a:p>
            <a:pPr marL="400050" lvl="1" indent="0" fontAlgn="base">
              <a:buNone/>
            </a:pPr>
            <a:r>
              <a:rPr lang="en-US" sz="1700" dirty="0" err="1">
                <a:solidFill>
                  <a:schemeClr val="accent1"/>
                </a:solidFill>
              </a:rPr>
              <a:t>var</a:t>
            </a:r>
            <a:r>
              <a:rPr lang="en-US" sz="1700" b="0" dirty="0">
                <a:solidFill>
                  <a:schemeClr val="accent1"/>
                </a:solidFill>
              </a:rPr>
              <a:t> position = </a:t>
            </a:r>
            <a:r>
              <a:rPr lang="en-US" sz="1700" b="0" dirty="0" err="1">
                <a:solidFill>
                  <a:schemeClr val="accent1"/>
                </a:solidFill>
              </a:rPr>
              <a:t>p.position</a:t>
            </a:r>
            <a:r>
              <a:rPr lang="en-US" sz="1700" b="0" dirty="0">
                <a:solidFill>
                  <a:schemeClr val="accent1"/>
                </a:solidFill>
              </a:rPr>
              <a:t>();</a:t>
            </a:r>
          </a:p>
          <a:p>
            <a:pPr marL="400050" lvl="1" indent="0" fontAlgn="base">
              <a:buNone/>
            </a:pPr>
            <a:r>
              <a:rPr lang="en-US" sz="1700" b="0" dirty="0">
                <a:solidFill>
                  <a:schemeClr val="accent1"/>
                </a:solidFill>
              </a:rPr>
              <a:t>$( "p:last" ).text( "left: " + </a:t>
            </a:r>
            <a:r>
              <a:rPr lang="en-US" sz="1700" b="0" dirty="0" err="1">
                <a:solidFill>
                  <a:schemeClr val="accent1"/>
                </a:solidFill>
              </a:rPr>
              <a:t>position.left</a:t>
            </a:r>
            <a:r>
              <a:rPr lang="en-US" sz="1700" b="0" dirty="0">
                <a:solidFill>
                  <a:schemeClr val="accent1"/>
                </a:solidFill>
              </a:rPr>
              <a:t> + ", top: " + </a:t>
            </a:r>
            <a:r>
              <a:rPr lang="en-US" sz="1700" b="0" dirty="0" err="1">
                <a:solidFill>
                  <a:schemeClr val="accent1"/>
                </a:solidFill>
              </a:rPr>
              <a:t>position.top</a:t>
            </a:r>
            <a:r>
              <a:rPr lang="en-US" sz="1700" b="0" dirty="0">
                <a:solidFill>
                  <a:schemeClr val="accent1"/>
                </a:solidFill>
              </a:rPr>
              <a:t> );</a:t>
            </a:r>
          </a:p>
          <a:p>
            <a:pPr marL="400050" lvl="1" indent="0" fontAlgn="base">
              <a:buNone/>
            </a:pPr>
            <a:r>
              <a:rPr lang="en-US" sz="1700" b="0" dirty="0">
                <a:solidFill>
                  <a:schemeClr val="accent1"/>
                </a:solidFill>
              </a:rPr>
              <a:t>&lt;/script&gt;</a:t>
            </a:r>
          </a:p>
          <a:p>
            <a:pPr>
              <a:buFont typeface="Arial" pitchFamily="34" charset="0"/>
              <a:buChar char="•"/>
            </a:pPr>
            <a:endParaRPr lang="en-US" sz="1700" b="0" dirty="0" smtClean="0">
              <a:solidFill>
                <a:schemeClr val="tx1"/>
              </a:solidFill>
            </a:endParaRPr>
          </a:p>
          <a:p>
            <a:pPr>
              <a:buFont typeface="Arial" pitchFamily="34" charset="0"/>
              <a:buChar char="•"/>
            </a:pPr>
            <a:endParaRPr lang="en-US" sz="1700" b="0" dirty="0" smtClean="0">
              <a:solidFill>
                <a:schemeClr val="tx1"/>
              </a:solidFill>
            </a:endParaRPr>
          </a:p>
          <a:p>
            <a:pPr>
              <a:buFont typeface="Arial" pitchFamily="34" charset="0"/>
              <a:buChar char="•"/>
            </a:pPr>
            <a:r>
              <a:rPr lang="en-US" sz="1700" b="0" dirty="0" err="1" smtClean="0">
                <a:solidFill>
                  <a:schemeClr val="tx1"/>
                </a:solidFill>
              </a:rPr>
              <a:t>scrollLeft</a:t>
            </a:r>
            <a:r>
              <a:rPr lang="en-US" sz="1700" b="0" dirty="0" smtClean="0">
                <a:solidFill>
                  <a:schemeClr val="tx1"/>
                </a:solidFill>
              </a:rPr>
              <a:t>() - </a:t>
            </a:r>
            <a:r>
              <a:rPr lang="en-US" sz="1700" b="0" dirty="0">
                <a:solidFill>
                  <a:schemeClr val="tx1"/>
                </a:solidFill>
              </a:rPr>
              <a:t>Gets the scroll left offset of the first matched element</a:t>
            </a:r>
            <a:r>
              <a:rPr lang="en-US" sz="1700" b="0" dirty="0" smtClean="0">
                <a:solidFill>
                  <a:schemeClr val="tx1"/>
                </a:solidFill>
              </a:rPr>
              <a:t>.</a:t>
            </a:r>
          </a:p>
          <a:p>
            <a:pPr marL="400050" lvl="1" indent="0">
              <a:buNone/>
            </a:pPr>
            <a:endParaRPr lang="en-US" sz="1700" b="0" dirty="0">
              <a:solidFill>
                <a:schemeClr val="tx1"/>
              </a:solidFill>
            </a:endParaRPr>
          </a:p>
          <a:p>
            <a:pPr marL="400050" lvl="1" indent="0" fontAlgn="base">
              <a:buNone/>
            </a:pPr>
            <a:r>
              <a:rPr lang="en-US" sz="1700" b="0" dirty="0">
                <a:solidFill>
                  <a:schemeClr val="accent1"/>
                </a:solidFill>
              </a:rPr>
              <a:t>&lt;script&gt;</a:t>
            </a:r>
          </a:p>
          <a:p>
            <a:pPr marL="400050" lvl="1" indent="0" fontAlgn="base">
              <a:buNone/>
            </a:pPr>
            <a:r>
              <a:rPr lang="en-US" sz="1700" dirty="0" err="1">
                <a:solidFill>
                  <a:schemeClr val="accent1"/>
                </a:solidFill>
              </a:rPr>
              <a:t>var</a:t>
            </a:r>
            <a:r>
              <a:rPr lang="en-US" sz="1700" b="0" dirty="0">
                <a:solidFill>
                  <a:schemeClr val="accent1"/>
                </a:solidFill>
              </a:rPr>
              <a:t> p = $( "p:first" );</a:t>
            </a:r>
          </a:p>
          <a:p>
            <a:pPr marL="400050" lvl="1" indent="0" fontAlgn="base">
              <a:buNone/>
            </a:pPr>
            <a:r>
              <a:rPr lang="en-US" sz="1700" b="0" dirty="0">
                <a:solidFill>
                  <a:schemeClr val="accent1"/>
                </a:solidFill>
              </a:rPr>
              <a:t>$( "p:last" ).text( "</a:t>
            </a:r>
            <a:r>
              <a:rPr lang="en-US" sz="1700" b="0" dirty="0" err="1">
                <a:solidFill>
                  <a:schemeClr val="accent1"/>
                </a:solidFill>
              </a:rPr>
              <a:t>scrollLeft</a:t>
            </a:r>
            <a:r>
              <a:rPr lang="en-US" sz="1700" b="0" dirty="0">
                <a:solidFill>
                  <a:schemeClr val="accent1"/>
                </a:solidFill>
              </a:rPr>
              <a:t>:" + </a:t>
            </a:r>
            <a:r>
              <a:rPr lang="en-US" sz="1700" b="0" dirty="0" err="1">
                <a:solidFill>
                  <a:schemeClr val="accent1"/>
                </a:solidFill>
              </a:rPr>
              <a:t>p.scrollLeft</a:t>
            </a:r>
            <a:r>
              <a:rPr lang="en-US" sz="1700" b="0" dirty="0">
                <a:solidFill>
                  <a:schemeClr val="accent1"/>
                </a:solidFill>
              </a:rPr>
              <a:t>() );</a:t>
            </a:r>
          </a:p>
          <a:p>
            <a:pPr marL="400050" lvl="1" indent="0" fontAlgn="base">
              <a:buNone/>
            </a:pPr>
            <a:r>
              <a:rPr lang="en-US" sz="1700" b="0" dirty="0">
                <a:solidFill>
                  <a:schemeClr val="accent1"/>
                </a:solidFill>
              </a:rPr>
              <a:t>&lt;/script&gt;</a:t>
            </a:r>
          </a:p>
          <a:p>
            <a:pPr>
              <a:buFont typeface="Arial" pitchFamily="34" charset="0"/>
              <a:buChar char="•"/>
            </a:pPr>
            <a:endParaRPr lang="en-US" sz="1700" b="0" dirty="0" smtClean="0">
              <a:solidFill>
                <a:schemeClr val="tx1"/>
              </a:solidFill>
            </a:endParaRPr>
          </a:p>
          <a:p>
            <a:pPr>
              <a:buFont typeface="Arial" pitchFamily="34" charset="0"/>
              <a:buChar char="•"/>
            </a:pPr>
            <a:endParaRPr lang="en-US" sz="1700" b="0" dirty="0" smtClean="0">
              <a:solidFill>
                <a:schemeClr val="tx1"/>
              </a:solidFill>
            </a:endParaRPr>
          </a:p>
        </p:txBody>
      </p:sp>
      <p:sp>
        <p:nvSpPr>
          <p:cNvPr id="4" name="Footer Placeholder 3"/>
          <p:cNvSpPr>
            <a:spLocks noGrp="1"/>
          </p:cNvSpPr>
          <p:nvPr>
            <p:ph type="ftr" sz="quarter" idx="11"/>
          </p:nvPr>
        </p:nvSpPr>
        <p:spPr/>
        <p:txBody>
          <a:bodyPr/>
          <a:lstStyle/>
          <a:p>
            <a:r>
              <a:rPr lang="en-US" smtClean="0"/>
              <a:t>Capgemini Public</a:t>
            </a:r>
            <a:endParaRPr lang="en-US"/>
          </a:p>
        </p:txBody>
      </p:sp>
    </p:spTree>
    <p:extLst>
      <p:ext uri="{BB962C8B-B14F-4D97-AF65-F5344CB8AC3E}">
        <p14:creationId xmlns:p14="http://schemas.microsoft.com/office/powerpoint/2010/main" val="23641506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Styles</a:t>
            </a:r>
            <a:endParaRPr lang="en-US" dirty="0"/>
          </a:p>
        </p:txBody>
      </p:sp>
      <p:sp>
        <p:nvSpPr>
          <p:cNvPr id="3" name="Content Placeholder 2"/>
          <p:cNvSpPr>
            <a:spLocks noGrp="1"/>
          </p:cNvSpPr>
          <p:nvPr>
            <p:ph idx="1"/>
          </p:nvPr>
        </p:nvSpPr>
        <p:spPr/>
        <p:txBody>
          <a:bodyPr>
            <a:noAutofit/>
          </a:bodyPr>
          <a:lstStyle/>
          <a:p>
            <a:pPr>
              <a:buFont typeface="Arial" pitchFamily="34" charset="0"/>
              <a:buChar char="•"/>
            </a:pPr>
            <a:r>
              <a:rPr lang="en-US" sz="1700" b="0" dirty="0" err="1">
                <a:solidFill>
                  <a:schemeClr val="tx1"/>
                </a:solidFill>
              </a:rPr>
              <a:t>scrollTop</a:t>
            </a:r>
            <a:r>
              <a:rPr lang="en-US" sz="1700" b="0" dirty="0">
                <a:solidFill>
                  <a:schemeClr val="tx1"/>
                </a:solidFill>
              </a:rPr>
              <a:t>() - When a value is passed in, the scroll top offset is set to that value on all matched elements</a:t>
            </a:r>
            <a:r>
              <a:rPr lang="en-US" sz="1700" b="0" dirty="0" smtClean="0">
                <a:solidFill>
                  <a:schemeClr val="tx1"/>
                </a:solidFill>
              </a:rPr>
              <a:t>.</a:t>
            </a:r>
          </a:p>
          <a:p>
            <a:pPr>
              <a:buFont typeface="Arial" pitchFamily="34" charset="0"/>
              <a:buChar char="•"/>
            </a:pPr>
            <a:endParaRPr lang="en-US" sz="1700" b="0" dirty="0">
              <a:solidFill>
                <a:schemeClr val="tx1"/>
              </a:solidFill>
            </a:endParaRPr>
          </a:p>
          <a:p>
            <a:pPr marL="400050" lvl="1" indent="0" fontAlgn="base">
              <a:buNone/>
            </a:pPr>
            <a:r>
              <a:rPr lang="en-US" sz="1700" b="0" dirty="0">
                <a:solidFill>
                  <a:schemeClr val="accent1"/>
                </a:solidFill>
              </a:rPr>
              <a:t>&lt;script&gt;</a:t>
            </a:r>
          </a:p>
          <a:p>
            <a:pPr marL="400050" lvl="1" indent="0" fontAlgn="base">
              <a:buNone/>
            </a:pPr>
            <a:r>
              <a:rPr lang="en-US" sz="1700" dirty="0" err="1">
                <a:solidFill>
                  <a:schemeClr val="accent1"/>
                </a:solidFill>
              </a:rPr>
              <a:t>var</a:t>
            </a:r>
            <a:r>
              <a:rPr lang="en-US" sz="1700" b="0" dirty="0">
                <a:solidFill>
                  <a:schemeClr val="accent1"/>
                </a:solidFill>
              </a:rPr>
              <a:t> p = $( "p:first" );</a:t>
            </a:r>
          </a:p>
          <a:p>
            <a:pPr marL="400050" lvl="1" indent="0" fontAlgn="base">
              <a:buNone/>
            </a:pPr>
            <a:r>
              <a:rPr lang="en-US" sz="1700" b="0" dirty="0">
                <a:solidFill>
                  <a:schemeClr val="accent1"/>
                </a:solidFill>
              </a:rPr>
              <a:t>$( "p:last" ).text( "</a:t>
            </a:r>
            <a:r>
              <a:rPr lang="en-US" sz="1700" b="0" dirty="0" err="1">
                <a:solidFill>
                  <a:schemeClr val="accent1"/>
                </a:solidFill>
              </a:rPr>
              <a:t>scrollTop</a:t>
            </a:r>
            <a:r>
              <a:rPr lang="en-US" sz="1700" b="0" dirty="0">
                <a:solidFill>
                  <a:schemeClr val="accent1"/>
                </a:solidFill>
              </a:rPr>
              <a:t>:" + </a:t>
            </a:r>
            <a:r>
              <a:rPr lang="en-US" sz="1700" b="0" dirty="0" err="1">
                <a:solidFill>
                  <a:schemeClr val="accent1"/>
                </a:solidFill>
              </a:rPr>
              <a:t>p.scrollTop</a:t>
            </a:r>
            <a:r>
              <a:rPr lang="en-US" sz="1700" b="0" dirty="0">
                <a:solidFill>
                  <a:schemeClr val="accent1"/>
                </a:solidFill>
              </a:rPr>
              <a:t>() );</a:t>
            </a:r>
          </a:p>
          <a:p>
            <a:pPr marL="400050" lvl="1" indent="0" fontAlgn="base">
              <a:buNone/>
            </a:pPr>
            <a:r>
              <a:rPr lang="en-US" sz="1700" b="0" dirty="0">
                <a:solidFill>
                  <a:schemeClr val="accent1"/>
                </a:solidFill>
              </a:rPr>
              <a:t>&lt;/script&gt;</a:t>
            </a:r>
          </a:p>
          <a:p>
            <a:pPr>
              <a:buFont typeface="Arial" pitchFamily="34" charset="0"/>
              <a:buChar char="•"/>
            </a:pPr>
            <a:endParaRPr lang="en-US" sz="1700" b="0" dirty="0">
              <a:solidFill>
                <a:schemeClr val="tx1"/>
              </a:solidFill>
            </a:endParaRPr>
          </a:p>
          <a:p>
            <a:pPr>
              <a:buFont typeface="Arial" pitchFamily="34" charset="0"/>
              <a:buChar char="•"/>
            </a:pPr>
            <a:endParaRPr lang="en-US" sz="1700" b="0" dirty="0">
              <a:solidFill>
                <a:schemeClr val="tx1"/>
              </a:solidFill>
            </a:endParaRPr>
          </a:p>
          <a:p>
            <a:pPr>
              <a:buFont typeface="Arial" pitchFamily="34" charset="0"/>
              <a:buChar char="•"/>
            </a:pPr>
            <a:r>
              <a:rPr lang="en-US" sz="1700" b="0" dirty="0" err="1">
                <a:solidFill>
                  <a:schemeClr val="tx1"/>
                </a:solidFill>
              </a:rPr>
              <a:t>addClass</a:t>
            </a:r>
            <a:r>
              <a:rPr lang="en-US" sz="1700" b="0" dirty="0">
                <a:solidFill>
                  <a:schemeClr val="tx1"/>
                </a:solidFill>
              </a:rPr>
              <a:t>() - Adds one or more classes to the selected elements</a:t>
            </a:r>
            <a:r>
              <a:rPr lang="en-US" sz="1700" b="0" dirty="0" smtClean="0">
                <a:solidFill>
                  <a:schemeClr val="tx1"/>
                </a:solidFill>
              </a:rPr>
              <a:t>.</a:t>
            </a:r>
          </a:p>
          <a:p>
            <a:pPr>
              <a:buFont typeface="Arial" pitchFamily="34" charset="0"/>
              <a:buChar char="•"/>
            </a:pPr>
            <a:endParaRPr lang="en-US" sz="1700" b="0" dirty="0">
              <a:solidFill>
                <a:schemeClr val="tx1"/>
              </a:solidFill>
            </a:endParaRPr>
          </a:p>
          <a:p>
            <a:pPr marL="0" indent="0">
              <a:buNone/>
            </a:pPr>
            <a:r>
              <a:rPr lang="en-US" sz="1700" b="0" dirty="0" smtClean="0">
                <a:solidFill>
                  <a:schemeClr val="accent1"/>
                </a:solidFill>
              </a:rPr>
              <a:t>	$( </a:t>
            </a:r>
            <a:r>
              <a:rPr lang="en-US" sz="1700" b="0" dirty="0">
                <a:solidFill>
                  <a:schemeClr val="accent1"/>
                </a:solidFill>
              </a:rPr>
              <a:t>"p" ).</a:t>
            </a:r>
            <a:r>
              <a:rPr lang="en-US" sz="1700" b="0" dirty="0" err="1">
                <a:solidFill>
                  <a:schemeClr val="accent1"/>
                </a:solidFill>
              </a:rPr>
              <a:t>addClass</a:t>
            </a:r>
            <a:r>
              <a:rPr lang="en-US" sz="1700" b="0" dirty="0">
                <a:solidFill>
                  <a:schemeClr val="accent1"/>
                </a:solidFill>
              </a:rPr>
              <a:t>( "</a:t>
            </a:r>
            <a:r>
              <a:rPr lang="en-US" sz="1700" b="0" dirty="0" err="1">
                <a:solidFill>
                  <a:schemeClr val="accent1"/>
                </a:solidFill>
              </a:rPr>
              <a:t>myClass</a:t>
            </a:r>
            <a:r>
              <a:rPr lang="en-US" sz="1700" b="0" dirty="0">
                <a:solidFill>
                  <a:schemeClr val="accent1"/>
                </a:solidFill>
              </a:rPr>
              <a:t> </a:t>
            </a:r>
            <a:r>
              <a:rPr lang="en-US" sz="1700" b="0" dirty="0" err="1">
                <a:solidFill>
                  <a:schemeClr val="accent1"/>
                </a:solidFill>
              </a:rPr>
              <a:t>yourClass</a:t>
            </a:r>
            <a:r>
              <a:rPr lang="en-US" sz="1700" b="0" dirty="0">
                <a:solidFill>
                  <a:schemeClr val="accent1"/>
                </a:solidFill>
              </a:rPr>
              <a:t>" </a:t>
            </a:r>
            <a:r>
              <a:rPr lang="en-US" sz="1700" b="0" dirty="0" smtClean="0">
                <a:solidFill>
                  <a:schemeClr val="accent1"/>
                </a:solidFill>
              </a:rPr>
              <a:t>);</a:t>
            </a:r>
          </a:p>
          <a:p>
            <a:pPr>
              <a:buFont typeface="Arial" pitchFamily="34" charset="0"/>
              <a:buChar char="•"/>
            </a:pPr>
            <a:endParaRPr lang="en-US" sz="1700" b="0" dirty="0">
              <a:solidFill>
                <a:schemeClr val="tx1"/>
              </a:solidFill>
            </a:endParaRPr>
          </a:p>
          <a:p>
            <a:pPr>
              <a:buFont typeface="Arial" pitchFamily="34" charset="0"/>
              <a:buChar char="•"/>
            </a:pPr>
            <a:r>
              <a:rPr lang="en-US" sz="1700" b="0" dirty="0">
                <a:solidFill>
                  <a:schemeClr val="tx1"/>
                </a:solidFill>
              </a:rPr>
              <a:t> It simply adds the class, appending it to any which may already be assigned to the elements.</a:t>
            </a:r>
          </a:p>
          <a:p>
            <a:pPr>
              <a:buFont typeface="Arial" pitchFamily="34" charset="0"/>
              <a:buChar char="•"/>
            </a:pPr>
            <a:endParaRPr lang="en-US" sz="1700" b="0" dirty="0">
              <a:solidFill>
                <a:schemeClr val="tx1"/>
              </a:solidFill>
            </a:endParaRPr>
          </a:p>
          <a:p>
            <a:pPr>
              <a:buFont typeface="Arial" pitchFamily="34" charset="0"/>
              <a:buChar char="•"/>
            </a:pPr>
            <a:endParaRPr lang="en-US" sz="1700" b="0" dirty="0" smtClean="0">
              <a:solidFill>
                <a:schemeClr val="tx1"/>
              </a:solidFill>
            </a:endParaRPr>
          </a:p>
          <a:p>
            <a:pPr>
              <a:buFont typeface="Arial" pitchFamily="34" charset="0"/>
              <a:buChar char="•"/>
            </a:pPr>
            <a:endParaRPr lang="en-US" sz="1700" b="0" dirty="0" smtClean="0">
              <a:solidFill>
                <a:schemeClr val="tx1"/>
              </a:solidFill>
            </a:endParaRPr>
          </a:p>
        </p:txBody>
      </p:sp>
      <p:sp>
        <p:nvSpPr>
          <p:cNvPr id="4" name="Footer Placeholder 3"/>
          <p:cNvSpPr>
            <a:spLocks noGrp="1"/>
          </p:cNvSpPr>
          <p:nvPr>
            <p:ph type="ftr" sz="quarter" idx="11"/>
          </p:nvPr>
        </p:nvSpPr>
        <p:spPr/>
        <p:txBody>
          <a:bodyPr/>
          <a:lstStyle/>
          <a:p>
            <a:r>
              <a:rPr lang="en-US" smtClean="0"/>
              <a:t>Capgemini Public</a:t>
            </a:r>
            <a:endParaRPr lang="en-US"/>
          </a:p>
        </p:txBody>
      </p:sp>
    </p:spTree>
    <p:extLst>
      <p:ext uri="{BB962C8B-B14F-4D97-AF65-F5344CB8AC3E}">
        <p14:creationId xmlns:p14="http://schemas.microsoft.com/office/powerpoint/2010/main" val="26024723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Mobile Development using Cordova</a:t>
            </a:r>
            <a:endParaRPr lang="en-US" dirty="0"/>
          </a:p>
        </p:txBody>
      </p:sp>
      <p:sp>
        <p:nvSpPr>
          <p:cNvPr id="3" name="Footer Placeholder 2"/>
          <p:cNvSpPr>
            <a:spLocks noGrp="1"/>
          </p:cNvSpPr>
          <p:nvPr>
            <p:ph type="ftr" sz="quarter" idx="11"/>
          </p:nvPr>
        </p:nvSpPr>
        <p:spPr/>
        <p:txBody>
          <a:bodyPr/>
          <a:lstStyle/>
          <a:p>
            <a:r>
              <a:rPr lang="en-US" smtClean="0"/>
              <a:t>Capgemini Public</a:t>
            </a:r>
            <a:endParaRPr lang="en-US"/>
          </a:p>
        </p:txBody>
      </p:sp>
      <p:sp>
        <p:nvSpPr>
          <p:cNvPr id="6" name="Rectangle 5"/>
          <p:cNvSpPr/>
          <p:nvPr/>
        </p:nvSpPr>
        <p:spPr>
          <a:xfrm>
            <a:off x="304800" y="1057274"/>
            <a:ext cx="8610600" cy="433965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800" b="1" dirty="0" smtClean="0">
                <a:solidFill>
                  <a:srgbClr val="0070C0"/>
                </a:solidFill>
                <a:latin typeface="Candara" panose="020E0502030303020204" pitchFamily="34" charset="0"/>
              </a:rPr>
              <a:t>Table of Contents</a:t>
            </a:r>
          </a:p>
          <a:p>
            <a:pPr lvl="1"/>
            <a:endParaRPr lang="en-US" sz="2800" b="1" dirty="0">
              <a:solidFill>
                <a:srgbClr val="0070C0"/>
              </a:solidFill>
              <a:latin typeface="Candara" panose="020E0502030303020204" pitchFamily="34" charset="0"/>
            </a:endParaRPr>
          </a:p>
          <a:p>
            <a:pPr marL="800100" lvl="1" indent="-342900">
              <a:buAutoNum type="arabicPeriod"/>
            </a:pPr>
            <a:r>
              <a:rPr lang="en-US" sz="2000" b="1" dirty="0">
                <a:solidFill>
                  <a:srgbClr val="0070C0"/>
                </a:solidFill>
                <a:latin typeface="Candara" panose="020E0502030303020204" pitchFamily="34" charset="0"/>
              </a:rPr>
              <a:t>JqueryMobile Basics</a:t>
            </a:r>
            <a:endParaRPr lang="en-US" sz="2000" b="1" dirty="0" smtClean="0">
              <a:solidFill>
                <a:srgbClr val="0070C0"/>
              </a:solidFill>
              <a:latin typeface="Candara" panose="020E0502030303020204" pitchFamily="34" charset="0"/>
            </a:endParaRPr>
          </a:p>
          <a:p>
            <a:pPr marL="800100" lvl="1" indent="-342900">
              <a:buAutoNum type="arabicPeriod"/>
            </a:pPr>
            <a:r>
              <a:rPr lang="en-US" sz="2000" b="1" dirty="0">
                <a:solidFill>
                  <a:srgbClr val="0070C0"/>
                </a:solidFill>
                <a:latin typeface="Candara" panose="020E0502030303020204" pitchFamily="34" charset="0"/>
              </a:rPr>
              <a:t>Jquery Mobile - Style class manipulation</a:t>
            </a:r>
            <a:endParaRPr lang="en-US" sz="2000" b="1" dirty="0" smtClean="0">
              <a:solidFill>
                <a:srgbClr val="0070C0"/>
              </a:solidFill>
              <a:latin typeface="Candara" panose="020E0502030303020204" pitchFamily="34" charset="0"/>
            </a:endParaRPr>
          </a:p>
          <a:p>
            <a:pPr marL="800100" lvl="1" indent="-342900">
              <a:buAutoNum type="arabicPeriod"/>
            </a:pPr>
            <a:r>
              <a:rPr lang="en-US" sz="2000" b="1" dirty="0">
                <a:solidFill>
                  <a:srgbClr val="0070C0"/>
                </a:solidFill>
                <a:latin typeface="Candara" panose="020E0502030303020204" pitchFamily="34" charset="0"/>
              </a:rPr>
              <a:t>DOM Manipulation</a:t>
            </a:r>
            <a:endParaRPr lang="en-US" sz="2000" b="1" dirty="0" smtClean="0">
              <a:solidFill>
                <a:srgbClr val="0070C0"/>
              </a:solidFill>
              <a:latin typeface="Candara" panose="020E0502030303020204" pitchFamily="34" charset="0"/>
            </a:endParaRPr>
          </a:p>
          <a:p>
            <a:pPr marL="800100" lvl="1" indent="-342900">
              <a:buAutoNum type="arabicPeriod"/>
            </a:pPr>
            <a:endParaRPr lang="en-US" sz="2000" b="1" dirty="0" smtClean="0">
              <a:solidFill>
                <a:srgbClr val="0070C0"/>
              </a:solidFill>
              <a:latin typeface="Candara" panose="020E0502030303020204" pitchFamily="34" charset="0"/>
            </a:endParaRPr>
          </a:p>
          <a:p>
            <a:pPr marL="800100" lvl="1" indent="-342900">
              <a:buAutoNum type="arabicPeriod"/>
            </a:pPr>
            <a:endParaRPr lang="en-US" sz="2000" b="1" dirty="0">
              <a:solidFill>
                <a:srgbClr val="0070C0"/>
              </a:solidFill>
              <a:latin typeface="Candara" panose="020E0502030303020204" pitchFamily="34" charset="0"/>
            </a:endParaRPr>
          </a:p>
          <a:p>
            <a:pPr marL="800100" lvl="1" indent="-342900">
              <a:buAutoNum type="arabicPeriod"/>
            </a:pPr>
            <a:endParaRPr lang="en-US" sz="2000" b="1" dirty="0" smtClean="0">
              <a:solidFill>
                <a:srgbClr val="0070C0"/>
              </a:solidFill>
              <a:latin typeface="Candara" panose="020E0502030303020204" pitchFamily="34" charset="0"/>
            </a:endParaRPr>
          </a:p>
          <a:p>
            <a:pPr marL="800100" lvl="1" indent="-342900">
              <a:buAutoNum type="arabicPeriod"/>
            </a:pPr>
            <a:endParaRPr lang="en-US" sz="2000" b="1" dirty="0">
              <a:solidFill>
                <a:srgbClr val="0070C0"/>
              </a:solidFill>
              <a:latin typeface="Candara" panose="020E0502030303020204" pitchFamily="34" charset="0"/>
            </a:endParaRPr>
          </a:p>
          <a:p>
            <a:pPr marL="800100" lvl="1" indent="-342900">
              <a:buAutoNum type="arabicPeriod"/>
            </a:pPr>
            <a:endParaRPr lang="en-US" sz="2000" b="1" dirty="0" smtClean="0">
              <a:solidFill>
                <a:srgbClr val="0070C0"/>
              </a:solidFill>
              <a:latin typeface="Candara" panose="020E0502030303020204" pitchFamily="34" charset="0"/>
            </a:endParaRPr>
          </a:p>
          <a:p>
            <a:pPr marL="800100" lvl="1" indent="-342900">
              <a:buAutoNum type="arabicPeriod"/>
            </a:pPr>
            <a:endParaRPr lang="en-US" sz="2000" b="1" dirty="0">
              <a:solidFill>
                <a:srgbClr val="0070C0"/>
              </a:solidFill>
              <a:latin typeface="Candara" panose="020E0502030303020204" pitchFamily="34" charset="0"/>
            </a:endParaRPr>
          </a:p>
          <a:p>
            <a:pPr marL="800100" lvl="1" indent="-342900">
              <a:buAutoNum type="arabicPeriod"/>
            </a:pPr>
            <a:endParaRPr lang="en-US" sz="2000" b="1" dirty="0" smtClean="0">
              <a:solidFill>
                <a:srgbClr val="0070C0"/>
              </a:solidFill>
              <a:latin typeface="Candara" panose="020E0502030303020204" pitchFamily="34" charset="0"/>
            </a:endParaRPr>
          </a:p>
          <a:p>
            <a:pPr marL="800100" lvl="1" indent="-342900">
              <a:buAutoNum type="arabicPeriod"/>
            </a:pPr>
            <a:endParaRPr lang="en-US" sz="2000" b="1" dirty="0">
              <a:solidFill>
                <a:srgbClr val="0070C0"/>
              </a:solidFill>
              <a:latin typeface="Candara" panose="020E0502030303020204" pitchFamily="34" charset="0"/>
            </a:endParaRPr>
          </a:p>
        </p:txBody>
      </p:sp>
      <p:pic>
        <p:nvPicPr>
          <p:cNvPr id="10" name="Picture 9" descr="phonegap-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1218063"/>
            <a:ext cx="43434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017086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Styles</a:t>
            </a:r>
            <a:endParaRPr lang="en-US" dirty="0"/>
          </a:p>
        </p:txBody>
      </p:sp>
      <p:sp>
        <p:nvSpPr>
          <p:cNvPr id="3" name="Content Placeholder 2"/>
          <p:cNvSpPr>
            <a:spLocks noGrp="1"/>
          </p:cNvSpPr>
          <p:nvPr>
            <p:ph idx="1"/>
          </p:nvPr>
        </p:nvSpPr>
        <p:spPr/>
        <p:txBody>
          <a:bodyPr>
            <a:normAutofit/>
          </a:bodyPr>
          <a:lstStyle/>
          <a:p>
            <a:pPr>
              <a:buFont typeface="Arial" pitchFamily="34" charset="0"/>
              <a:buChar char="•"/>
            </a:pPr>
            <a:r>
              <a:rPr lang="en-US" sz="1700" b="0" dirty="0" err="1">
                <a:solidFill>
                  <a:schemeClr val="tx1"/>
                </a:solidFill>
              </a:rPr>
              <a:t>removeClass</a:t>
            </a:r>
            <a:r>
              <a:rPr lang="en-US" sz="1700" b="0" dirty="0">
                <a:solidFill>
                  <a:schemeClr val="tx1"/>
                </a:solidFill>
              </a:rPr>
              <a:t>() - Removes one or more classes from the selected elements</a:t>
            </a:r>
            <a:r>
              <a:rPr lang="en-US" sz="1700" b="0" dirty="0" smtClean="0">
                <a:solidFill>
                  <a:schemeClr val="tx1"/>
                </a:solidFill>
              </a:rPr>
              <a:t>.</a:t>
            </a:r>
          </a:p>
          <a:p>
            <a:pPr>
              <a:buFont typeface="Arial" pitchFamily="34" charset="0"/>
              <a:buChar char="•"/>
            </a:pPr>
            <a:endParaRPr lang="en-US" sz="1700" b="0" dirty="0">
              <a:solidFill>
                <a:schemeClr val="tx1"/>
              </a:solidFill>
            </a:endParaRPr>
          </a:p>
          <a:p>
            <a:pPr marL="0" indent="0">
              <a:buNone/>
            </a:pPr>
            <a:r>
              <a:rPr lang="en-US" sz="1700" b="0" dirty="0" smtClean="0">
                <a:solidFill>
                  <a:schemeClr val="accent1"/>
                </a:solidFill>
              </a:rPr>
              <a:t>	$( </a:t>
            </a:r>
            <a:r>
              <a:rPr lang="en-US" sz="1700" b="0" dirty="0">
                <a:solidFill>
                  <a:schemeClr val="accent1"/>
                </a:solidFill>
              </a:rPr>
              <a:t>"p" ).</a:t>
            </a:r>
            <a:r>
              <a:rPr lang="en-US" sz="1700" b="0" dirty="0" err="1">
                <a:solidFill>
                  <a:schemeClr val="accent1"/>
                </a:solidFill>
              </a:rPr>
              <a:t>removeClass</a:t>
            </a:r>
            <a:r>
              <a:rPr lang="en-US" sz="1700" b="0" dirty="0">
                <a:solidFill>
                  <a:schemeClr val="accent1"/>
                </a:solidFill>
              </a:rPr>
              <a:t>( "</a:t>
            </a:r>
            <a:r>
              <a:rPr lang="en-US" sz="1700" b="0" dirty="0" err="1">
                <a:solidFill>
                  <a:schemeClr val="accent1"/>
                </a:solidFill>
              </a:rPr>
              <a:t>myClass</a:t>
            </a:r>
            <a:r>
              <a:rPr lang="en-US" sz="1700" b="0" dirty="0">
                <a:solidFill>
                  <a:schemeClr val="accent1"/>
                </a:solidFill>
              </a:rPr>
              <a:t> </a:t>
            </a:r>
            <a:r>
              <a:rPr lang="en-US" sz="1700" b="0" dirty="0" err="1">
                <a:solidFill>
                  <a:schemeClr val="accent1"/>
                </a:solidFill>
              </a:rPr>
              <a:t>noClass</a:t>
            </a:r>
            <a:r>
              <a:rPr lang="en-US" sz="1700" b="0" dirty="0">
                <a:solidFill>
                  <a:schemeClr val="accent1"/>
                </a:solidFill>
              </a:rPr>
              <a:t>" ).</a:t>
            </a:r>
            <a:r>
              <a:rPr lang="en-US" sz="1700" b="0" dirty="0" err="1">
                <a:solidFill>
                  <a:schemeClr val="accent1"/>
                </a:solidFill>
              </a:rPr>
              <a:t>addClass</a:t>
            </a:r>
            <a:r>
              <a:rPr lang="en-US" sz="1700" b="0" dirty="0">
                <a:solidFill>
                  <a:schemeClr val="accent1"/>
                </a:solidFill>
              </a:rPr>
              <a:t>( "</a:t>
            </a:r>
            <a:r>
              <a:rPr lang="en-US" sz="1700" b="0" dirty="0" err="1">
                <a:solidFill>
                  <a:schemeClr val="accent1"/>
                </a:solidFill>
              </a:rPr>
              <a:t>yourClass</a:t>
            </a:r>
            <a:r>
              <a:rPr lang="en-US" sz="1700" b="0" dirty="0">
                <a:solidFill>
                  <a:schemeClr val="accent1"/>
                </a:solidFill>
              </a:rPr>
              <a:t>" </a:t>
            </a:r>
            <a:r>
              <a:rPr lang="en-US" sz="1700" b="0" dirty="0" smtClean="0">
                <a:solidFill>
                  <a:schemeClr val="accent1"/>
                </a:solidFill>
              </a:rPr>
              <a:t>);</a:t>
            </a:r>
          </a:p>
          <a:p>
            <a:pPr>
              <a:buFont typeface="Arial" pitchFamily="34" charset="0"/>
              <a:buChar char="•"/>
            </a:pPr>
            <a:endParaRPr lang="en-US" sz="1700" b="0" dirty="0">
              <a:solidFill>
                <a:schemeClr val="accent1"/>
              </a:solidFill>
            </a:endParaRPr>
          </a:p>
          <a:p>
            <a:pPr>
              <a:buFont typeface="Arial" pitchFamily="34" charset="0"/>
              <a:buChar char="•"/>
            </a:pPr>
            <a:r>
              <a:rPr lang="en-US" sz="1700" b="0" dirty="0" err="1">
                <a:solidFill>
                  <a:schemeClr val="tx1"/>
                </a:solidFill>
              </a:rPr>
              <a:t>toggleClass</a:t>
            </a:r>
            <a:r>
              <a:rPr lang="en-US" sz="1700" b="0" dirty="0">
                <a:solidFill>
                  <a:schemeClr val="tx1"/>
                </a:solidFill>
              </a:rPr>
              <a:t>() - Toggles between adding/removing classes from the selected elements</a:t>
            </a:r>
            <a:r>
              <a:rPr lang="en-US" sz="1700" b="0" dirty="0" smtClean="0">
                <a:solidFill>
                  <a:schemeClr val="tx1"/>
                </a:solidFill>
              </a:rPr>
              <a:t>.</a:t>
            </a:r>
          </a:p>
          <a:p>
            <a:pPr>
              <a:buFont typeface="Arial" pitchFamily="34" charset="0"/>
              <a:buChar char="•"/>
            </a:pPr>
            <a:endParaRPr lang="en-US" sz="1700" b="0" dirty="0">
              <a:solidFill>
                <a:schemeClr val="tx1"/>
              </a:solidFill>
            </a:endParaRPr>
          </a:p>
          <a:p>
            <a:pPr marL="800100" lvl="2" indent="0" fontAlgn="base">
              <a:buNone/>
            </a:pPr>
            <a:r>
              <a:rPr lang="en-US" sz="1700" b="0" dirty="0">
                <a:solidFill>
                  <a:schemeClr val="accent1"/>
                </a:solidFill>
              </a:rPr>
              <a:t>$( "</a:t>
            </a:r>
            <a:r>
              <a:rPr lang="en-US" sz="1700" b="0" dirty="0" err="1">
                <a:solidFill>
                  <a:schemeClr val="accent1"/>
                </a:solidFill>
              </a:rPr>
              <a:t>div.foo</a:t>
            </a:r>
            <a:r>
              <a:rPr lang="en-US" sz="1700" b="0" dirty="0">
                <a:solidFill>
                  <a:schemeClr val="accent1"/>
                </a:solidFill>
              </a:rPr>
              <a:t>" ).</a:t>
            </a:r>
            <a:r>
              <a:rPr lang="en-US" sz="1700" b="0" dirty="0" err="1">
                <a:solidFill>
                  <a:schemeClr val="accent1"/>
                </a:solidFill>
              </a:rPr>
              <a:t>toggleClass</a:t>
            </a:r>
            <a:r>
              <a:rPr lang="en-US" sz="1700" b="0" dirty="0">
                <a:solidFill>
                  <a:schemeClr val="accent1"/>
                </a:solidFill>
              </a:rPr>
              <a:t>(</a:t>
            </a:r>
            <a:r>
              <a:rPr lang="en-US" sz="1700" dirty="0">
                <a:solidFill>
                  <a:schemeClr val="accent1"/>
                </a:solidFill>
              </a:rPr>
              <a:t>function</a:t>
            </a:r>
            <a:r>
              <a:rPr lang="en-US" sz="1700" b="0" dirty="0">
                <a:solidFill>
                  <a:schemeClr val="accent1"/>
                </a:solidFill>
              </a:rPr>
              <a:t>() {</a:t>
            </a:r>
          </a:p>
          <a:p>
            <a:pPr marL="800100" lvl="2" indent="0" fontAlgn="base">
              <a:buNone/>
            </a:pPr>
            <a:r>
              <a:rPr lang="en-US" sz="1700" dirty="0" smtClean="0">
                <a:solidFill>
                  <a:schemeClr val="accent1"/>
                </a:solidFill>
              </a:rPr>
              <a:t>	if</a:t>
            </a:r>
            <a:r>
              <a:rPr lang="en-US" sz="1700" b="0" dirty="0" smtClean="0">
                <a:solidFill>
                  <a:schemeClr val="accent1"/>
                </a:solidFill>
              </a:rPr>
              <a:t> </a:t>
            </a:r>
            <a:r>
              <a:rPr lang="en-US" sz="1700" b="0" dirty="0">
                <a:solidFill>
                  <a:schemeClr val="accent1"/>
                </a:solidFill>
              </a:rPr>
              <a:t>( $( </a:t>
            </a:r>
            <a:r>
              <a:rPr lang="en-US" sz="1700" dirty="0">
                <a:solidFill>
                  <a:schemeClr val="accent1"/>
                </a:solidFill>
              </a:rPr>
              <a:t>this</a:t>
            </a:r>
            <a:r>
              <a:rPr lang="en-US" sz="1700" b="0" dirty="0">
                <a:solidFill>
                  <a:schemeClr val="accent1"/>
                </a:solidFill>
              </a:rPr>
              <a:t> ).parent().is( ".bar" ) ) {</a:t>
            </a:r>
          </a:p>
          <a:p>
            <a:pPr marL="800100" lvl="2" indent="0" fontAlgn="base">
              <a:buNone/>
            </a:pPr>
            <a:r>
              <a:rPr lang="en-US" sz="1700" dirty="0" smtClean="0">
                <a:solidFill>
                  <a:schemeClr val="accent1"/>
                </a:solidFill>
              </a:rPr>
              <a:t>	     return</a:t>
            </a:r>
            <a:r>
              <a:rPr lang="en-US" sz="1700" b="0" dirty="0" smtClean="0">
                <a:solidFill>
                  <a:schemeClr val="accent1"/>
                </a:solidFill>
              </a:rPr>
              <a:t> </a:t>
            </a:r>
            <a:r>
              <a:rPr lang="en-US" sz="1700" b="0" dirty="0">
                <a:solidFill>
                  <a:schemeClr val="accent1"/>
                </a:solidFill>
              </a:rPr>
              <a:t>"happy";</a:t>
            </a:r>
          </a:p>
          <a:p>
            <a:pPr marL="800100" lvl="2" indent="0" fontAlgn="base">
              <a:buNone/>
            </a:pPr>
            <a:r>
              <a:rPr lang="en-US" sz="1700" b="0" dirty="0" smtClean="0">
                <a:solidFill>
                  <a:schemeClr val="accent1"/>
                </a:solidFill>
              </a:rPr>
              <a:t>	} </a:t>
            </a:r>
            <a:r>
              <a:rPr lang="en-US" sz="1700" dirty="0">
                <a:solidFill>
                  <a:schemeClr val="accent1"/>
                </a:solidFill>
              </a:rPr>
              <a:t>else</a:t>
            </a:r>
            <a:r>
              <a:rPr lang="en-US" sz="1700" b="0" dirty="0">
                <a:solidFill>
                  <a:schemeClr val="accent1"/>
                </a:solidFill>
              </a:rPr>
              <a:t> {</a:t>
            </a:r>
          </a:p>
          <a:p>
            <a:pPr marL="800100" lvl="2" indent="0" fontAlgn="base">
              <a:buNone/>
            </a:pPr>
            <a:r>
              <a:rPr lang="en-US" sz="1700" dirty="0" smtClean="0">
                <a:solidFill>
                  <a:schemeClr val="accent1"/>
                </a:solidFill>
              </a:rPr>
              <a:t>	    return</a:t>
            </a:r>
            <a:r>
              <a:rPr lang="en-US" sz="1700" b="0" dirty="0" smtClean="0">
                <a:solidFill>
                  <a:schemeClr val="accent1"/>
                </a:solidFill>
              </a:rPr>
              <a:t> </a:t>
            </a:r>
            <a:r>
              <a:rPr lang="en-US" sz="1700" b="0" dirty="0">
                <a:solidFill>
                  <a:schemeClr val="accent1"/>
                </a:solidFill>
              </a:rPr>
              <a:t>"sad";</a:t>
            </a:r>
          </a:p>
          <a:p>
            <a:pPr marL="800100" lvl="2" indent="0" fontAlgn="base">
              <a:buNone/>
            </a:pPr>
            <a:r>
              <a:rPr lang="en-US" sz="1700" b="0" dirty="0" smtClean="0">
                <a:solidFill>
                  <a:schemeClr val="accent1"/>
                </a:solidFill>
              </a:rPr>
              <a:t>	}</a:t>
            </a:r>
            <a:endParaRPr lang="en-US" sz="1700" b="0" dirty="0">
              <a:solidFill>
                <a:schemeClr val="accent1"/>
              </a:solidFill>
            </a:endParaRPr>
          </a:p>
          <a:p>
            <a:pPr marL="800100" lvl="2" indent="0" fontAlgn="base">
              <a:buNone/>
            </a:pPr>
            <a:r>
              <a:rPr lang="en-US" sz="1700" b="0" dirty="0">
                <a:solidFill>
                  <a:schemeClr val="accent1"/>
                </a:solidFill>
              </a:rPr>
              <a:t>});</a:t>
            </a:r>
          </a:p>
          <a:p>
            <a:pPr>
              <a:buFont typeface="Arial" pitchFamily="34" charset="0"/>
              <a:buChar char="•"/>
            </a:pPr>
            <a:endParaRPr lang="en-US" sz="1700" b="0" dirty="0">
              <a:solidFill>
                <a:schemeClr val="tx1"/>
              </a:solidFill>
            </a:endParaRPr>
          </a:p>
          <a:p>
            <a:pPr>
              <a:buFont typeface="Arial" pitchFamily="34" charset="0"/>
              <a:buChar char="•"/>
            </a:pPr>
            <a:endParaRPr lang="en-US" sz="1700" b="0" dirty="0">
              <a:solidFill>
                <a:schemeClr val="tx1"/>
              </a:solidFill>
            </a:endParaRPr>
          </a:p>
          <a:p>
            <a:pPr>
              <a:buFont typeface="Arial" pitchFamily="34" charset="0"/>
              <a:buChar char="•"/>
            </a:pPr>
            <a:endParaRPr lang="en-US" sz="1700" b="0" dirty="0" smtClean="0">
              <a:solidFill>
                <a:schemeClr val="tx1"/>
              </a:solidFill>
            </a:endParaRPr>
          </a:p>
          <a:p>
            <a:pPr>
              <a:buFont typeface="Arial" pitchFamily="34" charset="0"/>
              <a:buChar char="•"/>
            </a:pPr>
            <a:endParaRPr lang="en-US" sz="1700" b="0" dirty="0" smtClean="0">
              <a:solidFill>
                <a:schemeClr val="tx1"/>
              </a:solidFill>
            </a:endParaRPr>
          </a:p>
        </p:txBody>
      </p:sp>
      <p:sp>
        <p:nvSpPr>
          <p:cNvPr id="4" name="Footer Placeholder 3"/>
          <p:cNvSpPr>
            <a:spLocks noGrp="1"/>
          </p:cNvSpPr>
          <p:nvPr>
            <p:ph type="ftr" sz="quarter" idx="11"/>
          </p:nvPr>
        </p:nvSpPr>
        <p:spPr/>
        <p:txBody>
          <a:bodyPr/>
          <a:lstStyle/>
          <a:p>
            <a:r>
              <a:rPr lang="en-US" smtClean="0"/>
              <a:t>Capgemini Public</a:t>
            </a:r>
            <a:endParaRPr lang="en-US"/>
          </a:p>
        </p:txBody>
      </p:sp>
    </p:spTree>
    <p:extLst>
      <p:ext uri="{BB962C8B-B14F-4D97-AF65-F5344CB8AC3E}">
        <p14:creationId xmlns:p14="http://schemas.microsoft.com/office/powerpoint/2010/main" val="4468622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Styles</a:t>
            </a:r>
            <a:endParaRPr lang="en-US" dirty="0"/>
          </a:p>
        </p:txBody>
      </p:sp>
      <p:sp>
        <p:nvSpPr>
          <p:cNvPr id="3" name="Content Placeholder 2"/>
          <p:cNvSpPr>
            <a:spLocks noGrp="1"/>
          </p:cNvSpPr>
          <p:nvPr>
            <p:ph idx="1"/>
          </p:nvPr>
        </p:nvSpPr>
        <p:spPr/>
        <p:txBody>
          <a:bodyPr>
            <a:normAutofit/>
          </a:bodyPr>
          <a:lstStyle/>
          <a:p>
            <a:pPr>
              <a:buFont typeface="Arial" pitchFamily="34" charset="0"/>
              <a:buChar char="•"/>
            </a:pPr>
            <a:r>
              <a:rPr lang="en-US" sz="1700" b="0" dirty="0" err="1" smtClean="0">
                <a:solidFill>
                  <a:schemeClr val="tx1"/>
                </a:solidFill>
              </a:rPr>
              <a:t>innerWidth</a:t>
            </a:r>
            <a:r>
              <a:rPr lang="en-US" sz="1700" b="0" dirty="0" smtClean="0">
                <a:solidFill>
                  <a:schemeClr val="tx1"/>
                </a:solidFill>
              </a:rPr>
              <a:t>() -  </a:t>
            </a:r>
            <a:r>
              <a:rPr lang="en-US" sz="1700" b="0" dirty="0">
                <a:solidFill>
                  <a:schemeClr val="tx1"/>
                </a:solidFill>
              </a:rPr>
              <a:t>method returns the width of an element (includes padding</a:t>
            </a:r>
            <a:r>
              <a:rPr lang="en-US" sz="1700" b="0" dirty="0" smtClean="0">
                <a:solidFill>
                  <a:schemeClr val="tx1"/>
                </a:solidFill>
              </a:rPr>
              <a:t>).</a:t>
            </a:r>
          </a:p>
          <a:p>
            <a:pPr>
              <a:buFont typeface="Arial" pitchFamily="34" charset="0"/>
              <a:buChar char="•"/>
            </a:pPr>
            <a:endParaRPr lang="en-US" sz="1700" b="0" dirty="0">
              <a:solidFill>
                <a:schemeClr val="tx1"/>
              </a:solidFill>
            </a:endParaRPr>
          </a:p>
          <a:p>
            <a:pPr marL="0" indent="0">
              <a:buNone/>
            </a:pPr>
            <a:r>
              <a:rPr lang="en-US" sz="1700" b="0" dirty="0" smtClean="0">
                <a:solidFill>
                  <a:schemeClr val="accent1"/>
                </a:solidFill>
              </a:rPr>
              <a:t>	$( </a:t>
            </a:r>
            <a:r>
              <a:rPr lang="en-US" sz="1700" b="0" dirty="0">
                <a:solidFill>
                  <a:schemeClr val="accent1"/>
                </a:solidFill>
              </a:rPr>
              <a:t>"p:last" ).text( "</a:t>
            </a:r>
            <a:r>
              <a:rPr lang="en-US" sz="1700" b="0" dirty="0" err="1">
                <a:solidFill>
                  <a:schemeClr val="accent1"/>
                </a:solidFill>
              </a:rPr>
              <a:t>innerWidth</a:t>
            </a:r>
            <a:r>
              <a:rPr lang="en-US" sz="1700" b="0" dirty="0">
                <a:solidFill>
                  <a:schemeClr val="accent1"/>
                </a:solidFill>
              </a:rPr>
              <a:t>:" + </a:t>
            </a:r>
            <a:r>
              <a:rPr lang="en-US" sz="1700" b="0" dirty="0" err="1">
                <a:solidFill>
                  <a:schemeClr val="accent1"/>
                </a:solidFill>
              </a:rPr>
              <a:t>p.innerWidth</a:t>
            </a:r>
            <a:r>
              <a:rPr lang="en-US" sz="1700" b="0" dirty="0">
                <a:solidFill>
                  <a:schemeClr val="accent1"/>
                </a:solidFill>
              </a:rPr>
              <a:t>() );</a:t>
            </a:r>
            <a:endParaRPr lang="en-US" sz="1700" b="0" dirty="0" smtClean="0">
              <a:solidFill>
                <a:schemeClr val="accent1"/>
              </a:solidFill>
            </a:endParaRPr>
          </a:p>
          <a:p>
            <a:pPr>
              <a:buFont typeface="Arial" pitchFamily="34" charset="0"/>
              <a:buChar char="•"/>
            </a:pPr>
            <a:endParaRPr lang="en-US" sz="1700" b="0" dirty="0">
              <a:solidFill>
                <a:schemeClr val="tx1"/>
              </a:solidFill>
            </a:endParaRPr>
          </a:p>
          <a:p>
            <a:pPr>
              <a:buFont typeface="Arial" pitchFamily="34" charset="0"/>
              <a:buChar char="•"/>
            </a:pPr>
            <a:r>
              <a:rPr lang="en-US" sz="1700" b="0" dirty="0" err="1">
                <a:solidFill>
                  <a:schemeClr val="tx1"/>
                </a:solidFill>
              </a:rPr>
              <a:t>outerWidth</a:t>
            </a:r>
            <a:r>
              <a:rPr lang="en-US" sz="1700" b="0" dirty="0">
                <a:solidFill>
                  <a:schemeClr val="tx1"/>
                </a:solidFill>
              </a:rPr>
              <a:t>() </a:t>
            </a:r>
            <a:r>
              <a:rPr lang="en-US" sz="1700" b="0" dirty="0" smtClean="0">
                <a:solidFill>
                  <a:schemeClr val="tx1"/>
                </a:solidFill>
              </a:rPr>
              <a:t>- method </a:t>
            </a:r>
            <a:r>
              <a:rPr lang="en-US" sz="1700" b="0" dirty="0">
                <a:solidFill>
                  <a:schemeClr val="tx1"/>
                </a:solidFill>
              </a:rPr>
              <a:t>returns the width of an element (includes padding and border</a:t>
            </a:r>
            <a:r>
              <a:rPr lang="en-US" sz="1700" b="0" dirty="0" smtClean="0">
                <a:solidFill>
                  <a:schemeClr val="tx1"/>
                </a:solidFill>
              </a:rPr>
              <a:t>).</a:t>
            </a:r>
          </a:p>
          <a:p>
            <a:pPr>
              <a:buFont typeface="Arial" pitchFamily="34" charset="0"/>
              <a:buChar char="•"/>
            </a:pPr>
            <a:endParaRPr lang="en-US" sz="1700" b="0" dirty="0">
              <a:solidFill>
                <a:schemeClr val="tx1"/>
              </a:solidFill>
            </a:endParaRPr>
          </a:p>
          <a:p>
            <a:pPr marL="0" indent="0" fontAlgn="base">
              <a:buNone/>
            </a:pPr>
            <a:r>
              <a:rPr lang="en-US" sz="1700" b="0" dirty="0" smtClean="0">
                <a:solidFill>
                  <a:schemeClr val="accent1"/>
                </a:solidFill>
              </a:rPr>
              <a:t>	$( </a:t>
            </a:r>
            <a:r>
              <a:rPr lang="en-US" sz="1700" b="0" dirty="0">
                <a:solidFill>
                  <a:schemeClr val="accent1"/>
                </a:solidFill>
              </a:rPr>
              <a:t>"p:last" ).text</a:t>
            </a:r>
            <a:r>
              <a:rPr lang="en-US" sz="1700" b="0" dirty="0" smtClean="0">
                <a:solidFill>
                  <a:schemeClr val="accent1"/>
                </a:solidFill>
              </a:rPr>
              <a:t>("</a:t>
            </a:r>
            <a:r>
              <a:rPr lang="en-US" sz="1700" b="0" dirty="0" err="1">
                <a:solidFill>
                  <a:schemeClr val="accent1"/>
                </a:solidFill>
              </a:rPr>
              <a:t>outerWidth</a:t>
            </a:r>
            <a:r>
              <a:rPr lang="en-US" sz="1700" b="0" dirty="0">
                <a:solidFill>
                  <a:schemeClr val="accent1"/>
                </a:solidFill>
              </a:rPr>
              <a:t>:" + </a:t>
            </a:r>
            <a:r>
              <a:rPr lang="en-US" sz="1700" b="0" dirty="0" err="1">
                <a:solidFill>
                  <a:schemeClr val="accent1"/>
                </a:solidFill>
              </a:rPr>
              <a:t>p.outerWidth</a:t>
            </a:r>
            <a:r>
              <a:rPr lang="en-US" sz="1700" b="0" dirty="0">
                <a:solidFill>
                  <a:schemeClr val="accent1"/>
                </a:solidFill>
              </a:rPr>
              <a:t>() </a:t>
            </a:r>
            <a:r>
              <a:rPr lang="en-US" sz="1700" b="0" dirty="0" smtClean="0">
                <a:solidFill>
                  <a:schemeClr val="accent1"/>
                </a:solidFill>
              </a:rPr>
              <a:t>+" </a:t>
            </a:r>
            <a:r>
              <a:rPr lang="en-US" sz="1700" b="0" dirty="0">
                <a:solidFill>
                  <a:schemeClr val="accent1"/>
                </a:solidFill>
              </a:rPr>
              <a:t>, </a:t>
            </a:r>
            <a:r>
              <a:rPr lang="en-US" sz="1700" b="0" dirty="0" err="1">
                <a:solidFill>
                  <a:schemeClr val="accent1"/>
                </a:solidFill>
              </a:rPr>
              <a:t>outerWidth</a:t>
            </a:r>
            <a:r>
              <a:rPr lang="en-US" sz="1700" b="0" dirty="0">
                <a:solidFill>
                  <a:schemeClr val="accent1"/>
                </a:solidFill>
              </a:rPr>
              <a:t>( true ):" + </a:t>
            </a:r>
            <a:r>
              <a:rPr lang="en-US" sz="1700" b="0" dirty="0" smtClean="0">
                <a:solidFill>
                  <a:schemeClr val="accent1"/>
                </a:solidFill>
              </a:rPr>
              <a:t>	</a:t>
            </a:r>
            <a:r>
              <a:rPr lang="en-US" sz="1700" b="0" dirty="0" err="1" smtClean="0">
                <a:solidFill>
                  <a:schemeClr val="accent1"/>
                </a:solidFill>
              </a:rPr>
              <a:t>p.outerWidth</a:t>
            </a:r>
            <a:r>
              <a:rPr lang="en-US" sz="1700" b="0" dirty="0">
                <a:solidFill>
                  <a:schemeClr val="accent1"/>
                </a:solidFill>
              </a:rPr>
              <a:t>( true ) );</a:t>
            </a:r>
          </a:p>
          <a:p>
            <a:pPr>
              <a:buFont typeface="Arial" pitchFamily="34" charset="0"/>
              <a:buChar char="•"/>
            </a:pPr>
            <a:endParaRPr lang="en-US" sz="1700" b="0" dirty="0" smtClean="0">
              <a:solidFill>
                <a:schemeClr val="tx1"/>
              </a:solidFill>
            </a:endParaRPr>
          </a:p>
          <a:p>
            <a:pPr>
              <a:buFont typeface="Arial" pitchFamily="34" charset="0"/>
              <a:buChar char="•"/>
            </a:pPr>
            <a:endParaRPr lang="en-US" sz="1700" b="0" dirty="0">
              <a:solidFill>
                <a:schemeClr val="tx1"/>
              </a:solidFill>
            </a:endParaRPr>
          </a:p>
        </p:txBody>
      </p:sp>
      <p:sp>
        <p:nvSpPr>
          <p:cNvPr id="4" name="Footer Placeholder 3"/>
          <p:cNvSpPr>
            <a:spLocks noGrp="1"/>
          </p:cNvSpPr>
          <p:nvPr>
            <p:ph type="ftr" sz="quarter" idx="11"/>
          </p:nvPr>
        </p:nvSpPr>
        <p:spPr/>
        <p:txBody>
          <a:bodyPr/>
          <a:lstStyle/>
          <a:p>
            <a:r>
              <a:rPr lang="en-US" smtClean="0"/>
              <a:t>Capgemini Public</a:t>
            </a:r>
            <a:endParaRPr lang="en-US"/>
          </a:p>
        </p:txBody>
      </p:sp>
    </p:spTree>
    <p:extLst>
      <p:ext uri="{BB962C8B-B14F-4D97-AF65-F5344CB8AC3E}">
        <p14:creationId xmlns:p14="http://schemas.microsoft.com/office/powerpoint/2010/main" val="19840299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Styles</a:t>
            </a:r>
            <a:endParaRPr lang="en-US" dirty="0"/>
          </a:p>
        </p:txBody>
      </p:sp>
      <p:sp>
        <p:nvSpPr>
          <p:cNvPr id="3" name="Content Placeholder 2"/>
          <p:cNvSpPr>
            <a:spLocks noGrp="1"/>
          </p:cNvSpPr>
          <p:nvPr>
            <p:ph idx="1"/>
          </p:nvPr>
        </p:nvSpPr>
        <p:spPr/>
        <p:txBody>
          <a:bodyPr>
            <a:normAutofit/>
          </a:bodyPr>
          <a:lstStyle/>
          <a:p>
            <a:pPr fontAlgn="base"/>
            <a:endParaRPr lang="en-US" b="0" dirty="0" smtClean="0"/>
          </a:p>
          <a:p>
            <a:pPr fontAlgn="base">
              <a:buFont typeface="Arial" panose="020B0604020202020204" pitchFamily="34" charset="0"/>
              <a:buChar char="•"/>
            </a:pPr>
            <a:r>
              <a:rPr lang="en-US" b="0" dirty="0" err="1">
                <a:solidFill>
                  <a:schemeClr val="tx1"/>
                </a:solidFill>
              </a:rPr>
              <a:t>outerHeight</a:t>
            </a:r>
            <a:r>
              <a:rPr lang="en-US" b="0" dirty="0">
                <a:solidFill>
                  <a:schemeClr val="tx1"/>
                </a:solidFill>
              </a:rPr>
              <a:t>() - method returns the height of an element (includes padding and border</a:t>
            </a:r>
            <a:r>
              <a:rPr lang="en-US" b="0" dirty="0" smtClean="0">
                <a:solidFill>
                  <a:schemeClr val="tx1"/>
                </a:solidFill>
              </a:rPr>
              <a:t>).</a:t>
            </a:r>
            <a:endParaRPr lang="en-US" b="0" dirty="0" smtClean="0"/>
          </a:p>
          <a:p>
            <a:pPr fontAlgn="base">
              <a:buFont typeface="Arial" panose="020B0604020202020204" pitchFamily="34" charset="0"/>
              <a:buChar char="•"/>
            </a:pPr>
            <a:endParaRPr lang="en-US" b="0" dirty="0"/>
          </a:p>
          <a:p>
            <a:pPr marL="0" indent="0" fontAlgn="base">
              <a:buNone/>
            </a:pPr>
            <a:endParaRPr lang="en-US" b="0" dirty="0" smtClean="0"/>
          </a:p>
          <a:p>
            <a:pPr marL="400050" lvl="1" indent="0" fontAlgn="base">
              <a:buNone/>
            </a:pPr>
            <a:r>
              <a:rPr lang="en-US" sz="1700" b="0" dirty="0" smtClean="0">
                <a:solidFill>
                  <a:schemeClr val="accent1"/>
                </a:solidFill>
              </a:rPr>
              <a:t>&lt;</a:t>
            </a:r>
            <a:r>
              <a:rPr lang="en-US" sz="1700" b="0" dirty="0">
                <a:solidFill>
                  <a:schemeClr val="accent1"/>
                </a:solidFill>
              </a:rPr>
              <a:t>script&gt;</a:t>
            </a:r>
          </a:p>
          <a:p>
            <a:pPr marL="400050" lvl="1" indent="0" fontAlgn="base">
              <a:buNone/>
            </a:pPr>
            <a:r>
              <a:rPr lang="en-US" sz="1700" dirty="0" err="1">
                <a:solidFill>
                  <a:schemeClr val="accent1"/>
                </a:solidFill>
              </a:rPr>
              <a:t>var</a:t>
            </a:r>
            <a:r>
              <a:rPr lang="en-US" sz="1700" b="0" dirty="0">
                <a:solidFill>
                  <a:schemeClr val="accent1"/>
                </a:solidFill>
              </a:rPr>
              <a:t> p = $( "p:first" );</a:t>
            </a:r>
          </a:p>
          <a:p>
            <a:pPr marL="400050" lvl="1" indent="0" fontAlgn="base">
              <a:buNone/>
            </a:pPr>
            <a:r>
              <a:rPr lang="en-US" sz="1700" b="0" dirty="0">
                <a:solidFill>
                  <a:schemeClr val="accent1"/>
                </a:solidFill>
              </a:rPr>
              <a:t>$( "p:last" ).text</a:t>
            </a:r>
            <a:r>
              <a:rPr lang="en-US" sz="1700" b="0" dirty="0" smtClean="0">
                <a:solidFill>
                  <a:schemeClr val="accent1"/>
                </a:solidFill>
              </a:rPr>
              <a:t>("</a:t>
            </a:r>
            <a:r>
              <a:rPr lang="en-US" sz="1700" b="0" dirty="0" err="1">
                <a:solidFill>
                  <a:schemeClr val="accent1"/>
                </a:solidFill>
              </a:rPr>
              <a:t>outerHeight</a:t>
            </a:r>
            <a:r>
              <a:rPr lang="en-US" sz="1700" b="0" dirty="0">
                <a:solidFill>
                  <a:schemeClr val="accent1"/>
                </a:solidFill>
              </a:rPr>
              <a:t>:" + </a:t>
            </a:r>
            <a:r>
              <a:rPr lang="en-US" sz="1700" b="0" dirty="0" err="1">
                <a:solidFill>
                  <a:schemeClr val="accent1"/>
                </a:solidFill>
              </a:rPr>
              <a:t>p.outerHeight</a:t>
            </a:r>
            <a:r>
              <a:rPr lang="en-US" sz="1700" b="0" dirty="0">
                <a:solidFill>
                  <a:schemeClr val="accent1"/>
                </a:solidFill>
              </a:rPr>
              <a:t>() </a:t>
            </a:r>
            <a:r>
              <a:rPr lang="en-US" sz="1700" b="0" dirty="0" smtClean="0">
                <a:solidFill>
                  <a:schemeClr val="accent1"/>
                </a:solidFill>
              </a:rPr>
              <a:t>+" </a:t>
            </a:r>
            <a:r>
              <a:rPr lang="en-US" sz="1700" b="0" dirty="0">
                <a:solidFill>
                  <a:schemeClr val="accent1"/>
                </a:solidFill>
              </a:rPr>
              <a:t>, </a:t>
            </a:r>
            <a:r>
              <a:rPr lang="en-US" sz="1700" b="0" dirty="0" err="1">
                <a:solidFill>
                  <a:schemeClr val="accent1"/>
                </a:solidFill>
              </a:rPr>
              <a:t>outerHeight</a:t>
            </a:r>
            <a:r>
              <a:rPr lang="en-US" sz="1700" b="0" dirty="0">
                <a:solidFill>
                  <a:schemeClr val="accent1"/>
                </a:solidFill>
              </a:rPr>
              <a:t>( true ):" + </a:t>
            </a:r>
            <a:r>
              <a:rPr lang="en-US" sz="1700" b="0" dirty="0" err="1">
                <a:solidFill>
                  <a:schemeClr val="accent1"/>
                </a:solidFill>
              </a:rPr>
              <a:t>p.outerHeight</a:t>
            </a:r>
            <a:r>
              <a:rPr lang="en-US" sz="1700" b="0" dirty="0">
                <a:solidFill>
                  <a:schemeClr val="accent1"/>
                </a:solidFill>
              </a:rPr>
              <a:t>( true ) );</a:t>
            </a:r>
          </a:p>
          <a:p>
            <a:pPr marL="400050" lvl="1" indent="0" fontAlgn="base">
              <a:buNone/>
            </a:pPr>
            <a:r>
              <a:rPr lang="en-US" sz="1700" b="0" dirty="0">
                <a:solidFill>
                  <a:schemeClr val="accent1"/>
                </a:solidFill>
              </a:rPr>
              <a:t>&lt;/script&gt;</a:t>
            </a:r>
          </a:p>
        </p:txBody>
      </p:sp>
      <p:sp>
        <p:nvSpPr>
          <p:cNvPr id="4" name="Footer Placeholder 3"/>
          <p:cNvSpPr>
            <a:spLocks noGrp="1"/>
          </p:cNvSpPr>
          <p:nvPr>
            <p:ph type="ftr" sz="quarter" idx="11"/>
          </p:nvPr>
        </p:nvSpPr>
        <p:spPr/>
        <p:txBody>
          <a:bodyPr/>
          <a:lstStyle/>
          <a:p>
            <a:r>
              <a:rPr lang="en-US" smtClean="0"/>
              <a:t>Capgemini Public</a:t>
            </a:r>
            <a:endParaRPr lang="en-US"/>
          </a:p>
        </p:txBody>
      </p:sp>
    </p:spTree>
    <p:extLst>
      <p:ext uri="{BB962C8B-B14F-4D97-AF65-F5344CB8AC3E}">
        <p14:creationId xmlns:p14="http://schemas.microsoft.com/office/powerpoint/2010/main" val="9617840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0200" y="3022937"/>
            <a:ext cx="6324600" cy="70788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lvl1pPr defTabSz="957263">
              <a:lnSpc>
                <a:spcPct val="100000"/>
              </a:lnSpc>
              <a:defRPr sz="2800" b="0">
                <a:solidFill>
                  <a:schemeClr val="tx2"/>
                </a:solidFill>
                <a:latin typeface="Candara" panose="020E0502030303020204" pitchFamily="34" charset="0"/>
                <a:cs typeface="+mj-cs"/>
              </a:defRPr>
            </a:lvl1pPr>
            <a:lvl2pPr>
              <a:defRPr sz="2800">
                <a:latin typeface="Candara" pitchFamily="34" charset="0"/>
              </a:defRPr>
            </a:lvl2pPr>
            <a:lvl3pPr>
              <a:defRPr sz="2800">
                <a:latin typeface="Candara" pitchFamily="34" charset="0"/>
              </a:defRPr>
            </a:lvl3pPr>
            <a:lvl4pPr>
              <a:defRPr sz="2800">
                <a:latin typeface="Candara" pitchFamily="34" charset="0"/>
              </a:defRPr>
            </a:lvl4pPr>
            <a:lvl5pPr>
              <a:defRPr sz="2800">
                <a:latin typeface="Candara" pitchFamily="34" charset="0"/>
              </a:defRPr>
            </a:lvl5pPr>
            <a:lvl6pPr marL="457200" fontAlgn="base">
              <a:spcBef>
                <a:spcPct val="0"/>
              </a:spcBef>
              <a:spcAft>
                <a:spcPct val="0"/>
              </a:spcAft>
              <a:defRPr sz="2800">
                <a:latin typeface="Candara" pitchFamily="34" charset="0"/>
              </a:defRPr>
            </a:lvl6pPr>
            <a:lvl7pPr marL="914400" fontAlgn="base">
              <a:spcBef>
                <a:spcPct val="0"/>
              </a:spcBef>
              <a:spcAft>
                <a:spcPct val="0"/>
              </a:spcAft>
              <a:defRPr sz="2800">
                <a:latin typeface="Candara" pitchFamily="34" charset="0"/>
              </a:defRPr>
            </a:lvl7pPr>
            <a:lvl8pPr marL="1371600" fontAlgn="base">
              <a:spcBef>
                <a:spcPct val="0"/>
              </a:spcBef>
              <a:spcAft>
                <a:spcPct val="0"/>
              </a:spcAft>
              <a:defRPr sz="2800">
                <a:latin typeface="Candara" pitchFamily="34" charset="0"/>
              </a:defRPr>
            </a:lvl8pPr>
            <a:lvl9pPr marL="1828800" fontAlgn="base">
              <a:spcBef>
                <a:spcPct val="0"/>
              </a:spcBef>
              <a:spcAft>
                <a:spcPct val="0"/>
              </a:spcAft>
              <a:defRPr sz="2800">
                <a:latin typeface="Candara" pitchFamily="34" charset="0"/>
              </a:defRPr>
            </a:lvl9pPr>
          </a:lstStyle>
          <a:p>
            <a:pPr marL="0" lvl="1" algn="ctr" defTabSz="957263"/>
            <a:r>
              <a:rPr lang="en-US" sz="4000" b="1" dirty="0">
                <a:solidFill>
                  <a:srgbClr val="0070C0"/>
                </a:solidFill>
              </a:rPr>
              <a:t>DOM Manipulation</a:t>
            </a:r>
          </a:p>
        </p:txBody>
      </p:sp>
      <p:sp>
        <p:nvSpPr>
          <p:cNvPr id="3" name="Rectangle 2"/>
          <p:cNvSpPr/>
          <p:nvPr/>
        </p:nvSpPr>
        <p:spPr>
          <a:xfrm>
            <a:off x="0" y="5943600"/>
            <a:ext cx="9144000"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r>
              <a:rPr lang="en-US" smtClean="0"/>
              <a:t>Capgemini Public</a:t>
            </a:r>
            <a:endParaRPr lang="en-US" dirty="0"/>
          </a:p>
        </p:txBody>
      </p:sp>
    </p:spTree>
    <p:extLst>
      <p:ext uri="{BB962C8B-B14F-4D97-AF65-F5344CB8AC3E}">
        <p14:creationId xmlns:p14="http://schemas.microsoft.com/office/powerpoint/2010/main" val="1643600771"/>
      </p:ext>
    </p:extLst>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 Manipulation</a:t>
            </a:r>
            <a:endParaRPr lang="en-US" dirty="0"/>
          </a:p>
        </p:txBody>
      </p:sp>
      <p:sp>
        <p:nvSpPr>
          <p:cNvPr id="3" name="Content Placeholder 2"/>
          <p:cNvSpPr>
            <a:spLocks noGrp="1"/>
          </p:cNvSpPr>
          <p:nvPr>
            <p:ph idx="1"/>
          </p:nvPr>
        </p:nvSpPr>
        <p:spPr/>
        <p:txBody>
          <a:bodyPr>
            <a:normAutofit/>
          </a:bodyPr>
          <a:lstStyle/>
          <a:p>
            <a:pPr>
              <a:buFont typeface="Arial" pitchFamily="34" charset="0"/>
              <a:buChar char="•"/>
            </a:pPr>
            <a:r>
              <a:rPr lang="en-US" b="0" dirty="0">
                <a:solidFill>
                  <a:schemeClr val="tx1"/>
                </a:solidFill>
              </a:rPr>
              <a:t>DOM - Document Object Model</a:t>
            </a:r>
            <a:endParaRPr lang="en-US" b="0" dirty="0" smtClean="0">
              <a:solidFill>
                <a:schemeClr val="tx1"/>
              </a:solidFill>
            </a:endParaRPr>
          </a:p>
          <a:p>
            <a:pPr>
              <a:buFont typeface="Arial" pitchFamily="34" charset="0"/>
              <a:buChar char="•"/>
            </a:pPr>
            <a:endParaRPr lang="en-US" b="0" dirty="0">
              <a:solidFill>
                <a:schemeClr val="tx1"/>
              </a:solidFill>
            </a:endParaRPr>
          </a:p>
          <a:p>
            <a:pPr>
              <a:buFont typeface="Arial" pitchFamily="34" charset="0"/>
              <a:buChar char="•"/>
            </a:pPr>
            <a:r>
              <a:rPr lang="en-US" b="0" dirty="0" smtClean="0">
                <a:solidFill>
                  <a:schemeClr val="tx1"/>
                </a:solidFill>
              </a:rPr>
              <a:t>One </a:t>
            </a:r>
            <a:r>
              <a:rPr lang="en-US" b="0" dirty="0">
                <a:solidFill>
                  <a:schemeClr val="tx1"/>
                </a:solidFill>
              </a:rPr>
              <a:t>very important part of jQuery is the possibility to manipulate the DOM</a:t>
            </a:r>
            <a:r>
              <a:rPr lang="en-US" b="0" dirty="0" smtClean="0">
                <a:solidFill>
                  <a:schemeClr val="tx1"/>
                </a:solidFill>
              </a:rPr>
              <a:t>.</a:t>
            </a:r>
          </a:p>
          <a:p>
            <a:pPr>
              <a:buFont typeface="Arial" pitchFamily="34" charset="0"/>
              <a:buChar char="•"/>
            </a:pPr>
            <a:endParaRPr lang="en-US" b="0" dirty="0" smtClean="0">
              <a:solidFill>
                <a:schemeClr val="tx1"/>
              </a:solidFill>
            </a:endParaRPr>
          </a:p>
          <a:p>
            <a:pPr>
              <a:buFont typeface="Arial" pitchFamily="34" charset="0"/>
              <a:buChar char="•"/>
            </a:pPr>
            <a:r>
              <a:rPr lang="en-US" b="0" dirty="0" smtClean="0">
                <a:solidFill>
                  <a:schemeClr val="tx1"/>
                </a:solidFill>
              </a:rPr>
              <a:t>Mechanism </a:t>
            </a:r>
            <a:r>
              <a:rPr lang="en-US" b="0" dirty="0">
                <a:solidFill>
                  <a:schemeClr val="tx1"/>
                </a:solidFill>
              </a:rPr>
              <a:t>for representing and interacting with your HTML, XHTML or XML documents</a:t>
            </a:r>
            <a:endParaRPr lang="en-US" b="0" dirty="0" smtClean="0">
              <a:solidFill>
                <a:schemeClr val="tx1"/>
              </a:solidFill>
            </a:endParaRPr>
          </a:p>
          <a:p>
            <a:pPr>
              <a:buFont typeface="Arial" pitchFamily="34" charset="0"/>
              <a:buChar char="•"/>
            </a:pPr>
            <a:endParaRPr lang="en-US" b="0" dirty="0">
              <a:solidFill>
                <a:schemeClr val="tx1"/>
              </a:solidFill>
            </a:endParaRPr>
          </a:p>
          <a:p>
            <a:pPr>
              <a:buFont typeface="Arial" pitchFamily="34" charset="0"/>
              <a:buChar char="•"/>
            </a:pPr>
            <a:r>
              <a:rPr lang="en-US" b="0" dirty="0">
                <a:solidFill>
                  <a:schemeClr val="tx1"/>
                </a:solidFill>
              </a:rPr>
              <a:t>It allows you to navigate and manipulate your documents through a programming language</a:t>
            </a:r>
            <a:endParaRPr lang="en-US" b="0" dirty="0" smtClean="0">
              <a:solidFill>
                <a:schemeClr val="tx1"/>
              </a:solidFill>
            </a:endParaRPr>
          </a:p>
          <a:p>
            <a:pPr>
              <a:buFont typeface="Arial" pitchFamily="34" charset="0"/>
              <a:buChar char="•"/>
            </a:pPr>
            <a:endParaRPr lang="en-US" b="0" dirty="0">
              <a:solidFill>
                <a:schemeClr val="tx1"/>
              </a:solidFill>
            </a:endParaRPr>
          </a:p>
          <a:p>
            <a:pPr>
              <a:buFont typeface="Arial" pitchFamily="34" charset="0"/>
              <a:buChar char="•"/>
            </a:pPr>
            <a:r>
              <a:rPr lang="en-US" b="0" dirty="0" smtClean="0">
                <a:solidFill>
                  <a:schemeClr val="tx1"/>
                </a:solidFill>
              </a:rPr>
              <a:t>jQuery </a:t>
            </a:r>
            <a:r>
              <a:rPr lang="en-US" b="0" dirty="0">
                <a:solidFill>
                  <a:schemeClr val="tx1"/>
                </a:solidFill>
              </a:rPr>
              <a:t>comes with a bunch of DOM related methods that make it easy to access and manipulate elements and </a:t>
            </a:r>
            <a:r>
              <a:rPr lang="en-US" b="0" dirty="0" smtClean="0">
                <a:solidFill>
                  <a:schemeClr val="tx1"/>
                </a:solidFill>
              </a:rPr>
              <a:t>attributes.</a:t>
            </a:r>
          </a:p>
          <a:p>
            <a:pPr marL="0" indent="0">
              <a:buNone/>
            </a:pPr>
            <a:r>
              <a:rPr lang="en-US" dirty="0"/>
              <a:t/>
            </a:r>
            <a:br>
              <a:rPr lang="en-US" dirty="0"/>
            </a:br>
            <a:endParaRPr lang="en-US" b="0" dirty="0">
              <a:solidFill>
                <a:schemeClr val="tx1"/>
              </a:solidFill>
            </a:endParaRPr>
          </a:p>
        </p:txBody>
      </p:sp>
      <p:sp>
        <p:nvSpPr>
          <p:cNvPr id="4" name="Footer Placeholder 3"/>
          <p:cNvSpPr>
            <a:spLocks noGrp="1"/>
          </p:cNvSpPr>
          <p:nvPr>
            <p:ph type="ftr" sz="quarter" idx="11"/>
          </p:nvPr>
        </p:nvSpPr>
        <p:spPr/>
        <p:txBody>
          <a:bodyPr/>
          <a:lstStyle/>
          <a:p>
            <a:r>
              <a:rPr lang="en-US" smtClean="0"/>
              <a:t>Capgemini Public</a:t>
            </a:r>
            <a:endParaRPr lang="en-US"/>
          </a:p>
        </p:txBody>
      </p:sp>
    </p:spTree>
    <p:extLst>
      <p:ext uri="{BB962C8B-B14F-4D97-AF65-F5344CB8AC3E}">
        <p14:creationId xmlns:p14="http://schemas.microsoft.com/office/powerpoint/2010/main" val="6128223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 Manipulation</a:t>
            </a:r>
          </a:p>
        </p:txBody>
      </p:sp>
      <p:sp>
        <p:nvSpPr>
          <p:cNvPr id="3" name="Content Placeholder 2"/>
          <p:cNvSpPr>
            <a:spLocks noGrp="1"/>
          </p:cNvSpPr>
          <p:nvPr>
            <p:ph idx="1"/>
          </p:nvPr>
        </p:nvSpPr>
        <p:spPr/>
        <p:txBody>
          <a:bodyPr>
            <a:normAutofit/>
          </a:bodyPr>
          <a:lstStyle/>
          <a:p>
            <a:pPr marL="0" indent="0">
              <a:buNone/>
            </a:pPr>
            <a:r>
              <a:rPr lang="en-US" b="0" dirty="0">
                <a:solidFill>
                  <a:schemeClr val="tx1"/>
                </a:solidFill>
              </a:rPr>
              <a:t>JQuery can read and manipulate the DOM of your HTML page using a set of simple methods. These methods are: </a:t>
            </a:r>
            <a:endParaRPr lang="en-US" b="0" dirty="0" smtClean="0">
              <a:solidFill>
                <a:schemeClr val="tx1"/>
              </a:solidFill>
            </a:endParaRPr>
          </a:p>
          <a:p>
            <a:pPr>
              <a:buFont typeface="Arial" pitchFamily="34" charset="0"/>
              <a:buChar char="•"/>
            </a:pPr>
            <a:endParaRPr lang="en-US" b="0" dirty="0">
              <a:solidFill>
                <a:schemeClr val="tx1"/>
              </a:solidFill>
            </a:endParaRPr>
          </a:p>
          <a:p>
            <a:pPr>
              <a:buFont typeface="Arial" pitchFamily="34" charset="0"/>
              <a:buChar char="•"/>
            </a:pPr>
            <a:r>
              <a:rPr lang="en-US" b="0" dirty="0" smtClean="0">
                <a:solidFill>
                  <a:schemeClr val="tx1"/>
                </a:solidFill>
              </a:rPr>
              <a:t>text</a:t>
            </a:r>
            <a:r>
              <a:rPr lang="en-US" b="0" dirty="0">
                <a:solidFill>
                  <a:schemeClr val="tx1"/>
                </a:solidFill>
              </a:rPr>
              <a:t>()</a:t>
            </a:r>
          </a:p>
          <a:p>
            <a:pPr>
              <a:buFont typeface="Arial" pitchFamily="34" charset="0"/>
              <a:buChar char="•"/>
            </a:pPr>
            <a:r>
              <a:rPr lang="en-US" b="0" dirty="0">
                <a:solidFill>
                  <a:schemeClr val="tx1"/>
                </a:solidFill>
              </a:rPr>
              <a:t>html()</a:t>
            </a:r>
          </a:p>
          <a:p>
            <a:pPr>
              <a:buFont typeface="Arial" pitchFamily="34" charset="0"/>
              <a:buChar char="•"/>
            </a:pPr>
            <a:r>
              <a:rPr lang="en-US" b="0" dirty="0" err="1">
                <a:solidFill>
                  <a:schemeClr val="tx1"/>
                </a:solidFill>
              </a:rPr>
              <a:t>val</a:t>
            </a:r>
            <a:r>
              <a:rPr lang="en-US" b="0" dirty="0">
                <a:solidFill>
                  <a:schemeClr val="tx1"/>
                </a:solidFill>
              </a:rPr>
              <a:t>()</a:t>
            </a:r>
          </a:p>
          <a:p>
            <a:pPr>
              <a:buFont typeface="Arial" pitchFamily="34" charset="0"/>
              <a:buChar char="•"/>
            </a:pPr>
            <a:r>
              <a:rPr lang="en-US" b="0" dirty="0" err="1">
                <a:solidFill>
                  <a:schemeClr val="tx1"/>
                </a:solidFill>
              </a:rPr>
              <a:t>attr</a:t>
            </a:r>
            <a:r>
              <a:rPr lang="en-US" b="0" dirty="0">
                <a:solidFill>
                  <a:schemeClr val="tx1"/>
                </a:solidFill>
              </a:rPr>
              <a:t>()</a:t>
            </a:r>
          </a:p>
          <a:p>
            <a:pPr>
              <a:buFont typeface="Arial" pitchFamily="34" charset="0"/>
              <a:buChar char="•"/>
            </a:pPr>
            <a:r>
              <a:rPr lang="en-US" b="0" dirty="0" err="1">
                <a:solidFill>
                  <a:schemeClr val="tx1"/>
                </a:solidFill>
              </a:rPr>
              <a:t>removeAttr</a:t>
            </a:r>
            <a:r>
              <a:rPr lang="en-US" b="0" dirty="0">
                <a:solidFill>
                  <a:schemeClr val="tx1"/>
                </a:solidFill>
              </a:rPr>
              <a:t>()</a:t>
            </a:r>
          </a:p>
          <a:p>
            <a:pPr>
              <a:buFont typeface="Arial" pitchFamily="34" charset="0"/>
              <a:buChar char="•"/>
            </a:pPr>
            <a:r>
              <a:rPr lang="en-US" b="0" dirty="0">
                <a:solidFill>
                  <a:schemeClr val="tx1"/>
                </a:solidFill>
              </a:rPr>
              <a:t>prepend()</a:t>
            </a:r>
          </a:p>
          <a:p>
            <a:pPr>
              <a:buFont typeface="Arial" pitchFamily="34" charset="0"/>
              <a:buChar char="•"/>
            </a:pPr>
            <a:r>
              <a:rPr lang="en-US" b="0" dirty="0">
                <a:solidFill>
                  <a:schemeClr val="tx1"/>
                </a:solidFill>
              </a:rPr>
              <a:t>append()</a:t>
            </a:r>
          </a:p>
          <a:p>
            <a:pPr>
              <a:buFont typeface="Arial" pitchFamily="34" charset="0"/>
              <a:buChar char="•"/>
            </a:pPr>
            <a:r>
              <a:rPr lang="en-US" b="0" dirty="0">
                <a:solidFill>
                  <a:schemeClr val="tx1"/>
                </a:solidFill>
              </a:rPr>
              <a:t>before()</a:t>
            </a:r>
          </a:p>
          <a:p>
            <a:pPr>
              <a:buFont typeface="Arial" pitchFamily="34" charset="0"/>
              <a:buChar char="•"/>
            </a:pPr>
            <a:r>
              <a:rPr lang="en-US" b="0" dirty="0">
                <a:solidFill>
                  <a:schemeClr val="tx1"/>
                </a:solidFill>
              </a:rPr>
              <a:t>after()</a:t>
            </a:r>
          </a:p>
          <a:p>
            <a:pPr>
              <a:buFont typeface="Arial" pitchFamily="34" charset="0"/>
              <a:buChar char="•"/>
            </a:pPr>
            <a:endParaRPr lang="en-US" dirty="0"/>
          </a:p>
        </p:txBody>
      </p:sp>
      <p:sp>
        <p:nvSpPr>
          <p:cNvPr id="4" name="Footer Placeholder 3"/>
          <p:cNvSpPr>
            <a:spLocks noGrp="1"/>
          </p:cNvSpPr>
          <p:nvPr>
            <p:ph type="ftr" sz="quarter" idx="11"/>
          </p:nvPr>
        </p:nvSpPr>
        <p:spPr/>
        <p:txBody>
          <a:bodyPr/>
          <a:lstStyle/>
          <a:p>
            <a:r>
              <a:rPr lang="en-US" smtClean="0"/>
              <a:t>Capgemini Public</a:t>
            </a:r>
            <a:endParaRPr lang="en-US"/>
          </a:p>
        </p:txBody>
      </p:sp>
    </p:spTree>
    <p:extLst>
      <p:ext uri="{BB962C8B-B14F-4D97-AF65-F5344CB8AC3E}">
        <p14:creationId xmlns:p14="http://schemas.microsoft.com/office/powerpoint/2010/main" val="5176428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 Manipulation</a:t>
            </a:r>
          </a:p>
        </p:txBody>
      </p:sp>
      <p:sp>
        <p:nvSpPr>
          <p:cNvPr id="3" name="Content Placeholder 2"/>
          <p:cNvSpPr>
            <a:spLocks noGrp="1"/>
          </p:cNvSpPr>
          <p:nvPr>
            <p:ph idx="1"/>
          </p:nvPr>
        </p:nvSpPr>
        <p:spPr/>
        <p:txBody>
          <a:bodyPr/>
          <a:lstStyle/>
          <a:p>
            <a:pPr>
              <a:buFont typeface="Arial" pitchFamily="34" charset="0"/>
              <a:buChar char="•"/>
            </a:pPr>
            <a:r>
              <a:rPr lang="en-US" b="0" dirty="0" err="1">
                <a:solidFill>
                  <a:schemeClr val="tx1"/>
                </a:solidFill>
              </a:rPr>
              <a:t>insertBefore</a:t>
            </a:r>
            <a:r>
              <a:rPr lang="en-US" b="0" dirty="0">
                <a:solidFill>
                  <a:schemeClr val="tx1"/>
                </a:solidFill>
              </a:rPr>
              <a:t>()</a:t>
            </a:r>
          </a:p>
          <a:p>
            <a:pPr>
              <a:buFont typeface="Arial" pitchFamily="34" charset="0"/>
              <a:buChar char="•"/>
            </a:pPr>
            <a:r>
              <a:rPr lang="en-US" b="0" dirty="0" err="1">
                <a:solidFill>
                  <a:schemeClr val="tx1"/>
                </a:solidFill>
              </a:rPr>
              <a:t>insertAfter</a:t>
            </a:r>
            <a:r>
              <a:rPr lang="en-US" b="0" dirty="0">
                <a:solidFill>
                  <a:schemeClr val="tx1"/>
                </a:solidFill>
              </a:rPr>
              <a:t>()</a:t>
            </a:r>
          </a:p>
          <a:p>
            <a:pPr>
              <a:buFont typeface="Arial" pitchFamily="34" charset="0"/>
              <a:buChar char="•"/>
            </a:pPr>
            <a:r>
              <a:rPr lang="en-US" b="0" dirty="0">
                <a:solidFill>
                  <a:schemeClr val="tx1"/>
                </a:solidFill>
              </a:rPr>
              <a:t>wrap()</a:t>
            </a:r>
          </a:p>
          <a:p>
            <a:pPr>
              <a:buFont typeface="Arial" pitchFamily="34" charset="0"/>
              <a:buChar char="•"/>
            </a:pPr>
            <a:r>
              <a:rPr lang="en-US" b="0" dirty="0" err="1">
                <a:solidFill>
                  <a:schemeClr val="tx1"/>
                </a:solidFill>
              </a:rPr>
              <a:t>replaceWith</a:t>
            </a:r>
            <a:r>
              <a:rPr lang="en-US" b="0" dirty="0">
                <a:solidFill>
                  <a:schemeClr val="tx1"/>
                </a:solidFill>
              </a:rPr>
              <a:t>()</a:t>
            </a:r>
          </a:p>
          <a:p>
            <a:pPr>
              <a:buFont typeface="Arial" pitchFamily="34" charset="0"/>
              <a:buChar char="•"/>
            </a:pPr>
            <a:r>
              <a:rPr lang="en-US" b="0" dirty="0" err="1">
                <a:solidFill>
                  <a:schemeClr val="tx1"/>
                </a:solidFill>
              </a:rPr>
              <a:t>replaceAll</a:t>
            </a:r>
            <a:r>
              <a:rPr lang="en-US" b="0" dirty="0">
                <a:solidFill>
                  <a:schemeClr val="tx1"/>
                </a:solidFill>
              </a:rPr>
              <a:t>()</a:t>
            </a:r>
          </a:p>
          <a:p>
            <a:pPr>
              <a:buFont typeface="Arial" pitchFamily="34" charset="0"/>
              <a:buChar char="•"/>
            </a:pPr>
            <a:r>
              <a:rPr lang="en-US" b="0" dirty="0">
                <a:solidFill>
                  <a:schemeClr val="tx1"/>
                </a:solidFill>
              </a:rPr>
              <a:t>remove()</a:t>
            </a:r>
          </a:p>
          <a:p>
            <a:pPr>
              <a:buFont typeface="Arial" pitchFamily="34" charset="0"/>
              <a:buChar char="•"/>
            </a:pPr>
            <a:r>
              <a:rPr lang="en-US" b="0" dirty="0">
                <a:solidFill>
                  <a:schemeClr val="tx1"/>
                </a:solidFill>
              </a:rPr>
              <a:t>empty()</a:t>
            </a:r>
          </a:p>
          <a:p>
            <a:pPr>
              <a:buFont typeface="Arial" pitchFamily="34" charset="0"/>
              <a:buChar char="•"/>
            </a:pPr>
            <a:r>
              <a:rPr lang="en-US" b="0" dirty="0">
                <a:solidFill>
                  <a:schemeClr val="tx1"/>
                </a:solidFill>
              </a:rPr>
              <a:t>clone</a:t>
            </a:r>
            <a:r>
              <a:rPr lang="en-US" b="0" dirty="0" smtClean="0">
                <a:solidFill>
                  <a:schemeClr val="tx1"/>
                </a:solidFill>
              </a:rPr>
              <a:t>(), </a:t>
            </a:r>
            <a:r>
              <a:rPr lang="en-US" b="0" dirty="0" err="1" smtClean="0">
                <a:solidFill>
                  <a:schemeClr val="tx1"/>
                </a:solidFill>
              </a:rPr>
              <a:t>etc</a:t>
            </a:r>
            <a:r>
              <a:rPr lang="en-US" b="0" dirty="0" smtClean="0">
                <a:solidFill>
                  <a:schemeClr val="tx1"/>
                </a:solidFill>
              </a:rPr>
              <a:t>,.</a:t>
            </a:r>
          </a:p>
          <a:p>
            <a:pPr>
              <a:buFont typeface="Arial" pitchFamily="34" charset="0"/>
              <a:buChar char="•"/>
            </a:pPr>
            <a:endParaRPr lang="en-US" b="0" dirty="0">
              <a:solidFill>
                <a:schemeClr val="tx1"/>
              </a:solidFill>
            </a:endParaRPr>
          </a:p>
          <a:p>
            <a:pPr marL="0" indent="0">
              <a:buNone/>
            </a:pPr>
            <a:r>
              <a:rPr lang="en-US" b="0" dirty="0">
                <a:solidFill>
                  <a:schemeClr val="tx1"/>
                </a:solidFill>
              </a:rPr>
              <a:t>Each of these functions is described in the sections below. </a:t>
            </a:r>
          </a:p>
          <a:p>
            <a:endParaRPr lang="en-US" dirty="0"/>
          </a:p>
        </p:txBody>
      </p:sp>
      <p:sp>
        <p:nvSpPr>
          <p:cNvPr id="4" name="Footer Placeholder 3"/>
          <p:cNvSpPr>
            <a:spLocks noGrp="1"/>
          </p:cNvSpPr>
          <p:nvPr>
            <p:ph type="ftr" sz="quarter" idx="11"/>
          </p:nvPr>
        </p:nvSpPr>
        <p:spPr/>
        <p:txBody>
          <a:bodyPr/>
          <a:lstStyle/>
          <a:p>
            <a:r>
              <a:rPr lang="en-US" smtClean="0"/>
              <a:t>Capgemini Public</a:t>
            </a:r>
            <a:endParaRPr lang="en-US"/>
          </a:p>
        </p:txBody>
      </p:sp>
    </p:spTree>
    <p:extLst>
      <p:ext uri="{BB962C8B-B14F-4D97-AF65-F5344CB8AC3E}">
        <p14:creationId xmlns:p14="http://schemas.microsoft.com/office/powerpoint/2010/main" val="11180073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 </a:t>
            </a:r>
            <a:r>
              <a:rPr lang="en-US" dirty="0" smtClean="0"/>
              <a:t>Manipulation - methods</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dirty="0">
                <a:solidFill>
                  <a:schemeClr val="tx1"/>
                </a:solidFill>
              </a:rPr>
              <a:t>text</a:t>
            </a:r>
            <a:r>
              <a:rPr lang="en-US" dirty="0" smtClean="0">
                <a:solidFill>
                  <a:schemeClr val="tx1"/>
                </a:solidFill>
              </a:rPr>
              <a:t>() </a:t>
            </a:r>
            <a:r>
              <a:rPr lang="en-US" b="0" dirty="0" smtClean="0">
                <a:solidFill>
                  <a:schemeClr val="tx1"/>
                </a:solidFill>
              </a:rPr>
              <a:t>-  </a:t>
            </a:r>
            <a:r>
              <a:rPr lang="en-US" b="0" dirty="0">
                <a:solidFill>
                  <a:schemeClr val="tx1"/>
                </a:solidFill>
              </a:rPr>
              <a:t>method can read or write the text inside a given HTML element</a:t>
            </a:r>
            <a:r>
              <a:rPr lang="en-US" b="0" dirty="0" smtClean="0">
                <a:solidFill>
                  <a:schemeClr val="tx1"/>
                </a:solidFill>
              </a:rPr>
              <a:t>.</a:t>
            </a:r>
          </a:p>
          <a:p>
            <a:pPr>
              <a:buFont typeface="Arial" pitchFamily="34" charset="0"/>
              <a:buChar char="•"/>
            </a:pPr>
            <a:endParaRPr lang="en-US" b="0" dirty="0">
              <a:solidFill>
                <a:schemeClr val="tx1"/>
              </a:solidFill>
            </a:endParaRPr>
          </a:p>
          <a:p>
            <a:pPr marL="400050" lvl="1" indent="0" fontAlgn="base">
              <a:buNone/>
            </a:pPr>
            <a:r>
              <a:rPr lang="en-US" sz="1700" b="0" dirty="0">
                <a:solidFill>
                  <a:schemeClr val="accent1"/>
                </a:solidFill>
              </a:rPr>
              <a:t>&lt;div class="demo-container"&gt;</a:t>
            </a:r>
          </a:p>
          <a:p>
            <a:pPr marL="400050" lvl="1" indent="0" fontAlgn="base">
              <a:buNone/>
            </a:pPr>
            <a:r>
              <a:rPr lang="en-US" sz="1700" b="0" dirty="0">
                <a:solidFill>
                  <a:schemeClr val="accent1"/>
                </a:solidFill>
              </a:rPr>
              <a:t>&lt;div class="demo-box"&gt;Demonstration Box&lt;/div&gt;</a:t>
            </a:r>
          </a:p>
          <a:p>
            <a:pPr marL="400050" lvl="1" indent="0" fontAlgn="base">
              <a:buNone/>
            </a:pPr>
            <a:r>
              <a:rPr lang="en-US" sz="1700" b="0" dirty="0">
                <a:solidFill>
                  <a:schemeClr val="accent1"/>
                </a:solidFill>
              </a:rPr>
              <a:t>&lt;</a:t>
            </a:r>
            <a:r>
              <a:rPr lang="en-US" sz="1700" b="0" dirty="0" err="1">
                <a:solidFill>
                  <a:schemeClr val="accent1"/>
                </a:solidFill>
              </a:rPr>
              <a:t>ul</a:t>
            </a:r>
            <a:r>
              <a:rPr lang="en-US" sz="1700" b="0" dirty="0">
                <a:solidFill>
                  <a:schemeClr val="accent1"/>
                </a:solidFill>
              </a:rPr>
              <a:t>&gt;</a:t>
            </a:r>
          </a:p>
          <a:p>
            <a:pPr marL="400050" lvl="1" indent="0" fontAlgn="base">
              <a:buNone/>
            </a:pPr>
            <a:r>
              <a:rPr lang="en-US" sz="1700" b="0" dirty="0">
                <a:solidFill>
                  <a:schemeClr val="accent1"/>
                </a:solidFill>
              </a:rPr>
              <a:t>&lt;li&gt;list item 1&lt;/li&gt;</a:t>
            </a:r>
          </a:p>
          <a:p>
            <a:pPr marL="400050" lvl="1" indent="0" fontAlgn="base">
              <a:buNone/>
            </a:pPr>
            <a:r>
              <a:rPr lang="en-US" sz="1700" b="0" dirty="0">
                <a:solidFill>
                  <a:schemeClr val="accent1"/>
                </a:solidFill>
              </a:rPr>
              <a:t>&lt;li&gt;list &lt;strong&gt;item&lt;/strong&gt; 2&lt;/li&gt;</a:t>
            </a:r>
          </a:p>
          <a:p>
            <a:pPr marL="400050" lvl="1" indent="0" fontAlgn="base">
              <a:buNone/>
            </a:pPr>
            <a:r>
              <a:rPr lang="en-US" sz="1700" b="0" dirty="0">
                <a:solidFill>
                  <a:schemeClr val="accent1"/>
                </a:solidFill>
              </a:rPr>
              <a:t>&lt;/</a:t>
            </a:r>
            <a:r>
              <a:rPr lang="en-US" sz="1700" b="0" dirty="0" err="1">
                <a:solidFill>
                  <a:schemeClr val="accent1"/>
                </a:solidFill>
              </a:rPr>
              <a:t>ul</a:t>
            </a:r>
            <a:r>
              <a:rPr lang="en-US" sz="1700" b="0" dirty="0">
                <a:solidFill>
                  <a:schemeClr val="accent1"/>
                </a:solidFill>
              </a:rPr>
              <a:t>&gt;</a:t>
            </a:r>
          </a:p>
          <a:p>
            <a:pPr marL="400050" lvl="1" indent="0" fontAlgn="base">
              <a:buNone/>
            </a:pPr>
            <a:r>
              <a:rPr lang="en-US" sz="1700" b="0" dirty="0">
                <a:solidFill>
                  <a:schemeClr val="accent1"/>
                </a:solidFill>
              </a:rPr>
              <a:t>&lt;/div&gt;</a:t>
            </a:r>
          </a:p>
          <a:p>
            <a:endParaRPr lang="en-US" dirty="0" smtClean="0">
              <a:solidFill>
                <a:schemeClr val="tx1"/>
              </a:solidFill>
            </a:endParaRPr>
          </a:p>
          <a:p>
            <a:pPr>
              <a:buFont typeface="Arial" panose="020B0604020202020204" pitchFamily="34" charset="0"/>
              <a:buChar char="•"/>
            </a:pPr>
            <a:r>
              <a:rPr lang="en-US" b="0" dirty="0">
                <a:solidFill>
                  <a:schemeClr val="tx1"/>
                </a:solidFill>
              </a:rPr>
              <a:t>The code $( "</a:t>
            </a:r>
            <a:r>
              <a:rPr lang="en-US" b="0" dirty="0" err="1">
                <a:solidFill>
                  <a:schemeClr val="tx1"/>
                </a:solidFill>
              </a:rPr>
              <a:t>div.demo</a:t>
            </a:r>
            <a:r>
              <a:rPr lang="en-US" b="0" dirty="0">
                <a:solidFill>
                  <a:schemeClr val="tx1"/>
                </a:solidFill>
              </a:rPr>
              <a:t>-container" ).text() would produce the following result:</a:t>
            </a:r>
          </a:p>
          <a:p>
            <a:pPr>
              <a:buFont typeface="Arial" panose="020B0604020202020204" pitchFamily="34" charset="0"/>
              <a:buChar char="•"/>
            </a:pPr>
            <a:r>
              <a:rPr lang="en-US" b="0" dirty="0">
                <a:solidFill>
                  <a:schemeClr val="tx1"/>
                </a:solidFill>
              </a:rPr>
              <a:t>Demonstration Box list item 1 list item 2</a:t>
            </a:r>
          </a:p>
          <a:p>
            <a:endParaRPr lang="en-US" dirty="0"/>
          </a:p>
          <a:p>
            <a:pPr>
              <a:buFont typeface="Arial" pitchFamily="34" charset="0"/>
              <a:buChar char="•"/>
            </a:pPr>
            <a:endParaRPr lang="en-US" dirty="0"/>
          </a:p>
        </p:txBody>
      </p:sp>
      <p:sp>
        <p:nvSpPr>
          <p:cNvPr id="4" name="Footer Placeholder 3"/>
          <p:cNvSpPr>
            <a:spLocks noGrp="1"/>
          </p:cNvSpPr>
          <p:nvPr>
            <p:ph type="ftr" sz="quarter" idx="11"/>
          </p:nvPr>
        </p:nvSpPr>
        <p:spPr/>
        <p:txBody>
          <a:bodyPr/>
          <a:lstStyle/>
          <a:p>
            <a:r>
              <a:rPr lang="en-US" smtClean="0"/>
              <a:t>Capgemini Public</a:t>
            </a:r>
            <a:endParaRPr lang="en-US"/>
          </a:p>
        </p:txBody>
      </p:sp>
    </p:spTree>
    <p:extLst>
      <p:ext uri="{BB962C8B-B14F-4D97-AF65-F5344CB8AC3E}">
        <p14:creationId xmlns:p14="http://schemas.microsoft.com/office/powerpoint/2010/main" val="5094472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 </a:t>
            </a:r>
            <a:r>
              <a:rPr lang="en-US" dirty="0" smtClean="0"/>
              <a:t>Manipulation - methods</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dirty="0" smtClean="0">
                <a:solidFill>
                  <a:schemeClr val="tx1"/>
                </a:solidFill>
              </a:rPr>
              <a:t>html() </a:t>
            </a:r>
            <a:r>
              <a:rPr lang="en-US" b="0" dirty="0" smtClean="0">
                <a:solidFill>
                  <a:schemeClr val="tx1"/>
                </a:solidFill>
              </a:rPr>
              <a:t>- method </a:t>
            </a:r>
            <a:r>
              <a:rPr lang="en-US" b="0" dirty="0">
                <a:solidFill>
                  <a:schemeClr val="tx1"/>
                </a:solidFill>
              </a:rPr>
              <a:t>works much like the text() method, except the method returns the HTML of a given element, not just the text</a:t>
            </a:r>
            <a:r>
              <a:rPr lang="en-US" b="0" dirty="0" smtClean="0">
                <a:solidFill>
                  <a:schemeClr val="tx1"/>
                </a:solidFill>
              </a:rPr>
              <a:t>.</a:t>
            </a:r>
          </a:p>
          <a:p>
            <a:pPr>
              <a:buFont typeface="Arial" pitchFamily="34" charset="0"/>
              <a:buChar char="•"/>
            </a:pPr>
            <a:endParaRPr lang="en-US" b="0" dirty="0">
              <a:solidFill>
                <a:schemeClr val="tx1"/>
              </a:solidFill>
            </a:endParaRPr>
          </a:p>
          <a:p>
            <a:pPr>
              <a:buFont typeface="Arial" pitchFamily="34" charset="0"/>
              <a:buChar char="•"/>
            </a:pPr>
            <a:r>
              <a:rPr lang="en-US" dirty="0" err="1">
                <a:solidFill>
                  <a:schemeClr val="tx1"/>
                </a:solidFill>
              </a:rPr>
              <a:t>val</a:t>
            </a:r>
            <a:r>
              <a:rPr lang="en-US" dirty="0" smtClean="0">
                <a:solidFill>
                  <a:schemeClr val="tx1"/>
                </a:solidFill>
              </a:rPr>
              <a:t>() </a:t>
            </a:r>
            <a:r>
              <a:rPr lang="en-US" b="0" dirty="0" smtClean="0">
                <a:solidFill>
                  <a:schemeClr val="tx1"/>
                </a:solidFill>
              </a:rPr>
              <a:t>-  </a:t>
            </a:r>
            <a:r>
              <a:rPr lang="en-US" b="0" dirty="0">
                <a:solidFill>
                  <a:schemeClr val="tx1"/>
                </a:solidFill>
              </a:rPr>
              <a:t>method is used to get and set the value of form fields</a:t>
            </a:r>
            <a:r>
              <a:rPr lang="en-US" b="0" dirty="0" smtClean="0">
                <a:solidFill>
                  <a:schemeClr val="tx1"/>
                </a:solidFill>
              </a:rPr>
              <a:t>.</a:t>
            </a:r>
          </a:p>
          <a:p>
            <a:pPr>
              <a:buFont typeface="Arial" pitchFamily="34" charset="0"/>
              <a:buChar char="•"/>
            </a:pPr>
            <a:endParaRPr lang="en-US" b="0" dirty="0">
              <a:solidFill>
                <a:schemeClr val="tx1"/>
              </a:solidFill>
            </a:endParaRPr>
          </a:p>
          <a:p>
            <a:pPr marL="400050" lvl="1" indent="0" fontAlgn="base">
              <a:buNone/>
            </a:pPr>
            <a:r>
              <a:rPr lang="en-US" sz="1700" b="0" i="1" dirty="0">
                <a:solidFill>
                  <a:schemeClr val="tx1"/>
                </a:solidFill>
              </a:rPr>
              <a:t>// Get the value from a dropdown select</a:t>
            </a:r>
            <a:endParaRPr lang="en-US" sz="1700" b="0" dirty="0">
              <a:solidFill>
                <a:schemeClr val="tx1"/>
              </a:solidFill>
            </a:endParaRPr>
          </a:p>
          <a:p>
            <a:pPr marL="400050" lvl="1" indent="0" fontAlgn="base">
              <a:buNone/>
            </a:pPr>
            <a:r>
              <a:rPr lang="en-US" sz="1700" b="0" dirty="0">
                <a:solidFill>
                  <a:schemeClr val="accent1"/>
                </a:solidFill>
              </a:rPr>
              <a:t>$( "</a:t>
            </a:r>
            <a:r>
              <a:rPr lang="en-US" sz="1700" b="0" dirty="0" err="1">
                <a:solidFill>
                  <a:schemeClr val="accent1"/>
                </a:solidFill>
              </a:rPr>
              <a:t>select.foo</a:t>
            </a:r>
            <a:r>
              <a:rPr lang="en-US" sz="1700" b="0" dirty="0">
                <a:solidFill>
                  <a:schemeClr val="accent1"/>
                </a:solidFill>
              </a:rPr>
              <a:t> </a:t>
            </a:r>
            <a:r>
              <a:rPr lang="en-US" sz="1700" b="0" dirty="0" err="1">
                <a:solidFill>
                  <a:schemeClr val="accent1"/>
                </a:solidFill>
              </a:rPr>
              <a:t>option:selected</a:t>
            </a:r>
            <a:r>
              <a:rPr lang="en-US" sz="1700" b="0" dirty="0">
                <a:solidFill>
                  <a:schemeClr val="accent1"/>
                </a:solidFill>
              </a:rPr>
              <a:t>").</a:t>
            </a:r>
            <a:r>
              <a:rPr lang="en-US" sz="1700" b="0" dirty="0" err="1">
                <a:solidFill>
                  <a:schemeClr val="accent1"/>
                </a:solidFill>
              </a:rPr>
              <a:t>val</a:t>
            </a:r>
            <a:r>
              <a:rPr lang="en-US" sz="1700" b="0" dirty="0">
                <a:solidFill>
                  <a:schemeClr val="accent1"/>
                </a:solidFill>
              </a:rPr>
              <a:t>();</a:t>
            </a:r>
          </a:p>
          <a:p>
            <a:pPr marL="400050" lvl="1" indent="0" fontAlgn="base">
              <a:buNone/>
            </a:pPr>
            <a:r>
              <a:rPr lang="en-US" sz="1700" b="0" i="1" dirty="0">
                <a:solidFill>
                  <a:schemeClr val="tx1"/>
                </a:solidFill>
              </a:rPr>
              <a:t>// Get the value from a dropdown select even easier</a:t>
            </a:r>
            <a:endParaRPr lang="en-US" sz="1700" b="0" dirty="0">
              <a:solidFill>
                <a:schemeClr val="tx1"/>
              </a:solidFill>
            </a:endParaRPr>
          </a:p>
          <a:p>
            <a:pPr marL="400050" lvl="1" indent="0" fontAlgn="base">
              <a:buNone/>
            </a:pPr>
            <a:r>
              <a:rPr lang="en-US" sz="1700" b="0" dirty="0">
                <a:solidFill>
                  <a:schemeClr val="accent1"/>
                </a:solidFill>
              </a:rPr>
              <a:t>$( "</a:t>
            </a:r>
            <a:r>
              <a:rPr lang="en-US" sz="1700" b="0" dirty="0" err="1">
                <a:solidFill>
                  <a:schemeClr val="accent1"/>
                </a:solidFill>
              </a:rPr>
              <a:t>select.foo</a:t>
            </a:r>
            <a:r>
              <a:rPr lang="en-US" sz="1700" b="0" dirty="0">
                <a:solidFill>
                  <a:schemeClr val="accent1"/>
                </a:solidFill>
              </a:rPr>
              <a:t>" ).</a:t>
            </a:r>
            <a:r>
              <a:rPr lang="en-US" sz="1700" b="0" dirty="0" err="1">
                <a:solidFill>
                  <a:schemeClr val="accent1"/>
                </a:solidFill>
              </a:rPr>
              <a:t>val</a:t>
            </a:r>
            <a:r>
              <a:rPr lang="en-US" sz="1700" b="0" dirty="0">
                <a:solidFill>
                  <a:schemeClr val="accent1"/>
                </a:solidFill>
              </a:rPr>
              <a:t>();</a:t>
            </a:r>
          </a:p>
          <a:p>
            <a:pPr marL="400050" lvl="1" indent="0" fontAlgn="base">
              <a:buNone/>
            </a:pPr>
            <a:r>
              <a:rPr lang="en-US" sz="1700" b="0" i="1" dirty="0">
                <a:solidFill>
                  <a:schemeClr val="tx1"/>
                </a:solidFill>
              </a:rPr>
              <a:t>// Get the value from a checked checkbox</a:t>
            </a:r>
            <a:endParaRPr lang="en-US" sz="1700" b="0" dirty="0">
              <a:solidFill>
                <a:schemeClr val="tx1"/>
              </a:solidFill>
            </a:endParaRPr>
          </a:p>
          <a:p>
            <a:pPr marL="400050" lvl="1" indent="0" fontAlgn="base">
              <a:buNone/>
            </a:pPr>
            <a:r>
              <a:rPr lang="en-US" sz="1700" b="0" dirty="0">
                <a:solidFill>
                  <a:schemeClr val="accent1"/>
                </a:solidFill>
              </a:rPr>
              <a:t>$( "</a:t>
            </a:r>
            <a:r>
              <a:rPr lang="en-US" sz="1700" b="0" dirty="0" err="1">
                <a:solidFill>
                  <a:schemeClr val="accent1"/>
                </a:solidFill>
              </a:rPr>
              <a:t>input:checkbox:checked</a:t>
            </a:r>
            <a:r>
              <a:rPr lang="en-US" sz="1700" b="0" dirty="0">
                <a:solidFill>
                  <a:schemeClr val="accent1"/>
                </a:solidFill>
              </a:rPr>
              <a:t>" ).</a:t>
            </a:r>
            <a:r>
              <a:rPr lang="en-US" sz="1700" b="0" dirty="0" err="1">
                <a:solidFill>
                  <a:schemeClr val="accent1"/>
                </a:solidFill>
              </a:rPr>
              <a:t>val</a:t>
            </a:r>
            <a:r>
              <a:rPr lang="en-US" sz="1700" b="0" dirty="0">
                <a:solidFill>
                  <a:schemeClr val="accent1"/>
                </a:solidFill>
              </a:rPr>
              <a:t>();</a:t>
            </a:r>
          </a:p>
          <a:p>
            <a:pPr marL="400050" lvl="1" indent="0" fontAlgn="base">
              <a:buNone/>
            </a:pPr>
            <a:r>
              <a:rPr lang="en-US" sz="1700" b="0" i="1" dirty="0">
                <a:solidFill>
                  <a:schemeClr val="tx1"/>
                </a:solidFill>
              </a:rPr>
              <a:t>// Get the value from a set of radio buttons</a:t>
            </a:r>
            <a:endParaRPr lang="en-US" sz="1700" b="0" dirty="0">
              <a:solidFill>
                <a:schemeClr val="tx1"/>
              </a:solidFill>
            </a:endParaRPr>
          </a:p>
          <a:p>
            <a:pPr marL="400050" lvl="1" indent="0" fontAlgn="base">
              <a:buNone/>
            </a:pPr>
            <a:r>
              <a:rPr lang="en-US" sz="1700" b="0" dirty="0">
                <a:solidFill>
                  <a:schemeClr val="accent1"/>
                </a:solidFill>
              </a:rPr>
              <a:t>$( "</a:t>
            </a:r>
            <a:r>
              <a:rPr lang="en-US" sz="1700" b="0" dirty="0" err="1">
                <a:solidFill>
                  <a:schemeClr val="accent1"/>
                </a:solidFill>
              </a:rPr>
              <a:t>input:radio</a:t>
            </a:r>
            <a:r>
              <a:rPr lang="en-US" sz="1700" b="0" dirty="0">
                <a:solidFill>
                  <a:schemeClr val="accent1"/>
                </a:solidFill>
              </a:rPr>
              <a:t>[name=bar]:checked" ).</a:t>
            </a:r>
            <a:r>
              <a:rPr lang="en-US" sz="1700" b="0" dirty="0" err="1">
                <a:solidFill>
                  <a:schemeClr val="accent1"/>
                </a:solidFill>
              </a:rPr>
              <a:t>val</a:t>
            </a:r>
            <a:r>
              <a:rPr lang="en-US" sz="1700" b="0" dirty="0">
                <a:solidFill>
                  <a:schemeClr val="accent1"/>
                </a:solidFill>
              </a:rPr>
              <a:t>();</a:t>
            </a:r>
          </a:p>
          <a:p>
            <a:endParaRPr lang="en-US" dirty="0"/>
          </a:p>
          <a:p>
            <a:pPr>
              <a:buFont typeface="Arial" pitchFamily="34" charset="0"/>
              <a:buChar char="•"/>
            </a:pPr>
            <a:endParaRPr lang="en-US" dirty="0"/>
          </a:p>
        </p:txBody>
      </p:sp>
      <p:sp>
        <p:nvSpPr>
          <p:cNvPr id="4" name="Footer Placeholder 3"/>
          <p:cNvSpPr>
            <a:spLocks noGrp="1"/>
          </p:cNvSpPr>
          <p:nvPr>
            <p:ph type="ftr" sz="quarter" idx="11"/>
          </p:nvPr>
        </p:nvSpPr>
        <p:spPr/>
        <p:txBody>
          <a:bodyPr/>
          <a:lstStyle/>
          <a:p>
            <a:r>
              <a:rPr lang="en-US" smtClean="0"/>
              <a:t>Capgemini Public</a:t>
            </a:r>
            <a:endParaRPr lang="en-US"/>
          </a:p>
        </p:txBody>
      </p:sp>
    </p:spTree>
    <p:extLst>
      <p:ext uri="{BB962C8B-B14F-4D97-AF65-F5344CB8AC3E}">
        <p14:creationId xmlns:p14="http://schemas.microsoft.com/office/powerpoint/2010/main" val="326543208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 </a:t>
            </a:r>
            <a:r>
              <a:rPr lang="en-US" dirty="0" smtClean="0"/>
              <a:t>Manipulation - methods</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dirty="0" err="1" smtClean="0">
                <a:solidFill>
                  <a:schemeClr val="tx1"/>
                </a:solidFill>
              </a:rPr>
              <a:t>attr</a:t>
            </a:r>
            <a:r>
              <a:rPr lang="en-US" dirty="0" smtClean="0">
                <a:solidFill>
                  <a:schemeClr val="tx1"/>
                </a:solidFill>
              </a:rPr>
              <a:t>() </a:t>
            </a:r>
            <a:r>
              <a:rPr lang="en-US" b="0" dirty="0" smtClean="0">
                <a:solidFill>
                  <a:schemeClr val="tx1"/>
                </a:solidFill>
              </a:rPr>
              <a:t>-  </a:t>
            </a:r>
            <a:r>
              <a:rPr lang="en-US" b="0" dirty="0">
                <a:solidFill>
                  <a:schemeClr val="tx1"/>
                </a:solidFill>
              </a:rPr>
              <a:t>function can read and write attributes of HTML elements. </a:t>
            </a:r>
            <a:endParaRPr lang="en-US" b="0" dirty="0" smtClean="0">
              <a:solidFill>
                <a:schemeClr val="tx1"/>
              </a:solidFill>
            </a:endParaRPr>
          </a:p>
          <a:p>
            <a:pPr>
              <a:buFont typeface="Arial" pitchFamily="34" charset="0"/>
              <a:buChar char="•"/>
            </a:pPr>
            <a:endParaRPr lang="en-US" b="0" dirty="0">
              <a:solidFill>
                <a:schemeClr val="tx1"/>
              </a:solidFill>
            </a:endParaRPr>
          </a:p>
          <a:p>
            <a:pPr>
              <a:buFont typeface="Arial" pitchFamily="34" charset="0"/>
              <a:buChar char="•"/>
            </a:pPr>
            <a:r>
              <a:rPr lang="en-US" dirty="0" err="1" smtClean="0">
                <a:solidFill>
                  <a:schemeClr val="tx1"/>
                </a:solidFill>
              </a:rPr>
              <a:t>removeAttr</a:t>
            </a:r>
            <a:r>
              <a:rPr lang="en-US" dirty="0">
                <a:solidFill>
                  <a:schemeClr val="tx1"/>
                </a:solidFill>
              </a:rPr>
              <a:t>() </a:t>
            </a:r>
            <a:r>
              <a:rPr lang="en-US" dirty="0" smtClean="0">
                <a:solidFill>
                  <a:schemeClr val="tx1"/>
                </a:solidFill>
              </a:rPr>
              <a:t> </a:t>
            </a:r>
            <a:r>
              <a:rPr lang="en-US" b="0" dirty="0" smtClean="0">
                <a:solidFill>
                  <a:schemeClr val="tx1"/>
                </a:solidFill>
              </a:rPr>
              <a:t>- method </a:t>
            </a:r>
            <a:r>
              <a:rPr lang="en-US" b="0" dirty="0">
                <a:solidFill>
                  <a:schemeClr val="tx1"/>
                </a:solidFill>
              </a:rPr>
              <a:t>is used to remove an attribute from an HTML </a:t>
            </a:r>
            <a:r>
              <a:rPr lang="en-US" b="0" dirty="0" smtClean="0">
                <a:solidFill>
                  <a:schemeClr val="tx1"/>
                </a:solidFill>
              </a:rPr>
              <a:t>element</a:t>
            </a:r>
          </a:p>
          <a:p>
            <a:pPr>
              <a:buFont typeface="Arial" pitchFamily="34" charset="0"/>
              <a:buChar char="•"/>
            </a:pPr>
            <a:endParaRPr lang="en-US" b="0" dirty="0">
              <a:solidFill>
                <a:schemeClr val="tx1"/>
              </a:solidFill>
            </a:endParaRPr>
          </a:p>
          <a:p>
            <a:pPr>
              <a:buFont typeface="Arial" pitchFamily="34" charset="0"/>
              <a:buChar char="•"/>
            </a:pPr>
            <a:r>
              <a:rPr lang="en-US" dirty="0">
                <a:solidFill>
                  <a:schemeClr val="tx1"/>
                </a:solidFill>
              </a:rPr>
              <a:t>prepend() </a:t>
            </a:r>
            <a:r>
              <a:rPr lang="en-US" dirty="0" smtClean="0">
                <a:solidFill>
                  <a:schemeClr val="tx1"/>
                </a:solidFill>
              </a:rPr>
              <a:t> </a:t>
            </a:r>
            <a:r>
              <a:rPr lang="en-US" b="0" dirty="0" smtClean="0">
                <a:solidFill>
                  <a:schemeClr val="tx1"/>
                </a:solidFill>
              </a:rPr>
              <a:t>- method </a:t>
            </a:r>
            <a:r>
              <a:rPr lang="en-US" b="0" dirty="0">
                <a:solidFill>
                  <a:schemeClr val="tx1"/>
                </a:solidFill>
              </a:rPr>
              <a:t>inserts new HTML into the beginning of the selected HTML element. The new HTML is concatenated with the HTML the element had already</a:t>
            </a:r>
            <a:r>
              <a:rPr lang="en-US" b="0" dirty="0" smtClean="0">
                <a:solidFill>
                  <a:schemeClr val="tx1"/>
                </a:solidFill>
              </a:rPr>
              <a:t>.</a:t>
            </a:r>
          </a:p>
          <a:p>
            <a:pPr>
              <a:buFont typeface="Arial" pitchFamily="34" charset="0"/>
              <a:buChar char="•"/>
            </a:pPr>
            <a:endParaRPr lang="en-US" b="0" dirty="0">
              <a:solidFill>
                <a:schemeClr val="tx1"/>
              </a:solidFill>
            </a:endParaRPr>
          </a:p>
          <a:p>
            <a:pPr marL="400050" lvl="1" indent="0">
              <a:buNone/>
            </a:pPr>
            <a:r>
              <a:rPr lang="en-US" sz="1700" b="0" dirty="0">
                <a:solidFill>
                  <a:schemeClr val="accent1"/>
                </a:solidFill>
              </a:rPr>
              <a:t>$( ".inner" ).prepend( "&lt;p&gt;Test&lt;/p&gt;" </a:t>
            </a:r>
            <a:r>
              <a:rPr lang="en-US" sz="1700" b="0" dirty="0" smtClean="0">
                <a:solidFill>
                  <a:schemeClr val="accent1"/>
                </a:solidFill>
              </a:rPr>
              <a:t>);</a:t>
            </a:r>
          </a:p>
          <a:p>
            <a:pPr>
              <a:buFont typeface="Arial" pitchFamily="34" charset="0"/>
              <a:buChar char="•"/>
            </a:pPr>
            <a:endParaRPr lang="en-US" b="0" dirty="0">
              <a:solidFill>
                <a:schemeClr val="tx1"/>
              </a:solidFill>
            </a:endParaRPr>
          </a:p>
          <a:p>
            <a:pPr>
              <a:buFont typeface="Arial" pitchFamily="34" charset="0"/>
              <a:buChar char="•"/>
            </a:pPr>
            <a:r>
              <a:rPr lang="en-US" b="0" dirty="0">
                <a:solidFill>
                  <a:schemeClr val="tx1"/>
                </a:solidFill>
              </a:rPr>
              <a:t>Each </a:t>
            </a:r>
            <a:r>
              <a:rPr lang="en-US" dirty="0">
                <a:solidFill>
                  <a:schemeClr val="tx1"/>
                </a:solidFill>
              </a:rPr>
              <a:t>&lt;div class="inner"&gt;</a:t>
            </a:r>
            <a:r>
              <a:rPr lang="en-US" b="0" dirty="0">
                <a:solidFill>
                  <a:schemeClr val="tx1"/>
                </a:solidFill>
              </a:rPr>
              <a:t> element gets </a:t>
            </a:r>
            <a:r>
              <a:rPr lang="en-US" b="0" dirty="0" smtClean="0">
                <a:solidFill>
                  <a:schemeClr val="tx1"/>
                </a:solidFill>
              </a:rPr>
              <a:t>new content as Test</a:t>
            </a:r>
            <a:endParaRPr lang="en-US" b="0" dirty="0">
              <a:solidFill>
                <a:schemeClr val="tx1"/>
              </a:solidFill>
            </a:endParaRPr>
          </a:p>
          <a:p>
            <a:endParaRPr lang="en-US" dirty="0"/>
          </a:p>
          <a:p>
            <a:pPr>
              <a:buFont typeface="Arial" pitchFamily="34" charset="0"/>
              <a:buChar char="•"/>
            </a:pPr>
            <a:endParaRPr lang="en-US" dirty="0"/>
          </a:p>
        </p:txBody>
      </p:sp>
      <p:sp>
        <p:nvSpPr>
          <p:cNvPr id="4" name="Footer Placeholder 3"/>
          <p:cNvSpPr>
            <a:spLocks noGrp="1"/>
          </p:cNvSpPr>
          <p:nvPr>
            <p:ph type="ftr" sz="quarter" idx="11"/>
          </p:nvPr>
        </p:nvSpPr>
        <p:spPr/>
        <p:txBody>
          <a:bodyPr/>
          <a:lstStyle/>
          <a:p>
            <a:r>
              <a:rPr lang="en-US" smtClean="0"/>
              <a:t>Capgemini Public</a:t>
            </a:r>
            <a:endParaRPr lang="en-US"/>
          </a:p>
        </p:txBody>
      </p:sp>
    </p:spTree>
    <p:extLst>
      <p:ext uri="{BB962C8B-B14F-4D97-AF65-F5344CB8AC3E}">
        <p14:creationId xmlns:p14="http://schemas.microsoft.com/office/powerpoint/2010/main" val="13417258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Cordova apps with jQuery Mobile</a:t>
            </a:r>
            <a:endParaRPr lang="en-US" dirty="0"/>
          </a:p>
        </p:txBody>
      </p:sp>
      <p:sp>
        <p:nvSpPr>
          <p:cNvPr id="3" name="Content Placeholder 2"/>
          <p:cNvSpPr>
            <a:spLocks noGrp="1"/>
          </p:cNvSpPr>
          <p:nvPr>
            <p:ph idx="1"/>
          </p:nvPr>
        </p:nvSpPr>
        <p:spPr>
          <a:xfrm>
            <a:off x="152400" y="990600"/>
            <a:ext cx="8610600" cy="5181600"/>
          </a:xfrm>
        </p:spPr>
        <p:txBody>
          <a:bodyPr>
            <a:normAutofit fontScale="77500" lnSpcReduction="20000"/>
          </a:bodyPr>
          <a:lstStyle/>
          <a:p>
            <a:pPr>
              <a:buFont typeface="Arial" pitchFamily="34" charset="0"/>
              <a:buChar char="•"/>
            </a:pPr>
            <a:r>
              <a:rPr lang="en-US" b="0" dirty="0" smtClean="0">
                <a:solidFill>
                  <a:schemeClr val="tx1"/>
                </a:solidFill>
              </a:rPr>
              <a:t>Phone gap is an </a:t>
            </a:r>
            <a:r>
              <a:rPr lang="en-US" b="0" dirty="0" smtClean="0"/>
              <a:t> </a:t>
            </a:r>
            <a:r>
              <a:rPr lang="en-US" b="0" dirty="0">
                <a:solidFill>
                  <a:schemeClr val="tx1"/>
                </a:solidFill>
              </a:rPr>
              <a:t>HTML5 app </a:t>
            </a:r>
            <a:r>
              <a:rPr lang="en-US" b="0" dirty="0" smtClean="0">
                <a:solidFill>
                  <a:schemeClr val="tx1"/>
                </a:solidFill>
              </a:rPr>
              <a:t>platform</a:t>
            </a:r>
          </a:p>
          <a:p>
            <a:pPr>
              <a:buFont typeface="Arial" pitchFamily="34" charset="0"/>
              <a:buChar char="•"/>
            </a:pPr>
            <a:r>
              <a:rPr lang="en-US" b="0" dirty="0" smtClean="0">
                <a:solidFill>
                  <a:schemeClr val="tx1"/>
                </a:solidFill>
              </a:rPr>
              <a:t>It allows developers to develop native application with web technologies and get access to API’s</a:t>
            </a:r>
          </a:p>
          <a:p>
            <a:pPr>
              <a:buFont typeface="Arial" pitchFamily="34" charset="0"/>
              <a:buChar char="•"/>
            </a:pPr>
            <a:r>
              <a:rPr lang="en-US" b="0" dirty="0" smtClean="0">
                <a:solidFill>
                  <a:schemeClr val="tx1"/>
                </a:solidFill>
              </a:rPr>
              <a:t>Applications are build as normal  HTML pages and packed up to run as a native application within the UIWebView  or Web View</a:t>
            </a:r>
          </a:p>
          <a:p>
            <a:pPr marL="0" indent="0">
              <a:buNone/>
            </a:pPr>
            <a:endParaRPr lang="en-US" b="0" dirty="0" smtClean="0">
              <a:solidFill>
                <a:schemeClr val="tx1"/>
              </a:solidFill>
            </a:endParaRPr>
          </a:p>
          <a:p>
            <a:pPr marL="0" indent="0">
              <a:buNone/>
            </a:pPr>
            <a:r>
              <a:rPr lang="en-US" sz="2000" i="1" dirty="0" smtClean="0">
                <a:solidFill>
                  <a:schemeClr val="tx1"/>
                </a:solidFill>
              </a:rPr>
              <a:t>Requirement:</a:t>
            </a:r>
            <a:endParaRPr lang="en-US" sz="2000" i="1" dirty="0">
              <a:solidFill>
                <a:schemeClr val="tx1"/>
              </a:solidFill>
            </a:endParaRPr>
          </a:p>
          <a:p>
            <a:r>
              <a:rPr lang="en-US" b="0" dirty="0">
                <a:solidFill>
                  <a:schemeClr val="tx1"/>
                </a:solidFill>
              </a:rPr>
              <a:t>D</a:t>
            </a:r>
            <a:r>
              <a:rPr lang="en-US" b="0" dirty="0" smtClean="0">
                <a:solidFill>
                  <a:schemeClr val="tx1"/>
                </a:solidFill>
              </a:rPr>
              <a:t>ownload </a:t>
            </a:r>
            <a:r>
              <a:rPr lang="en-US" b="0" dirty="0">
                <a:solidFill>
                  <a:schemeClr val="tx1"/>
                </a:solidFill>
              </a:rPr>
              <a:t>jQuery, jQuery Mobile Library, and jQuery Mobile </a:t>
            </a:r>
            <a:r>
              <a:rPr lang="en-US" b="0" dirty="0" err="1" smtClean="0">
                <a:solidFill>
                  <a:schemeClr val="tx1"/>
                </a:solidFill>
              </a:rPr>
              <a:t>Stylesheet</a:t>
            </a:r>
            <a:endParaRPr lang="en-US" b="0" dirty="0" smtClean="0">
              <a:solidFill>
                <a:schemeClr val="tx1"/>
              </a:solidFill>
            </a:endParaRPr>
          </a:p>
          <a:p>
            <a:r>
              <a:rPr lang="en-US" b="0" dirty="0" smtClean="0">
                <a:solidFill>
                  <a:schemeClr val="tx1"/>
                </a:solidFill>
              </a:rPr>
              <a:t>Place the below libraries in each HTML file to utilize the </a:t>
            </a:r>
            <a:r>
              <a:rPr lang="en-US" b="0" dirty="0" err="1" smtClean="0">
                <a:solidFill>
                  <a:schemeClr val="tx1"/>
                </a:solidFill>
              </a:rPr>
              <a:t>jquery</a:t>
            </a:r>
            <a:r>
              <a:rPr lang="en-US" b="0" dirty="0" smtClean="0">
                <a:solidFill>
                  <a:schemeClr val="tx1"/>
                </a:solidFill>
              </a:rPr>
              <a:t> mobile framework</a:t>
            </a:r>
          </a:p>
          <a:p>
            <a:pPr marL="0" indent="0">
              <a:buNone/>
            </a:pPr>
            <a:endParaRPr lang="en-US" b="0" dirty="0" smtClean="0">
              <a:solidFill>
                <a:schemeClr val="tx1"/>
              </a:solidFill>
            </a:endParaRPr>
          </a:p>
          <a:p>
            <a:pPr marL="0" indent="0">
              <a:buNone/>
            </a:pPr>
            <a:r>
              <a:rPr lang="en-US" dirty="0" smtClean="0">
                <a:solidFill>
                  <a:schemeClr val="tx1"/>
                </a:solidFill>
              </a:rPr>
              <a:t>To Enable Jquery Mobile CSS</a:t>
            </a:r>
          </a:p>
          <a:p>
            <a:pPr marL="0" indent="0">
              <a:buNone/>
            </a:pPr>
            <a:r>
              <a:rPr lang="en-US" b="0" dirty="0">
                <a:solidFill>
                  <a:schemeClr val="tx1"/>
                </a:solidFill>
              </a:rPr>
              <a:t>&lt;link </a:t>
            </a:r>
            <a:r>
              <a:rPr lang="en-US" b="0" dirty="0" err="1">
                <a:solidFill>
                  <a:schemeClr val="tx1"/>
                </a:solidFill>
              </a:rPr>
              <a:t>rel</a:t>
            </a:r>
            <a:r>
              <a:rPr lang="en-US" b="0" dirty="0">
                <a:solidFill>
                  <a:schemeClr val="tx1"/>
                </a:solidFill>
              </a:rPr>
              <a:t>="</a:t>
            </a:r>
            <a:r>
              <a:rPr lang="en-US" b="0" dirty="0" err="1">
                <a:solidFill>
                  <a:schemeClr val="tx1"/>
                </a:solidFill>
              </a:rPr>
              <a:t>stylesheet</a:t>
            </a:r>
            <a:r>
              <a:rPr lang="en-US" b="0" dirty="0">
                <a:solidFill>
                  <a:schemeClr val="tx1"/>
                </a:solidFill>
              </a:rPr>
              <a:t>" </a:t>
            </a:r>
            <a:r>
              <a:rPr lang="en-US" b="0" dirty="0" err="1">
                <a:solidFill>
                  <a:schemeClr val="tx1"/>
                </a:solidFill>
              </a:rPr>
              <a:t>href</a:t>
            </a:r>
            <a:r>
              <a:rPr lang="en-US" b="0" dirty="0">
                <a:solidFill>
                  <a:schemeClr val="tx1"/>
                </a:solidFill>
              </a:rPr>
              <a:t>="../jqueryMobile-1.4.3/</a:t>
            </a:r>
            <a:r>
              <a:rPr lang="en-US" b="0" dirty="0" err="1">
                <a:solidFill>
                  <a:schemeClr val="tx1"/>
                </a:solidFill>
              </a:rPr>
              <a:t>css</a:t>
            </a:r>
            <a:r>
              <a:rPr lang="en-US" b="0" dirty="0">
                <a:solidFill>
                  <a:schemeClr val="tx1"/>
                </a:solidFill>
              </a:rPr>
              <a:t>/jquery.mobile-1.4.3.min.css" /&gt;</a:t>
            </a:r>
          </a:p>
          <a:p>
            <a:pPr marL="0" indent="0">
              <a:buNone/>
            </a:pPr>
            <a:r>
              <a:rPr lang="en-US" b="0" dirty="0">
                <a:solidFill>
                  <a:schemeClr val="tx1"/>
                </a:solidFill>
              </a:rPr>
              <a:t>&lt;link </a:t>
            </a:r>
            <a:r>
              <a:rPr lang="en-US" b="0" dirty="0" err="1">
                <a:solidFill>
                  <a:schemeClr val="tx1"/>
                </a:solidFill>
              </a:rPr>
              <a:t>rel</a:t>
            </a:r>
            <a:r>
              <a:rPr lang="en-US" b="0" dirty="0">
                <a:solidFill>
                  <a:schemeClr val="tx1"/>
                </a:solidFill>
              </a:rPr>
              <a:t>="</a:t>
            </a:r>
            <a:r>
              <a:rPr lang="en-US" b="0" dirty="0" err="1">
                <a:solidFill>
                  <a:schemeClr val="tx1"/>
                </a:solidFill>
              </a:rPr>
              <a:t>stylesheet</a:t>
            </a:r>
            <a:r>
              <a:rPr lang="en-US" b="0" dirty="0">
                <a:solidFill>
                  <a:schemeClr val="tx1"/>
                </a:solidFill>
              </a:rPr>
              <a:t>" </a:t>
            </a:r>
            <a:r>
              <a:rPr lang="en-US" b="0" dirty="0" err="1">
                <a:solidFill>
                  <a:schemeClr val="tx1"/>
                </a:solidFill>
              </a:rPr>
              <a:t>href</a:t>
            </a:r>
            <a:r>
              <a:rPr lang="en-US" b="0" dirty="0">
                <a:solidFill>
                  <a:schemeClr val="tx1"/>
                </a:solidFill>
              </a:rPr>
              <a:t>="../jqueryMobile-1.4.3/</a:t>
            </a:r>
            <a:r>
              <a:rPr lang="en-US" b="0" dirty="0" err="1">
                <a:solidFill>
                  <a:schemeClr val="tx1"/>
                </a:solidFill>
              </a:rPr>
              <a:t>css</a:t>
            </a:r>
            <a:r>
              <a:rPr lang="en-US" b="0" dirty="0">
                <a:solidFill>
                  <a:schemeClr val="tx1"/>
                </a:solidFill>
              </a:rPr>
              <a:t>/jquery.mobile.theme-1.4.3.min.css" </a:t>
            </a:r>
            <a:r>
              <a:rPr lang="en-US" b="0" dirty="0" smtClean="0">
                <a:solidFill>
                  <a:schemeClr val="tx1"/>
                </a:solidFill>
              </a:rPr>
              <a:t>/&gt;</a:t>
            </a:r>
          </a:p>
          <a:p>
            <a:pPr marL="0" indent="0">
              <a:buNone/>
            </a:pPr>
            <a:endParaRPr lang="en-US" dirty="0" smtClean="0">
              <a:solidFill>
                <a:schemeClr val="tx1"/>
              </a:solidFill>
            </a:endParaRPr>
          </a:p>
          <a:p>
            <a:pPr marL="0" indent="0">
              <a:buNone/>
            </a:pPr>
            <a:r>
              <a:rPr lang="en-US" dirty="0" smtClean="0">
                <a:solidFill>
                  <a:schemeClr val="tx1"/>
                </a:solidFill>
              </a:rPr>
              <a:t>To </a:t>
            </a:r>
            <a:r>
              <a:rPr lang="en-US" dirty="0">
                <a:solidFill>
                  <a:schemeClr val="tx1"/>
                </a:solidFill>
              </a:rPr>
              <a:t>Enable Jquery </a:t>
            </a:r>
            <a:r>
              <a:rPr lang="en-US" dirty="0" smtClean="0">
                <a:solidFill>
                  <a:schemeClr val="tx1"/>
                </a:solidFill>
              </a:rPr>
              <a:t>Mobile</a:t>
            </a:r>
            <a:endParaRPr lang="en-US" dirty="0">
              <a:solidFill>
                <a:schemeClr val="tx1"/>
              </a:solidFill>
            </a:endParaRPr>
          </a:p>
          <a:p>
            <a:pPr marL="0" indent="0">
              <a:buNone/>
            </a:pPr>
            <a:r>
              <a:rPr lang="en-US" b="0" dirty="0" smtClean="0">
                <a:solidFill>
                  <a:schemeClr val="tx1"/>
                </a:solidFill>
              </a:rPr>
              <a:t>&lt;</a:t>
            </a:r>
            <a:r>
              <a:rPr lang="en-US" b="0" dirty="0">
                <a:solidFill>
                  <a:schemeClr val="tx1"/>
                </a:solidFill>
              </a:rPr>
              <a:t>script type="text/</a:t>
            </a:r>
            <a:r>
              <a:rPr lang="en-US" b="0" dirty="0" err="1">
                <a:solidFill>
                  <a:schemeClr val="tx1"/>
                </a:solidFill>
              </a:rPr>
              <a:t>javascript</a:t>
            </a:r>
            <a:r>
              <a:rPr lang="en-US" b="0" dirty="0">
                <a:solidFill>
                  <a:schemeClr val="tx1"/>
                </a:solidFill>
              </a:rPr>
              <a:t>"  </a:t>
            </a:r>
            <a:r>
              <a:rPr lang="en-US" b="0" dirty="0" err="1">
                <a:solidFill>
                  <a:schemeClr val="tx1"/>
                </a:solidFill>
              </a:rPr>
              <a:t>src</a:t>
            </a:r>
            <a:r>
              <a:rPr lang="en-US" b="0" dirty="0">
                <a:solidFill>
                  <a:schemeClr val="tx1"/>
                </a:solidFill>
              </a:rPr>
              <a:t>="../</a:t>
            </a:r>
            <a:r>
              <a:rPr lang="en-US" b="0" dirty="0" err="1">
                <a:solidFill>
                  <a:schemeClr val="tx1"/>
                </a:solidFill>
              </a:rPr>
              <a:t>js</a:t>
            </a:r>
            <a:r>
              <a:rPr lang="en-US" b="0" dirty="0">
                <a:solidFill>
                  <a:schemeClr val="tx1"/>
                </a:solidFill>
              </a:rPr>
              <a:t>/jquery-1.8.2.js"&gt;&lt;/script&gt;</a:t>
            </a:r>
          </a:p>
          <a:p>
            <a:pPr marL="0" indent="0">
              <a:buNone/>
            </a:pPr>
            <a:r>
              <a:rPr lang="en-US" b="0" dirty="0" smtClean="0">
                <a:solidFill>
                  <a:schemeClr val="tx1"/>
                </a:solidFill>
              </a:rPr>
              <a:t>&lt;</a:t>
            </a:r>
            <a:r>
              <a:rPr lang="en-US" b="0" dirty="0">
                <a:solidFill>
                  <a:schemeClr val="tx1"/>
                </a:solidFill>
              </a:rPr>
              <a:t>script type="text/</a:t>
            </a:r>
            <a:r>
              <a:rPr lang="en-US" b="0" dirty="0" err="1">
                <a:solidFill>
                  <a:schemeClr val="tx1"/>
                </a:solidFill>
              </a:rPr>
              <a:t>javascript</a:t>
            </a:r>
            <a:r>
              <a:rPr lang="en-US" b="0" dirty="0">
                <a:solidFill>
                  <a:schemeClr val="tx1"/>
                </a:solidFill>
              </a:rPr>
              <a:t>"  </a:t>
            </a:r>
            <a:r>
              <a:rPr lang="en-US" b="0" dirty="0" err="1">
                <a:solidFill>
                  <a:schemeClr val="tx1"/>
                </a:solidFill>
              </a:rPr>
              <a:t>src</a:t>
            </a:r>
            <a:r>
              <a:rPr lang="en-US" b="0" dirty="0">
                <a:solidFill>
                  <a:schemeClr val="tx1"/>
                </a:solidFill>
              </a:rPr>
              <a:t>="../cordova.js"&gt;&lt;/script&gt;</a:t>
            </a:r>
          </a:p>
          <a:p>
            <a:pPr marL="0" indent="0">
              <a:buNone/>
            </a:pPr>
            <a:r>
              <a:rPr lang="en-US" b="0" dirty="0" smtClean="0">
                <a:solidFill>
                  <a:schemeClr val="tx1"/>
                </a:solidFill>
              </a:rPr>
              <a:t>&lt;</a:t>
            </a:r>
            <a:r>
              <a:rPr lang="en-US" b="0" dirty="0">
                <a:solidFill>
                  <a:schemeClr val="tx1"/>
                </a:solidFill>
              </a:rPr>
              <a:t>script type="text/</a:t>
            </a:r>
            <a:r>
              <a:rPr lang="en-US" b="0" dirty="0" err="1">
                <a:solidFill>
                  <a:schemeClr val="tx1"/>
                </a:solidFill>
              </a:rPr>
              <a:t>javascript</a:t>
            </a:r>
            <a:r>
              <a:rPr lang="en-US" b="0" dirty="0">
                <a:solidFill>
                  <a:schemeClr val="tx1"/>
                </a:solidFill>
              </a:rPr>
              <a:t>" </a:t>
            </a:r>
            <a:r>
              <a:rPr lang="en-US" b="0" dirty="0" err="1">
                <a:solidFill>
                  <a:schemeClr val="tx1"/>
                </a:solidFill>
              </a:rPr>
              <a:t>src</a:t>
            </a:r>
            <a:r>
              <a:rPr lang="en-US" b="0" dirty="0">
                <a:solidFill>
                  <a:schemeClr val="tx1"/>
                </a:solidFill>
              </a:rPr>
              <a:t>="../jqueryMobile-1.4.3/</a:t>
            </a:r>
            <a:r>
              <a:rPr lang="en-US" b="0" dirty="0" err="1">
                <a:solidFill>
                  <a:schemeClr val="tx1"/>
                </a:solidFill>
              </a:rPr>
              <a:t>js</a:t>
            </a:r>
            <a:r>
              <a:rPr lang="en-US" b="0" dirty="0">
                <a:solidFill>
                  <a:schemeClr val="tx1"/>
                </a:solidFill>
              </a:rPr>
              <a:t>/</a:t>
            </a:r>
            <a:r>
              <a:rPr lang="en-US" b="0" dirty="0" err="1">
                <a:solidFill>
                  <a:schemeClr val="tx1"/>
                </a:solidFill>
              </a:rPr>
              <a:t>jquery.mobile</a:t>
            </a:r>
            <a:r>
              <a:rPr lang="en-US" b="0" dirty="0">
                <a:solidFill>
                  <a:schemeClr val="tx1"/>
                </a:solidFill>
              </a:rPr>
              <a:t> 1.4.3.min.js"&gt;&lt;/script&gt;</a:t>
            </a:r>
          </a:p>
          <a:p>
            <a:pPr marL="0" indent="0">
              <a:buNone/>
            </a:pPr>
            <a:endParaRPr lang="en-US" u="sng" dirty="0" smtClean="0"/>
          </a:p>
          <a:p>
            <a:pPr marL="0" indent="0">
              <a:buNone/>
            </a:pPr>
            <a:endParaRPr lang="en-US" b="0" dirty="0" smtClean="0">
              <a:solidFill>
                <a:schemeClr val="tx1"/>
              </a:solidFill>
            </a:endParaRPr>
          </a:p>
          <a:p>
            <a:r>
              <a:rPr lang="en-US" b="0" dirty="0" smtClean="0">
                <a:solidFill>
                  <a:schemeClr val="tx1"/>
                </a:solidFill>
              </a:rPr>
              <a:t>First link the JQuery  library and there after  jQuery mobile libraries(Strictly follow the same structure to add the framework)</a:t>
            </a:r>
          </a:p>
          <a:p>
            <a:r>
              <a:rPr lang="en-US" b="0" dirty="0" smtClean="0">
                <a:solidFill>
                  <a:schemeClr val="tx1"/>
                </a:solidFill>
              </a:rPr>
              <a:t>If we have </a:t>
            </a:r>
            <a:r>
              <a:rPr lang="en-US" b="0" dirty="0">
                <a:solidFill>
                  <a:schemeClr val="tx1"/>
                </a:solidFill>
              </a:rPr>
              <a:t>linked the jQuery Mobile </a:t>
            </a:r>
            <a:r>
              <a:rPr lang="en-US" b="0" dirty="0" smtClean="0">
                <a:solidFill>
                  <a:schemeClr val="tx1"/>
                </a:solidFill>
              </a:rPr>
              <a:t>style sheet, </a:t>
            </a:r>
            <a:r>
              <a:rPr lang="en-US" b="0" dirty="0">
                <a:solidFill>
                  <a:schemeClr val="tx1"/>
                </a:solidFill>
              </a:rPr>
              <a:t>our page has also been styled up without the need of additional style rules.</a:t>
            </a:r>
            <a:endParaRPr lang="en-US" b="0" dirty="0" smtClean="0">
              <a:solidFill>
                <a:schemeClr val="tx1"/>
              </a:solidFill>
            </a:endParaRPr>
          </a:p>
          <a:p>
            <a:pPr marL="0" indent="0">
              <a:buNone/>
            </a:pPr>
            <a:endParaRPr lang="en-US" b="0" dirty="0">
              <a:solidFill>
                <a:schemeClr val="tx1"/>
              </a:solidFill>
            </a:endParaRPr>
          </a:p>
        </p:txBody>
      </p:sp>
      <p:sp>
        <p:nvSpPr>
          <p:cNvPr id="4" name="Footer Placeholder 3"/>
          <p:cNvSpPr>
            <a:spLocks noGrp="1"/>
          </p:cNvSpPr>
          <p:nvPr>
            <p:ph type="ftr" sz="quarter" idx="11"/>
          </p:nvPr>
        </p:nvSpPr>
        <p:spPr/>
        <p:txBody>
          <a:bodyPr/>
          <a:lstStyle/>
          <a:p>
            <a:r>
              <a:rPr lang="en-US" smtClean="0"/>
              <a:t>Capgemini Public</a:t>
            </a:r>
            <a:endParaRPr lang="en-US"/>
          </a:p>
        </p:txBody>
      </p:sp>
    </p:spTree>
    <p:extLst>
      <p:ext uri="{BB962C8B-B14F-4D97-AF65-F5344CB8AC3E}">
        <p14:creationId xmlns:p14="http://schemas.microsoft.com/office/powerpoint/2010/main" val="30202246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 Manipulation - methods</a:t>
            </a:r>
          </a:p>
        </p:txBody>
      </p:sp>
      <p:sp>
        <p:nvSpPr>
          <p:cNvPr id="3" name="Content Placeholder 2"/>
          <p:cNvSpPr>
            <a:spLocks noGrp="1"/>
          </p:cNvSpPr>
          <p:nvPr>
            <p:ph idx="1"/>
          </p:nvPr>
        </p:nvSpPr>
        <p:spPr/>
        <p:txBody>
          <a:bodyPr/>
          <a:lstStyle/>
          <a:p>
            <a:pPr>
              <a:buFont typeface="Arial" pitchFamily="34" charset="0"/>
              <a:buChar char="•"/>
            </a:pPr>
            <a:r>
              <a:rPr lang="en-US" dirty="0">
                <a:solidFill>
                  <a:schemeClr val="tx1"/>
                </a:solidFill>
              </a:rPr>
              <a:t>append() </a:t>
            </a:r>
            <a:r>
              <a:rPr lang="en-US" dirty="0" smtClean="0">
                <a:solidFill>
                  <a:schemeClr val="tx1"/>
                </a:solidFill>
              </a:rPr>
              <a:t> </a:t>
            </a:r>
            <a:r>
              <a:rPr lang="en-US" b="0" dirty="0" smtClean="0">
                <a:solidFill>
                  <a:schemeClr val="tx1"/>
                </a:solidFill>
              </a:rPr>
              <a:t>- method </a:t>
            </a:r>
            <a:r>
              <a:rPr lang="en-US" b="0" dirty="0">
                <a:solidFill>
                  <a:schemeClr val="tx1"/>
                </a:solidFill>
              </a:rPr>
              <a:t>inserts new HTML into the end of the selected HTML element. The new HTML is concatenated with the HTML the element had already</a:t>
            </a:r>
            <a:r>
              <a:rPr lang="en-US" b="0" dirty="0" smtClean="0">
                <a:solidFill>
                  <a:schemeClr val="tx1"/>
                </a:solidFill>
              </a:rPr>
              <a:t>.</a:t>
            </a:r>
          </a:p>
          <a:p>
            <a:pPr>
              <a:buFont typeface="Arial" pitchFamily="34" charset="0"/>
              <a:buChar char="•"/>
            </a:pPr>
            <a:endParaRPr lang="en-US" b="0" dirty="0">
              <a:solidFill>
                <a:schemeClr val="tx1"/>
              </a:solidFill>
            </a:endParaRPr>
          </a:p>
          <a:p>
            <a:pPr>
              <a:buFont typeface="Arial" pitchFamily="34" charset="0"/>
              <a:buChar char="•"/>
            </a:pPr>
            <a:r>
              <a:rPr lang="en-US" dirty="0">
                <a:solidFill>
                  <a:schemeClr val="tx1"/>
                </a:solidFill>
              </a:rPr>
              <a:t>before() </a:t>
            </a:r>
            <a:r>
              <a:rPr lang="en-US" dirty="0" smtClean="0">
                <a:solidFill>
                  <a:schemeClr val="tx1"/>
                </a:solidFill>
              </a:rPr>
              <a:t> </a:t>
            </a:r>
            <a:r>
              <a:rPr lang="en-US" b="0" dirty="0" smtClean="0">
                <a:solidFill>
                  <a:schemeClr val="tx1"/>
                </a:solidFill>
              </a:rPr>
              <a:t>- method </a:t>
            </a:r>
            <a:r>
              <a:rPr lang="en-US" b="0" dirty="0">
                <a:solidFill>
                  <a:schemeClr val="tx1"/>
                </a:solidFill>
              </a:rPr>
              <a:t>inserts HTML before the selected element (outside the element</a:t>
            </a:r>
            <a:r>
              <a:rPr lang="en-US" b="0" dirty="0" smtClean="0">
                <a:solidFill>
                  <a:schemeClr val="tx1"/>
                </a:solidFill>
              </a:rPr>
              <a:t>).</a:t>
            </a:r>
          </a:p>
          <a:p>
            <a:pPr>
              <a:buFont typeface="Arial" pitchFamily="34" charset="0"/>
              <a:buChar char="•"/>
            </a:pPr>
            <a:endParaRPr lang="en-US" b="0" dirty="0">
              <a:solidFill>
                <a:schemeClr val="tx1"/>
              </a:solidFill>
            </a:endParaRPr>
          </a:p>
          <a:p>
            <a:pPr>
              <a:buFont typeface="Arial" pitchFamily="34" charset="0"/>
              <a:buChar char="•"/>
            </a:pPr>
            <a:r>
              <a:rPr lang="en-US" dirty="0" err="1" smtClean="0">
                <a:solidFill>
                  <a:schemeClr val="tx1"/>
                </a:solidFill>
              </a:rPr>
              <a:t>replaceWith</a:t>
            </a:r>
            <a:r>
              <a:rPr lang="en-US" dirty="0">
                <a:solidFill>
                  <a:schemeClr val="tx1"/>
                </a:solidFill>
              </a:rPr>
              <a:t>()</a:t>
            </a:r>
            <a:r>
              <a:rPr lang="en-US" b="0" dirty="0">
                <a:solidFill>
                  <a:schemeClr val="tx1"/>
                </a:solidFill>
              </a:rPr>
              <a:t> </a:t>
            </a:r>
            <a:r>
              <a:rPr lang="en-US" b="0" dirty="0" smtClean="0">
                <a:solidFill>
                  <a:schemeClr val="tx1"/>
                </a:solidFill>
              </a:rPr>
              <a:t> - method </a:t>
            </a:r>
            <a:r>
              <a:rPr lang="en-US" b="0" dirty="0">
                <a:solidFill>
                  <a:schemeClr val="tx1"/>
                </a:solidFill>
              </a:rPr>
              <a:t>replaces the selected HTML element with a new one. The new HTML element is passed as parameter to the </a:t>
            </a:r>
            <a:r>
              <a:rPr lang="en-US" b="0" dirty="0" err="1">
                <a:solidFill>
                  <a:schemeClr val="tx1"/>
                </a:solidFill>
              </a:rPr>
              <a:t>replaceWith</a:t>
            </a:r>
            <a:r>
              <a:rPr lang="en-US" b="0" dirty="0">
                <a:solidFill>
                  <a:schemeClr val="tx1"/>
                </a:solidFill>
              </a:rPr>
              <a:t>() method.</a:t>
            </a:r>
          </a:p>
        </p:txBody>
      </p:sp>
      <p:sp>
        <p:nvSpPr>
          <p:cNvPr id="4" name="Footer Placeholder 3"/>
          <p:cNvSpPr>
            <a:spLocks noGrp="1"/>
          </p:cNvSpPr>
          <p:nvPr>
            <p:ph type="ftr" sz="quarter" idx="11"/>
          </p:nvPr>
        </p:nvSpPr>
        <p:spPr/>
        <p:txBody>
          <a:bodyPr/>
          <a:lstStyle/>
          <a:p>
            <a:r>
              <a:rPr lang="en-US" smtClean="0"/>
              <a:t>Capgemini Public</a:t>
            </a:r>
            <a:endParaRPr lang="en-US"/>
          </a:p>
        </p:txBody>
      </p:sp>
    </p:spTree>
    <p:extLst>
      <p:ext uri="{BB962C8B-B14F-4D97-AF65-F5344CB8AC3E}">
        <p14:creationId xmlns:p14="http://schemas.microsoft.com/office/powerpoint/2010/main" val="164889348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 Manipulation - methods</a:t>
            </a:r>
          </a:p>
        </p:txBody>
      </p:sp>
      <p:sp>
        <p:nvSpPr>
          <p:cNvPr id="3" name="Content Placeholder 2"/>
          <p:cNvSpPr>
            <a:spLocks noGrp="1"/>
          </p:cNvSpPr>
          <p:nvPr>
            <p:ph idx="1"/>
          </p:nvPr>
        </p:nvSpPr>
        <p:spPr>
          <a:xfrm>
            <a:off x="457200" y="990600"/>
            <a:ext cx="8229600" cy="5135563"/>
          </a:xfrm>
        </p:spPr>
        <p:txBody>
          <a:bodyPr>
            <a:normAutofit lnSpcReduction="10000"/>
          </a:bodyPr>
          <a:lstStyle/>
          <a:p>
            <a:pPr>
              <a:buFont typeface="Arial" pitchFamily="34" charset="0"/>
              <a:buChar char="•"/>
            </a:pPr>
            <a:r>
              <a:rPr lang="en-US" dirty="0">
                <a:solidFill>
                  <a:schemeClr val="tx1"/>
                </a:solidFill>
              </a:rPr>
              <a:t>wrap()  </a:t>
            </a:r>
            <a:r>
              <a:rPr lang="en-US" b="0" dirty="0">
                <a:solidFill>
                  <a:schemeClr val="tx1"/>
                </a:solidFill>
              </a:rPr>
              <a:t>- method can wrap the selected HTML element in another HTML element</a:t>
            </a:r>
            <a:r>
              <a:rPr lang="en-US" b="0" dirty="0" smtClean="0">
                <a:solidFill>
                  <a:schemeClr val="tx1"/>
                </a:solidFill>
              </a:rPr>
              <a:t>.</a:t>
            </a:r>
            <a:endParaRPr lang="en-US" b="0" dirty="0">
              <a:solidFill>
                <a:schemeClr val="tx1"/>
              </a:solidFill>
            </a:endParaRPr>
          </a:p>
          <a:p>
            <a:pPr marL="400050" lvl="1" indent="0" fontAlgn="base">
              <a:buNone/>
            </a:pPr>
            <a:r>
              <a:rPr lang="en-US" sz="1700" b="0" dirty="0">
                <a:solidFill>
                  <a:schemeClr val="accent1"/>
                </a:solidFill>
              </a:rPr>
              <a:t>&lt;div class="container"&gt;</a:t>
            </a:r>
          </a:p>
          <a:p>
            <a:pPr marL="400050" lvl="1" indent="0" fontAlgn="base">
              <a:buNone/>
            </a:pPr>
            <a:r>
              <a:rPr lang="en-US" sz="1700" b="0" dirty="0">
                <a:solidFill>
                  <a:schemeClr val="accent1"/>
                </a:solidFill>
              </a:rPr>
              <a:t>&lt;div class="inner"&gt;Hello&lt;/div&gt;</a:t>
            </a:r>
          </a:p>
          <a:p>
            <a:pPr marL="400050" lvl="1" indent="0" fontAlgn="base">
              <a:buNone/>
            </a:pPr>
            <a:r>
              <a:rPr lang="en-US" sz="1700" b="0" dirty="0">
                <a:solidFill>
                  <a:schemeClr val="accent1"/>
                </a:solidFill>
              </a:rPr>
              <a:t>&lt;div class="inner"&gt;Goodbye&lt;/div&gt;</a:t>
            </a:r>
          </a:p>
          <a:p>
            <a:pPr marL="400050" lvl="1" indent="0" fontAlgn="base">
              <a:buNone/>
            </a:pPr>
            <a:r>
              <a:rPr lang="en-US" sz="1700" b="0" dirty="0">
                <a:solidFill>
                  <a:schemeClr val="accent1"/>
                </a:solidFill>
              </a:rPr>
              <a:t>&lt;/</a:t>
            </a:r>
            <a:r>
              <a:rPr lang="en-US" sz="1700" b="0" dirty="0" smtClean="0">
                <a:solidFill>
                  <a:schemeClr val="accent1"/>
                </a:solidFill>
              </a:rPr>
              <a:t>div&gt;</a:t>
            </a:r>
            <a:endParaRPr lang="en-US" sz="1700" b="0" dirty="0">
              <a:solidFill>
                <a:schemeClr val="accent1"/>
              </a:solidFill>
            </a:endParaRPr>
          </a:p>
          <a:p>
            <a:pPr>
              <a:buFont typeface="Arial" pitchFamily="34" charset="0"/>
              <a:buChar char="•"/>
            </a:pPr>
            <a:r>
              <a:rPr lang="en-US" b="0" dirty="0">
                <a:solidFill>
                  <a:schemeClr val="accent1"/>
                </a:solidFill>
              </a:rPr>
              <a:t>$( ".inner" ).wrap( "&lt;div class='new'&gt;&lt;/div&gt;" </a:t>
            </a:r>
            <a:r>
              <a:rPr lang="en-US" b="0" dirty="0" smtClean="0">
                <a:solidFill>
                  <a:schemeClr val="accent1"/>
                </a:solidFill>
              </a:rPr>
              <a:t>);</a:t>
            </a:r>
            <a:endParaRPr lang="en-US" b="0" dirty="0">
              <a:solidFill>
                <a:schemeClr val="accent1"/>
              </a:solidFill>
            </a:endParaRPr>
          </a:p>
          <a:p>
            <a:pPr>
              <a:buFont typeface="Arial" pitchFamily="34" charset="0"/>
              <a:buChar char="•"/>
            </a:pPr>
            <a:r>
              <a:rPr lang="en-US" b="0" dirty="0">
                <a:solidFill>
                  <a:schemeClr val="tx1"/>
                </a:solidFill>
              </a:rPr>
              <a:t>The new </a:t>
            </a:r>
            <a:r>
              <a:rPr lang="en-US" dirty="0">
                <a:solidFill>
                  <a:schemeClr val="tx1"/>
                </a:solidFill>
              </a:rPr>
              <a:t>&lt;div&gt;</a:t>
            </a:r>
            <a:r>
              <a:rPr lang="en-US" b="0" dirty="0">
                <a:solidFill>
                  <a:schemeClr val="tx1"/>
                </a:solidFill>
              </a:rPr>
              <a:t> element is created on the fly and added to the DOM. The result is a new </a:t>
            </a:r>
            <a:r>
              <a:rPr lang="en-US" dirty="0">
                <a:solidFill>
                  <a:schemeClr val="tx1"/>
                </a:solidFill>
              </a:rPr>
              <a:t>&lt;div&gt;</a:t>
            </a:r>
            <a:r>
              <a:rPr lang="en-US" b="0" dirty="0">
                <a:solidFill>
                  <a:schemeClr val="tx1"/>
                </a:solidFill>
              </a:rPr>
              <a:t> wrapped around each matched </a:t>
            </a:r>
            <a:r>
              <a:rPr lang="en-US" b="0" dirty="0" smtClean="0">
                <a:solidFill>
                  <a:schemeClr val="tx1"/>
                </a:solidFill>
              </a:rPr>
              <a:t>element</a:t>
            </a:r>
          </a:p>
          <a:p>
            <a:pPr marL="400050" lvl="1" indent="0" fontAlgn="base">
              <a:buNone/>
            </a:pPr>
            <a:r>
              <a:rPr lang="en-US" sz="1700" b="0" dirty="0">
                <a:solidFill>
                  <a:schemeClr val="accent1"/>
                </a:solidFill>
              </a:rPr>
              <a:t>&lt;div class="container"&gt;</a:t>
            </a:r>
          </a:p>
          <a:p>
            <a:pPr marL="400050" lvl="1" indent="0" fontAlgn="base">
              <a:buNone/>
            </a:pPr>
            <a:r>
              <a:rPr lang="en-US" sz="1700" b="0" dirty="0">
                <a:solidFill>
                  <a:schemeClr val="accent1"/>
                </a:solidFill>
              </a:rPr>
              <a:t>&lt;div class="new"&gt;</a:t>
            </a:r>
          </a:p>
          <a:p>
            <a:pPr marL="400050" lvl="1" indent="0" fontAlgn="base">
              <a:buNone/>
            </a:pPr>
            <a:r>
              <a:rPr lang="en-US" sz="1700" b="0" dirty="0">
                <a:solidFill>
                  <a:schemeClr val="accent1"/>
                </a:solidFill>
              </a:rPr>
              <a:t>&lt;div class="inner"&gt;Hello&lt;/div&gt;</a:t>
            </a:r>
          </a:p>
          <a:p>
            <a:pPr marL="400050" lvl="1" indent="0" fontAlgn="base">
              <a:buNone/>
            </a:pPr>
            <a:r>
              <a:rPr lang="en-US" sz="1700" b="0" dirty="0">
                <a:solidFill>
                  <a:schemeClr val="accent1"/>
                </a:solidFill>
              </a:rPr>
              <a:t>&lt;/div&gt;</a:t>
            </a:r>
          </a:p>
          <a:p>
            <a:pPr marL="400050" lvl="1" indent="0" fontAlgn="base">
              <a:buNone/>
            </a:pPr>
            <a:r>
              <a:rPr lang="en-US" sz="1700" b="0" dirty="0">
                <a:solidFill>
                  <a:schemeClr val="accent1"/>
                </a:solidFill>
              </a:rPr>
              <a:t>&lt;div class="new"&gt;</a:t>
            </a:r>
          </a:p>
          <a:p>
            <a:pPr marL="400050" lvl="1" indent="0" fontAlgn="base">
              <a:buNone/>
            </a:pPr>
            <a:r>
              <a:rPr lang="en-US" sz="1700" b="0" dirty="0">
                <a:solidFill>
                  <a:schemeClr val="accent1"/>
                </a:solidFill>
              </a:rPr>
              <a:t>&lt;div class="inner"&gt;Goodbye&lt;/div&gt;</a:t>
            </a:r>
          </a:p>
          <a:p>
            <a:pPr marL="400050" lvl="1" indent="0" fontAlgn="base">
              <a:buNone/>
            </a:pPr>
            <a:r>
              <a:rPr lang="en-US" sz="1700" b="0" dirty="0">
                <a:solidFill>
                  <a:schemeClr val="accent1"/>
                </a:solidFill>
              </a:rPr>
              <a:t>&lt;/div&gt;</a:t>
            </a:r>
          </a:p>
          <a:p>
            <a:pPr marL="400050" lvl="1" indent="0" fontAlgn="base">
              <a:buNone/>
            </a:pPr>
            <a:r>
              <a:rPr lang="en-US" sz="1700" b="0" dirty="0">
                <a:solidFill>
                  <a:schemeClr val="accent1"/>
                </a:solidFill>
              </a:rPr>
              <a:t>&lt;/div&gt;</a:t>
            </a:r>
          </a:p>
          <a:p>
            <a:pPr>
              <a:buFont typeface="Arial" pitchFamily="34" charset="0"/>
              <a:buChar char="•"/>
            </a:pPr>
            <a:endParaRPr lang="en-US" b="0" dirty="0">
              <a:solidFill>
                <a:schemeClr val="tx1"/>
              </a:solidFill>
            </a:endParaRPr>
          </a:p>
          <a:p>
            <a:pPr>
              <a:buFont typeface="Arial" pitchFamily="34" charset="0"/>
              <a:buChar char="•"/>
            </a:pPr>
            <a:endParaRPr lang="en-US" b="0" dirty="0">
              <a:solidFill>
                <a:schemeClr val="tx1"/>
              </a:solidFill>
            </a:endParaRPr>
          </a:p>
        </p:txBody>
      </p:sp>
      <p:sp>
        <p:nvSpPr>
          <p:cNvPr id="4" name="Footer Placeholder 3"/>
          <p:cNvSpPr>
            <a:spLocks noGrp="1"/>
          </p:cNvSpPr>
          <p:nvPr>
            <p:ph type="ftr" sz="quarter" idx="11"/>
          </p:nvPr>
        </p:nvSpPr>
        <p:spPr/>
        <p:txBody>
          <a:bodyPr/>
          <a:lstStyle/>
          <a:p>
            <a:r>
              <a:rPr lang="en-US" smtClean="0"/>
              <a:t>Capgemini Public</a:t>
            </a:r>
            <a:endParaRPr lang="en-US"/>
          </a:p>
        </p:txBody>
      </p:sp>
    </p:spTree>
    <p:extLst>
      <p:ext uri="{BB962C8B-B14F-4D97-AF65-F5344CB8AC3E}">
        <p14:creationId xmlns:p14="http://schemas.microsoft.com/office/powerpoint/2010/main" val="377864762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 Manipulation - methods</a:t>
            </a:r>
          </a:p>
        </p:txBody>
      </p:sp>
      <p:sp>
        <p:nvSpPr>
          <p:cNvPr id="3" name="Content Placeholder 2"/>
          <p:cNvSpPr>
            <a:spLocks noGrp="1"/>
          </p:cNvSpPr>
          <p:nvPr>
            <p:ph idx="1"/>
          </p:nvPr>
        </p:nvSpPr>
        <p:spPr>
          <a:xfrm>
            <a:off x="457200" y="1219200"/>
            <a:ext cx="8229600" cy="4906963"/>
          </a:xfrm>
        </p:spPr>
        <p:txBody>
          <a:bodyPr/>
          <a:lstStyle/>
          <a:p>
            <a:pPr>
              <a:buFont typeface="Arial" pitchFamily="34" charset="0"/>
              <a:buChar char="•"/>
            </a:pPr>
            <a:r>
              <a:rPr lang="en-US" dirty="0">
                <a:solidFill>
                  <a:schemeClr val="tx1"/>
                </a:solidFill>
              </a:rPr>
              <a:t>remove()</a:t>
            </a:r>
            <a:r>
              <a:rPr lang="en-US" b="0" dirty="0">
                <a:solidFill>
                  <a:schemeClr val="tx1"/>
                </a:solidFill>
              </a:rPr>
              <a:t> </a:t>
            </a:r>
            <a:r>
              <a:rPr lang="en-US" b="0" dirty="0" smtClean="0">
                <a:solidFill>
                  <a:schemeClr val="tx1"/>
                </a:solidFill>
              </a:rPr>
              <a:t> - method </a:t>
            </a:r>
            <a:r>
              <a:rPr lang="en-US" b="0" dirty="0">
                <a:solidFill>
                  <a:schemeClr val="tx1"/>
                </a:solidFill>
              </a:rPr>
              <a:t>removes the selected HTML element from the DOM</a:t>
            </a:r>
            <a:r>
              <a:rPr lang="en-US" b="0" dirty="0" smtClean="0">
                <a:solidFill>
                  <a:schemeClr val="tx1"/>
                </a:solidFill>
              </a:rPr>
              <a:t>.</a:t>
            </a:r>
          </a:p>
          <a:p>
            <a:pPr>
              <a:buFont typeface="Arial" pitchFamily="34" charset="0"/>
              <a:buChar char="•"/>
            </a:pPr>
            <a:endParaRPr lang="en-US" dirty="0">
              <a:solidFill>
                <a:schemeClr val="tx1"/>
              </a:solidFill>
            </a:endParaRPr>
          </a:p>
          <a:p>
            <a:pPr>
              <a:buFont typeface="Arial" pitchFamily="34" charset="0"/>
              <a:buChar char="•"/>
            </a:pPr>
            <a:r>
              <a:rPr lang="en-US" dirty="0">
                <a:solidFill>
                  <a:schemeClr val="tx1"/>
                </a:solidFill>
              </a:rPr>
              <a:t>empty</a:t>
            </a:r>
            <a:r>
              <a:rPr lang="en-US" dirty="0" smtClean="0">
                <a:solidFill>
                  <a:schemeClr val="tx1"/>
                </a:solidFill>
              </a:rPr>
              <a:t>()</a:t>
            </a:r>
            <a:r>
              <a:rPr lang="en-US" b="0" dirty="0" smtClean="0">
                <a:solidFill>
                  <a:schemeClr val="tx1"/>
                </a:solidFill>
              </a:rPr>
              <a:t> -  </a:t>
            </a:r>
            <a:r>
              <a:rPr lang="en-US" b="0" dirty="0">
                <a:solidFill>
                  <a:schemeClr val="tx1"/>
                </a:solidFill>
              </a:rPr>
              <a:t>method removes all child elements of the selected HTML element. </a:t>
            </a:r>
            <a:endParaRPr lang="en-US" b="0" dirty="0" smtClean="0">
              <a:solidFill>
                <a:schemeClr val="tx1"/>
              </a:solidFill>
            </a:endParaRPr>
          </a:p>
          <a:p>
            <a:pPr marL="0" indent="0">
              <a:buNone/>
            </a:pPr>
            <a:endParaRPr lang="en-US" dirty="0">
              <a:solidFill>
                <a:schemeClr val="tx1"/>
              </a:solidFill>
            </a:endParaRPr>
          </a:p>
          <a:p>
            <a:pPr>
              <a:buFont typeface="Arial" pitchFamily="34" charset="0"/>
              <a:buChar char="•"/>
            </a:pPr>
            <a:r>
              <a:rPr lang="en-US" dirty="0" smtClean="0">
                <a:solidFill>
                  <a:schemeClr val="tx1"/>
                </a:solidFill>
              </a:rPr>
              <a:t>parent() </a:t>
            </a:r>
            <a:r>
              <a:rPr lang="en-US" b="0" dirty="0" smtClean="0">
                <a:solidFill>
                  <a:schemeClr val="tx1"/>
                </a:solidFill>
              </a:rPr>
              <a:t>- Get </a:t>
            </a:r>
            <a:r>
              <a:rPr lang="en-US" b="0" dirty="0">
                <a:solidFill>
                  <a:schemeClr val="tx1"/>
                </a:solidFill>
              </a:rPr>
              <a:t>the parent of each element in the current set of matched elements, optionally filtered by a selector</a:t>
            </a:r>
            <a:r>
              <a:rPr lang="en-US" b="0" dirty="0" smtClean="0">
                <a:solidFill>
                  <a:schemeClr val="tx1"/>
                </a:solidFill>
              </a:rPr>
              <a:t>.</a:t>
            </a:r>
          </a:p>
          <a:p>
            <a:pPr>
              <a:buFont typeface="Arial" pitchFamily="34" charset="0"/>
              <a:buChar char="•"/>
            </a:pPr>
            <a:endParaRPr lang="en-US" b="0" dirty="0">
              <a:solidFill>
                <a:schemeClr val="tx1"/>
              </a:solidFill>
            </a:endParaRPr>
          </a:p>
          <a:p>
            <a:pPr>
              <a:buFont typeface="Arial" pitchFamily="34" charset="0"/>
              <a:buChar char="•"/>
            </a:pPr>
            <a:r>
              <a:rPr lang="en-US" dirty="0" smtClean="0">
                <a:solidFill>
                  <a:schemeClr val="tx1"/>
                </a:solidFill>
              </a:rPr>
              <a:t>has() </a:t>
            </a:r>
            <a:r>
              <a:rPr lang="en-US" b="0" dirty="0" smtClean="0">
                <a:solidFill>
                  <a:schemeClr val="tx1"/>
                </a:solidFill>
              </a:rPr>
              <a:t>– </a:t>
            </a:r>
            <a:r>
              <a:rPr lang="en-US" b="0" dirty="0">
                <a:solidFill>
                  <a:schemeClr val="tx1"/>
                </a:solidFill>
              </a:rPr>
              <a:t>Reduce the set of matched elements to those that have a descendant that matches the selector or DOM element</a:t>
            </a:r>
            <a:r>
              <a:rPr lang="en-US" b="0" dirty="0" smtClean="0">
                <a:solidFill>
                  <a:schemeClr val="tx1"/>
                </a:solidFill>
              </a:rPr>
              <a:t>.</a:t>
            </a:r>
          </a:p>
          <a:p>
            <a:pPr lvl="6"/>
            <a:r>
              <a:rPr lang="en-US" dirty="0">
                <a:hlinkClick r:id="rId2"/>
              </a:rPr>
              <a:t>http://jquery.com/</a:t>
            </a:r>
            <a:endParaRPr lang="en-US" dirty="0"/>
          </a:p>
          <a:p>
            <a:pPr lvl="6"/>
            <a:r>
              <a:rPr lang="en-US" dirty="0">
                <a:hlinkClick r:id="rId3"/>
              </a:rPr>
              <a:t>http://jquerymobile.com</a:t>
            </a:r>
            <a:r>
              <a:rPr lang="en-US" dirty="0" smtClean="0">
                <a:hlinkClick r:id="rId3"/>
              </a:rPr>
              <a:t>/</a:t>
            </a:r>
            <a:endParaRPr lang="en-US" dirty="0"/>
          </a:p>
        </p:txBody>
      </p:sp>
      <p:sp>
        <p:nvSpPr>
          <p:cNvPr id="4" name="Footer Placeholder 3"/>
          <p:cNvSpPr>
            <a:spLocks noGrp="1"/>
          </p:cNvSpPr>
          <p:nvPr>
            <p:ph type="ftr" sz="quarter" idx="11"/>
          </p:nvPr>
        </p:nvSpPr>
        <p:spPr/>
        <p:txBody>
          <a:bodyPr/>
          <a:lstStyle/>
          <a:p>
            <a:r>
              <a:rPr lang="en-US" smtClean="0"/>
              <a:t>Capgemini Public</a:t>
            </a:r>
            <a:endParaRPr lang="en-US"/>
          </a:p>
        </p:txBody>
      </p:sp>
    </p:spTree>
    <p:extLst>
      <p:ext uri="{BB962C8B-B14F-4D97-AF65-F5344CB8AC3E}">
        <p14:creationId xmlns:p14="http://schemas.microsoft.com/office/powerpoint/2010/main" val="106914412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Daily Assignment – Day 2</a:t>
            </a:r>
            <a:endParaRPr lang="en-US" dirty="0"/>
          </a:p>
        </p:txBody>
      </p:sp>
      <p:pic>
        <p:nvPicPr>
          <p:cNvPr id="38" name="Picture 37"/>
          <p:cNvPicPr>
            <a:picLocks noChangeAspect="1"/>
          </p:cNvPicPr>
          <p:nvPr/>
        </p:nvPicPr>
        <p:blipFill>
          <a:blip r:embed="rId2">
            <a:extLst>
              <a:ext uri="{BEBA8EAE-BF5A-486C-A8C5-ECC9F3942E4B}">
                <a14:imgProps xmlns:a14="http://schemas.microsoft.com/office/drawing/2010/main">
                  <a14:imgLayer r:embed="rId3">
                    <a14:imgEffect>
                      <a14:brightnessContrast bright="-78000"/>
                    </a14:imgEffect>
                  </a14:imgLayer>
                </a14:imgProps>
              </a:ext>
              <a:ext uri="{28A0092B-C50C-407E-A947-70E740481C1C}">
                <a14:useLocalDpi xmlns:a14="http://schemas.microsoft.com/office/drawing/2010/main" val="0"/>
              </a:ext>
            </a:extLst>
          </a:blip>
          <a:stretch>
            <a:fillRect/>
          </a:stretch>
        </p:blipFill>
        <p:spPr>
          <a:xfrm>
            <a:off x="0" y="691204"/>
            <a:ext cx="5600700" cy="371475"/>
          </a:xfrm>
          <a:prstGeom prst="rect">
            <a:avLst/>
          </a:prstGeom>
        </p:spPr>
      </p:pic>
      <p:pic>
        <p:nvPicPr>
          <p:cNvPr id="39" name="Picture 38"/>
          <p:cNvPicPr>
            <a:picLocks noChangeAspect="1"/>
          </p:cNvPicPr>
          <p:nvPr/>
        </p:nvPicPr>
        <p:blipFill>
          <a:blip r:embed="rId4">
            <a:extLst>
              <a:ext uri="{BEBA8EAE-BF5A-486C-A8C5-ECC9F3942E4B}">
                <a14:imgProps xmlns:a14="http://schemas.microsoft.com/office/drawing/2010/main">
                  <a14:imgLayer r:embed="rId3">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rot="10800000" flipV="1">
            <a:off x="3543301" y="5813878"/>
            <a:ext cx="5600700" cy="371477"/>
          </a:xfrm>
          <a:prstGeom prst="rect">
            <a:avLst/>
          </a:prstGeom>
        </p:spPr>
      </p:pic>
      <p:sp>
        <p:nvSpPr>
          <p:cNvPr id="3" name="Footer Placeholder 2"/>
          <p:cNvSpPr>
            <a:spLocks noGrp="1"/>
          </p:cNvSpPr>
          <p:nvPr>
            <p:ph type="ftr" sz="quarter" idx="11"/>
          </p:nvPr>
        </p:nvSpPr>
        <p:spPr/>
        <p:txBody>
          <a:bodyPr/>
          <a:lstStyle/>
          <a:p>
            <a:r>
              <a:rPr lang="en-US" smtClean="0"/>
              <a:t>Capgemini Public</a:t>
            </a:r>
            <a:endParaRPr lang="en-US"/>
          </a:p>
        </p:txBody>
      </p:sp>
      <p:sp>
        <p:nvSpPr>
          <p:cNvPr id="10" name="Rectangle 9"/>
          <p:cNvSpPr/>
          <p:nvPr/>
        </p:nvSpPr>
        <p:spPr>
          <a:xfrm>
            <a:off x="304800" y="1057274"/>
            <a:ext cx="8610600" cy="531837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285750" lvl="0" indent="-285750">
              <a:spcBef>
                <a:spcPct val="20000"/>
              </a:spcBef>
              <a:buClr>
                <a:srgbClr val="00A1E4"/>
              </a:buClr>
              <a:buFont typeface="Arial" panose="020B0604020202020204" pitchFamily="34" charset="0"/>
              <a:buChar char="•"/>
            </a:pPr>
            <a:r>
              <a:rPr lang="en-US" dirty="0">
                <a:solidFill>
                  <a:schemeClr val="tx1"/>
                </a:solidFill>
                <a:latin typeface="Candara" panose="020E0502030303020204" pitchFamily="34" charset="0"/>
              </a:rPr>
              <a:t>Prepare a sample application which displays the below information on </a:t>
            </a:r>
            <a:r>
              <a:rPr lang="en-US" dirty="0" err="1">
                <a:solidFill>
                  <a:schemeClr val="tx1"/>
                </a:solidFill>
                <a:latin typeface="Candara" panose="020E0502030303020204" pitchFamily="34" charset="0"/>
              </a:rPr>
              <a:t>ios</a:t>
            </a:r>
            <a:r>
              <a:rPr lang="en-US" dirty="0">
                <a:solidFill>
                  <a:schemeClr val="tx1"/>
                </a:solidFill>
                <a:latin typeface="Candara" panose="020E0502030303020204" pitchFamily="34" charset="0"/>
              </a:rPr>
              <a:t> &amp; Android using </a:t>
            </a:r>
            <a:r>
              <a:rPr lang="en-US" dirty="0" err="1">
                <a:solidFill>
                  <a:schemeClr val="tx1"/>
                </a:solidFill>
                <a:latin typeface="Candara" panose="020E0502030303020204" pitchFamily="34" charset="0"/>
              </a:rPr>
              <a:t>jquery</a:t>
            </a:r>
            <a:r>
              <a:rPr lang="en-US" dirty="0">
                <a:solidFill>
                  <a:schemeClr val="tx1"/>
                </a:solidFill>
                <a:latin typeface="Candara" panose="020E0502030303020204" pitchFamily="34" charset="0"/>
              </a:rPr>
              <a:t> mobile &amp; </a:t>
            </a:r>
            <a:r>
              <a:rPr lang="en-US" dirty="0" err="1" smtClean="0">
                <a:solidFill>
                  <a:schemeClr val="tx1"/>
                </a:solidFill>
                <a:latin typeface="Candara" panose="020E0502030303020204" pitchFamily="34" charset="0"/>
              </a:rPr>
              <a:t>Phonegap</a:t>
            </a:r>
            <a:r>
              <a:rPr lang="en-US" dirty="0" smtClean="0">
                <a:solidFill>
                  <a:schemeClr val="tx1"/>
                </a:solidFill>
                <a:latin typeface="Candara" panose="020E0502030303020204" pitchFamily="34" charset="0"/>
              </a:rPr>
              <a:t> </a:t>
            </a:r>
          </a:p>
          <a:p>
            <a:pPr marL="285750" lvl="0" indent="-285750">
              <a:spcBef>
                <a:spcPct val="20000"/>
              </a:spcBef>
              <a:buClr>
                <a:srgbClr val="00A1E4"/>
              </a:buClr>
              <a:buFont typeface="Arial" panose="020B0604020202020204" pitchFamily="34" charset="0"/>
              <a:buChar char="•"/>
            </a:pPr>
            <a:r>
              <a:rPr lang="en-US" dirty="0" smtClean="0">
                <a:solidFill>
                  <a:schemeClr val="tx1"/>
                </a:solidFill>
                <a:latin typeface="Candara" panose="020E0502030303020204" pitchFamily="34" charset="0"/>
              </a:rPr>
              <a:t>1. Display </a:t>
            </a:r>
            <a:r>
              <a:rPr lang="en-US" dirty="0" err="1" smtClean="0">
                <a:solidFill>
                  <a:schemeClr val="tx1"/>
                </a:solidFill>
                <a:latin typeface="Candara" panose="020E0502030303020204" pitchFamily="34" charset="0"/>
              </a:rPr>
              <a:t>EmployeeList</a:t>
            </a:r>
            <a:r>
              <a:rPr lang="en-US" dirty="0" smtClean="0">
                <a:solidFill>
                  <a:schemeClr val="tx1"/>
                </a:solidFill>
                <a:latin typeface="Candara" panose="020E0502030303020204" pitchFamily="34" charset="0"/>
              </a:rPr>
              <a:t> 2. When click on arrow on right move to </a:t>
            </a:r>
            <a:r>
              <a:rPr lang="en-US" dirty="0" err="1" smtClean="0">
                <a:solidFill>
                  <a:schemeClr val="tx1"/>
                </a:solidFill>
                <a:latin typeface="Candara" panose="020E0502030303020204" pitchFamily="34" charset="0"/>
              </a:rPr>
              <a:t>EmployeeDetails</a:t>
            </a:r>
            <a:r>
              <a:rPr lang="en-US" dirty="0" smtClean="0">
                <a:solidFill>
                  <a:schemeClr val="tx1"/>
                </a:solidFill>
                <a:latin typeface="Candara" panose="020E0502030303020204" pitchFamily="34" charset="0"/>
              </a:rPr>
              <a:t> screen</a:t>
            </a:r>
            <a:endParaRPr lang="en-US" dirty="0">
              <a:solidFill>
                <a:schemeClr val="tx1"/>
              </a:solidFill>
              <a:latin typeface="Candara" panose="020E0502030303020204" pitchFamily="34" charset="0"/>
            </a:endParaRPr>
          </a:p>
          <a:p>
            <a:pPr lvl="0" defTabSz="457200">
              <a:lnSpc>
                <a:spcPct val="200000"/>
              </a:lnSpc>
              <a:spcBef>
                <a:spcPct val="20000"/>
              </a:spcBef>
            </a:pPr>
            <a:endParaRPr lang="en-US" sz="2000" b="1" dirty="0" smtClean="0">
              <a:solidFill>
                <a:srgbClr val="1F497D"/>
              </a:solidFill>
              <a:latin typeface="Candara" panose="020E0502030303020204" pitchFamily="34" charset="0"/>
            </a:endParaRPr>
          </a:p>
          <a:p>
            <a:pPr lvl="0" defTabSz="457200">
              <a:lnSpc>
                <a:spcPct val="200000"/>
              </a:lnSpc>
              <a:spcBef>
                <a:spcPct val="20000"/>
              </a:spcBef>
            </a:pPr>
            <a:endParaRPr lang="en-US" sz="2000" b="1" dirty="0">
              <a:solidFill>
                <a:srgbClr val="1F497D"/>
              </a:solidFill>
              <a:latin typeface="Candara" panose="020E0502030303020204" pitchFamily="34" charset="0"/>
            </a:endParaRPr>
          </a:p>
          <a:p>
            <a:pPr lvl="0" defTabSz="457200">
              <a:lnSpc>
                <a:spcPct val="200000"/>
              </a:lnSpc>
              <a:spcBef>
                <a:spcPct val="20000"/>
              </a:spcBef>
            </a:pPr>
            <a:endParaRPr lang="en-US" sz="2000" b="1" dirty="0" smtClean="0">
              <a:solidFill>
                <a:srgbClr val="1F497D"/>
              </a:solidFill>
              <a:latin typeface="Candara" panose="020E0502030303020204" pitchFamily="34" charset="0"/>
            </a:endParaRPr>
          </a:p>
          <a:p>
            <a:pPr lvl="0" defTabSz="457200">
              <a:lnSpc>
                <a:spcPct val="200000"/>
              </a:lnSpc>
              <a:spcBef>
                <a:spcPct val="20000"/>
              </a:spcBef>
            </a:pPr>
            <a:endParaRPr lang="en-US" sz="2000" b="1" dirty="0" smtClean="0">
              <a:solidFill>
                <a:srgbClr val="1F497D"/>
              </a:solidFill>
              <a:latin typeface="Candara" panose="020E0502030303020204" pitchFamily="34" charset="0"/>
            </a:endParaRPr>
          </a:p>
          <a:p>
            <a:pPr lvl="0" defTabSz="457200">
              <a:lnSpc>
                <a:spcPct val="200000"/>
              </a:lnSpc>
              <a:spcBef>
                <a:spcPct val="20000"/>
              </a:spcBef>
            </a:pPr>
            <a:endParaRPr lang="en-US" sz="2000" b="1" dirty="0">
              <a:solidFill>
                <a:srgbClr val="1F497D"/>
              </a:solidFill>
              <a:latin typeface="Candara" panose="020E0502030303020204" pitchFamily="34" charset="0"/>
            </a:endParaRPr>
          </a:p>
          <a:p>
            <a:pPr lvl="0" defTabSz="457200">
              <a:lnSpc>
                <a:spcPct val="200000"/>
              </a:lnSpc>
              <a:spcBef>
                <a:spcPct val="20000"/>
              </a:spcBef>
            </a:pPr>
            <a:endParaRPr lang="en-US" sz="2000" b="1" dirty="0" smtClean="0">
              <a:solidFill>
                <a:srgbClr val="1F497D"/>
              </a:solidFill>
              <a:latin typeface="Candara" panose="020E0502030303020204" pitchFamily="34" charset="0"/>
            </a:endParaRPr>
          </a:p>
        </p:txBody>
      </p:sp>
      <p:pic>
        <p:nvPicPr>
          <p:cNvPr id="1026" name="Picture 2" descr="C:\Users\jp825305\Desktop\EmployeeDetails.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62500" y="2286000"/>
            <a:ext cx="2857500" cy="4034253"/>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jp825305\Desktop\EmployeeList.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38300" y="2286000"/>
            <a:ext cx="2857500" cy="40342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7136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Capgemini Public</a:t>
            </a:r>
            <a:endParaRPr lang="en-US"/>
          </a:p>
        </p:txBody>
      </p:sp>
      <p:pic>
        <p:nvPicPr>
          <p:cNvPr id="1026" name="Picture 2" descr="C:\Users\jp825305\Pictures\h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37" y="100014"/>
            <a:ext cx="8996363" cy="6135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91296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Cordova apps with jQuery Mobile</a:t>
            </a:r>
            <a:endParaRPr lang="en-US" dirty="0"/>
          </a:p>
        </p:txBody>
      </p:sp>
      <p:sp>
        <p:nvSpPr>
          <p:cNvPr id="3" name="Content Placeholder 2"/>
          <p:cNvSpPr>
            <a:spLocks noGrp="1"/>
          </p:cNvSpPr>
          <p:nvPr>
            <p:ph idx="1"/>
          </p:nvPr>
        </p:nvSpPr>
        <p:spPr>
          <a:xfrm>
            <a:off x="152400" y="990600"/>
            <a:ext cx="8610600" cy="5181600"/>
          </a:xfrm>
        </p:spPr>
        <p:txBody>
          <a:bodyPr>
            <a:normAutofit fontScale="92500" lnSpcReduction="10000"/>
          </a:bodyPr>
          <a:lstStyle/>
          <a:p>
            <a:pPr marL="0" indent="0">
              <a:buNone/>
            </a:pPr>
            <a:r>
              <a:rPr lang="en-US" dirty="0" smtClean="0">
                <a:solidFill>
                  <a:schemeClr val="tx1"/>
                </a:solidFill>
              </a:rPr>
              <a:t>Mobile Page Structure</a:t>
            </a:r>
          </a:p>
          <a:p>
            <a:pPr marL="0" indent="0">
              <a:buNone/>
            </a:pPr>
            <a:r>
              <a:rPr lang="en-US" b="0" dirty="0">
                <a:solidFill>
                  <a:schemeClr val="tx1"/>
                </a:solidFill>
              </a:rPr>
              <a:t>&lt;!DOCTYPE html&gt; </a:t>
            </a:r>
          </a:p>
          <a:p>
            <a:pPr marL="0" indent="0">
              <a:buNone/>
            </a:pPr>
            <a:r>
              <a:rPr lang="en-US" b="0" dirty="0">
                <a:solidFill>
                  <a:schemeClr val="tx1"/>
                </a:solidFill>
              </a:rPr>
              <a:t>&lt;html&gt; </a:t>
            </a:r>
          </a:p>
          <a:p>
            <a:pPr marL="0" indent="0">
              <a:buNone/>
            </a:pPr>
            <a:r>
              <a:rPr lang="en-US" b="0" dirty="0">
                <a:solidFill>
                  <a:schemeClr val="tx1"/>
                </a:solidFill>
              </a:rPr>
              <a:t>&lt;head&gt; </a:t>
            </a:r>
          </a:p>
          <a:p>
            <a:pPr marL="0" indent="0">
              <a:buNone/>
            </a:pPr>
            <a:r>
              <a:rPr lang="en-US" b="0" dirty="0">
                <a:solidFill>
                  <a:schemeClr val="tx1"/>
                </a:solidFill>
              </a:rPr>
              <a:t>	&lt;title&gt;Page Title&lt;/title&gt; </a:t>
            </a:r>
          </a:p>
          <a:p>
            <a:pPr marL="0" indent="0">
              <a:buNone/>
            </a:pPr>
            <a:r>
              <a:rPr lang="en-US" b="0" dirty="0">
                <a:solidFill>
                  <a:schemeClr val="tx1"/>
                </a:solidFill>
              </a:rPr>
              <a:t>	</a:t>
            </a:r>
            <a:r>
              <a:rPr lang="en-US" b="0" dirty="0" smtClean="0">
                <a:solidFill>
                  <a:schemeClr val="tx1"/>
                </a:solidFill>
              </a:rPr>
              <a:t>&lt;</a:t>
            </a:r>
            <a:r>
              <a:rPr lang="en-US" b="0" dirty="0">
                <a:solidFill>
                  <a:schemeClr val="tx1"/>
                </a:solidFill>
              </a:rPr>
              <a:t>meta name="viewport" content="width=device-width, initial-scale=1"&gt; </a:t>
            </a:r>
          </a:p>
          <a:p>
            <a:pPr marL="0" indent="0">
              <a:buNone/>
            </a:pPr>
            <a:r>
              <a:rPr lang="en-US" b="0" dirty="0">
                <a:solidFill>
                  <a:schemeClr val="tx1"/>
                </a:solidFill>
              </a:rPr>
              <a:t>	&lt;link </a:t>
            </a:r>
            <a:r>
              <a:rPr lang="en-US" b="0" dirty="0" err="1">
                <a:solidFill>
                  <a:schemeClr val="tx1"/>
                </a:solidFill>
              </a:rPr>
              <a:t>rel</a:t>
            </a:r>
            <a:r>
              <a:rPr lang="en-US" b="0" dirty="0">
                <a:solidFill>
                  <a:schemeClr val="tx1"/>
                </a:solidFill>
              </a:rPr>
              <a:t>="</a:t>
            </a:r>
            <a:r>
              <a:rPr lang="en-US" b="0" dirty="0" err="1">
                <a:solidFill>
                  <a:schemeClr val="tx1"/>
                </a:solidFill>
              </a:rPr>
              <a:t>stylesheet</a:t>
            </a:r>
            <a:r>
              <a:rPr lang="en-US" b="0" dirty="0">
                <a:solidFill>
                  <a:schemeClr val="tx1"/>
                </a:solidFill>
              </a:rPr>
              <a:t>" </a:t>
            </a:r>
            <a:r>
              <a:rPr lang="en-US" b="0" dirty="0" err="1">
                <a:solidFill>
                  <a:schemeClr val="tx1"/>
                </a:solidFill>
              </a:rPr>
              <a:t>href</a:t>
            </a:r>
            <a:r>
              <a:rPr lang="en-US" b="0" dirty="0">
                <a:solidFill>
                  <a:schemeClr val="tx1"/>
                </a:solidFill>
              </a:rPr>
              <a:t>="http://code.jquery.com/mobile/1.2.1/jquery.mobile-1.2.1.min.css" /&gt;</a:t>
            </a:r>
          </a:p>
          <a:p>
            <a:pPr marL="0" indent="0">
              <a:buNone/>
            </a:pPr>
            <a:r>
              <a:rPr lang="en-US" b="0" dirty="0">
                <a:solidFill>
                  <a:schemeClr val="tx1"/>
                </a:solidFill>
              </a:rPr>
              <a:t>	&lt;script </a:t>
            </a:r>
            <a:r>
              <a:rPr lang="en-US" b="0" dirty="0" err="1">
                <a:solidFill>
                  <a:schemeClr val="tx1"/>
                </a:solidFill>
              </a:rPr>
              <a:t>src</a:t>
            </a:r>
            <a:r>
              <a:rPr lang="en-US" b="0" dirty="0">
                <a:solidFill>
                  <a:schemeClr val="tx1"/>
                </a:solidFill>
              </a:rPr>
              <a:t>="http://code.jquery.com/jquery-1.8.3.min.js"&gt;&lt;/script&gt;</a:t>
            </a:r>
          </a:p>
          <a:p>
            <a:pPr marL="0" indent="0">
              <a:buNone/>
            </a:pPr>
            <a:r>
              <a:rPr lang="en-US" b="0" dirty="0">
                <a:solidFill>
                  <a:schemeClr val="tx1"/>
                </a:solidFill>
              </a:rPr>
              <a:t>	&lt;script </a:t>
            </a:r>
            <a:r>
              <a:rPr lang="en-US" b="0" dirty="0" err="1">
                <a:solidFill>
                  <a:schemeClr val="tx1"/>
                </a:solidFill>
              </a:rPr>
              <a:t>src</a:t>
            </a:r>
            <a:r>
              <a:rPr lang="en-US" b="0" dirty="0">
                <a:solidFill>
                  <a:schemeClr val="tx1"/>
                </a:solidFill>
              </a:rPr>
              <a:t>="http://code.jquery.com/mobile/1.2.1/jquery.mobile-1.2.1.min.js"&gt;&lt;/script&gt;</a:t>
            </a:r>
          </a:p>
          <a:p>
            <a:pPr marL="0" indent="0">
              <a:buNone/>
            </a:pPr>
            <a:r>
              <a:rPr lang="en-US" b="0" dirty="0">
                <a:solidFill>
                  <a:schemeClr val="tx1"/>
                </a:solidFill>
              </a:rPr>
              <a:t>&lt;/head&gt; </a:t>
            </a:r>
          </a:p>
          <a:p>
            <a:pPr marL="0" indent="0">
              <a:buNone/>
            </a:pPr>
            <a:endParaRPr lang="en-US" b="0" dirty="0">
              <a:solidFill>
                <a:schemeClr val="tx1"/>
              </a:solidFill>
            </a:endParaRPr>
          </a:p>
          <a:p>
            <a:pPr marL="0" indent="0">
              <a:buNone/>
            </a:pPr>
            <a:r>
              <a:rPr lang="en-US" b="0" dirty="0">
                <a:solidFill>
                  <a:schemeClr val="tx1"/>
                </a:solidFill>
              </a:rPr>
              <a:t>&lt;body&gt; </a:t>
            </a:r>
          </a:p>
          <a:p>
            <a:pPr marL="0" indent="0">
              <a:buNone/>
            </a:pPr>
            <a:r>
              <a:rPr lang="en-US" b="0" dirty="0">
                <a:solidFill>
                  <a:schemeClr val="tx1"/>
                </a:solidFill>
              </a:rPr>
              <a:t>	...content goes here...</a:t>
            </a:r>
          </a:p>
          <a:p>
            <a:pPr marL="0" indent="0">
              <a:buNone/>
            </a:pPr>
            <a:r>
              <a:rPr lang="en-US" b="0" dirty="0">
                <a:solidFill>
                  <a:schemeClr val="tx1"/>
                </a:solidFill>
              </a:rPr>
              <a:t>&lt;/body&gt;</a:t>
            </a:r>
          </a:p>
          <a:p>
            <a:pPr marL="0" indent="0">
              <a:buNone/>
            </a:pPr>
            <a:r>
              <a:rPr lang="en-US" b="0" dirty="0">
                <a:solidFill>
                  <a:schemeClr val="tx1"/>
                </a:solidFill>
              </a:rPr>
              <a:t>&lt;/html&gt;</a:t>
            </a:r>
          </a:p>
        </p:txBody>
      </p:sp>
      <p:sp>
        <p:nvSpPr>
          <p:cNvPr id="4" name="Footer Placeholder 3"/>
          <p:cNvSpPr>
            <a:spLocks noGrp="1"/>
          </p:cNvSpPr>
          <p:nvPr>
            <p:ph type="ftr" sz="quarter" idx="11"/>
          </p:nvPr>
        </p:nvSpPr>
        <p:spPr/>
        <p:txBody>
          <a:bodyPr/>
          <a:lstStyle/>
          <a:p>
            <a:r>
              <a:rPr lang="en-US" smtClean="0"/>
              <a:t>Capgemini Public</a:t>
            </a:r>
            <a:endParaRPr lang="en-US"/>
          </a:p>
        </p:txBody>
      </p:sp>
    </p:spTree>
    <p:extLst>
      <p:ext uri="{BB962C8B-B14F-4D97-AF65-F5344CB8AC3E}">
        <p14:creationId xmlns:p14="http://schemas.microsoft.com/office/powerpoint/2010/main" val="13453041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Cordova apps with jQuery Mobile</a:t>
            </a:r>
            <a:endParaRPr lang="en-US" dirty="0"/>
          </a:p>
        </p:txBody>
      </p:sp>
      <p:sp>
        <p:nvSpPr>
          <p:cNvPr id="3" name="Content Placeholder 2"/>
          <p:cNvSpPr>
            <a:spLocks noGrp="1"/>
          </p:cNvSpPr>
          <p:nvPr>
            <p:ph idx="1"/>
          </p:nvPr>
        </p:nvSpPr>
        <p:spPr>
          <a:xfrm>
            <a:off x="152400" y="990600"/>
            <a:ext cx="8610600" cy="5181600"/>
          </a:xfrm>
        </p:spPr>
        <p:txBody>
          <a:bodyPr>
            <a:normAutofit fontScale="92500" lnSpcReduction="10000"/>
          </a:bodyPr>
          <a:lstStyle/>
          <a:p>
            <a:pPr>
              <a:buFont typeface="Arial" panose="020B0604020202020204" pitchFamily="34" charset="0"/>
              <a:buChar char="•"/>
            </a:pPr>
            <a:r>
              <a:rPr lang="en-US" dirty="0">
                <a:solidFill>
                  <a:schemeClr val="tx1"/>
                </a:solidFill>
              </a:rPr>
              <a:t>content="width=device-width, </a:t>
            </a:r>
            <a:r>
              <a:rPr lang="en-US" dirty="0" smtClean="0">
                <a:solidFill>
                  <a:schemeClr val="tx1"/>
                </a:solidFill>
              </a:rPr>
              <a:t>initial-scale=1“ </a:t>
            </a:r>
            <a:r>
              <a:rPr lang="en-US" b="0" dirty="0" smtClean="0">
                <a:solidFill>
                  <a:schemeClr val="tx1"/>
                </a:solidFill>
              </a:rPr>
              <a:t>- the </a:t>
            </a:r>
            <a:r>
              <a:rPr lang="en-US" b="0" dirty="0">
                <a:solidFill>
                  <a:schemeClr val="tx1"/>
                </a:solidFill>
              </a:rPr>
              <a:t>width will be set to the pixel width of the device </a:t>
            </a:r>
            <a:r>
              <a:rPr lang="en-US" b="0" dirty="0" smtClean="0">
                <a:solidFill>
                  <a:schemeClr val="tx1"/>
                </a:solidFill>
              </a:rPr>
              <a:t>screen. </a:t>
            </a:r>
            <a:r>
              <a:rPr lang="en-US" b="0" dirty="0">
                <a:solidFill>
                  <a:schemeClr val="tx1"/>
                </a:solidFill>
              </a:rPr>
              <a:t>These settings do not disable the user's ability to zoom the pages</a:t>
            </a:r>
            <a:r>
              <a:rPr lang="en-US" b="0" dirty="0" smtClean="0">
                <a:solidFill>
                  <a:schemeClr val="tx1"/>
                </a:solidFill>
              </a:rPr>
              <a:t>.</a:t>
            </a:r>
          </a:p>
          <a:p>
            <a:pPr>
              <a:buFont typeface="Arial" panose="020B0604020202020204" pitchFamily="34" charset="0"/>
              <a:buChar char="•"/>
            </a:pPr>
            <a:r>
              <a:rPr lang="en-US" dirty="0">
                <a:solidFill>
                  <a:schemeClr val="tx1"/>
                </a:solidFill>
              </a:rPr>
              <a:t>Inside the body: Pages</a:t>
            </a:r>
          </a:p>
          <a:p>
            <a:pPr marL="0" indent="0">
              <a:buNone/>
            </a:pPr>
            <a:r>
              <a:rPr lang="it-IT" b="0" dirty="0" smtClean="0">
                <a:solidFill>
                  <a:schemeClr val="tx1"/>
                </a:solidFill>
              </a:rPr>
              <a:t>&lt;</a:t>
            </a:r>
            <a:r>
              <a:rPr lang="it-IT" b="0" dirty="0">
                <a:solidFill>
                  <a:schemeClr val="tx1"/>
                </a:solidFill>
              </a:rPr>
              <a:t>div data-role="page"&gt; </a:t>
            </a:r>
          </a:p>
          <a:p>
            <a:pPr marL="0" indent="0">
              <a:buNone/>
            </a:pPr>
            <a:r>
              <a:rPr lang="it-IT" b="0" dirty="0">
                <a:solidFill>
                  <a:schemeClr val="tx1"/>
                </a:solidFill>
              </a:rPr>
              <a:t>	&lt;div data-role="header"&gt;...&lt;/div&gt; </a:t>
            </a:r>
          </a:p>
          <a:p>
            <a:pPr marL="0" indent="0">
              <a:buNone/>
            </a:pPr>
            <a:r>
              <a:rPr lang="it-IT" b="0" dirty="0">
                <a:solidFill>
                  <a:schemeClr val="tx1"/>
                </a:solidFill>
              </a:rPr>
              <a:t>	&lt;div data-role="content"&gt;...&lt;/div&gt; </a:t>
            </a:r>
          </a:p>
          <a:p>
            <a:pPr marL="0" indent="0">
              <a:buNone/>
            </a:pPr>
            <a:r>
              <a:rPr lang="it-IT" b="0" dirty="0">
                <a:solidFill>
                  <a:schemeClr val="tx1"/>
                </a:solidFill>
              </a:rPr>
              <a:t>	&lt;div data-role="footer"&gt;...&lt;/div&gt; </a:t>
            </a:r>
          </a:p>
          <a:p>
            <a:pPr marL="0" indent="0">
              <a:buNone/>
            </a:pPr>
            <a:r>
              <a:rPr lang="it-IT" b="0" dirty="0" smtClean="0">
                <a:solidFill>
                  <a:schemeClr val="tx1"/>
                </a:solidFill>
              </a:rPr>
              <a:t>&lt;/</a:t>
            </a:r>
            <a:r>
              <a:rPr lang="it-IT" b="0" dirty="0">
                <a:solidFill>
                  <a:schemeClr val="tx1"/>
                </a:solidFill>
              </a:rPr>
              <a:t>div&gt; </a:t>
            </a:r>
            <a:endParaRPr lang="it-IT" b="0" dirty="0" smtClean="0">
              <a:solidFill>
                <a:schemeClr val="tx1"/>
              </a:solidFill>
            </a:endParaRPr>
          </a:p>
          <a:p>
            <a:pPr marL="0" indent="0">
              <a:buNone/>
            </a:pPr>
            <a:r>
              <a:rPr lang="it-IT" dirty="0" smtClean="0">
                <a:solidFill>
                  <a:schemeClr val="tx1"/>
                </a:solidFill>
              </a:rPr>
              <a:t>Note:</a:t>
            </a:r>
          </a:p>
          <a:p>
            <a:r>
              <a:rPr lang="en-US" b="0" dirty="0"/>
              <a:t> If your body contains no data-role="page" </a:t>
            </a:r>
            <a:r>
              <a:rPr lang="en-US" b="0" dirty="0" err="1"/>
              <a:t>divs</a:t>
            </a:r>
            <a:r>
              <a:rPr lang="en-US" b="0" dirty="0"/>
              <a:t>, jQuery Mobile wraps the entire contents of the body within a page div as explained above. jQuery Mobile is using jQuery's </a:t>
            </a:r>
            <a:r>
              <a:rPr lang="en-US" b="0" dirty="0" err="1"/>
              <a:t>wrapAll</a:t>
            </a:r>
            <a:r>
              <a:rPr lang="en-US" b="0" dirty="0"/>
              <a:t>() method to do this which looks for any script tags inside the content being wrapped, and loads each script source via XHR. If scripts are present in the body, the browser ends up loading them twice. We therefore strongly recommend that jQuery Mobile documents with scripts in their body also contain a div with data-role="page".</a:t>
            </a:r>
          </a:p>
          <a:p>
            <a:pPr marL="0" indent="0">
              <a:buNone/>
            </a:pPr>
            <a:endParaRPr lang="it-IT" b="0" dirty="0">
              <a:solidFill>
                <a:schemeClr val="tx1"/>
              </a:solidFill>
            </a:endParaRPr>
          </a:p>
          <a:p>
            <a:pPr marL="0" indent="0">
              <a:buNone/>
            </a:pPr>
            <a:endParaRPr lang="it-IT" b="0" dirty="0">
              <a:solidFill>
                <a:schemeClr val="tx1"/>
              </a:solidFill>
            </a:endParaRPr>
          </a:p>
          <a:p>
            <a:pPr marL="0" indent="0">
              <a:buNone/>
            </a:pPr>
            <a:r>
              <a:rPr lang="en-US" b="0" dirty="0">
                <a:solidFill>
                  <a:schemeClr val="tx1"/>
                </a:solidFill>
                <a:hlinkClick r:id="rId2"/>
              </a:rPr>
              <a:t>http://</a:t>
            </a:r>
            <a:r>
              <a:rPr lang="en-US" b="0" dirty="0" smtClean="0">
                <a:solidFill>
                  <a:schemeClr val="tx1"/>
                </a:solidFill>
                <a:hlinkClick r:id="rId2"/>
              </a:rPr>
              <a:t>demos.jquerymobile.com/1.2.1/docs/pages/page-anatomy.html</a:t>
            </a:r>
            <a:endParaRPr lang="en-US" b="0" dirty="0" smtClean="0">
              <a:solidFill>
                <a:schemeClr val="tx1"/>
              </a:solidFill>
            </a:endParaRPr>
          </a:p>
          <a:p>
            <a:pPr marL="0" indent="0">
              <a:buNone/>
            </a:pPr>
            <a:r>
              <a:rPr lang="en-US" b="0" dirty="0">
                <a:solidFill>
                  <a:schemeClr val="tx1"/>
                </a:solidFill>
              </a:rPr>
              <a:t>http://www.w3schools.com/jquerymobile/jquerymobile_examples.asp</a:t>
            </a:r>
          </a:p>
          <a:p>
            <a:pPr marL="0" indent="0">
              <a:buNone/>
            </a:pPr>
            <a:endParaRPr lang="en-US" b="0" dirty="0">
              <a:solidFill>
                <a:schemeClr val="tx1"/>
              </a:solidFill>
            </a:endParaRPr>
          </a:p>
          <a:p>
            <a:pPr marL="0" indent="0">
              <a:buNone/>
            </a:pPr>
            <a:endParaRPr lang="en-US" b="0" dirty="0">
              <a:solidFill>
                <a:schemeClr val="tx1"/>
              </a:solidFill>
            </a:endParaRPr>
          </a:p>
        </p:txBody>
      </p:sp>
      <p:sp>
        <p:nvSpPr>
          <p:cNvPr id="4" name="Footer Placeholder 3"/>
          <p:cNvSpPr>
            <a:spLocks noGrp="1"/>
          </p:cNvSpPr>
          <p:nvPr>
            <p:ph type="ftr" sz="quarter" idx="11"/>
          </p:nvPr>
        </p:nvSpPr>
        <p:spPr/>
        <p:txBody>
          <a:bodyPr/>
          <a:lstStyle/>
          <a:p>
            <a:r>
              <a:rPr lang="en-US" smtClean="0"/>
              <a:t>Capgemini Public</a:t>
            </a:r>
            <a:endParaRPr lang="en-US"/>
          </a:p>
        </p:txBody>
      </p:sp>
    </p:spTree>
    <p:extLst>
      <p:ext uri="{BB962C8B-B14F-4D97-AF65-F5344CB8AC3E}">
        <p14:creationId xmlns:p14="http://schemas.microsoft.com/office/powerpoint/2010/main" val="10059194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Cordova apps with jQuery Mobile</a:t>
            </a:r>
            <a:endParaRPr lang="en-US" dirty="0"/>
          </a:p>
        </p:txBody>
      </p:sp>
      <p:sp>
        <p:nvSpPr>
          <p:cNvPr id="3" name="Content Placeholder 2"/>
          <p:cNvSpPr>
            <a:spLocks noGrp="1"/>
          </p:cNvSpPr>
          <p:nvPr>
            <p:ph idx="1"/>
          </p:nvPr>
        </p:nvSpPr>
        <p:spPr>
          <a:xfrm>
            <a:off x="152400" y="990600"/>
            <a:ext cx="8610600" cy="5486400"/>
          </a:xfrm>
        </p:spPr>
        <p:txBody>
          <a:bodyPr>
            <a:noAutofit/>
          </a:bodyPr>
          <a:lstStyle/>
          <a:p>
            <a:pPr marL="0" indent="0">
              <a:buNone/>
            </a:pPr>
            <a:r>
              <a:rPr lang="en-US" sz="1400" b="0" dirty="0">
                <a:solidFill>
                  <a:schemeClr val="tx1"/>
                </a:solidFill>
              </a:rPr>
              <a:t>&lt;!DOCTYPE html&gt; </a:t>
            </a:r>
          </a:p>
          <a:p>
            <a:pPr marL="0" indent="0">
              <a:buNone/>
            </a:pPr>
            <a:r>
              <a:rPr lang="en-US" sz="1400" b="0" dirty="0">
                <a:solidFill>
                  <a:schemeClr val="tx1"/>
                </a:solidFill>
              </a:rPr>
              <a:t>&lt;html&gt; </a:t>
            </a:r>
          </a:p>
          <a:p>
            <a:pPr marL="0" indent="0">
              <a:buNone/>
            </a:pPr>
            <a:r>
              <a:rPr lang="en-US" sz="1400" b="0" dirty="0">
                <a:solidFill>
                  <a:schemeClr val="tx1"/>
                </a:solidFill>
              </a:rPr>
              <a:t>&lt;head&gt; </a:t>
            </a:r>
          </a:p>
          <a:p>
            <a:pPr marL="0" indent="0">
              <a:buNone/>
            </a:pPr>
            <a:r>
              <a:rPr lang="en-US" sz="1400" b="0" dirty="0">
                <a:solidFill>
                  <a:schemeClr val="tx1"/>
                </a:solidFill>
              </a:rPr>
              <a:t>	&lt;title&gt;Page Title&lt;/title&gt; </a:t>
            </a:r>
          </a:p>
          <a:p>
            <a:pPr marL="0" indent="0">
              <a:buNone/>
            </a:pPr>
            <a:r>
              <a:rPr lang="en-US" sz="1400" b="0" dirty="0">
                <a:solidFill>
                  <a:schemeClr val="tx1"/>
                </a:solidFill>
              </a:rPr>
              <a:t>	</a:t>
            </a:r>
            <a:r>
              <a:rPr lang="en-US" sz="1400" b="0" dirty="0" smtClean="0">
                <a:solidFill>
                  <a:schemeClr val="tx1"/>
                </a:solidFill>
              </a:rPr>
              <a:t>&lt;</a:t>
            </a:r>
            <a:r>
              <a:rPr lang="en-US" sz="1400" b="0" dirty="0">
                <a:solidFill>
                  <a:schemeClr val="tx1"/>
                </a:solidFill>
              </a:rPr>
              <a:t>meta name="viewport" content="width=device-width, initial-scale=1"&gt; </a:t>
            </a:r>
          </a:p>
          <a:p>
            <a:pPr marL="0" indent="0">
              <a:buNone/>
            </a:pPr>
            <a:r>
              <a:rPr lang="en-US" sz="1400" b="0" dirty="0">
                <a:solidFill>
                  <a:schemeClr val="tx1"/>
                </a:solidFill>
              </a:rPr>
              <a:t>	&lt;link </a:t>
            </a:r>
            <a:r>
              <a:rPr lang="en-US" sz="1400" b="0" dirty="0" err="1">
                <a:solidFill>
                  <a:schemeClr val="tx1"/>
                </a:solidFill>
              </a:rPr>
              <a:t>rel</a:t>
            </a:r>
            <a:r>
              <a:rPr lang="en-US" sz="1400" b="0" dirty="0">
                <a:solidFill>
                  <a:schemeClr val="tx1"/>
                </a:solidFill>
              </a:rPr>
              <a:t>="</a:t>
            </a:r>
            <a:r>
              <a:rPr lang="en-US" sz="1400" b="0" dirty="0" err="1">
                <a:solidFill>
                  <a:schemeClr val="tx1"/>
                </a:solidFill>
              </a:rPr>
              <a:t>stylesheet</a:t>
            </a:r>
            <a:r>
              <a:rPr lang="en-US" sz="1400" b="0" dirty="0">
                <a:solidFill>
                  <a:schemeClr val="tx1"/>
                </a:solidFill>
              </a:rPr>
              <a:t>" </a:t>
            </a:r>
            <a:r>
              <a:rPr lang="en-US" sz="1400" b="0" dirty="0" err="1">
                <a:solidFill>
                  <a:schemeClr val="tx1"/>
                </a:solidFill>
              </a:rPr>
              <a:t>href</a:t>
            </a:r>
            <a:r>
              <a:rPr lang="en-US" sz="1400" b="0" dirty="0">
                <a:solidFill>
                  <a:schemeClr val="tx1"/>
                </a:solidFill>
              </a:rPr>
              <a:t>="http://code.jquery.com/mobile/1.2.1/jquery.mobile-1.2.1.min.css" /&gt;</a:t>
            </a:r>
          </a:p>
          <a:p>
            <a:pPr marL="0" indent="0">
              <a:buNone/>
            </a:pPr>
            <a:r>
              <a:rPr lang="en-US" sz="1400" b="0" dirty="0">
                <a:solidFill>
                  <a:schemeClr val="tx1"/>
                </a:solidFill>
              </a:rPr>
              <a:t>	&lt;script </a:t>
            </a:r>
            <a:r>
              <a:rPr lang="en-US" sz="1400" b="0" dirty="0" err="1">
                <a:solidFill>
                  <a:schemeClr val="tx1"/>
                </a:solidFill>
              </a:rPr>
              <a:t>src</a:t>
            </a:r>
            <a:r>
              <a:rPr lang="en-US" sz="1400" b="0" dirty="0">
                <a:solidFill>
                  <a:schemeClr val="tx1"/>
                </a:solidFill>
              </a:rPr>
              <a:t>="http://code.jquery.com/jquery-1.8.3.min.js"&gt;&lt;/script&gt;</a:t>
            </a:r>
          </a:p>
          <a:p>
            <a:pPr marL="0" indent="0">
              <a:buNone/>
            </a:pPr>
            <a:r>
              <a:rPr lang="en-US" sz="1400" b="0" dirty="0">
                <a:solidFill>
                  <a:schemeClr val="tx1"/>
                </a:solidFill>
              </a:rPr>
              <a:t>	&lt;script </a:t>
            </a:r>
            <a:r>
              <a:rPr lang="en-US" sz="1400" b="0" dirty="0" err="1">
                <a:solidFill>
                  <a:schemeClr val="tx1"/>
                </a:solidFill>
              </a:rPr>
              <a:t>src</a:t>
            </a:r>
            <a:r>
              <a:rPr lang="en-US" sz="1400" b="0" dirty="0">
                <a:solidFill>
                  <a:schemeClr val="tx1"/>
                </a:solidFill>
              </a:rPr>
              <a:t>="http://code.jquery.com/mobile/1.2.1/jquery.mobile-1.2.1.min.js"&gt;&lt;/script&gt;</a:t>
            </a:r>
          </a:p>
          <a:p>
            <a:pPr marL="0" indent="0">
              <a:buNone/>
            </a:pPr>
            <a:r>
              <a:rPr lang="en-US" sz="1400" b="0" dirty="0">
                <a:solidFill>
                  <a:schemeClr val="tx1"/>
                </a:solidFill>
              </a:rPr>
              <a:t>&lt;/head&gt; </a:t>
            </a:r>
          </a:p>
          <a:p>
            <a:pPr marL="0" indent="0">
              <a:buNone/>
            </a:pPr>
            <a:r>
              <a:rPr lang="en-US" sz="1400" b="0" dirty="0">
                <a:solidFill>
                  <a:schemeClr val="tx1"/>
                </a:solidFill>
              </a:rPr>
              <a:t>&lt;body&gt; </a:t>
            </a:r>
          </a:p>
          <a:p>
            <a:pPr marL="0" indent="0">
              <a:buNone/>
            </a:pPr>
            <a:r>
              <a:rPr lang="en-US" sz="1400" b="0" dirty="0" smtClean="0">
                <a:solidFill>
                  <a:schemeClr val="tx1"/>
                </a:solidFill>
              </a:rPr>
              <a:t>&lt;</a:t>
            </a:r>
            <a:r>
              <a:rPr lang="en-US" sz="1400" b="0" dirty="0">
                <a:solidFill>
                  <a:schemeClr val="tx1"/>
                </a:solidFill>
              </a:rPr>
              <a:t>div data-role="page"&gt;</a:t>
            </a:r>
          </a:p>
          <a:p>
            <a:pPr marL="0" indent="0">
              <a:buNone/>
            </a:pPr>
            <a:r>
              <a:rPr lang="en-US" sz="1400" b="0" dirty="0">
                <a:solidFill>
                  <a:schemeClr val="tx1"/>
                </a:solidFill>
              </a:rPr>
              <a:t>	&lt;div data-role="header"&gt;</a:t>
            </a:r>
          </a:p>
          <a:p>
            <a:pPr marL="0" indent="0">
              <a:buNone/>
            </a:pPr>
            <a:r>
              <a:rPr lang="en-US" sz="1400" b="0" dirty="0">
                <a:solidFill>
                  <a:schemeClr val="tx1"/>
                </a:solidFill>
              </a:rPr>
              <a:t>		&lt;h1&gt;Page Title&lt;/h1&gt;</a:t>
            </a:r>
          </a:p>
          <a:p>
            <a:pPr marL="0" indent="0">
              <a:buNone/>
            </a:pPr>
            <a:r>
              <a:rPr lang="en-US" sz="1400" b="0" dirty="0">
                <a:solidFill>
                  <a:schemeClr val="tx1"/>
                </a:solidFill>
              </a:rPr>
              <a:t>	&lt;/div&gt;&lt;!-- /header --&gt;</a:t>
            </a:r>
          </a:p>
          <a:p>
            <a:pPr marL="0" indent="0">
              <a:buNone/>
            </a:pPr>
            <a:r>
              <a:rPr lang="en-US" sz="1400" b="0" dirty="0">
                <a:solidFill>
                  <a:schemeClr val="tx1"/>
                </a:solidFill>
              </a:rPr>
              <a:t>	&lt;div data-role="content"&gt;	</a:t>
            </a:r>
          </a:p>
          <a:p>
            <a:pPr marL="0" indent="0">
              <a:buNone/>
            </a:pPr>
            <a:r>
              <a:rPr lang="en-US" sz="1400" b="0" dirty="0">
                <a:solidFill>
                  <a:schemeClr val="tx1"/>
                </a:solidFill>
              </a:rPr>
              <a:t>		&lt;p&gt;Page content goes here.&lt;/p&gt;		</a:t>
            </a:r>
          </a:p>
          <a:p>
            <a:pPr marL="0" indent="0">
              <a:buNone/>
            </a:pPr>
            <a:r>
              <a:rPr lang="en-US" sz="1400" b="0" dirty="0">
                <a:solidFill>
                  <a:schemeClr val="tx1"/>
                </a:solidFill>
              </a:rPr>
              <a:t>	&lt;/div&gt;&lt;!-- /content --&gt;</a:t>
            </a:r>
          </a:p>
          <a:p>
            <a:pPr marL="0" indent="0">
              <a:buNone/>
            </a:pPr>
            <a:r>
              <a:rPr lang="en-US" sz="1400" b="0" dirty="0">
                <a:solidFill>
                  <a:schemeClr val="tx1"/>
                </a:solidFill>
              </a:rPr>
              <a:t>	&lt;div data-role="footer"&gt;</a:t>
            </a:r>
          </a:p>
          <a:p>
            <a:pPr marL="0" indent="0">
              <a:buNone/>
            </a:pPr>
            <a:r>
              <a:rPr lang="en-US" sz="1400" b="0" dirty="0">
                <a:solidFill>
                  <a:schemeClr val="tx1"/>
                </a:solidFill>
              </a:rPr>
              <a:t>		&lt;h4&gt;Page Footer&lt;/h4&gt;</a:t>
            </a:r>
          </a:p>
          <a:p>
            <a:pPr marL="0" indent="0">
              <a:buNone/>
            </a:pPr>
            <a:r>
              <a:rPr lang="en-US" sz="1400" b="0" dirty="0">
                <a:solidFill>
                  <a:schemeClr val="tx1"/>
                </a:solidFill>
              </a:rPr>
              <a:t>	&lt;/div&gt;&lt;!-- /footer </a:t>
            </a:r>
            <a:r>
              <a:rPr lang="en-US" sz="1400" b="0" dirty="0" smtClean="0">
                <a:solidFill>
                  <a:schemeClr val="tx1"/>
                </a:solidFill>
              </a:rPr>
              <a:t>--&gt;&lt;/</a:t>
            </a:r>
            <a:r>
              <a:rPr lang="en-US" sz="1400" b="0" dirty="0">
                <a:solidFill>
                  <a:schemeClr val="tx1"/>
                </a:solidFill>
              </a:rPr>
              <a:t>div&gt;&lt;!-- /page --&gt;</a:t>
            </a:r>
          </a:p>
          <a:p>
            <a:pPr marL="0" indent="0">
              <a:buNone/>
            </a:pPr>
            <a:r>
              <a:rPr lang="en-US" sz="1400" b="0" dirty="0" smtClean="0">
                <a:solidFill>
                  <a:schemeClr val="tx1"/>
                </a:solidFill>
              </a:rPr>
              <a:t>&lt;/</a:t>
            </a:r>
            <a:r>
              <a:rPr lang="en-US" sz="1400" b="0" dirty="0">
                <a:solidFill>
                  <a:schemeClr val="tx1"/>
                </a:solidFill>
              </a:rPr>
              <a:t>body</a:t>
            </a:r>
            <a:r>
              <a:rPr lang="en-US" sz="1400" b="0" dirty="0" smtClean="0">
                <a:solidFill>
                  <a:schemeClr val="tx1"/>
                </a:solidFill>
              </a:rPr>
              <a:t>&gt;  &lt;/</a:t>
            </a:r>
            <a:r>
              <a:rPr lang="en-US" sz="1400" b="0" dirty="0">
                <a:solidFill>
                  <a:schemeClr val="tx1"/>
                </a:solidFill>
              </a:rPr>
              <a:t>html&gt;</a:t>
            </a:r>
          </a:p>
        </p:txBody>
      </p:sp>
      <p:sp>
        <p:nvSpPr>
          <p:cNvPr id="4" name="Footer Placeholder 3"/>
          <p:cNvSpPr>
            <a:spLocks noGrp="1"/>
          </p:cNvSpPr>
          <p:nvPr>
            <p:ph type="ftr" sz="quarter" idx="11"/>
          </p:nvPr>
        </p:nvSpPr>
        <p:spPr/>
        <p:txBody>
          <a:bodyPr/>
          <a:lstStyle/>
          <a:p>
            <a:r>
              <a:rPr lang="en-US" smtClean="0"/>
              <a:t>Capgemini Public</a:t>
            </a:r>
            <a:endParaRPr lang="en-US"/>
          </a:p>
        </p:txBody>
      </p:sp>
    </p:spTree>
    <p:extLst>
      <p:ext uri="{BB962C8B-B14F-4D97-AF65-F5344CB8AC3E}">
        <p14:creationId xmlns:p14="http://schemas.microsoft.com/office/powerpoint/2010/main" val="29520010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Capgemini Public</a:t>
            </a:r>
            <a:endParaRPr lang="en-US"/>
          </a:p>
        </p:txBody>
      </p:sp>
      <p:sp>
        <p:nvSpPr>
          <p:cNvPr id="2" name="Content Placeholder 1"/>
          <p:cNvSpPr>
            <a:spLocks noGrp="1"/>
          </p:cNvSpPr>
          <p:nvPr>
            <p:ph idx="1"/>
          </p:nvPr>
        </p:nvSpPr>
        <p:spPr>
          <a:xfrm>
            <a:off x="228600" y="990600"/>
            <a:ext cx="8458200" cy="5135563"/>
          </a:xfrm>
        </p:spPr>
        <p:txBody>
          <a:bodyPr>
            <a:normAutofit/>
          </a:bodyPr>
          <a:lstStyle/>
          <a:p>
            <a:pPr marL="0" indent="0">
              <a:buNone/>
            </a:pPr>
            <a:r>
              <a:rPr lang="en-US" sz="2000" dirty="0" smtClean="0">
                <a:solidFill>
                  <a:schemeClr val="tx1"/>
                </a:solidFill>
              </a:rPr>
              <a:t> </a:t>
            </a:r>
            <a:r>
              <a:rPr lang="en-US" sz="2000" dirty="0">
                <a:solidFill>
                  <a:schemeClr val="tx1"/>
                </a:solidFill>
              </a:rPr>
              <a:t>F</a:t>
            </a:r>
            <a:r>
              <a:rPr lang="en-US" sz="2000" dirty="0" smtClean="0">
                <a:solidFill>
                  <a:schemeClr val="tx1"/>
                </a:solidFill>
              </a:rPr>
              <a:t>ew  </a:t>
            </a:r>
            <a:r>
              <a:rPr lang="en-US" sz="2000" dirty="0">
                <a:solidFill>
                  <a:schemeClr val="tx1"/>
                </a:solidFill>
              </a:rPr>
              <a:t>tips that aren't specifically related to </a:t>
            </a:r>
            <a:r>
              <a:rPr lang="en-US" sz="2000" dirty="0" err="1" smtClean="0">
                <a:solidFill>
                  <a:schemeClr val="tx1"/>
                </a:solidFill>
              </a:rPr>
              <a:t>PhoneGap</a:t>
            </a:r>
            <a:r>
              <a:rPr lang="en-US" sz="2000" dirty="0" smtClean="0">
                <a:solidFill>
                  <a:schemeClr val="tx1"/>
                </a:solidFill>
              </a:rPr>
              <a:t>:</a:t>
            </a:r>
          </a:p>
          <a:p>
            <a:r>
              <a:rPr lang="en-US" b="0" dirty="0" smtClean="0">
                <a:solidFill>
                  <a:schemeClr val="tx1"/>
                </a:solidFill>
              </a:rPr>
              <a:t>Recommend </a:t>
            </a:r>
            <a:r>
              <a:rPr lang="en-US" b="0" dirty="0">
                <a:solidFill>
                  <a:schemeClr val="tx1"/>
                </a:solidFill>
              </a:rPr>
              <a:t>disabling the </a:t>
            </a:r>
            <a:r>
              <a:rPr lang="en-US" b="0" dirty="0" err="1">
                <a:solidFill>
                  <a:schemeClr val="tx1"/>
                </a:solidFill>
              </a:rPr>
              <a:t>pushState</a:t>
            </a:r>
            <a:r>
              <a:rPr lang="en-US" b="0" dirty="0">
                <a:solidFill>
                  <a:schemeClr val="tx1"/>
                </a:solidFill>
              </a:rPr>
              <a:t> feature for installed apps because there are edge cases where this feature can cause unexpected navigation behavior and since URLs aren't visible in a </a:t>
            </a:r>
            <a:r>
              <a:rPr lang="en-US" b="0" dirty="0" err="1">
                <a:solidFill>
                  <a:schemeClr val="tx1"/>
                </a:solidFill>
              </a:rPr>
              <a:t>webview</a:t>
            </a:r>
            <a:r>
              <a:rPr lang="en-US" b="0" dirty="0">
                <a:solidFill>
                  <a:schemeClr val="tx1"/>
                </a:solidFill>
              </a:rPr>
              <a:t>, it's not worth keeping this active in these situations</a:t>
            </a:r>
            <a:r>
              <a:rPr lang="en-US" b="0" dirty="0" smtClean="0">
                <a:solidFill>
                  <a:schemeClr val="tx1"/>
                </a:solidFill>
              </a:rPr>
              <a:t>.</a:t>
            </a:r>
          </a:p>
          <a:p>
            <a:r>
              <a:rPr lang="en-US" b="0" dirty="0">
                <a:solidFill>
                  <a:schemeClr val="tx1"/>
                </a:solidFill>
              </a:rPr>
              <a:t>Android enforces a timeout when loading URLs in a </a:t>
            </a:r>
            <a:r>
              <a:rPr lang="en-US" b="0" dirty="0" err="1">
                <a:solidFill>
                  <a:schemeClr val="tx1"/>
                </a:solidFill>
              </a:rPr>
              <a:t>webview</a:t>
            </a:r>
            <a:r>
              <a:rPr lang="en-US" b="0" dirty="0">
                <a:solidFill>
                  <a:schemeClr val="tx1"/>
                </a:solidFill>
              </a:rPr>
              <a:t> which may be too short for your needs. You can change this timeout by editing a Java class generated by the Eclipse plugin for Android</a:t>
            </a:r>
            <a:r>
              <a:rPr lang="en-US" b="0" dirty="0" smtClean="0">
                <a:solidFill>
                  <a:schemeClr val="tx1"/>
                </a:solidFill>
              </a:rPr>
              <a:t>:</a:t>
            </a:r>
          </a:p>
          <a:p>
            <a:pPr marL="0" indent="0">
              <a:buNone/>
            </a:pPr>
            <a:r>
              <a:rPr lang="en-US" b="0" dirty="0" smtClean="0">
                <a:solidFill>
                  <a:schemeClr val="tx1"/>
                </a:solidFill>
              </a:rPr>
              <a:t>	</a:t>
            </a:r>
            <a:r>
              <a:rPr lang="en-US" b="0" dirty="0" err="1" smtClean="0">
                <a:solidFill>
                  <a:schemeClr val="tx1"/>
                </a:solidFill>
              </a:rPr>
              <a:t>super.setIntegerProperty</a:t>
            </a:r>
            <a:r>
              <a:rPr lang="en-US" b="0" dirty="0">
                <a:solidFill>
                  <a:schemeClr val="tx1"/>
                </a:solidFill>
              </a:rPr>
              <a:t>("</a:t>
            </a:r>
            <a:r>
              <a:rPr lang="en-US" b="0" dirty="0" err="1">
                <a:solidFill>
                  <a:schemeClr val="tx1"/>
                </a:solidFill>
              </a:rPr>
              <a:t>loadUrlTimeoutValue</a:t>
            </a:r>
            <a:r>
              <a:rPr lang="en-US" b="0" dirty="0">
                <a:solidFill>
                  <a:schemeClr val="tx1"/>
                </a:solidFill>
              </a:rPr>
              <a:t>", 60000</a:t>
            </a:r>
            <a:r>
              <a:rPr lang="en-US" b="0" dirty="0" smtClean="0">
                <a:solidFill>
                  <a:schemeClr val="tx1"/>
                </a:solidFill>
              </a:rPr>
              <a:t>);</a:t>
            </a:r>
            <a:endParaRPr lang="en-US" b="0" dirty="0">
              <a:solidFill>
                <a:schemeClr val="tx1"/>
              </a:solidFill>
            </a:endParaRPr>
          </a:p>
          <a:p>
            <a:r>
              <a:rPr lang="en-US" b="0" dirty="0">
                <a:solidFill>
                  <a:schemeClr val="tx1"/>
                </a:solidFill>
              </a:rPr>
              <a:t>Avoid underscores in files and folders because </a:t>
            </a:r>
            <a:r>
              <a:rPr lang="en-US" b="0" dirty="0" err="1">
                <a:solidFill>
                  <a:schemeClr val="tx1"/>
                </a:solidFill>
              </a:rPr>
              <a:t>Phonegap</a:t>
            </a:r>
            <a:r>
              <a:rPr lang="en-US" b="0" dirty="0">
                <a:solidFill>
                  <a:schemeClr val="tx1"/>
                </a:solidFill>
              </a:rPr>
              <a:t> may fail to load the contained files in Android. This is a known issue</a:t>
            </a:r>
            <a:r>
              <a:rPr lang="en-US" b="0" dirty="0" smtClean="0">
                <a:solidFill>
                  <a:schemeClr val="tx1"/>
                </a:solidFill>
              </a:rPr>
              <a:t>.</a:t>
            </a:r>
          </a:p>
          <a:p>
            <a:r>
              <a:rPr lang="en-US" b="0" dirty="0">
                <a:solidFill>
                  <a:schemeClr val="tx1"/>
                </a:solidFill>
              </a:rPr>
              <a:t>Try animation-fill-mode to reduce </a:t>
            </a:r>
            <a:r>
              <a:rPr lang="en-US" b="0" dirty="0" err="1">
                <a:solidFill>
                  <a:schemeClr val="tx1"/>
                </a:solidFill>
              </a:rPr>
              <a:t>blinky</a:t>
            </a:r>
            <a:r>
              <a:rPr lang="en-US" b="0" dirty="0">
                <a:solidFill>
                  <a:schemeClr val="tx1"/>
                </a:solidFill>
              </a:rPr>
              <a:t> transitions but beware that we're found that certain devices like the Nexus 7 run animations very slowly when this CSS property is in play. We recommend targeting this carefully and testing thoroughly to ensure that it doesn't impact </a:t>
            </a:r>
            <a:r>
              <a:rPr lang="en-US" b="0" dirty="0" smtClean="0">
                <a:solidFill>
                  <a:schemeClr val="tx1"/>
                </a:solidFill>
              </a:rPr>
              <a:t>smoothness</a:t>
            </a:r>
          </a:p>
          <a:p>
            <a:endParaRPr lang="en-US" b="0" dirty="0">
              <a:solidFill>
                <a:schemeClr val="tx1"/>
              </a:solidFill>
            </a:endParaRPr>
          </a:p>
        </p:txBody>
      </p:sp>
    </p:spTree>
    <p:extLst>
      <p:ext uri="{BB962C8B-B14F-4D97-AF65-F5344CB8AC3E}">
        <p14:creationId xmlns:p14="http://schemas.microsoft.com/office/powerpoint/2010/main" val="36188580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0200" y="3022937"/>
            <a:ext cx="6324600" cy="70788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lvl1pPr defTabSz="957263">
              <a:lnSpc>
                <a:spcPct val="100000"/>
              </a:lnSpc>
              <a:defRPr sz="2800" b="0">
                <a:solidFill>
                  <a:schemeClr val="tx2"/>
                </a:solidFill>
                <a:latin typeface="Candara" panose="020E0502030303020204" pitchFamily="34" charset="0"/>
                <a:cs typeface="+mj-cs"/>
              </a:defRPr>
            </a:lvl1pPr>
            <a:lvl2pPr>
              <a:defRPr sz="2800">
                <a:latin typeface="Candara" pitchFamily="34" charset="0"/>
              </a:defRPr>
            </a:lvl2pPr>
            <a:lvl3pPr>
              <a:defRPr sz="2800">
                <a:latin typeface="Candara" pitchFamily="34" charset="0"/>
              </a:defRPr>
            </a:lvl3pPr>
            <a:lvl4pPr>
              <a:defRPr sz="2800">
                <a:latin typeface="Candara" pitchFamily="34" charset="0"/>
              </a:defRPr>
            </a:lvl4pPr>
            <a:lvl5pPr>
              <a:defRPr sz="2800">
                <a:latin typeface="Candara" pitchFamily="34" charset="0"/>
              </a:defRPr>
            </a:lvl5pPr>
            <a:lvl6pPr marL="457200" fontAlgn="base">
              <a:spcBef>
                <a:spcPct val="0"/>
              </a:spcBef>
              <a:spcAft>
                <a:spcPct val="0"/>
              </a:spcAft>
              <a:defRPr sz="2800">
                <a:latin typeface="Candara" pitchFamily="34" charset="0"/>
              </a:defRPr>
            </a:lvl6pPr>
            <a:lvl7pPr marL="914400" fontAlgn="base">
              <a:spcBef>
                <a:spcPct val="0"/>
              </a:spcBef>
              <a:spcAft>
                <a:spcPct val="0"/>
              </a:spcAft>
              <a:defRPr sz="2800">
                <a:latin typeface="Candara" pitchFamily="34" charset="0"/>
              </a:defRPr>
            </a:lvl7pPr>
            <a:lvl8pPr marL="1371600" fontAlgn="base">
              <a:spcBef>
                <a:spcPct val="0"/>
              </a:spcBef>
              <a:spcAft>
                <a:spcPct val="0"/>
              </a:spcAft>
              <a:defRPr sz="2800">
                <a:latin typeface="Candara" pitchFamily="34" charset="0"/>
              </a:defRPr>
            </a:lvl8pPr>
            <a:lvl9pPr marL="1828800" fontAlgn="base">
              <a:spcBef>
                <a:spcPct val="0"/>
              </a:spcBef>
              <a:spcAft>
                <a:spcPct val="0"/>
              </a:spcAft>
              <a:defRPr sz="2800">
                <a:latin typeface="Candara" pitchFamily="34" charset="0"/>
              </a:defRPr>
            </a:lvl9pPr>
          </a:lstStyle>
          <a:p>
            <a:pPr marL="0" lvl="1" algn="ctr" defTabSz="957263"/>
            <a:r>
              <a:rPr lang="en-US" sz="4000" b="1" dirty="0">
                <a:solidFill>
                  <a:srgbClr val="0070C0"/>
                </a:solidFill>
              </a:rPr>
              <a:t>JqueryMobile </a:t>
            </a:r>
            <a:r>
              <a:rPr lang="en-US" sz="4000" b="1" dirty="0" smtClean="0">
                <a:solidFill>
                  <a:srgbClr val="0070C0"/>
                </a:solidFill>
              </a:rPr>
              <a:t>Basics</a:t>
            </a:r>
            <a:endParaRPr lang="en-US" sz="4000" b="1" dirty="0">
              <a:solidFill>
                <a:srgbClr val="0070C0"/>
              </a:solidFill>
            </a:endParaRPr>
          </a:p>
        </p:txBody>
      </p:sp>
      <p:sp>
        <p:nvSpPr>
          <p:cNvPr id="3" name="Rectangle 2"/>
          <p:cNvSpPr/>
          <p:nvPr/>
        </p:nvSpPr>
        <p:spPr>
          <a:xfrm>
            <a:off x="0" y="5943600"/>
            <a:ext cx="9144000"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r>
              <a:rPr lang="en-US" smtClean="0"/>
              <a:t>Capgemini Public</a:t>
            </a:r>
            <a:endParaRPr lang="en-US" dirty="0"/>
          </a:p>
        </p:txBody>
      </p:sp>
    </p:spTree>
    <p:extLst>
      <p:ext uri="{BB962C8B-B14F-4D97-AF65-F5344CB8AC3E}">
        <p14:creationId xmlns:p14="http://schemas.microsoft.com/office/powerpoint/2010/main" val="614820377"/>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aterial_x0020_Type xmlns="2792f03d-d3b8-434f-88d1-32c1c69d1f7a">Class book</Material_x0020_Type>
    <Category xmlns="2792f03d-d3b8-434f-88d1-32c1c69d1f7a">Module Artifact</Category>
    <Level xmlns="2792f03d-d3b8-434f-88d1-32c1c69d1f7a">L1</Leve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108302FC8669F4799BB2525FF9426D3" ma:contentTypeVersion="3" ma:contentTypeDescription="Create a new document." ma:contentTypeScope="" ma:versionID="34422bef9a1e4e19cd41d03b81149be0">
  <xsd:schema xmlns:xsd="http://www.w3.org/2001/XMLSchema" xmlns:xs="http://www.w3.org/2001/XMLSchema" xmlns:p="http://schemas.microsoft.com/office/2006/metadata/properties" xmlns:ns2="2792f03d-d3b8-434f-88d1-32c1c69d1f7a" targetNamespace="http://schemas.microsoft.com/office/2006/metadata/properties" ma:root="true" ma:fieldsID="2cd4f12d8a4bde3104e9f42f8b931e06" ns2:_="">
    <xsd:import namespace="2792f03d-d3b8-434f-88d1-32c1c69d1f7a"/>
    <xsd:element name="properties">
      <xsd:complexType>
        <xsd:sequence>
          <xsd:element name="documentManagement">
            <xsd:complexType>
              <xsd:all>
                <xsd:element ref="ns2:Level"/>
                <xsd:element ref="ns2:Category"/>
                <xsd:element ref="ns2: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792f03d-d3b8-434f-88d1-32c1c69d1f7a" elementFormDefault="qualified">
    <xsd:import namespace="http://schemas.microsoft.com/office/2006/documentManagement/types"/>
    <xsd:import namespace="http://schemas.microsoft.com/office/infopath/2007/PartnerControls"/>
    <xsd:element name="Level" ma:index="8"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9"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B26B48B-3687-477F-B366-683B179EB1E9}"/>
</file>

<file path=customXml/itemProps2.xml><?xml version="1.0" encoding="utf-8"?>
<ds:datastoreItem xmlns:ds="http://schemas.openxmlformats.org/officeDocument/2006/customXml" ds:itemID="{BA74251D-7AD2-4E67-993C-BE639A2B0AB5}"/>
</file>

<file path=customXml/itemProps3.xml><?xml version="1.0" encoding="utf-8"?>
<ds:datastoreItem xmlns:ds="http://schemas.openxmlformats.org/officeDocument/2006/customXml" ds:itemID="{D16CB78D-DA78-4BAF-9C39-4D49C369DB79}"/>
</file>

<file path=docProps/app.xml><?xml version="1.0" encoding="utf-8"?>
<Properties xmlns="http://schemas.openxmlformats.org/officeDocument/2006/extended-properties" xmlns:vt="http://schemas.openxmlformats.org/officeDocument/2006/docPropsVTypes">
  <Template/>
  <TotalTime>9195</TotalTime>
  <Words>1863</Words>
  <Application>Microsoft Office PowerPoint</Application>
  <PresentationFormat>On-screen Show (4:3)</PresentationFormat>
  <Paragraphs>409</Paragraphs>
  <Slides>33</Slides>
  <Notes>4</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PowerPoint Presentation</vt:lpstr>
      <vt:lpstr>Mobile Development using Cordova</vt:lpstr>
      <vt:lpstr>Building Cordova apps with jQuery Mobile</vt:lpstr>
      <vt:lpstr>PowerPoint Presentation</vt:lpstr>
      <vt:lpstr>Building Cordova apps with jQuery Mobile</vt:lpstr>
      <vt:lpstr>Building Cordova apps with jQuery Mobile</vt:lpstr>
      <vt:lpstr>Building Cordova apps with jQuery Mobile</vt:lpstr>
      <vt:lpstr>PowerPoint Presentation</vt:lpstr>
      <vt:lpstr>PowerPoint Presentation</vt:lpstr>
      <vt:lpstr>Introduction</vt:lpstr>
      <vt:lpstr>Introduction</vt:lpstr>
      <vt:lpstr>Introduction – Jquery Mobile Sample </vt:lpstr>
      <vt:lpstr>Introduction – Jquery Mobile Sample </vt:lpstr>
      <vt:lpstr>Introduction – Jquery Mobile Sample </vt:lpstr>
      <vt:lpstr>PowerPoint Presentation</vt:lpstr>
      <vt:lpstr>Styles</vt:lpstr>
      <vt:lpstr>Styles</vt:lpstr>
      <vt:lpstr>Styles</vt:lpstr>
      <vt:lpstr>Styles</vt:lpstr>
      <vt:lpstr>Styles</vt:lpstr>
      <vt:lpstr>Styles</vt:lpstr>
      <vt:lpstr>Styles</vt:lpstr>
      <vt:lpstr>PowerPoint Presentation</vt:lpstr>
      <vt:lpstr>DOM Manipulation</vt:lpstr>
      <vt:lpstr>DOM Manipulation</vt:lpstr>
      <vt:lpstr>DOM Manipulation</vt:lpstr>
      <vt:lpstr>DOM Manipulation - methods</vt:lpstr>
      <vt:lpstr>DOM Manipulation - methods</vt:lpstr>
      <vt:lpstr>DOM Manipulation - methods</vt:lpstr>
      <vt:lpstr>DOM Manipulation - methods</vt:lpstr>
      <vt:lpstr>DOM Manipulation - methods</vt:lpstr>
      <vt:lpstr>DOM Manipulation - methods</vt:lpstr>
      <vt:lpstr>Daily Assignment – Day 2</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Nithin P Thulaseedharan</dc:creator>
  <cp:lastModifiedBy>Vaishali Kunchur</cp:lastModifiedBy>
  <cp:revision>780</cp:revision>
  <dcterms:created xsi:type="dcterms:W3CDTF">2014-04-28T11:21:39Z</dcterms:created>
  <dcterms:modified xsi:type="dcterms:W3CDTF">2016-07-29T09:37:30Z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0x0101000108302FC8669F4799BB2525FF9426D3</vt:lpwstr>
  </property>
</Properties>
</file>