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551" r:id="rId5"/>
    <p:sldId id="552" r:id="rId6"/>
    <p:sldId id="553" r:id="rId7"/>
    <p:sldId id="513" r:id="rId8"/>
    <p:sldId id="535" r:id="rId9"/>
    <p:sldId id="537" r:id="rId10"/>
    <p:sldId id="538" r:id="rId11"/>
    <p:sldId id="545" r:id="rId12"/>
    <p:sldId id="546" r:id="rId13"/>
    <p:sldId id="547" r:id="rId14"/>
    <p:sldId id="548" r:id="rId15"/>
    <p:sldId id="554" r:id="rId16"/>
    <p:sldId id="544" r:id="rId17"/>
    <p:sldId id="557" r:id="rId18"/>
    <p:sldId id="556" r:id="rId19"/>
    <p:sldId id="555" r:id="rId20"/>
    <p:sldId id="539" r:id="rId21"/>
    <p:sldId id="540" r:id="rId22"/>
    <p:sldId id="541" r:id="rId23"/>
    <p:sldId id="542" r:id="rId24"/>
    <p:sldId id="5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82" autoAdjust="0"/>
    <p:restoredTop sz="94671" autoAdjust="0"/>
  </p:normalViewPr>
  <p:slideViewPr>
    <p:cSldViewPr>
      <p:cViewPr>
        <p:scale>
          <a:sx n="70" d="100"/>
          <a:sy n="70" d="100"/>
        </p:scale>
        <p:origin x="-11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29, 2016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rdova.apache.org/do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715161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algn="ctr"/>
            <a:r>
              <a:rPr lang="en-US" sz="4000" b="1" dirty="0" err="1" smtClean="0"/>
              <a:t>PhoneGap</a:t>
            </a:r>
            <a:r>
              <a:rPr lang="en-US" sz="4000" b="1" dirty="0" smtClean="0"/>
              <a:t> Cordova Training Day 3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Capgemini Public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91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Cordova plugins API’s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vibrate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sz="1600" b="0" dirty="0"/>
              <a:t>An API to vibrate the </a:t>
            </a:r>
            <a:r>
              <a:rPr lang="en-US" sz="1600" b="0" dirty="0" smtClean="0"/>
              <a:t>device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/>
              <a:t>cordova plugin add org.apache.cordova.vibration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navigator.vibrate(time</a:t>
            </a:r>
            <a:r>
              <a:rPr lang="en-US" sz="1600" dirty="0" smtClean="0"/>
              <a:t>));</a:t>
            </a:r>
          </a:p>
          <a:p>
            <a:pPr marL="0" indent="0">
              <a:buNone/>
            </a:pPr>
            <a:r>
              <a:rPr lang="en-US" sz="1600" dirty="0"/>
              <a:t>time</a:t>
            </a:r>
            <a:r>
              <a:rPr lang="en-US" sz="1600" b="0" dirty="0"/>
              <a:t>: Milliseconds to vibrate the device. </a:t>
            </a:r>
            <a:r>
              <a:rPr lang="en-US" sz="1600" b="0" i="1" dirty="0"/>
              <a:t>(Number)</a:t>
            </a:r>
            <a:endParaRPr lang="en-US" sz="1600" dirty="0" smtClean="0"/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Splashscreen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b="0" dirty="0"/>
              <a:t>Show and hide the applications splash screen.</a:t>
            </a:r>
            <a:r>
              <a:rPr lang="en-US" sz="1600" b="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cordova plugin add org.apache.cordova.splashscreen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setTimeout(function() { </a:t>
            </a:r>
            <a:r>
              <a:rPr lang="en-US" sz="1600" dirty="0" smtClean="0"/>
              <a:t>navigator.splashscreen.show(); </a:t>
            </a:r>
            <a:r>
              <a:rPr lang="en-US" sz="1600" dirty="0"/>
              <a:t>}, 2000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setTimeout(function() { </a:t>
            </a:r>
            <a:r>
              <a:rPr lang="en-US" sz="1600" dirty="0" smtClean="0"/>
              <a:t>navigator.splashscreen.hide(); </a:t>
            </a:r>
            <a:r>
              <a:rPr lang="en-US" sz="1600" dirty="0"/>
              <a:t>}, 2000);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Cordova plugins API’s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sz="1600" b="0" dirty="0"/>
              <a:t>Quickly check the network state, and cellular network information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/>
              <a:t>cordova plugin add </a:t>
            </a:r>
            <a:r>
              <a:rPr lang="en-US" sz="1600" dirty="0" err="1" smtClean="0"/>
              <a:t>org.apache.cordova.network</a:t>
            </a:r>
            <a:r>
              <a:rPr lang="en-US" sz="1600" dirty="0" smtClean="0"/>
              <a:t>-information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function checkConnection()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networkState = navigator.connection.type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var</a:t>
            </a:r>
            <a:r>
              <a:rPr lang="en-US" sz="1600" dirty="0"/>
              <a:t> states = {};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states[</a:t>
            </a:r>
            <a:r>
              <a:rPr lang="en-US" sz="1600" dirty="0" err="1" smtClean="0"/>
              <a:t>Connection.UNKNOWN</a:t>
            </a:r>
            <a:r>
              <a:rPr lang="en-US" sz="1600" dirty="0"/>
              <a:t>] = 'Unknown connection';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states[</a:t>
            </a:r>
            <a:r>
              <a:rPr lang="en-US" sz="1600" dirty="0" err="1" smtClean="0"/>
              <a:t>Connection.ETHERNET</a:t>
            </a:r>
            <a:r>
              <a:rPr lang="en-US" sz="1600" dirty="0"/>
              <a:t>] = 'Ethernet connection';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states[</a:t>
            </a:r>
            <a:r>
              <a:rPr lang="en-US" sz="1600" dirty="0" err="1" smtClean="0"/>
              <a:t>Connection.WIFI</a:t>
            </a:r>
            <a:r>
              <a:rPr lang="en-US" sz="1600" dirty="0"/>
              <a:t>] = '</a:t>
            </a:r>
            <a:r>
              <a:rPr lang="en-US" sz="1600" dirty="0" err="1"/>
              <a:t>WiFi</a:t>
            </a:r>
            <a:r>
              <a:rPr lang="en-US" sz="1600" dirty="0"/>
              <a:t> connection</a:t>
            </a:r>
            <a:r>
              <a:rPr lang="en-US" sz="1600" dirty="0" smtClean="0"/>
              <a:t>';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states[Connection.CELL_2G] = 'Cell 2G connection</a:t>
            </a:r>
            <a:r>
              <a:rPr lang="en-US" sz="1600" dirty="0" smtClean="0"/>
              <a:t>';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states[Connection.CELL_3G] = 'Cell 3G connection</a:t>
            </a:r>
            <a:r>
              <a:rPr lang="en-US" sz="1600" dirty="0" smtClean="0"/>
              <a:t>';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states[Connection.CELL_4G] = 'Cell 4G connection';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states[</a:t>
            </a:r>
            <a:r>
              <a:rPr lang="en-US" sz="1600" dirty="0" err="1" smtClean="0"/>
              <a:t>Connection.CELL</a:t>
            </a:r>
            <a:r>
              <a:rPr lang="en-US" sz="1600" dirty="0"/>
              <a:t>] = 'Cell generic connection</a:t>
            </a:r>
            <a:r>
              <a:rPr lang="en-US" sz="1600" dirty="0" smtClean="0"/>
              <a:t>';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states[</a:t>
            </a:r>
            <a:r>
              <a:rPr lang="en-US" sz="1600" dirty="0" err="1"/>
              <a:t>Connection.NONE</a:t>
            </a:r>
            <a:r>
              <a:rPr lang="en-US" sz="1600" dirty="0"/>
              <a:t>] = 'No network connection';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alert</a:t>
            </a:r>
            <a:r>
              <a:rPr lang="en-US" sz="1600" dirty="0"/>
              <a:t>('Connection type: ' + states[</a:t>
            </a:r>
            <a:r>
              <a:rPr lang="en-US" sz="1600" dirty="0" err="1"/>
              <a:t>networkState</a:t>
            </a:r>
            <a:r>
              <a:rPr lang="en-US" sz="1600" dirty="0" smtClean="0"/>
              <a:t>])</a:t>
            </a:r>
          </a:p>
          <a:p>
            <a:pPr marL="0" indent="0">
              <a:buNone/>
            </a:pPr>
            <a:r>
              <a:rPr lang="en-US" sz="1600" dirty="0" smtClean="0"/>
              <a:t>; </a:t>
            </a:r>
            <a:r>
              <a:rPr lang="en-US" sz="1600" dirty="0"/>
              <a:t>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checkConnection();	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022937"/>
            <a:ext cx="632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algn="ctr" defTabSz="957263"/>
            <a:r>
              <a:rPr lang="en-US" sz="4000" b="1" dirty="0">
                <a:solidFill>
                  <a:srgbClr val="0070C0"/>
                </a:solidFill>
              </a:rPr>
              <a:t>Development with Cordova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46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Development with Cordova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7688"/>
            <a:ext cx="7924800" cy="576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9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Development with Cordova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5400" y="900752"/>
            <a:ext cx="38862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4419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Means of </a:t>
            </a:r>
            <a:r>
              <a:rPr lang="en-US" sz="1400" b="1" dirty="0" err="1"/>
              <a:t>PhoneGap</a:t>
            </a:r>
            <a:r>
              <a:rPr lang="en-US" sz="1400" b="1" dirty="0"/>
              <a:t> </a:t>
            </a:r>
            <a:r>
              <a:rPr lang="en-US" sz="1400" b="1" dirty="0" smtClean="0"/>
              <a:t>Development</a:t>
            </a:r>
          </a:p>
          <a:p>
            <a:pPr>
              <a:lnSpc>
                <a:spcPct val="100000"/>
              </a:lnSpc>
            </a:pPr>
            <a:r>
              <a:rPr lang="en-US" sz="1400" dirty="0" err="1" smtClean="0"/>
              <a:t>PhoneGap</a:t>
            </a:r>
            <a:r>
              <a:rPr lang="en-US" sz="1400" dirty="0" smtClean="0"/>
              <a:t> </a:t>
            </a:r>
            <a:r>
              <a:rPr lang="en-US" sz="1400" dirty="0"/>
              <a:t>is just a library that you must include in your app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Couple of JavaScript and xml files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What is </a:t>
            </a:r>
            <a:r>
              <a:rPr lang="en-US" sz="1400" dirty="0" err="1"/>
              <a:t>PhoneGap</a:t>
            </a:r>
            <a:r>
              <a:rPr lang="en-US" sz="1400" dirty="0"/>
              <a:t> doing?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PhoneGap</a:t>
            </a:r>
            <a:r>
              <a:rPr lang="en-US" sz="1400" dirty="0"/>
              <a:t> generates a out-of-the-browser window that executes the HTML and JavaScript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Due to a couple of xml and jar/</a:t>
            </a:r>
            <a:r>
              <a:rPr lang="en-US" sz="1400" dirty="0" err="1"/>
              <a:t>dll</a:t>
            </a:r>
            <a:r>
              <a:rPr lang="en-US" sz="1400" dirty="0"/>
              <a:t> files it enables the usage of native </a:t>
            </a:r>
            <a:r>
              <a:rPr lang="en-US" sz="1400" dirty="0" smtClean="0"/>
              <a:t>APIs</a:t>
            </a:r>
          </a:p>
          <a:p>
            <a:pPr marL="0" lvl="1"/>
            <a:r>
              <a:rPr lang="en-US" sz="1400" b="1" dirty="0"/>
              <a:t>Where Can we Develop</a:t>
            </a:r>
            <a:r>
              <a:rPr lang="en-US" sz="1400" b="1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Native IDE for the corresponding OS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Eclipse, Xcode, Visual Studio, etc.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Abode launched a new version of Dreamweaver that integrates with </a:t>
            </a:r>
            <a:r>
              <a:rPr lang="en-US" sz="1400" dirty="0" err="1"/>
              <a:t>PhoneGap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400" dirty="0"/>
              <a:t>Build the web site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Add the mobile SDKs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Say it is mobile app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Build and deploy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 both the concrete OS SDK must be </a:t>
            </a:r>
            <a:r>
              <a:rPr lang="en-US" sz="1400" dirty="0" smtClean="0"/>
              <a:t>present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648200" y="914400"/>
            <a:ext cx="4419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1400" b="1" dirty="0" smtClean="0"/>
              <a:t>Pros </a:t>
            </a:r>
            <a:r>
              <a:rPr lang="en-US" sz="1400" b="1" dirty="0"/>
              <a:t>of </a:t>
            </a:r>
            <a:r>
              <a:rPr lang="en-US" sz="1400" b="1" dirty="0" err="1"/>
              <a:t>PhoneGap</a:t>
            </a:r>
            <a:r>
              <a:rPr lang="en-US" sz="1400" b="1" dirty="0"/>
              <a:t> </a:t>
            </a:r>
            <a:r>
              <a:rPr lang="en-US" sz="1400" b="1" dirty="0" smtClean="0"/>
              <a:t>Development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HTML5, CSS and JavaScript skills vs. Objective-C, Java and C#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Single code base for all platforms 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- iOS</a:t>
            </a:r>
            <a:r>
              <a:rPr lang="en-US" sz="1400" dirty="0"/>
              <a:t>, Android, WP 7 Mango, mobile web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You can take advantage of distribution and integrated payment 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 - Via </a:t>
            </a:r>
            <a:r>
              <a:rPr lang="en-US" sz="1400" dirty="0"/>
              <a:t>the App Store or Android </a:t>
            </a:r>
            <a:r>
              <a:rPr lang="en-US" sz="1400" dirty="0" smtClean="0"/>
              <a:t>Market</a:t>
            </a:r>
          </a:p>
          <a:p>
            <a:pPr marL="0" lvl="1"/>
            <a:r>
              <a:rPr lang="en-US" sz="1400" b="1" dirty="0" smtClean="0"/>
              <a:t>Cons of </a:t>
            </a:r>
            <a:r>
              <a:rPr lang="en-US" sz="1400" b="1" dirty="0" err="1"/>
              <a:t>PhoneGap</a:t>
            </a:r>
            <a:r>
              <a:rPr lang="en-US" sz="1400" b="1" dirty="0"/>
              <a:t> Development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Poor </a:t>
            </a:r>
            <a:r>
              <a:rPr lang="en-US" sz="1400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If your app is graphically intense, i.e. a game.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Caching or leveraging some 3rd party solutions may be implemented with native graphics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For the most part a native app is much faster/smoother than mobile web </a:t>
            </a:r>
            <a:r>
              <a:rPr lang="en-US" sz="1400" dirty="0" smtClean="0"/>
              <a:t>app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Lack of pre-built UI widgets, transitions, standard controls, etc.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Your development time can take longer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Especially if you want a polished-looking app with a native look and feel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294293"/>
            <a:ext cx="89154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smtClean="0"/>
              <a:t>Conclusion</a:t>
            </a:r>
            <a:r>
              <a:rPr lang="en-US" sz="1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1400" dirty="0" err="1" smtClean="0"/>
              <a:t>PhoneGap</a:t>
            </a:r>
            <a:r>
              <a:rPr lang="en-US" sz="1400" dirty="0" smtClean="0"/>
              <a:t> </a:t>
            </a:r>
            <a:r>
              <a:rPr lang="en-US" sz="1400" dirty="0"/>
              <a:t>is </a:t>
            </a:r>
            <a:r>
              <a:rPr lang="en-US" sz="1400" dirty="0" smtClean="0"/>
              <a:t>cross-platform </a:t>
            </a:r>
            <a:r>
              <a:rPr lang="en-US" sz="1400" dirty="0"/>
              <a:t>mobile development </a:t>
            </a:r>
            <a:r>
              <a:rPr lang="en-US" sz="1400" dirty="0" smtClean="0"/>
              <a:t>framework .-Based </a:t>
            </a:r>
            <a:r>
              <a:rPr lang="en-US" sz="1400" dirty="0"/>
              <a:t>on HTML5 and </a:t>
            </a:r>
            <a:r>
              <a:rPr lang="en-US" sz="1400" dirty="0" smtClean="0"/>
              <a:t>JavaScript -Using </a:t>
            </a:r>
            <a:r>
              <a:rPr lang="en-US" sz="1400" dirty="0"/>
              <a:t>web standards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PhoneGap</a:t>
            </a:r>
            <a:r>
              <a:rPr lang="en-US" sz="1400" dirty="0"/>
              <a:t> is </a:t>
            </a:r>
            <a:r>
              <a:rPr lang="en-US" sz="1400" dirty="0" smtClean="0"/>
              <a:t>useful.- For </a:t>
            </a:r>
            <a:r>
              <a:rPr lang="en-US" sz="1400" dirty="0"/>
              <a:t>creation of small </a:t>
            </a:r>
            <a:r>
              <a:rPr lang="en-US" sz="1400" dirty="0" smtClean="0"/>
              <a:t>apps -When </a:t>
            </a:r>
            <a:r>
              <a:rPr lang="en-US" sz="1400" dirty="0"/>
              <a:t>there is a lack of human </a:t>
            </a:r>
            <a:r>
              <a:rPr lang="en-US" sz="1400" dirty="0" smtClean="0"/>
              <a:t>resources, need </a:t>
            </a:r>
            <a:r>
              <a:rPr lang="en-US" sz="1400" dirty="0"/>
              <a:t>a single app deployed on many </a:t>
            </a:r>
            <a:r>
              <a:rPr lang="en-US" sz="1400" dirty="0" smtClean="0"/>
              <a:t>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7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Development with Cordova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Android Development with </a:t>
            </a:r>
            <a:r>
              <a:rPr lang="en-US" sz="2000" dirty="0" smtClean="0"/>
              <a:t>cordova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android platform project 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project into eclipse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-&gt; 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Andorid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-&gt; Android project from Existing code 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you can see the two projects 	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Test and Test-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cordovalib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application in android emulator or device</a:t>
            </a: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IOS Development with cordova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ios platform project </a:t>
            </a: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 the project within Xcode by double-click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open the hello/platforms/</a:t>
            </a:r>
            <a:r>
              <a:rPr lang="en-US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hello.xcodeproj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Press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button that appears in the same toolbar to the left of the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Scheme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That builds, deploys and runs the application in the emulator. A separate emulator application opens to display the app: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022937"/>
            <a:ext cx="632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algn="ctr" defTabSz="957263"/>
            <a:r>
              <a:rPr lang="en-US" sz="4000" b="1" dirty="0">
                <a:solidFill>
                  <a:srgbClr val="0070C0"/>
                </a:solidFill>
              </a:rPr>
              <a:t>Introduction to AJAX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7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 - For Service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Ajax Features: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Allow part of the page updated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Cross-Browser support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API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and POST  supported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JSON, XML, HTML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Ajax functions: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 provides several functions that can be used to send and receive data 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$(selector).load() : Loads the HTML data from server 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$.get() and $.post() : Get raw data from the server 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getJSON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 GET/POST  and returns JSON data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$.ajax(): provides the core functionality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 it works with REST APIs, Web Services  and more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 - For Service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$(selector).load() </a:t>
            </a: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$(selector).load(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data,  callback) allows  HTML content to be loaded from a server and loaded into the DOM object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selector can be added after the URL to filter the content that is returned from the calling load()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$(‘#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targetDiv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’).load(“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GetContents.html#Main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can be passed to the server  using</a:t>
            </a: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$(‘#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targetDiv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’).load(“Add.aspx”,{firstNumber:5,secondNumber:10});</a:t>
            </a: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load() can be passed a callback function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$(‘#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targetDiv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’).load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(“Notfound.html”, function(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res,status,xhr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2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If(status == “error”){</a:t>
            </a:r>
          </a:p>
          <a:p>
            <a:pPr marL="857250" lvl="3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alert(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xhr.statusText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2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}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});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 - For Service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$.get(</a:t>
            </a:r>
            <a:r>
              <a:rPr lang="en-US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data, callback, datatype):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can retrieve data from a server and datatype can be HTML, JSON, 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$.get(“GetContents.html”, function(data){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$(‘#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targetDIv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’).html(data);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},’html’);</a:t>
            </a:r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</a:t>
            </a:r>
            <a:r>
              <a:rPr lang="en-US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getJSON</a:t>
            </a: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url,data,callback</a:t>
            </a: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retrieve data from a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400050" lvl="1" indent="0">
              <a:buNone/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</a:t>
            </a:r>
            <a:r>
              <a:rPr 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getJSON</a:t>
            </a: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(‘GetContents.aspx, {id:5}, function(data){</a:t>
            </a:r>
          </a:p>
          <a:p>
            <a:pPr marL="400050" lvl="1" indent="0">
              <a:buNone/>
            </a:pP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$(‘#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targetDIv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’).html(data);</a:t>
            </a:r>
          </a:p>
          <a:p>
            <a:pPr marL="400050" lvl="1" indent="0">
              <a:buNone/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}’)</a:t>
            </a:r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$.post(</a:t>
            </a:r>
            <a:r>
              <a:rPr lang="en-US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data, callback, datatype) can post  data to a server and retrieve results</a:t>
            </a: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Development using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Table of Contents</a:t>
            </a:r>
          </a:p>
          <a:p>
            <a:pPr lvl="1"/>
            <a:endParaRPr lang="en-US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Building a Cordova project using  CLI</a:t>
            </a: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Development with Cordova</a:t>
            </a: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Introduction to AJAX</a:t>
            </a: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 descr="phonega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8063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 - For Service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562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$.ajax() function is configured by assigning values to JSON properties 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be used for either get or post </a:t>
            </a:r>
          </a:p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Method: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$.ajax({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url: “employee.asmx/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GetEmployees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type: ‘GET’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contentType: “application/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datatype : ‘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success	: function(data</a:t>
            </a:r>
            <a:r>
              <a:rPr lang="en-US" sz="49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status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xhr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//perform success operation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error	: function(data</a:t>
            </a:r>
            <a:r>
              <a:rPr lang="en-US" sz="49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status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xhr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//show error details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})</a:t>
            </a:r>
          </a:p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Method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$.ajax({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url: “employee.asmx/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GetEmployees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type: ‘POST’,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data:’request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data’,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contentType: “application/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datatype : ‘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success	: </a:t>
            </a:r>
            <a:r>
              <a:rPr lang="en-US" sz="49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function(data, status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xhr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//perform success operation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error	: function(data</a:t>
            </a:r>
            <a:r>
              <a:rPr lang="en-US" sz="49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status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49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xhr</a:t>
            </a: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//show error details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49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})</a:t>
            </a:r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 – Day 3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43301" y="5813878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057274"/>
            <a:ext cx="8610600" cy="1255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Prepare a sample application which displays the below information on ios &amp; Android using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jquery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mobile &amp;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Phonegap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 + Plugins</a:t>
            </a:r>
          </a:p>
          <a:p>
            <a:pPr lvl="0">
              <a:spcBef>
                <a:spcPct val="20000"/>
              </a:spcBef>
              <a:buClr>
                <a:srgbClr val="00A1E4"/>
              </a:buClr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1. Show Employee Details with photo. (Take picture using Camera &amp; show along with employee details)</a:t>
            </a:r>
            <a:endParaRPr lang="en-US" sz="2000" b="1" dirty="0" smtClean="0">
              <a:solidFill>
                <a:srgbClr val="1F497D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19668"/>
              </p:ext>
            </p:extLst>
          </p:nvPr>
        </p:nvGraphicFramePr>
        <p:xfrm>
          <a:off x="457200" y="3786980"/>
          <a:ext cx="8010525" cy="1908176"/>
        </p:xfrm>
        <a:graphic>
          <a:graphicData uri="http://schemas.openxmlformats.org/drawingml/2006/table">
            <a:tbl>
              <a:tblPr firstRow="1" firstCol="1" bandRow="1"/>
              <a:tblGrid>
                <a:gridCol w="241300"/>
                <a:gridCol w="3197225"/>
                <a:gridCol w="4572000"/>
              </a:tblGrid>
              <a:tr h="370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Exam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Simulator(Static Application)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Time bound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Load Q/A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  from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JSON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10 question - single/multiple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options(Attached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json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 stub.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 Add this to your project 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&amp; display the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Q/A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Display Question &amp; Answer option 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Ability to go Next/Previous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Calculate result on exam completion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Generate a certificate with grade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PDF certificate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89246" y="3109119"/>
            <a:ext cx="8229600" cy="39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Intermediate Assignment -  Time period 2 days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22068"/>
              </p:ext>
            </p:extLst>
          </p:nvPr>
        </p:nvGraphicFramePr>
        <p:xfrm>
          <a:off x="6858000" y="2964259"/>
          <a:ext cx="1144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6" imgW="1144080" imgH="685440" progId="Package">
                  <p:embed/>
                </p:oleObj>
              </mc:Choice>
              <mc:Fallback>
                <p:oleObj name="Packager Shell Object" showAsIcon="1" r:id="rId6" imgW="114408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0" y="2964259"/>
                        <a:ext cx="11445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715161"/>
            <a:ext cx="6324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algn="ctr" defTabSz="957263"/>
            <a:r>
              <a:rPr lang="en-US" sz="4000" b="1" dirty="0">
                <a:solidFill>
                  <a:srgbClr val="0070C0"/>
                </a:solidFill>
              </a:rPr>
              <a:t>Building a Cordova project using  CLI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76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Building a Cordova project using CLI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 following steps explains to create applications  and deploy them to various native mobile platform using Cordova command line interface CLI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 running any CLI , you need to install latest version of  SDK’s  of your targeted platform and java (in windows) and eclipse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to be followed for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installing cordova and creating   project in windows: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and install a Node.js and set the System  path in Environment variable 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the Cordova using  Node.js  through command-line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2200" dirty="0" smtClean="0"/>
              <a:t>C</a:t>
            </a:r>
            <a:r>
              <a:rPr lang="en-US" sz="2200" dirty="0"/>
              <a:t>:\&gt;npm install -g </a:t>
            </a:r>
            <a:r>
              <a:rPr lang="en-US" sz="2200" dirty="0" smtClean="0"/>
              <a:t>cordova</a:t>
            </a:r>
          </a:p>
          <a:p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project can be created using the following CLI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2000" dirty="0" smtClean="0"/>
              <a:t>C</a:t>
            </a:r>
            <a:r>
              <a:rPr lang="en-US" sz="2000" dirty="0"/>
              <a:t>:\&gt; </a:t>
            </a:r>
            <a:r>
              <a:rPr lang="en-US" sz="2000" dirty="0" err="1" smtClean="0"/>
              <a:t>cordova</a:t>
            </a:r>
            <a:r>
              <a:rPr lang="en-US" sz="2000" dirty="0" smtClean="0"/>
              <a:t> </a:t>
            </a:r>
            <a:r>
              <a:rPr lang="en-US" sz="2000" dirty="0"/>
              <a:t>create </a:t>
            </a:r>
            <a:r>
              <a:rPr lang="en-US" sz="2000" dirty="0" err="1"/>
              <a:t>project_folder</a:t>
            </a:r>
            <a:r>
              <a:rPr lang="en-US" sz="2000" dirty="0"/>
              <a:t> </a:t>
            </a:r>
            <a:r>
              <a:rPr lang="en-US" sz="2000" dirty="0" err="1"/>
              <a:t>app_id</a:t>
            </a:r>
            <a:r>
              <a:rPr lang="en-US" sz="2000" dirty="0"/>
              <a:t> </a:t>
            </a:r>
            <a:r>
              <a:rPr lang="en-US" sz="2000" dirty="0" err="1" smtClean="0"/>
              <a:t>app_name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C</a:t>
            </a:r>
            <a:r>
              <a:rPr lang="en-US" sz="2000" dirty="0"/>
              <a:t>:\&gt; </a:t>
            </a:r>
            <a:r>
              <a:rPr lang="en-US" sz="2000" dirty="0" smtClean="0"/>
              <a:t>cordova </a:t>
            </a:r>
            <a:r>
              <a:rPr lang="en-US" sz="2000" dirty="0"/>
              <a:t>create </a:t>
            </a:r>
            <a:r>
              <a:rPr lang="en-US" sz="2000" dirty="0" smtClean="0"/>
              <a:t>hello  </a:t>
            </a:r>
            <a:r>
              <a:rPr lang="en-US" sz="2000" dirty="0"/>
              <a:t>com.example.hello  </a:t>
            </a:r>
            <a:r>
              <a:rPr lang="en-US" sz="2000" dirty="0" smtClean="0"/>
              <a:t>HelloWorld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argument can be complete path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:“</a:t>
            </a:r>
            <a:r>
              <a:rPr lang="en-US" sz="2200" dirty="0" smtClean="0"/>
              <a:t>C</a:t>
            </a:r>
            <a:r>
              <a:rPr lang="en-US" sz="2200" dirty="0"/>
              <a:t>:\</a:t>
            </a:r>
            <a:r>
              <a:rPr lang="en-US" sz="2200" dirty="0" smtClean="0"/>
              <a:t>Insurance\Workspace\hello 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 specifying  where the directory is to be generated for the project </a:t>
            </a: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Building a Cordova project using CLI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argument “</a:t>
            </a:r>
            <a:r>
              <a:rPr lang="en-US" sz="1600" b="0" dirty="0" smtClean="0"/>
              <a:t>com.example.hello”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project with a reverse domain-style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identifier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third argument</a:t>
            </a:r>
            <a:r>
              <a:rPr lang="en-US" sz="1600" b="0" dirty="0"/>
              <a:t> </a:t>
            </a:r>
            <a:r>
              <a:rPr lang="en-US" sz="1600" b="0" dirty="0" smtClean="0"/>
              <a:t>”</a:t>
            </a:r>
            <a:r>
              <a:rPr lang="en-US" sz="1600" dirty="0" smtClean="0"/>
              <a:t>HelloWorld”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provides the application's display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 running the above command under “hello” directory should contains below folders </a:t>
            </a:r>
          </a:p>
          <a:p>
            <a:pPr lvl="2"/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Hooks</a:t>
            </a:r>
          </a:p>
          <a:p>
            <a:pPr lvl="2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Platforms </a:t>
            </a:r>
          </a:p>
          <a:p>
            <a:pPr lvl="2"/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</a:t>
            </a:r>
          </a:p>
          <a:p>
            <a:pPr lvl="2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</a:t>
            </a:r>
          </a:p>
          <a:p>
            <a:pPr lvl="2"/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 file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Add the targeted platforms using following commands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/>
              <a:t>cd C</a:t>
            </a:r>
            <a:r>
              <a:rPr lang="en-US" sz="1600" dirty="0" smtClean="0"/>
              <a:t>:\Insurance\Workspace\hello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/>
              <a:t> C</a:t>
            </a:r>
            <a:r>
              <a:rPr lang="en-US" sz="1600" dirty="0" smtClean="0"/>
              <a:t>:\Insurance\Workspace\hello &gt; cordova platform add android 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Android project is created 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Building a Cordova project using CLI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to be followed for installing cordova and creating   project in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cordova using Node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</a:p>
          <a:p>
            <a:pPr marL="0" lv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sudo npm install -g cordova</a:t>
            </a:r>
          </a:p>
          <a:p>
            <a:pPr lvl="0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Xcode latest version</a:t>
            </a:r>
          </a:p>
          <a:p>
            <a:pPr lvl="0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command prompt  create empty phone gap project using below commands 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C:\&gt; cordova create C:\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Insurance\Workspace\hello 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com.example.hello  HelloWorld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:\Insurance\Workspace\hello </a:t>
            </a:r>
          </a:p>
          <a:p>
            <a:pPr lvl="0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should contain folder like merges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platforms, plugins, www</a:t>
            </a:r>
          </a:p>
          <a:p>
            <a:pPr lvl="0"/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platform to IOS 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cordova platform add ios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 to develop android project in MAC: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android sdk path variables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Terminal 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bash file from  command prompt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using:</a:t>
            </a:r>
          </a:p>
          <a:p>
            <a:pPr marL="914400" lvl="2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touch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~/.bash_profile; open ~/.bash_profile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below commands inside bash file &amp; save &amp; close it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Building a Cordova project using CLI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3428999"/>
          </a:xfrm>
        </p:spPr>
        <p:txBody>
          <a:bodyPr>
            <a:normAutofit lnSpcReduction="10000"/>
          </a:bodyPr>
          <a:lstStyle/>
          <a:p>
            <a:pPr marL="0" lvl="2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PATH=${PATH}:/Development/android-sdk-</a:t>
            </a:r>
            <a:r>
              <a:rPr lang="en-US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macosx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/platform-tools:/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Development/android-sdk-</a:t>
            </a:r>
            <a:r>
              <a:rPr 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macosx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/tools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SDK platform-tools and tools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2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: consider "/Development/android-sdk-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macosx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as the directory the SDK is installed in. Add the following line: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and quit the text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your .bash_profile to update your PATH.</a:t>
            </a:r>
          </a:p>
          <a:p>
            <a:pPr marL="914400" lvl="2" indent="0">
              <a:buNone/>
            </a:pPr>
            <a:r>
              <a:rPr lang="en-US" sz="1600" dirty="0" smtClean="0"/>
              <a:t>	COMMAD 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~/.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bash_profile</a:t>
            </a:r>
          </a:p>
          <a:p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platform to android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cordova platform add android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http://cordova.apache.org/docs</a:t>
            </a:r>
            <a:endParaRPr lang="en-US" sz="1600" dirty="0"/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Cordova plugins API’s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Battery Status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the status of the device's battery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it into project by using following command prompt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cordova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plugin add org.apache.cordova.battery-status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window.addEventListener("batterystatus", onBatteryStatus, false); function onBatteryStatus(info) { // Handle the online event console.log("Level: " + info.level + " isPlugged: " + info.isPlugged); 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window.addEventListener("batterycritical", onBatteryCritical, false); function onBatteryCritical(info) { // Handle the battery critical event alert("Battery Level Critical " + info.level + "%\nRecharge Soon!"); 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window.addEventListener("batterylow", onBatteryLow, false); function onBatteryLow(info) { // Handle the battery low event alert("Battery Level Low " + info.level + "%"); 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Cordova plugins API’s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Camera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sz="1600" b="0" dirty="0"/>
              <a:t>Capture a photo using the device's camera</a:t>
            </a:r>
            <a:r>
              <a:rPr lang="en-US" sz="1600" b="0" dirty="0" smtClean="0"/>
              <a:t>.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plugin to project through command prompt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/>
              <a:t>cordova plugin add </a:t>
            </a:r>
            <a:r>
              <a:rPr lang="en-US" sz="1600" dirty="0" smtClean="0"/>
              <a:t>org.apache.cordova.camera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navigator.camera.getPicture( cameraSuccess, cameraError, cameraOptions 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b="0" dirty="0"/>
              <a:t>Gather device specific information</a:t>
            </a:r>
            <a:r>
              <a:rPr lang="en-US" sz="1600" b="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cordova plugin add org.apache.cordova.device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Properties</a:t>
            </a:r>
          </a:p>
          <a:p>
            <a:r>
              <a:rPr lang="en-US" sz="1600" b="0" dirty="0" smtClean="0"/>
              <a:t>device.Cordova</a:t>
            </a:r>
            <a:endParaRPr lang="en-US" sz="1600" b="0" dirty="0"/>
          </a:p>
          <a:p>
            <a:r>
              <a:rPr lang="en-US" sz="1600" b="0" dirty="0"/>
              <a:t>device.model</a:t>
            </a:r>
          </a:p>
          <a:p>
            <a:r>
              <a:rPr lang="en-US" sz="1600" b="0" dirty="0"/>
              <a:t>device.platform</a:t>
            </a:r>
          </a:p>
          <a:p>
            <a:r>
              <a:rPr lang="en-US" sz="1600" b="0" dirty="0"/>
              <a:t>device.uuid</a:t>
            </a:r>
          </a:p>
          <a:p>
            <a:r>
              <a:rPr lang="en-US" sz="1600" b="0" dirty="0"/>
              <a:t>device.version</a:t>
            </a: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document.addEventListener</a:t>
            </a:r>
            <a:r>
              <a:rPr lang="en-US" sz="1600" dirty="0" smtClean="0"/>
              <a:t>("deviceready", </a:t>
            </a:r>
            <a:r>
              <a:rPr lang="en-US" sz="1600" dirty="0"/>
              <a:t>onDeviceReady, false); function onDeviceReady() { console.log(</a:t>
            </a:r>
            <a:r>
              <a:rPr lang="en-US" sz="1600" dirty="0" err="1"/>
              <a:t>device.cordova</a:t>
            </a:r>
            <a:r>
              <a:rPr lang="en-US" sz="1600" dirty="0"/>
              <a:t>); }</a:t>
            </a: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D858B-F50D-4470-8A5D-EC44BD09FD5D}"/>
</file>

<file path=customXml/itemProps2.xml><?xml version="1.0" encoding="utf-8"?>
<ds:datastoreItem xmlns:ds="http://schemas.openxmlformats.org/officeDocument/2006/customXml" ds:itemID="{0B26B48B-3687-477F-B366-683B179EB1E9}"/>
</file>

<file path=customXml/itemProps3.xml><?xml version="1.0" encoding="utf-8"?>
<ds:datastoreItem xmlns:ds="http://schemas.openxmlformats.org/officeDocument/2006/customXml" ds:itemID="{BA74251D-7AD2-4E67-993C-BE639A2B0A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10331</TotalTime>
  <Words>969</Words>
  <Application>Microsoft Office PowerPoint</Application>
  <PresentationFormat>On-screen Show (4:3)</PresentationFormat>
  <Paragraphs>401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Packager Shell Object</vt:lpstr>
      <vt:lpstr>PowerPoint Presentation</vt:lpstr>
      <vt:lpstr>Mobile Development using Cordova</vt:lpstr>
      <vt:lpstr>PowerPoint Presentation</vt:lpstr>
      <vt:lpstr> Building a Cordova project using CLI</vt:lpstr>
      <vt:lpstr> Building a Cordova project using CLI</vt:lpstr>
      <vt:lpstr> Building a Cordova project using CLI</vt:lpstr>
      <vt:lpstr> Building a Cordova project using CLI</vt:lpstr>
      <vt:lpstr> Cordova plugins API’s</vt:lpstr>
      <vt:lpstr> Cordova plugins API’s</vt:lpstr>
      <vt:lpstr> Cordova plugins API’s</vt:lpstr>
      <vt:lpstr> Cordova plugins API’s</vt:lpstr>
      <vt:lpstr>PowerPoint Presentation</vt:lpstr>
      <vt:lpstr>  Development with Cordova</vt:lpstr>
      <vt:lpstr>  Development with Cordova</vt:lpstr>
      <vt:lpstr>  Development with Cordova</vt:lpstr>
      <vt:lpstr>PowerPoint Presentation</vt:lpstr>
      <vt:lpstr>Introduction to AJAX - For Service Calls</vt:lpstr>
      <vt:lpstr>Introduction to AJAX - For Service Calls</vt:lpstr>
      <vt:lpstr>Introduction to AJAX - For Service Calls</vt:lpstr>
      <vt:lpstr>Introduction to AJAX - For Service Calls</vt:lpstr>
      <vt:lpstr>Daily Assignment – Day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Vaishali Kunchur</cp:lastModifiedBy>
  <cp:revision>1004</cp:revision>
  <dcterms:created xsi:type="dcterms:W3CDTF">2014-04-28T11:21:39Z</dcterms:created>
  <dcterms:modified xsi:type="dcterms:W3CDTF">2016-07-29T07:07:42Z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