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530" r:id="rId5"/>
    <p:sldId id="531" r:id="rId6"/>
    <p:sldId id="533" r:id="rId7"/>
    <p:sldId id="513" r:id="rId8"/>
    <p:sldId id="526" r:id="rId9"/>
    <p:sldId id="537" r:id="rId10"/>
    <p:sldId id="514" r:id="rId11"/>
    <p:sldId id="516" r:id="rId12"/>
    <p:sldId id="534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35" r:id="rId21"/>
    <p:sldId id="524" r:id="rId22"/>
    <p:sldId id="527" r:id="rId23"/>
    <p:sldId id="528" r:id="rId24"/>
    <p:sldId id="529" r:id="rId25"/>
    <p:sldId id="536" r:id="rId26"/>
    <p:sldId id="53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882" autoAdjust="0"/>
    <p:restoredTop sz="94671" autoAdjust="0"/>
  </p:normalViewPr>
  <p:slideViewPr>
    <p:cSldViewPr>
      <p:cViewPr>
        <p:scale>
          <a:sx n="70" d="100"/>
          <a:sy n="70" d="100"/>
        </p:scale>
        <p:origin x="-11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7/29/2016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FBD90B-5879-410E-BF8E-C578E3B8CCB4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FF8B9C-B394-4744-87C0-9AA55893BCFC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8B4D3E-4628-4761-A775-7E1137B71E2C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4F040-0CA8-43A7-B760-7935115BF428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34AB08-7C28-415A-B11A-2617FEC855AD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18A2-D285-4C93-A5A3-4E450FE7FE6A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9B3475-C497-43C9-8139-15A06B9836A2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5050CD-14DF-47AB-AD66-712C023B8787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491FB-4123-49BC-998A-4DD0D6E11AB3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414D1-2715-4D59-A1A2-0E1FA7386F90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7D9E42-6728-4702-9B1B-B236E11652A4}" type="datetime1">
              <a:rPr lang="en-US" smtClean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29, 2016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honegap.com/en/3.5.0/guide_hybrid_plugins_index.m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rdova.apach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715161"/>
            <a:ext cx="685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algn="ctr"/>
            <a:r>
              <a:rPr lang="en-US" sz="4000" b="1" dirty="0" smtClean="0"/>
              <a:t>PhoneGap Cordova Training Day 4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Capgemini Public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470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Custom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" y="1057274"/>
            <a:ext cx="8458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B0F0"/>
              </a:buClr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Plugins comprise a single JavaScript interface along with corresponding native code libraries for each supported platform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>
                <a:latin typeface="Candara" panose="020E0502030303020204" pitchFamily="34" charset="0"/>
              </a:rPr>
              <a:t>Sample </a:t>
            </a:r>
            <a:r>
              <a:rPr lang="en-US" sz="1600" b="1" dirty="0" smtClean="0">
                <a:latin typeface="Candara" panose="020E0502030303020204" pitchFamily="34" charset="0"/>
              </a:rPr>
              <a:t>JavaScript</a:t>
            </a:r>
          </a:p>
          <a:p>
            <a:pPr lvl="1">
              <a:buClr>
                <a:srgbClr val="00B0F0"/>
              </a:buClr>
            </a:pPr>
            <a:endParaRPr lang="en-US" sz="1600" b="1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This example shows one way to implement the plugin's JavaScript interface</a:t>
            </a:r>
            <a:r>
              <a:rPr lang="en-US" sz="1600" dirty="0" smtClean="0">
                <a:latin typeface="Candara" panose="020E0502030303020204" pitchFamily="34" charset="0"/>
              </a:rPr>
              <a:t>: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window.echo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= function(str, callback) {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       cordova.exec(callback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, function(err) {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 callback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('Nothing to echo.');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	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}, "Echo", "echo", [str]);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	 };</a:t>
            </a:r>
          </a:p>
          <a:p>
            <a:pPr lvl="1">
              <a:buClr>
                <a:srgbClr val="00B0F0"/>
              </a:buClr>
            </a:pP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In this example, the plugin attaches itself to the window object as the echo function, which plugin users would call as follows</a:t>
            </a:r>
            <a:r>
              <a:rPr lang="en-US" sz="1600" dirty="0" smtClean="0">
                <a:latin typeface="Candara" panose="020E0502030303020204" pitchFamily="34" charset="0"/>
              </a:rPr>
              <a:t>:</a:t>
            </a:r>
          </a:p>
          <a:p>
            <a:pPr lvl="1">
              <a:buClr>
                <a:srgbClr val="00B0F0"/>
              </a:buClr>
            </a:pPr>
            <a:endParaRPr lang="en-US" sz="1600" b="1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      window.echo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("echome", function(echoValue) {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     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alert(echoValue == "echome"); // should alert true.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   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});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Custom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000" y="838200"/>
            <a:ext cx="8458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B0F0"/>
              </a:buClr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T</a:t>
            </a:r>
            <a:r>
              <a:rPr lang="en-US" sz="1600" dirty="0" smtClean="0">
                <a:latin typeface="Candara" panose="020E0502030303020204" pitchFamily="34" charset="0"/>
              </a:rPr>
              <a:t>he </a:t>
            </a:r>
            <a:r>
              <a:rPr lang="en-US" sz="1600" dirty="0">
                <a:latin typeface="Candara" panose="020E0502030303020204" pitchFamily="34" charset="0"/>
              </a:rPr>
              <a:t>last three arguments to the cordova.exec function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latin typeface="Candara" panose="020E0502030303020204" pitchFamily="34" charset="0"/>
              </a:rPr>
              <a:t>1. Echo</a:t>
            </a:r>
            <a:r>
              <a:rPr lang="en-US" sz="1600" dirty="0">
                <a:latin typeface="Candara" panose="020E0502030303020204" pitchFamily="34" charset="0"/>
              </a:rPr>
              <a:t> </a:t>
            </a:r>
            <a:r>
              <a:rPr lang="en-US" sz="1600" i="1" dirty="0" smtClean="0">
                <a:latin typeface="Candara" panose="020E0502030303020204" pitchFamily="34" charset="0"/>
              </a:rPr>
              <a:t>service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- a </a:t>
            </a:r>
            <a:r>
              <a:rPr lang="en-US" sz="1600" dirty="0">
                <a:latin typeface="Candara" panose="020E0502030303020204" pitchFamily="34" charset="0"/>
              </a:rPr>
              <a:t>class name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2. echo</a:t>
            </a:r>
            <a:r>
              <a:rPr lang="en-US" sz="1600" dirty="0">
                <a:latin typeface="Candara" panose="020E0502030303020204" pitchFamily="34" charset="0"/>
              </a:rPr>
              <a:t> </a:t>
            </a:r>
            <a:r>
              <a:rPr lang="en-US" sz="1600" i="1" dirty="0" smtClean="0">
                <a:latin typeface="Candara" panose="020E0502030303020204" pitchFamily="34" charset="0"/>
              </a:rPr>
              <a:t>action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- </a:t>
            </a:r>
            <a:r>
              <a:rPr lang="en-US" sz="1600" dirty="0">
                <a:latin typeface="Candara" panose="020E0502030303020204" pitchFamily="34" charset="0"/>
              </a:rPr>
              <a:t>a method within that class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3. [str] - array </a:t>
            </a:r>
            <a:r>
              <a:rPr lang="en-US" sz="1600" dirty="0">
                <a:latin typeface="Candara" panose="020E0502030303020204" pitchFamily="34" charset="0"/>
              </a:rPr>
              <a:t>of arguments containing the echo </a:t>
            </a:r>
            <a:r>
              <a:rPr lang="en-US" sz="1600" dirty="0" smtClean="0">
                <a:latin typeface="Candara" panose="020E0502030303020204" pitchFamily="34" charset="0"/>
              </a:rPr>
              <a:t>string.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success callback passed into exec is simply a reference to the callback function window.echo</a:t>
            </a: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b="1" dirty="0">
                <a:latin typeface="Candara" panose="020E0502030303020204" pitchFamily="34" charset="0"/>
              </a:rPr>
              <a:t> </a:t>
            </a:r>
            <a:r>
              <a:rPr lang="en-US" sz="1600" b="1" dirty="0" smtClean="0">
                <a:latin typeface="Candara" panose="020E0502030303020204" pitchFamily="34" charset="0"/>
              </a:rPr>
              <a:t>        Native Interfaces</a:t>
            </a:r>
            <a:endParaRPr lang="en-US" sz="1600" b="1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Once define </a:t>
            </a:r>
            <a:r>
              <a:rPr lang="en-US" sz="1600" dirty="0">
                <a:latin typeface="Candara" panose="020E0502030303020204" pitchFamily="34" charset="0"/>
              </a:rPr>
              <a:t>JavaScript for </a:t>
            </a:r>
            <a:r>
              <a:rPr lang="en-US" sz="1600" dirty="0" smtClean="0">
                <a:latin typeface="Candara" panose="020E0502030303020204" pitchFamily="34" charset="0"/>
              </a:rPr>
              <a:t>cordova custom plugin, need </a:t>
            </a:r>
            <a:r>
              <a:rPr lang="en-US" sz="1600" dirty="0">
                <a:latin typeface="Candara" panose="020E0502030303020204" pitchFamily="34" charset="0"/>
              </a:rPr>
              <a:t>to complement it with </a:t>
            </a:r>
            <a:r>
              <a:rPr lang="en-US" sz="1600" dirty="0" smtClean="0">
                <a:latin typeface="Candara" panose="020E0502030303020204" pitchFamily="34" charset="0"/>
              </a:rPr>
              <a:t>	at least </a:t>
            </a:r>
            <a:r>
              <a:rPr lang="en-US" sz="1600" dirty="0">
                <a:latin typeface="Candara" panose="020E0502030303020204" pitchFamily="34" charset="0"/>
              </a:rPr>
              <a:t>one native implementation. </a:t>
            </a:r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  	Supported Platforms </a:t>
            </a:r>
            <a:r>
              <a:rPr lang="en-US" sz="1600" dirty="0">
                <a:latin typeface="Candara" panose="020E0502030303020204" pitchFamily="34" charset="0"/>
              </a:rPr>
              <a:t>are listed </a:t>
            </a:r>
            <a:r>
              <a:rPr lang="en-US" sz="1600" dirty="0" smtClean="0">
                <a:latin typeface="Candara" panose="020E0502030303020204" pitchFamily="34" charset="0"/>
              </a:rPr>
              <a:t>below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Android </a:t>
            </a:r>
            <a:r>
              <a:rPr lang="en-US" sz="1600" dirty="0">
                <a:latin typeface="Candara" panose="020E0502030303020204" pitchFamily="34" charset="0"/>
              </a:rPr>
              <a:t>Plugins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iOS </a:t>
            </a:r>
            <a:r>
              <a:rPr lang="en-US" sz="1600" dirty="0" smtClean="0">
                <a:latin typeface="Candara" panose="020E0502030303020204" pitchFamily="34" charset="0"/>
              </a:rPr>
              <a:t>Plugins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Amazon Fire OS </a:t>
            </a:r>
            <a:r>
              <a:rPr lang="en-US" sz="1600" dirty="0" smtClean="0">
                <a:latin typeface="Candara" panose="020E0502030303020204" pitchFamily="34" charset="0"/>
              </a:rPr>
              <a:t>Plugins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BlackBerry 10 Plugins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Windows Phone Plugins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Custom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2400" y="914400"/>
            <a:ext cx="8686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1. How to write custom Android Plugin</a:t>
            </a:r>
          </a:p>
          <a:p>
            <a:pPr marL="800100" lvl="1" indent="-342900">
              <a:buClr>
                <a:srgbClr val="00B0F0"/>
              </a:buClr>
              <a:buAutoNum type="arabicPeriod"/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Plugins </a:t>
            </a:r>
            <a:r>
              <a:rPr lang="en-US" sz="1600" dirty="0">
                <a:latin typeface="Candara" panose="020E0502030303020204" pitchFamily="34" charset="0"/>
              </a:rPr>
              <a:t>are represented as class mappings in the config.xml file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A </a:t>
            </a:r>
            <a:r>
              <a:rPr lang="en-US" sz="1600" dirty="0">
                <a:latin typeface="Candara" panose="020E0502030303020204" pitchFamily="34" charset="0"/>
              </a:rPr>
              <a:t>plugin consists of at least one Java class that extends the </a:t>
            </a:r>
            <a:r>
              <a:rPr lang="en-US" sz="1600" dirty="0" smtClean="0">
                <a:latin typeface="Candara" panose="020E0502030303020204" pitchFamily="34" charset="0"/>
              </a:rPr>
              <a:t>Cordova Plugin</a:t>
            </a:r>
            <a:r>
              <a:rPr lang="en-US" sz="1600" dirty="0">
                <a:latin typeface="Candara" panose="020E0502030303020204" pitchFamily="34" charset="0"/>
              </a:rPr>
              <a:t> class, </a:t>
            </a:r>
            <a:r>
              <a:rPr lang="en-US" sz="1600" dirty="0" smtClean="0">
                <a:latin typeface="Candara" panose="020E0502030303020204" pitchFamily="34" charset="0"/>
              </a:rPr>
              <a:t>	overriding </a:t>
            </a:r>
            <a:r>
              <a:rPr lang="en-US" sz="1600" dirty="0">
                <a:latin typeface="Candara" panose="020E0502030303020204" pitchFamily="34" charset="0"/>
              </a:rPr>
              <a:t>one of its execute </a:t>
            </a:r>
            <a:r>
              <a:rPr lang="en-US" sz="1600" dirty="0" smtClean="0">
                <a:latin typeface="Candara" panose="020E0502030303020204" pitchFamily="34" charset="0"/>
              </a:rPr>
              <a:t>methods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>
                <a:latin typeface="Candara" panose="020E0502030303020204" pitchFamily="34" charset="0"/>
              </a:rPr>
              <a:t>Plugin </a:t>
            </a:r>
            <a:r>
              <a:rPr lang="en-US" sz="1600" b="1" dirty="0" smtClean="0">
                <a:latin typeface="Candara" panose="020E0502030303020204" pitchFamily="34" charset="0"/>
              </a:rPr>
              <a:t>Initialization</a:t>
            </a: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Add following code in config.xml</a:t>
            </a:r>
          </a:p>
          <a:p>
            <a:pPr lvl="1">
              <a:buClr>
                <a:srgbClr val="00B0F0"/>
              </a:buClr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         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&lt;feature name="Echo"&gt;</a:t>
            </a:r>
            <a:b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	                &lt;param name="android-package" value=“Echo" /&gt;</a:t>
            </a:r>
            <a:b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	                &lt;param name="onload" value="true" /&gt;</a:t>
            </a:r>
            <a:b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	          &lt;/feature&gt;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>
                <a:latin typeface="Candara" panose="020E0502030303020204" pitchFamily="34" charset="0"/>
              </a:rPr>
              <a:t>Writing an Android Java Plugin</a:t>
            </a: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A </a:t>
            </a:r>
            <a:r>
              <a:rPr lang="en-US" sz="1600" dirty="0">
                <a:latin typeface="Candara" panose="020E0502030303020204" pitchFamily="34" charset="0"/>
              </a:rPr>
              <a:t>JavaScript call fires off a plugin request to the native side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Whatever </a:t>
            </a:r>
            <a:r>
              <a:rPr lang="en-US" sz="1600" dirty="0">
                <a:latin typeface="Candara" panose="020E0502030303020204" pitchFamily="34" charset="0"/>
              </a:rPr>
              <a:t>is dispatched to the plugin with JavaScript's exec function is passed into </a:t>
            </a:r>
            <a:r>
              <a:rPr lang="en-US" sz="1600" dirty="0" smtClean="0">
                <a:latin typeface="Candara" panose="020E0502030303020204" pitchFamily="34" charset="0"/>
              </a:rPr>
              <a:t>	the </a:t>
            </a:r>
            <a:r>
              <a:rPr lang="en-US" sz="1600" dirty="0">
                <a:latin typeface="Candara" panose="020E0502030303020204" pitchFamily="34" charset="0"/>
              </a:rPr>
              <a:t>plugin class's execute method</a:t>
            </a:r>
          </a:p>
          <a:p>
            <a:pPr lvl="1">
              <a:buClr>
                <a:srgbClr val="00B0F0"/>
              </a:buClr>
            </a:pPr>
            <a:endParaRPr lang="en-US" sz="1600" b="1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Refer : </a:t>
            </a:r>
            <a:r>
              <a:rPr lang="en-US" sz="1600" dirty="0" smtClean="0">
                <a:latin typeface="Candara" panose="020E0502030303020204" pitchFamily="34" charset="0"/>
                <a:hlinkClick r:id="rId2"/>
              </a:rPr>
              <a:t>http</a:t>
            </a:r>
            <a:r>
              <a:rPr lang="en-US" sz="1600" dirty="0">
                <a:latin typeface="Candara" panose="020E0502030303020204" pitchFamily="34" charset="0"/>
                <a:hlinkClick r:id="rId2"/>
              </a:rPr>
              <a:t>://</a:t>
            </a:r>
            <a:r>
              <a:rPr lang="en-US" sz="1600" dirty="0" smtClean="0">
                <a:latin typeface="Candara" panose="020E0502030303020204" pitchFamily="34" charset="0"/>
                <a:hlinkClick r:id="rId2"/>
              </a:rPr>
              <a:t>docs.phonegap.com/en/3.5.0/guide_hybrid_plugins_index.md.html</a:t>
            </a: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Custom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609" y="838200"/>
            <a:ext cx="845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B0F0"/>
              </a:buClr>
            </a:pPr>
            <a:endParaRPr lang="en-US" sz="1600" b="1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 E</a:t>
            </a:r>
            <a:r>
              <a:rPr lang="en-US" sz="1600" dirty="0" smtClean="0">
                <a:latin typeface="Candara" panose="020E0502030303020204" pitchFamily="34" charset="0"/>
              </a:rPr>
              <a:t>xecute implementations </a:t>
            </a:r>
            <a:r>
              <a:rPr lang="en-US" sz="1600" dirty="0">
                <a:latin typeface="Candara" panose="020E0502030303020204" pitchFamily="34" charset="0"/>
              </a:rPr>
              <a:t>look like this</a:t>
            </a:r>
            <a:r>
              <a:rPr lang="en-US" sz="1600" dirty="0" smtClean="0">
                <a:latin typeface="Candara" panose="020E0502030303020204" pitchFamily="34" charset="0"/>
              </a:rPr>
              <a:t>:</a:t>
            </a:r>
            <a:endParaRPr lang="en-US" sz="1600" b="1" dirty="0">
              <a:latin typeface="Candara" panose="020E0502030303020204" pitchFamily="34" charset="0"/>
            </a:endParaRPr>
          </a:p>
          <a:p>
            <a:pPr lvl="2">
              <a:buClr>
                <a:srgbClr val="00B0F0"/>
              </a:buClr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@Override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public boolean execute(String action, JSONArray args, CallbackContext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	callbackContext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) throws JSONException {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if ("beep".equals(action)) {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this.beep(args.getLong(0));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callbackContext.success();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return true;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}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return false;  // Returning false results in a "MethodNotFound" error.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}</a:t>
            </a:r>
          </a:p>
          <a:p>
            <a:pPr lvl="1">
              <a:buClr>
                <a:srgbClr val="00B0F0"/>
              </a:buClr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U</a:t>
            </a:r>
            <a:r>
              <a:rPr lang="en-US" sz="1600" dirty="0" smtClean="0">
                <a:latin typeface="Candara" panose="020E0502030303020204" pitchFamily="34" charset="0"/>
              </a:rPr>
              <a:t>se </a:t>
            </a:r>
            <a:r>
              <a:rPr lang="en-US" sz="1600" dirty="0">
                <a:latin typeface="Candara" panose="020E0502030303020204" pitchFamily="34" charset="0"/>
              </a:rPr>
              <a:t>the plugin.xml to inject a feature specification to the local platform's config.xml file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2">
              <a:buClr>
                <a:srgbClr val="00B0F0"/>
              </a:buClr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&lt;platform name="android"&gt;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&lt;config-file target="config.xml" parent="/*"&gt;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&lt;feature name="Echo"&gt;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    &lt;param name="android-package" value="org.apache.cordova.plugin.Echo"/&gt;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&lt;/feature&gt;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&lt;/config-file&gt;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&lt;/platform&gt;</a:t>
            </a:r>
          </a:p>
          <a:p>
            <a:pPr lvl="1">
              <a:buClr>
                <a:srgbClr val="00B0F0"/>
              </a:buClr>
            </a:pPr>
            <a:endParaRPr lang="en-US" sz="1600" b="1" dirty="0"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Custom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800" y="914400"/>
            <a:ext cx="8458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</a:rPr>
              <a:t>          </a:t>
            </a:r>
            <a:r>
              <a:rPr lang="en-US" sz="1600" b="1" dirty="0" smtClean="0">
                <a:latin typeface="Candara" panose="020E0502030303020204" pitchFamily="34" charset="0"/>
              </a:rPr>
              <a:t>2. How to write iOS custom Plugin</a:t>
            </a:r>
          </a:p>
          <a:p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>
                <a:latin typeface="Candara" panose="020E0502030303020204" pitchFamily="34" charset="0"/>
              </a:rPr>
              <a:t>iOS plugin is implemented as an Objective-C class that extends the CDVPlugin </a:t>
            </a:r>
            <a:r>
              <a:rPr lang="en-US" sz="1600" dirty="0" smtClean="0">
                <a:latin typeface="Candara" panose="020E0502030303020204" pitchFamily="34" charset="0"/>
              </a:rPr>
              <a:t>class</a:t>
            </a:r>
          </a:p>
          <a:p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JavaScript's</a:t>
            </a:r>
            <a:r>
              <a:rPr lang="en-US" sz="1600" dirty="0">
                <a:latin typeface="Candara" panose="020E0502030303020204" pitchFamily="34" charset="0"/>
              </a:rPr>
              <a:t> exec method's service parameter to map to an Objective-C </a:t>
            </a:r>
            <a:r>
              <a:rPr lang="en-US" sz="1600" dirty="0" smtClean="0">
                <a:latin typeface="Candara" panose="020E0502030303020204" pitchFamily="34" charset="0"/>
              </a:rPr>
              <a:t>class</a:t>
            </a: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>
                <a:latin typeface="Candara" panose="020E0502030303020204" pitchFamily="34" charset="0"/>
              </a:rPr>
              <a:t>Plugin Initialization</a:t>
            </a: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Plugins </a:t>
            </a:r>
            <a:r>
              <a:rPr lang="en-US" sz="1600" dirty="0">
                <a:latin typeface="Candara" panose="020E0502030303020204" pitchFamily="34" charset="0"/>
              </a:rPr>
              <a:t>are ordinarily instantiated when first referenced by a call from JavaScript.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Otherwise </a:t>
            </a:r>
            <a:r>
              <a:rPr lang="en-US" sz="1600" dirty="0">
                <a:latin typeface="Candara" panose="020E0502030303020204" pitchFamily="34" charset="0"/>
              </a:rPr>
              <a:t>they can be instantiated by setting a param named onload to true in </a:t>
            </a:r>
            <a:r>
              <a:rPr lang="en-US" sz="1600" dirty="0" smtClean="0">
                <a:latin typeface="Candara" panose="020E0502030303020204" pitchFamily="34" charset="0"/>
              </a:rPr>
              <a:t>	the</a:t>
            </a:r>
            <a:r>
              <a:rPr lang="en-US" sz="1600" dirty="0">
                <a:latin typeface="Candara" panose="020E0502030303020204" pitchFamily="34" charset="0"/>
              </a:rPr>
              <a:t> config.xml file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b="1" dirty="0" smtClean="0">
                <a:latin typeface="Candara" panose="020E0502030303020204" pitchFamily="34" charset="0"/>
              </a:rPr>
              <a:t>         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&lt;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feature name="Echo"&gt;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		&lt;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param name="ios-package" value="Echo" /&gt;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		&lt;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param name="onload" value="true" /&gt;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	         &lt;/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feature&gt;</a:t>
            </a:r>
            <a:r>
              <a:rPr lang="en-US" sz="1600" dirty="0">
                <a:latin typeface="Candara" panose="020E0502030303020204" pitchFamily="34" charset="0"/>
              </a:rPr>
              <a:t>	</a:t>
            </a: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Writing </a:t>
            </a:r>
            <a:r>
              <a:rPr lang="en-US" sz="1600" b="1" dirty="0">
                <a:latin typeface="Candara" panose="020E0502030303020204" pitchFamily="34" charset="0"/>
              </a:rPr>
              <a:t>an iOS Cordova Plugin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 </a:t>
            </a:r>
            <a:r>
              <a:rPr lang="en-US" sz="1600" dirty="0" smtClean="0">
                <a:latin typeface="Candara" panose="020E0502030303020204" pitchFamily="34" charset="0"/>
              </a:rPr>
              <a:t>	JavaScript </a:t>
            </a:r>
            <a:r>
              <a:rPr lang="en-US" sz="1600" dirty="0">
                <a:latin typeface="Candara" panose="020E0502030303020204" pitchFamily="34" charset="0"/>
              </a:rPr>
              <a:t>call fires off a plugin request to the native side, and the corresponding iOS </a:t>
            </a:r>
            <a:r>
              <a:rPr lang="en-US" sz="1600" dirty="0" smtClean="0">
                <a:latin typeface="Candara" panose="020E0502030303020204" pitchFamily="34" charset="0"/>
              </a:rPr>
              <a:t>	Objective-C </a:t>
            </a:r>
            <a:r>
              <a:rPr lang="en-US" sz="1600" dirty="0">
                <a:latin typeface="Candara" panose="020E0502030303020204" pitchFamily="34" charset="0"/>
              </a:rPr>
              <a:t>plugin is mapped properly in the config.xml </a:t>
            </a:r>
            <a:r>
              <a:rPr lang="en-US" sz="1600" dirty="0" smtClean="0">
                <a:latin typeface="Candara" panose="020E0502030303020204" pitchFamily="34" charset="0"/>
              </a:rPr>
              <a:t>file</a:t>
            </a: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Refer</a:t>
            </a:r>
            <a:r>
              <a:rPr lang="en-US" sz="1600" dirty="0" smtClean="0">
                <a:latin typeface="Candara" panose="020E0502030303020204" pitchFamily="34" charset="0"/>
              </a:rPr>
              <a:t> : </a:t>
            </a:r>
            <a:r>
              <a:rPr lang="en-US" sz="1600" dirty="0">
                <a:latin typeface="Candara" panose="020E0502030303020204" pitchFamily="34" charset="0"/>
              </a:rPr>
              <a:t>http://www.adobe.com/devnet/html5/articles/extending-phonegap-with-native-plugins-for-android.html</a:t>
            </a:r>
          </a:p>
          <a:p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Custom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" y="1057274"/>
            <a:ext cx="8458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B0F0"/>
              </a:buClr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/>
              <a:t>JavaScript call fires off a plugin request to the native </a:t>
            </a:r>
            <a:r>
              <a:rPr lang="en-US" sz="1600" dirty="0" smtClean="0"/>
              <a:t>side</a:t>
            </a:r>
          </a:p>
          <a:p>
            <a:pPr lvl="1">
              <a:buClr>
                <a:srgbClr val="00B0F0"/>
              </a:buClr>
            </a:pPr>
            <a:endParaRPr lang="en-US" sz="1600" dirty="0" smtClean="0"/>
          </a:p>
          <a:p>
            <a:pPr lvl="1">
              <a:buClr>
                <a:srgbClr val="00B0F0"/>
              </a:buClr>
            </a:pPr>
            <a:r>
              <a:rPr lang="en-US" sz="1600" dirty="0"/>
              <a:t>A</a:t>
            </a:r>
            <a:r>
              <a:rPr lang="en-US" sz="1600" dirty="0" smtClean="0"/>
              <a:t>nd </a:t>
            </a:r>
            <a:r>
              <a:rPr lang="en-US" sz="1600" dirty="0"/>
              <a:t>the corresponding iOS Objective-C plugin is mapped properly in the config.xml </a:t>
            </a:r>
            <a:r>
              <a:rPr lang="en-US" sz="1600" dirty="0" smtClean="0"/>
              <a:t>file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A </a:t>
            </a:r>
            <a:r>
              <a:rPr lang="en-US" sz="1600" dirty="0">
                <a:latin typeface="Candara" panose="020E0502030303020204" pitchFamily="34" charset="0"/>
              </a:rPr>
              <a:t>plugin method has this signature</a:t>
            </a:r>
            <a:r>
              <a:rPr lang="en-US" sz="1600" dirty="0" smtClean="0">
                <a:latin typeface="Candara" panose="020E0502030303020204" pitchFamily="34" charset="0"/>
              </a:rPr>
              <a:t>: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(void)myMethod:(CDVInvokedUrlCommand*)command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{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CDVPluginResult* pluginResult = nil;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NSString* myarg = [command.arguments objectAtIndex:0];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/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if (myarg != nil) {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pluginResult = [CDVPluginResult resultWithStatus:CDVCommandStatus_OK];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} else {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pluginResult = [CDVPluginResult resultWithStatus:CDVCommandStatus_ERROR messageAsString:@"Arg was null"];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}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[self.commandDelegate sendPluginResult:pluginResult callbackId:command.callbackId];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}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Custom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" y="1057274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use </a:t>
            </a:r>
            <a:r>
              <a:rPr lang="en-US" sz="1600" dirty="0">
                <a:latin typeface="Candara" panose="020E0502030303020204" pitchFamily="34" charset="0"/>
              </a:rPr>
              <a:t>the plugin.xml to inject a feature specification to the local platform's config.xml file</a:t>
            </a:r>
          </a:p>
          <a:p>
            <a:pPr marL="742950" lvl="1" indent="-285750">
              <a:buClr>
                <a:srgbClr val="00B0F0"/>
              </a:buClr>
              <a:buFontTx/>
              <a:buChar char="-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2">
              <a:buClr>
                <a:srgbClr val="00B0F0"/>
              </a:buClr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&lt;platform name="ios"&gt;</a:t>
            </a:r>
            <a:b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&lt;config-file target="config.xml" parent="/*"&gt;</a:t>
            </a:r>
            <a:b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&lt;feature name="Echo"&gt;</a:t>
            </a:r>
            <a:b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    &lt;param name="ios-package" value="Echo" /&gt;</a:t>
            </a:r>
            <a:b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    &lt;/feature&gt;</a:t>
            </a:r>
            <a:b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     &lt;/config-file&gt;</a:t>
            </a:r>
            <a:b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&lt;/platform&gt;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>
                <a:latin typeface="Candara" panose="020E0502030303020204" pitchFamily="34" charset="0"/>
              </a:rPr>
              <a:t>Publishing Plugins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Developers </a:t>
            </a:r>
            <a:r>
              <a:rPr lang="en-US" sz="1600" dirty="0">
                <a:latin typeface="Candara" panose="020E0502030303020204" pitchFamily="34" charset="0"/>
              </a:rPr>
              <a:t>can install it automatically using either plugman or the Cordova CLI. 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	To publish a plugin you need to use the plugman tool and go through the following </a:t>
            </a:r>
            <a:r>
              <a:rPr lang="en-US" sz="1600" dirty="0" smtClean="0">
                <a:latin typeface="Candara" panose="020E0502030303020204" pitchFamily="34" charset="0"/>
              </a:rPr>
              <a:t>	steps</a:t>
            </a:r>
            <a:r>
              <a:rPr lang="en-US" sz="1600" dirty="0">
                <a:latin typeface="Candara" panose="020E0502030303020204" pitchFamily="34" charset="0"/>
              </a:rPr>
              <a:t>:</a:t>
            </a:r>
          </a:p>
          <a:p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latin typeface="Candara" panose="020E0502030303020204" pitchFamily="34" charset="0"/>
              </a:rPr>
              <a:t>“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plugman adduser</a:t>
            </a:r>
            <a:r>
              <a:rPr lang="en-US" sz="1600" dirty="0" smtClean="0">
                <a:latin typeface="Candara" panose="020E0502030303020204" pitchFamily="34" charset="0"/>
              </a:rPr>
              <a:t>” </a:t>
            </a:r>
            <a:r>
              <a:rPr lang="en-US" sz="1600" dirty="0">
                <a:latin typeface="Candara" panose="020E0502030303020204" pitchFamily="34" charset="0"/>
              </a:rPr>
              <a:t># that is if you don't have an account </a:t>
            </a:r>
            <a:r>
              <a:rPr lang="en-US" sz="1600" dirty="0" smtClean="0">
                <a:latin typeface="Candara" panose="020E0502030303020204" pitchFamily="34" charset="0"/>
              </a:rPr>
              <a:t>yet</a:t>
            </a:r>
          </a:p>
          <a:p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latin typeface="Candara" panose="020E0502030303020204" pitchFamily="34" charset="0"/>
              </a:rPr>
              <a:t>“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plugman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publish /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path/to/your/plugin</a:t>
            </a:r>
            <a:r>
              <a:rPr lang="en-US" sz="1600" dirty="0" smtClean="0">
                <a:latin typeface="Candara" panose="020E0502030303020204" pitchFamily="34" charset="0"/>
              </a:rPr>
              <a:t>”</a:t>
            </a: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70662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lvl="1" algn="ctr"/>
            <a:r>
              <a:rPr lang="en-US" sz="4000" b="1" dirty="0">
                <a:solidFill>
                  <a:srgbClr val="0070C0"/>
                </a:solidFill>
              </a:rPr>
              <a:t>Working with Cordova API’s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23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cordova API’s</a:t>
            </a:r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2819400" y="1506940"/>
            <a:ext cx="556260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Take a photo and retrieve it as a base64-encoded image</a:t>
            </a:r>
            <a:r>
              <a:rPr lang="en-US" sz="1600" b="0" dirty="0" smtClean="0">
                <a:solidFill>
                  <a:schemeClr val="tx1"/>
                </a:solidFill>
              </a:rPr>
              <a:t>: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navigator.camera.getPicture(onSuccess, onFail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quality: 50, destinationType: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Camera.DestinationType.DATA_URL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});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onSuccess(imageData)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var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= document.getElementById('myImage');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image.src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"data:image/jpeg;base64," + imageData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 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onFail(message) { 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alert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('Failed because: ' + message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10" name="Content Placeholder 18"/>
          <p:cNvSpPr txBox="1">
            <a:spLocks/>
          </p:cNvSpPr>
          <p:nvPr/>
        </p:nvSpPr>
        <p:spPr>
          <a:xfrm>
            <a:off x="455698" y="1524000"/>
            <a:ext cx="2679192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  <a:defRPr sz="1800" b="1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Camera API example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cordova API’s</a:t>
            </a:r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2895600" y="1278340"/>
            <a:ext cx="5562600" cy="5046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Provides access to the device contacts database</a:t>
            </a:r>
            <a:r>
              <a:rPr lang="en-US" sz="16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onSuccess(contacts)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alert('Found ' + contacts.length + ' contacts.');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onError(contactError)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('onError!');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find all contacts with 'Bob' in any name field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options      = new ContactFindOptions();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options.filter   = "Bob";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options.multiple = true;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options.desiredFields = [navigator.contacts.fieldType.id];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fields       = [navigator.contacts.fieldType.displayName, navigator.contacts.fieldType.name];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navigator.contacts.find(fields, onSuccess, onError, options);</a:t>
            </a:r>
          </a:p>
        </p:txBody>
      </p:sp>
      <p:sp>
        <p:nvSpPr>
          <p:cNvPr id="10" name="Content Placeholder 18"/>
          <p:cNvSpPr txBox="1">
            <a:spLocks/>
          </p:cNvSpPr>
          <p:nvPr/>
        </p:nvSpPr>
        <p:spPr>
          <a:xfrm>
            <a:off x="304800" y="1278340"/>
            <a:ext cx="2679192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  <a:defRPr sz="1800" b="1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Contacts API example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Development using Cordova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57274"/>
            <a:ext cx="8610600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Table of Contents</a:t>
            </a:r>
          </a:p>
          <a:p>
            <a:pPr lvl="1"/>
            <a:endParaRPr lang="en-US" sz="28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Plugins </a:t>
            </a:r>
            <a:r>
              <a:rPr lang="en-US" sz="20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– Native</a:t>
            </a: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Plugins - Custom/3rd party </a:t>
            </a: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Working with Cordova </a:t>
            </a:r>
            <a:r>
              <a:rPr lang="en-US" sz="20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API’s</a:t>
            </a:r>
          </a:p>
          <a:p>
            <a:pPr lvl="1"/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9" descr="phonegap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8063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5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cordova API’s</a:t>
            </a:r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2895600" y="1278340"/>
            <a:ext cx="5562600" cy="5046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Plugin provides access to the device's accelerometer</a:t>
            </a:r>
            <a:r>
              <a:rPr lang="en-US" sz="1600" b="0" dirty="0" smtClean="0">
                <a:solidFill>
                  <a:schemeClr val="tx1"/>
                </a:solidFill>
              </a:rPr>
              <a:t>.</a:t>
            </a:r>
            <a:endParaRPr lang="en-US" sz="16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Get the current acceleration along the </a:t>
            </a:r>
            <a:r>
              <a:rPr lang="en-US" sz="1600" b="0" i="1" dirty="0">
                <a:solidFill>
                  <a:schemeClr val="tx1"/>
                </a:solidFill>
              </a:rPr>
              <a:t>x</a:t>
            </a:r>
            <a:r>
              <a:rPr lang="en-US" sz="1600" b="0" dirty="0">
                <a:solidFill>
                  <a:schemeClr val="tx1"/>
                </a:solidFill>
              </a:rPr>
              <a:t>, </a:t>
            </a:r>
            <a:r>
              <a:rPr lang="en-US" sz="1600" b="0" i="1" dirty="0">
                <a:solidFill>
                  <a:schemeClr val="tx1"/>
                </a:solidFill>
              </a:rPr>
              <a:t>y</a:t>
            </a:r>
            <a:r>
              <a:rPr lang="en-US" sz="1600" b="0" dirty="0">
                <a:solidFill>
                  <a:schemeClr val="tx1"/>
                </a:solidFill>
              </a:rPr>
              <a:t>, and </a:t>
            </a:r>
            <a:r>
              <a:rPr lang="en-US" sz="1600" b="0" i="1" dirty="0">
                <a:solidFill>
                  <a:schemeClr val="tx1"/>
                </a:solidFill>
              </a:rPr>
              <a:t>z</a:t>
            </a:r>
            <a:r>
              <a:rPr lang="en-US" sz="1600" b="0" dirty="0">
                <a:solidFill>
                  <a:schemeClr val="tx1"/>
                </a:solidFill>
              </a:rPr>
              <a:t> axes.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onSuccess(acceleration)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alert('Acceleration X: ' + acceleration.x + '\n' +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'Acceleration Y: ' + acceleration.y + '\n' +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'Acceleration Z: ' + acceleration.z + '\n' +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'Timestamp: '      + acceleration.timestamp + '\n');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onError()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alert('onError!');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navigator.accelerometer.getCurrentAcceleration(onSuccess, onError);</a:t>
            </a:r>
          </a:p>
        </p:txBody>
      </p:sp>
      <p:sp>
        <p:nvSpPr>
          <p:cNvPr id="10" name="Content Placeholder 18"/>
          <p:cNvSpPr txBox="1">
            <a:spLocks/>
          </p:cNvSpPr>
          <p:nvPr/>
        </p:nvSpPr>
        <p:spPr>
          <a:xfrm>
            <a:off x="304800" y="1278340"/>
            <a:ext cx="2679192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  <a:defRPr sz="1800" b="1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Device-Motion API example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cordova API’s</a:t>
            </a:r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2895600" y="1278340"/>
            <a:ext cx="5562600" cy="5198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P</a:t>
            </a:r>
            <a:r>
              <a:rPr lang="en-US" sz="1600" b="0" dirty="0" smtClean="0">
                <a:solidFill>
                  <a:schemeClr val="tx1"/>
                </a:solidFill>
              </a:rPr>
              <a:t>lugin </a:t>
            </a:r>
            <a:r>
              <a:rPr lang="en-US" sz="1600" b="0" dirty="0">
                <a:solidFill>
                  <a:schemeClr val="tx1"/>
                </a:solidFill>
              </a:rPr>
              <a:t>provides access to the device's audio, image, and video capture capabilities</a:t>
            </a:r>
            <a:r>
              <a:rPr lang="en-US" sz="16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capture callback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captureSuccess = function(mediaFiles)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var i, path, len;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for (i = 0, len = mediaFiles.length; i &lt; len; i += 1)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path = mediaFiles[i].fullPath;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// do something interesting with the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capture error callback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captureError = function(error)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navigator.notification.alert('Error code: ' + error.code, null, 'Capture Error');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 audio capture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navigator.device.capture.captureAudio(captureSuccess, captureError, {limit:2});</a:t>
            </a:r>
          </a:p>
        </p:txBody>
      </p:sp>
      <p:sp>
        <p:nvSpPr>
          <p:cNvPr id="10" name="Content Placeholder 18"/>
          <p:cNvSpPr txBox="1">
            <a:spLocks/>
          </p:cNvSpPr>
          <p:nvPr/>
        </p:nvSpPr>
        <p:spPr>
          <a:xfrm>
            <a:off x="304800" y="1278340"/>
            <a:ext cx="2679192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Ø"/>
              <a:defRPr sz="1800" b="1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Media Capture API example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 – Day 4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04"/>
            <a:ext cx="5600700" cy="3714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43301" y="5813878"/>
            <a:ext cx="5600700" cy="3714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1057274"/>
            <a:ext cx="8610600" cy="978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Prepare a sample application which displays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on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ios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&amp; Android using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</a:rPr>
              <a:t>jquery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 mobile &amp;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Phonegap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 + Plugins</a:t>
            </a:r>
          </a:p>
          <a:p>
            <a:pPr marL="342900" lvl="0" indent="-342900">
              <a:spcBef>
                <a:spcPct val="20000"/>
              </a:spcBef>
              <a:buClr>
                <a:srgbClr val="00A1E4"/>
              </a:buClr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Capture employee address through audio &amp; play back</a:t>
            </a:r>
          </a:p>
        </p:txBody>
      </p:sp>
    </p:spTree>
    <p:extLst>
      <p:ext uri="{BB962C8B-B14F-4D97-AF65-F5344CB8AC3E}">
        <p14:creationId xmlns:p14="http://schemas.microsoft.com/office/powerpoint/2010/main" val="11077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04"/>
            <a:ext cx="5600700" cy="3714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43301" y="5813878"/>
            <a:ext cx="5600700" cy="3714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4443864"/>
            <a:ext cx="5761037" cy="1360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Thank you !</a:t>
            </a:r>
          </a:p>
          <a:p>
            <a:pPr>
              <a:defRPr/>
            </a:pPr>
            <a:r>
              <a:rPr lang="en-US" sz="1600" b="1" dirty="0">
                <a:solidFill>
                  <a:srgbClr val="0070C0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Design </a:t>
            </a:r>
            <a:r>
              <a:rPr lang="en-US" sz="1600" b="1" dirty="0" smtClean="0">
                <a:solidFill>
                  <a:srgbClr val="0070C0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| Develop | </a:t>
            </a:r>
            <a:r>
              <a:rPr lang="en-US" sz="1600" b="1" dirty="0">
                <a:solidFill>
                  <a:srgbClr val="0070C0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Deliver | Delight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1057274"/>
            <a:ext cx="8610600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defTabSz="457200">
              <a:lnSpc>
                <a:spcPct val="200000"/>
              </a:lnSpc>
              <a:spcBef>
                <a:spcPct val="20000"/>
              </a:spcBef>
            </a:pPr>
            <a:r>
              <a:rPr lang="en-US" sz="8800" b="1" dirty="0">
                <a:solidFill>
                  <a:srgbClr val="1F497D"/>
                </a:solidFill>
                <a:latin typeface="Segoe UI"/>
              </a:rPr>
              <a:t>Q &amp; </a:t>
            </a:r>
            <a:r>
              <a:rPr lang="en-US" sz="8800" b="1" dirty="0" smtClean="0">
                <a:solidFill>
                  <a:srgbClr val="1F497D"/>
                </a:solidFill>
                <a:latin typeface="Segoe UI"/>
              </a:rPr>
              <a:t>A</a:t>
            </a:r>
            <a:endParaRPr lang="en-US" sz="8800" b="1" dirty="0">
              <a:solidFill>
                <a:srgbClr val="1F497D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417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4398" y="3070662"/>
            <a:ext cx="472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lvl="1" algn="ctr"/>
            <a:r>
              <a:rPr lang="en-US" sz="4000" b="1" dirty="0">
                <a:solidFill>
                  <a:srgbClr val="0070C0"/>
                </a:solidFill>
              </a:rPr>
              <a:t>Plugins – Native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05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Cordova Native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" y="1057274"/>
            <a:ext cx="8458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 Cordova Plugins  </a:t>
            </a:r>
            <a:r>
              <a:rPr lang="en-US" sz="1600" dirty="0" smtClean="0">
                <a:latin typeface="Candara" panose="020E0502030303020204" pitchFamily="34" charset="0"/>
              </a:rPr>
              <a:t>communicate </a:t>
            </a:r>
            <a:r>
              <a:rPr lang="en-US" sz="1600" dirty="0">
                <a:latin typeface="Candara" panose="020E0502030303020204" pitchFamily="34" charset="0"/>
              </a:rPr>
              <a:t>closely with various device-level </a:t>
            </a:r>
            <a:r>
              <a:rPr lang="en-US" sz="1600" dirty="0" smtClean="0">
                <a:latin typeface="Candara" panose="020E0502030303020204" pitchFamily="34" charset="0"/>
              </a:rPr>
              <a:t>features.</a:t>
            </a:r>
          </a:p>
          <a:p>
            <a:pPr marL="628650" lvl="1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628650" lvl="1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 </a:t>
            </a:r>
            <a:r>
              <a:rPr lang="en-US" sz="1600" i="1" dirty="0">
                <a:latin typeface="Candara" panose="020E0502030303020204" pitchFamily="34" charset="0"/>
              </a:rPr>
              <a:t>plugin</a:t>
            </a:r>
            <a:r>
              <a:rPr lang="en-US" sz="1600" dirty="0">
                <a:latin typeface="Candara" panose="020E0502030303020204" pitchFamily="34" charset="0"/>
              </a:rPr>
              <a:t> is a bit of add-on code that provides an interface to native </a:t>
            </a:r>
            <a:r>
              <a:rPr lang="en-US" sz="1600" dirty="0" smtClean="0">
                <a:latin typeface="Candara" panose="020E0502030303020204" pitchFamily="34" charset="0"/>
              </a:rPr>
              <a:t>components.</a:t>
            </a:r>
          </a:p>
          <a:p>
            <a:pPr marL="628650" lvl="1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628650" lvl="1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Below the list of Native plugins are available in cordova</a:t>
            </a:r>
          </a:p>
          <a:p>
            <a:pPr marL="628650" lvl="1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cordova-plugin-battery-status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cordova-plugin-camera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cordova-plugin-console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cordova-plugin-contacts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cordova-plugin-device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cordova-plugin-device-motion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cordova-plugin-device-orientation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cordova-plugin-dialogs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cordova-plugin-file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cordova-plugin-file-transfer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cordova-plugin-geolocation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cordova-plugin-globalization</a:t>
            </a:r>
            <a:endParaRPr lang="en-US" sz="1600" dirty="0">
              <a:latin typeface="Candara" panose="020E0502030303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>
                <a:latin typeface="Candara" panose="020E0502030303020204" pitchFamily="34" charset="0"/>
              </a:rPr>
              <a:t>cordova-plugin-inappbrowser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://cordova.apache.org/</a:t>
            </a:r>
            <a:endParaRPr lang="en-US" sz="1600" dirty="0"/>
          </a:p>
          <a:p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Cordova </a:t>
            </a:r>
            <a:r>
              <a:rPr lang="en-US" dirty="0" smtClean="0"/>
              <a:t>Native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800" y="914400"/>
            <a:ext cx="8458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14.  cordova-plugin-media</a:t>
            </a:r>
          </a:p>
          <a:p>
            <a:pPr marL="1257300" lvl="2" indent="-342900">
              <a:buAutoNum type="arabicPeriod" startAt="15"/>
            </a:pPr>
            <a:r>
              <a:rPr lang="en-US" sz="1600" dirty="0" smtClean="0">
                <a:latin typeface="Candara" panose="020E0502030303020204" pitchFamily="34" charset="0"/>
              </a:rPr>
              <a:t>cordova-plugin-media-capture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16.  cordova-plugin-network-information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17.  cordova-plugin-splashscreen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18.  cordova-plugin-statusbar</a:t>
            </a:r>
          </a:p>
          <a:p>
            <a:pPr lvl="2"/>
            <a:r>
              <a:rPr lang="en-US" sz="1600" dirty="0" smtClean="0">
                <a:latin typeface="Candara" panose="020E0502030303020204" pitchFamily="34" charset="0"/>
              </a:rPr>
              <a:t>19.  cordova-plugin-vibration</a:t>
            </a:r>
          </a:p>
          <a:p>
            <a:pPr lvl="2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marL="628650" lvl="1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There </a:t>
            </a:r>
            <a:r>
              <a:rPr lang="en-US" sz="1600" dirty="0">
                <a:latin typeface="Candara" panose="020E0502030303020204" pitchFamily="34" charset="0"/>
              </a:rPr>
              <a:t>are two ways of Implementing </a:t>
            </a:r>
            <a:r>
              <a:rPr lang="en-US" sz="1600" dirty="0" smtClean="0">
                <a:latin typeface="Candara" panose="020E0502030303020204" pitchFamily="34" charset="0"/>
              </a:rPr>
              <a:t>Plugin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	1. </a:t>
            </a:r>
            <a:r>
              <a:rPr lang="en-US" sz="1600" dirty="0">
                <a:latin typeface="Candara" panose="020E0502030303020204" pitchFamily="34" charset="0"/>
              </a:rPr>
              <a:t>Through Command Line </a:t>
            </a:r>
            <a:r>
              <a:rPr lang="en-US" sz="1600" dirty="0" smtClean="0">
                <a:latin typeface="Candara" panose="020E0502030303020204" pitchFamily="34" charset="0"/>
              </a:rPr>
              <a:t>(recommended),</a:t>
            </a:r>
          </a:p>
          <a:p>
            <a:r>
              <a:rPr lang="en-US" sz="1600" dirty="0"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latin typeface="Candara" panose="020E0502030303020204" pitchFamily="34" charset="0"/>
              </a:rPr>
              <a:t>	- Use Plugman to add Plugin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 	</a:t>
            </a:r>
            <a:r>
              <a:rPr lang="en-US" sz="1600" dirty="0" smtClean="0">
                <a:latin typeface="Candara" panose="020E0502030303020204" pitchFamily="34" charset="0"/>
              </a:rPr>
              <a:t>2. </a:t>
            </a:r>
            <a:r>
              <a:rPr lang="en-US" sz="1600" dirty="0">
                <a:latin typeface="Candara" panose="020E0502030303020204" pitchFamily="34" charset="0"/>
              </a:rPr>
              <a:t>Manually.</a:t>
            </a:r>
          </a:p>
          <a:p>
            <a:pPr marL="628650" lvl="1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1. Through </a:t>
            </a:r>
            <a:r>
              <a:rPr lang="en-US" sz="1600" b="1" dirty="0">
                <a:latin typeface="Candara" panose="020E0502030303020204" pitchFamily="34" charset="0"/>
              </a:rPr>
              <a:t>Command </a:t>
            </a:r>
            <a:r>
              <a:rPr lang="en-US" sz="1600" b="1" dirty="0" smtClean="0">
                <a:latin typeface="Candara" panose="020E0502030303020204" pitchFamily="34" charset="0"/>
              </a:rPr>
              <a:t>Line:</a:t>
            </a:r>
          </a:p>
          <a:p>
            <a:pPr lvl="1">
              <a:buClr>
                <a:srgbClr val="00B0F0"/>
              </a:buClr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     Example: </a:t>
            </a:r>
            <a:r>
              <a:rPr lang="fr-FR" sz="1600" dirty="0" smtClean="0">
                <a:latin typeface="Candara" panose="020E0502030303020204" pitchFamily="34" charset="0"/>
              </a:rPr>
              <a:t> Device Plugin (Gather device information)</a:t>
            </a:r>
          </a:p>
          <a:p>
            <a:pPr lvl="1">
              <a:buClr>
                <a:srgbClr val="00B0F0"/>
              </a:buClr>
            </a:pPr>
            <a:endParaRPr lang="fr-FR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fr-FR" sz="1600" dirty="0" smtClean="0">
                <a:latin typeface="Candara" panose="020E0502030303020204" pitchFamily="34" charset="0"/>
              </a:rPr>
              <a:t>      Go to Project base folder from command line, then add following snippet</a:t>
            </a:r>
          </a:p>
          <a:p>
            <a:pPr lvl="1">
              <a:buClr>
                <a:srgbClr val="00B0F0"/>
              </a:buClr>
            </a:pPr>
            <a:endParaRPr lang="fr-FR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      To add a plugin to project </a:t>
            </a: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latin typeface="Candara" panose="020E0502030303020204" pitchFamily="34" charset="0"/>
              </a:rPr>
              <a:t>	“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cordova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plugin add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org.apache.cordova.device</a:t>
            </a:r>
            <a:r>
              <a:rPr lang="en-US" sz="1600" dirty="0" smtClean="0">
                <a:latin typeface="Candara" panose="020E0502030303020204" pitchFamily="34" charset="0"/>
              </a:rPr>
              <a:t>”</a:t>
            </a: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       To remove a plugin from project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latin typeface="Candara" panose="020E0502030303020204" pitchFamily="34" charset="0"/>
              </a:rPr>
              <a:t>	“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cordova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plugin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rm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org.apache.cordova.device</a:t>
            </a:r>
            <a:r>
              <a:rPr lang="en-US" sz="1600" dirty="0" smtClean="0">
                <a:latin typeface="Candara" panose="020E0502030303020204" pitchFamily="34" charset="0"/>
              </a:rPr>
              <a:t>”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Cordova </a:t>
            </a:r>
            <a:r>
              <a:rPr lang="en-US" dirty="0" smtClean="0"/>
              <a:t>Native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800" y="914400"/>
            <a:ext cx="8458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ndara" panose="020E0502030303020204" pitchFamily="34" charset="0"/>
              </a:rPr>
              <a:t>-Use Plugman to add Plugin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Installation </a:t>
            </a:r>
            <a:r>
              <a:rPr lang="en-US" sz="1600" b="1" dirty="0" smtClean="0"/>
              <a:t>Plugman on windows</a:t>
            </a:r>
          </a:p>
          <a:p>
            <a:r>
              <a:rPr lang="en-US" sz="1600" dirty="0" smtClean="0"/>
              <a:t>	$ </a:t>
            </a:r>
            <a:r>
              <a:rPr lang="en-US" sz="1600" dirty="0"/>
              <a:t>n</a:t>
            </a:r>
            <a:r>
              <a:rPr lang="en-US" sz="1600" dirty="0" smtClean="0"/>
              <a:t>pm </a:t>
            </a:r>
            <a:r>
              <a:rPr lang="en-US" sz="1600" dirty="0"/>
              <a:t>install - g </a:t>
            </a:r>
            <a:r>
              <a:rPr lang="en-US" sz="1600" dirty="0" smtClean="0"/>
              <a:t>plugman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Add plugin using Plugman </a:t>
            </a:r>
            <a:r>
              <a:rPr lang="en-US" sz="1600" b="1" dirty="0"/>
              <a:t>on windows</a:t>
            </a:r>
          </a:p>
          <a:p>
            <a:endParaRPr lang="en-US" sz="1600" b="1" dirty="0"/>
          </a:p>
          <a:p>
            <a:r>
              <a:rPr lang="en-US" sz="1600" dirty="0"/>
              <a:t>$ Plugman - Platform &lt; IOS | amazon - </a:t>
            </a:r>
            <a:r>
              <a:rPr lang="en-US" sz="1600" dirty="0" err="1"/>
              <a:t>fireos</a:t>
            </a:r>
            <a:r>
              <a:rPr lang="en-US" sz="1600" dirty="0"/>
              <a:t> | Android | blackberry10 | WP7 | WP8 &gt; - project &lt;Directory&gt; - plugin &lt; name | </a:t>
            </a:r>
            <a:r>
              <a:rPr lang="en-US" sz="1600" dirty="0" err="1"/>
              <a:t>url</a:t>
            </a:r>
            <a:r>
              <a:rPr lang="en-US" sz="1600" dirty="0"/>
              <a:t> | path &gt; [- plugins_dir &lt;Directory&gt; ] [- www &lt;Directory &gt; ] [- variable &lt;name&gt; = &lt; value &gt; [- variable &lt;name&gt; = &lt; value &gt; </a:t>
            </a:r>
            <a:r>
              <a:rPr lang="en-US" sz="1600" dirty="0" smtClean="0"/>
              <a:t>...]]</a:t>
            </a:r>
          </a:p>
          <a:p>
            <a:endParaRPr lang="en-US" sz="1600" b="1" dirty="0"/>
          </a:p>
          <a:p>
            <a:r>
              <a:rPr lang="en-US" sz="1600" b="1" dirty="0"/>
              <a:t>Example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1600" dirty="0"/>
              <a:t>   $ plugman install --platform </a:t>
            </a:r>
            <a:r>
              <a:rPr lang="en-US" sz="1600" dirty="0" err="1"/>
              <a:t>ios</a:t>
            </a:r>
            <a:r>
              <a:rPr lang="en-US" sz="1600" dirty="0"/>
              <a:t> --project /path/to/my/project/www --plugin /path/to/my/plugin</a:t>
            </a:r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To </a:t>
            </a:r>
            <a:r>
              <a:rPr lang="en-US" sz="1600" b="1" dirty="0"/>
              <a:t>remove </a:t>
            </a:r>
            <a:r>
              <a:rPr lang="en-US" sz="1600" b="1" dirty="0" smtClean="0"/>
              <a:t> plugin on windows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r>
              <a:rPr lang="en-US" sz="1600" dirty="0"/>
              <a:t>$ Plugman - Uninstall - Platform &lt; IOS | amazon - </a:t>
            </a:r>
            <a:r>
              <a:rPr lang="en-US" sz="1600" dirty="0" err="1"/>
              <a:t>fireos</a:t>
            </a:r>
            <a:r>
              <a:rPr lang="en-US" sz="1600" dirty="0"/>
              <a:t> | Android | blackberry10 | WP7 | WP8 &gt; - project &lt;Directory&gt; - plugin &lt;ID&gt; [- www &lt;Directory&gt; ] [- plugins_dir &lt;Directory&gt; </a:t>
            </a:r>
            <a:r>
              <a:rPr lang="en-US" sz="1600" dirty="0" smtClean="0"/>
              <a:t>]</a:t>
            </a:r>
          </a:p>
          <a:p>
            <a:endParaRPr lang="en-US" sz="1600" dirty="0" smtClean="0"/>
          </a:p>
          <a:p>
            <a:r>
              <a:rPr lang="en-US" sz="1600" b="1" dirty="0"/>
              <a:t>Example</a:t>
            </a:r>
            <a:r>
              <a:rPr lang="en-US" sz="1600" b="1" dirty="0" smtClean="0"/>
              <a:t>:</a:t>
            </a:r>
            <a:endParaRPr lang="en-US" sz="1600" dirty="0" smtClean="0"/>
          </a:p>
          <a:p>
            <a:r>
              <a:rPr lang="en-US" sz="1600" dirty="0"/>
              <a:t> $ plugman </a:t>
            </a:r>
            <a:r>
              <a:rPr lang="en-US" sz="1600" dirty="0" smtClean="0"/>
              <a:t>uninstall </a:t>
            </a:r>
            <a:r>
              <a:rPr lang="en-US" sz="1600" dirty="0"/>
              <a:t>--platform </a:t>
            </a:r>
            <a:r>
              <a:rPr lang="en-US" sz="1600" dirty="0" err="1"/>
              <a:t>ios</a:t>
            </a:r>
            <a:r>
              <a:rPr lang="en-US" sz="1600" dirty="0"/>
              <a:t> --project /path/to/my/project/www --plugin /path/to/my/plugin</a:t>
            </a:r>
            <a:endParaRPr lang="en-US" sz="1600" dirty="0" smtClean="0"/>
          </a:p>
          <a:p>
            <a:endParaRPr lang="en-US" sz="1600" dirty="0"/>
          </a:p>
          <a:p>
            <a:pPr marL="0" lvl="1"/>
            <a:r>
              <a:rPr lang="en-US" sz="1600" dirty="0" smtClean="0"/>
              <a:t>* The </a:t>
            </a:r>
            <a:r>
              <a:rPr lang="en-US" sz="1600" dirty="0"/>
              <a:t>main difference between these two development paths are </a:t>
            </a:r>
            <a:r>
              <a:rPr lang="en-US" sz="1600" b="1" dirty="0"/>
              <a:t>Plugman can </a:t>
            </a:r>
            <a:r>
              <a:rPr lang="en-US" sz="1600" b="1" dirty="0" smtClean="0"/>
              <a:t>add the plugin into </a:t>
            </a:r>
            <a:r>
              <a:rPr lang="en-US" sz="1600" b="1" dirty="0"/>
              <a:t>a single </a:t>
            </a:r>
            <a:r>
              <a:rPr lang="en-US" sz="1600" b="1" dirty="0" smtClean="0"/>
              <a:t>platform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Cordova </a:t>
            </a:r>
            <a:r>
              <a:rPr lang="en-US" dirty="0" smtClean="0"/>
              <a:t>Native </a:t>
            </a:r>
            <a:r>
              <a:rPr lang="en-US" dirty="0"/>
              <a:t>Plugin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1027" y="609600"/>
            <a:ext cx="8458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B0F0"/>
              </a:buClr>
            </a:pPr>
            <a:endParaRPr lang="en-US" sz="1600" b="1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Pros of plugin implementation through Command line</a:t>
            </a:r>
          </a:p>
          <a:p>
            <a:pPr lvl="1">
              <a:buClr>
                <a:srgbClr val="00B0F0"/>
              </a:buClr>
            </a:pPr>
            <a:endParaRPr lang="en-US" sz="1600" b="1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       1. Easy to implement plugin through command line</a:t>
            </a: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       2. All files related to plugin are automatically placed in respective project folders/files.</a:t>
            </a:r>
          </a:p>
          <a:p>
            <a:pPr lvl="1">
              <a:buClr>
                <a:srgbClr val="00B0F0"/>
              </a:buClr>
            </a:pPr>
            <a:r>
              <a:rPr lang="en-US" sz="1600" dirty="0"/>
              <a:t> </a:t>
            </a:r>
            <a:endParaRPr lang="en-US" sz="1600" dirty="0" smtClean="0"/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2. Manually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>
                <a:latin typeface="Candara" panose="020E0502030303020204" pitchFamily="34" charset="0"/>
              </a:rPr>
              <a:t> </a:t>
            </a:r>
            <a:r>
              <a:rPr lang="en-US" sz="1600" b="1" dirty="0" smtClean="0">
                <a:latin typeface="Candara" panose="020E0502030303020204" pitchFamily="34" charset="0"/>
              </a:rPr>
              <a:t>i) Android Setup</a:t>
            </a: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 Steps to be followed for android setup</a:t>
            </a:r>
          </a:p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       1. Copy the source file(Java) from plugin and paste it in project source folder under 		    the plugin package name.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       2. Add users permission in “app/AndroidManifest.xml” file.</a:t>
            </a: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	     &lt;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uses-permission android:name="android.permission.READ_PHONE_STATE"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/&gt;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      3. Call plugin JavaScript file from html file</a:t>
            </a:r>
          </a:p>
          <a:p>
            <a:pPr marL="800100" lvl="1" indent="-342900">
              <a:buClr>
                <a:srgbClr val="00B0F0"/>
              </a:buClr>
              <a:buFont typeface="+mj-lt"/>
              <a:buAutoNum type="arabicPeriod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      4. Add the following code in “</a:t>
            </a:r>
            <a:r>
              <a:rPr lang="en-US" sz="1600" b="1" dirty="0" smtClean="0">
                <a:latin typeface="Candara" panose="020E0502030303020204" pitchFamily="34" charset="0"/>
              </a:rPr>
              <a:t>app/res/xml/config.xml</a:t>
            </a:r>
            <a:r>
              <a:rPr lang="en-US" sz="1600" dirty="0" smtClean="0">
                <a:latin typeface="Candara" panose="020E0502030303020204" pitchFamily="34" charset="0"/>
              </a:rPr>
              <a:t>” file</a:t>
            </a: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&lt;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feature name="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Device"&gt;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/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  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             &lt;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param name="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android-package" value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="org.apache.cordova.device.Device" /&gt;</a:t>
            </a:r>
            <a:b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        &lt;/feature&gt;</a:t>
            </a: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Refer </a:t>
            </a:r>
            <a:r>
              <a:rPr lang="en-US" sz="1600" b="1" dirty="0">
                <a:latin typeface="Candara" panose="020E0502030303020204" pitchFamily="34" charset="0"/>
              </a:rPr>
              <a:t>: http://developer.android.com/reference/android/Manifest.permission.html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Native Plugin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2955" y="632882"/>
            <a:ext cx="8458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B0F0"/>
              </a:buClr>
            </a:pPr>
            <a:endParaRPr lang="en-US" sz="1600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b="1" dirty="0" smtClean="0">
                <a:latin typeface="Candara" panose="020E0502030303020204" pitchFamily="34" charset="0"/>
              </a:rPr>
              <a:t>ii) IOS Setup</a:t>
            </a: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b="1" dirty="0" smtClean="0">
                <a:latin typeface="Candara" panose="020E0502030303020204" pitchFamily="34" charset="0"/>
              </a:rPr>
              <a:t>Steps to be followed for ios setup:</a:t>
            </a:r>
            <a:endParaRPr lang="en-US" sz="1600" b="1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1.  Copy the source file(.h and .m) from plugin and paste it in project plugin 		     folder under the plugin package name.</a:t>
            </a: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	</a:t>
            </a: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	2.  Call plugin JavaScript file from html file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2">
              <a:buClr>
                <a:srgbClr val="00B0F0"/>
              </a:buClr>
            </a:pPr>
            <a:r>
              <a:rPr lang="en-US" sz="1600" dirty="0" smtClean="0">
                <a:latin typeface="Candara" panose="020E0502030303020204" pitchFamily="34" charset="0"/>
              </a:rPr>
              <a:t>3.  Add the following code in “config.xml” file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 smtClean="0">
                <a:latin typeface="Candara" panose="020E0502030303020204" pitchFamily="34" charset="0"/>
              </a:rPr>
              <a:t>        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&lt;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feature name="Device"&gt;       </a:t>
            </a:r>
          </a:p>
          <a:p>
            <a:pPr lvl="2">
              <a:buClr>
                <a:srgbClr val="00B0F0"/>
              </a:buClr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             &lt;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param name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="ios-package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" value="CDVDevice" /&gt;  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  <a:p>
            <a:pPr lvl="2">
              <a:buClr>
                <a:srgbClr val="00B0F0"/>
              </a:buClr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       &lt;/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feature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&gt;</a:t>
            </a: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Cons of plugin implementation manually</a:t>
            </a: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latin typeface="Candara" panose="020E0502030303020204" pitchFamily="34" charset="0"/>
              </a:rPr>
              <a:t> Developer has to place all the corresponding plugin files to the project folder/files manually which is quite tedious and are prone to errors. Manual plugin implementation is not advisable/recommended way.</a:t>
            </a:r>
          </a:p>
          <a:p>
            <a:pPr lvl="1">
              <a:buClr>
                <a:srgbClr val="00B0F0"/>
              </a:buClr>
            </a:pPr>
            <a:endParaRPr lang="en-US" sz="1600" dirty="0" smtClean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b="1" dirty="0" smtClean="0">
                <a:latin typeface="Candara" panose="020E0502030303020204" pitchFamily="34" charset="0"/>
              </a:rPr>
              <a:t>Accessing Plugin - Sample</a:t>
            </a:r>
            <a:endParaRPr lang="en-US" sz="1600" b="1" dirty="0">
              <a:latin typeface="Candara" panose="020E0502030303020204" pitchFamily="34" charset="0"/>
            </a:endParaRPr>
          </a:p>
          <a:p>
            <a:pPr lvl="1">
              <a:buClr>
                <a:srgbClr val="00B0F0"/>
              </a:buClr>
            </a:pPr>
            <a:r>
              <a:rPr lang="en-US" sz="1600" dirty="0">
                <a:latin typeface="Candara" panose="020E0502030303020204" pitchFamily="34" charset="0"/>
              </a:rPr>
              <a:t>The following properties can use to get device </a:t>
            </a:r>
            <a:r>
              <a:rPr lang="en-US" sz="1600" dirty="0" smtClean="0">
                <a:latin typeface="Candara" panose="020E0502030303020204" pitchFamily="34" charset="0"/>
              </a:rPr>
              <a:t>information</a:t>
            </a:r>
          </a:p>
          <a:p>
            <a:pPr marL="1200150" lvl="2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device.cordova</a:t>
            </a:r>
            <a:endParaRPr lang="en-US" sz="1600" dirty="0">
              <a:latin typeface="Candara" panose="020E0502030303020204" pitchFamily="34" charset="0"/>
            </a:endParaRPr>
          </a:p>
          <a:p>
            <a:pPr marL="1200150" lvl="2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device.model</a:t>
            </a:r>
          </a:p>
          <a:p>
            <a:pPr marL="1200150" lvl="2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device.platform</a:t>
            </a:r>
          </a:p>
          <a:p>
            <a:pPr marL="1200150" lvl="2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device.uuid</a:t>
            </a:r>
          </a:p>
          <a:p>
            <a:pPr marL="1200150" lvl="2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device.version</a:t>
            </a:r>
          </a:p>
          <a:p>
            <a:pPr marL="1200150" lvl="2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device.name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70662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lvl="1" algn="ctr"/>
            <a:r>
              <a:rPr lang="en-US" sz="4000" b="1" dirty="0">
                <a:solidFill>
                  <a:srgbClr val="0070C0"/>
                </a:solidFill>
              </a:rPr>
              <a:t>Plugins - Custom/3rd party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4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AACA2-99FD-4915-ADDE-AFB679D6549D}"/>
</file>

<file path=customXml/itemProps2.xml><?xml version="1.0" encoding="utf-8"?>
<ds:datastoreItem xmlns:ds="http://schemas.openxmlformats.org/officeDocument/2006/customXml" ds:itemID="{0B26B48B-3687-477F-B366-683B179EB1E9}"/>
</file>

<file path=customXml/itemProps3.xml><?xml version="1.0" encoding="utf-8"?>
<ds:datastoreItem xmlns:ds="http://schemas.openxmlformats.org/officeDocument/2006/customXml" ds:itemID="{BA74251D-7AD2-4E67-993C-BE639A2B0A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9469</TotalTime>
  <Words>569</Words>
  <Application>Microsoft Office PowerPoint</Application>
  <PresentationFormat>On-screen Show (4:3)</PresentationFormat>
  <Paragraphs>331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Mobile Development using Cordova</vt:lpstr>
      <vt:lpstr>PowerPoint Presentation</vt:lpstr>
      <vt:lpstr>Cordova Native Plugin</vt:lpstr>
      <vt:lpstr>Cordova Native Plugin</vt:lpstr>
      <vt:lpstr>Cordova Native Plugin</vt:lpstr>
      <vt:lpstr>Cordova Native Plugin</vt:lpstr>
      <vt:lpstr>Cordova Native Plugin</vt:lpstr>
      <vt:lpstr>PowerPoint Presentation</vt:lpstr>
      <vt:lpstr>Cordova Custom Plugin</vt:lpstr>
      <vt:lpstr>Cordova Custom Plugin</vt:lpstr>
      <vt:lpstr>Cordova Custom Plugin</vt:lpstr>
      <vt:lpstr>Cordova Custom Plugin</vt:lpstr>
      <vt:lpstr>Cordova Custom Plugin</vt:lpstr>
      <vt:lpstr>Cordova Custom Plugin</vt:lpstr>
      <vt:lpstr>Cordova Custom Plugin</vt:lpstr>
      <vt:lpstr>PowerPoint Presentation</vt:lpstr>
      <vt:lpstr>Working with cordova API’s</vt:lpstr>
      <vt:lpstr>Working with cordova API’s</vt:lpstr>
      <vt:lpstr>Working with cordova API’s</vt:lpstr>
      <vt:lpstr>Working with cordova API’s</vt:lpstr>
      <vt:lpstr>Daily Assignment – Day 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Vaishali Kunchur</cp:lastModifiedBy>
  <cp:revision>760</cp:revision>
  <dcterms:created xsi:type="dcterms:W3CDTF">2014-04-28T11:21:39Z</dcterms:created>
  <dcterms:modified xsi:type="dcterms:W3CDTF">2016-07-29T07:14:57Z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