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512" r:id="rId5"/>
    <p:sldId id="553" r:id="rId6"/>
    <p:sldId id="554" r:id="rId7"/>
    <p:sldId id="533" r:id="rId8"/>
    <p:sldId id="524" r:id="rId9"/>
    <p:sldId id="525" r:id="rId10"/>
    <p:sldId id="513" r:id="rId11"/>
    <p:sldId id="526" r:id="rId12"/>
    <p:sldId id="527" r:id="rId13"/>
    <p:sldId id="528" r:id="rId14"/>
    <p:sldId id="529" r:id="rId15"/>
    <p:sldId id="531" r:id="rId16"/>
    <p:sldId id="530" r:id="rId17"/>
    <p:sldId id="534" r:id="rId18"/>
    <p:sldId id="544" r:id="rId19"/>
    <p:sldId id="545" r:id="rId20"/>
    <p:sldId id="546" r:id="rId21"/>
    <p:sldId id="547" r:id="rId22"/>
    <p:sldId id="548" r:id="rId23"/>
    <p:sldId id="549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51" r:id="rId32"/>
    <p:sldId id="555" r:id="rId33"/>
    <p:sldId id="557" r:id="rId34"/>
    <p:sldId id="558" r:id="rId35"/>
    <p:sldId id="559" r:id="rId36"/>
    <p:sldId id="542" r:id="rId37"/>
    <p:sldId id="556" r:id="rId38"/>
    <p:sldId id="55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D0D4E8"/>
    <a:srgbClr val="E6E8F2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882" autoAdjust="0"/>
    <p:restoredTop sz="94671" autoAdjust="0"/>
  </p:normalViewPr>
  <p:slideViewPr>
    <p:cSldViewPr>
      <p:cViewPr>
        <p:scale>
          <a:sx n="70" d="100"/>
          <a:sy n="70" d="100"/>
        </p:scale>
        <p:origin x="-1842" y="-7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E7B7-9C84-4310-8975-D238F9323F5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0AA9-5F18-48B3-BC22-AF761F35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A6879-5652-4825-B745-B25C33F8AE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A6879-5652-4825-B745-B25C33F8AE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13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13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13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13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A6879-5652-4825-B745-B25C33F8AE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A6879-5652-4825-B745-B25C33F8AE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A6879-5652-4825-B745-B25C33F8AE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29, 2016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Ø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§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onegap/mobile-spec/blob/master/tests/network.tests.j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cky.io/v2/545364772342b9570d196011" TargetMode="Externa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715160"/>
            <a:ext cx="6858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defTabSz="957263">
              <a:lnSpc>
                <a:spcPct val="100000"/>
              </a:lnSpc>
              <a:defRPr sz="2800" b="0">
                <a:solidFill>
                  <a:schemeClr val="tx2"/>
                </a:solidFill>
                <a:latin typeface="Candara" panose="020E0502030303020204" pitchFamily="34" charset="0"/>
                <a:cs typeface="+mj-cs"/>
              </a:defRPr>
            </a:lvl1pPr>
            <a:lvl2pPr>
              <a:defRPr sz="2800">
                <a:latin typeface="Candara" pitchFamily="34" charset="0"/>
              </a:defRPr>
            </a:lvl2pPr>
            <a:lvl3pPr>
              <a:defRPr sz="2800">
                <a:latin typeface="Candara" pitchFamily="34" charset="0"/>
              </a:defRPr>
            </a:lvl3pPr>
            <a:lvl4pPr>
              <a:defRPr sz="2800">
                <a:latin typeface="Candara" pitchFamily="34" charset="0"/>
              </a:defRPr>
            </a:lvl4pPr>
            <a:lvl5pPr>
              <a:defRPr sz="2800"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9pPr>
          </a:lstStyle>
          <a:p>
            <a:r>
              <a:rPr lang="en-US" sz="4000" b="1" dirty="0" err="1"/>
              <a:t>PhoneGap</a:t>
            </a:r>
            <a:r>
              <a:rPr lang="en-US" sz="4000" b="1" dirty="0"/>
              <a:t> Cordova Training </a:t>
            </a:r>
            <a:r>
              <a:rPr lang="en-US" sz="4000" b="1" dirty="0" smtClean="0"/>
              <a:t>       		   Day </a:t>
            </a:r>
            <a:r>
              <a:rPr lang="en-US" sz="4000" b="1" dirty="0"/>
              <a:t>5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 bwMode="auto">
          <a:xfrm>
            <a:off x="3225797" y="4419599"/>
            <a:ext cx="2641603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204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Structuring Of source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295400"/>
            <a:ext cx="8610600" cy="353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2. Work </a:t>
            </a:r>
            <a:r>
              <a:rPr lang="en-US" b="1" dirty="0">
                <a:latin typeface="Candara" panose="020E0502030303020204" pitchFamily="34" charset="0"/>
              </a:rPr>
              <a:t>with a Multiple Mobile Device Platform:</a:t>
            </a:r>
          </a:p>
          <a:p>
            <a:endParaRPr lang="en-US" b="1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Android </a:t>
            </a:r>
            <a:r>
              <a:rPr lang="en-US" sz="1600" dirty="0">
                <a:latin typeface="Candara" panose="020E0502030303020204" pitchFamily="34" charset="0"/>
              </a:rPr>
              <a:t>IDE and </a:t>
            </a:r>
            <a:r>
              <a:rPr lang="en-US" sz="1600" dirty="0" smtClean="0">
                <a:latin typeface="Candara" panose="020E0502030303020204" pitchFamily="34" charset="0"/>
              </a:rPr>
              <a:t>for  </a:t>
            </a:r>
            <a:r>
              <a:rPr lang="en-US" sz="1600" dirty="0">
                <a:latin typeface="Candara" panose="020E0502030303020204" pitchFamily="34" charset="0"/>
              </a:rPr>
              <a:t>Android application, </a:t>
            </a:r>
            <a:r>
              <a:rPr lang="en-US" sz="1600" dirty="0" smtClean="0">
                <a:latin typeface="Candara" panose="020E0502030303020204" pitchFamily="34" charset="0"/>
              </a:rPr>
              <a:t>command:</a:t>
            </a:r>
          </a:p>
          <a:p>
            <a:r>
              <a:rPr lang="en-US" sz="1600" dirty="0" smtClean="0">
                <a:latin typeface="Candara" panose="020E0502030303020204" pitchFamily="34" charset="0"/>
              </a:rPr>
              <a:t>	</a:t>
            </a:r>
            <a:r>
              <a:rPr lang="en-US" sz="1600" dirty="0" err="1" smtClean="0">
                <a:latin typeface="Candara" panose="020E0502030303020204" pitchFamily="34" charset="0"/>
              </a:rPr>
              <a:t>cordova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>
                <a:latin typeface="Candara" panose="020E0502030303020204" pitchFamily="34" charset="0"/>
              </a:rPr>
              <a:t>prepare </a:t>
            </a:r>
            <a:r>
              <a:rPr lang="en-US" sz="1600" dirty="0" smtClean="0">
                <a:latin typeface="Candara" panose="020E0502030303020204" pitchFamily="34" charset="0"/>
              </a:rPr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For both </a:t>
            </a:r>
            <a:r>
              <a:rPr lang="en-US" sz="1600" dirty="0">
                <a:latin typeface="Candara" panose="020E0502030303020204" pitchFamily="34" charset="0"/>
              </a:rPr>
              <a:t>the Android and iOS versions of the application, </a:t>
            </a:r>
            <a:r>
              <a:rPr lang="en-US" sz="1600" dirty="0" smtClean="0">
                <a:latin typeface="Candara" panose="020E0502030303020204" pitchFamily="34" charset="0"/>
              </a:rPr>
              <a:t>command:</a:t>
            </a:r>
          </a:p>
          <a:p>
            <a:r>
              <a:rPr lang="en-US" sz="1600" dirty="0" smtClean="0">
                <a:latin typeface="Candara" panose="020E0502030303020204" pitchFamily="34" charset="0"/>
              </a:rPr>
              <a:t>	</a:t>
            </a:r>
            <a:r>
              <a:rPr lang="en-US" sz="1600" dirty="0" err="1" smtClean="0">
                <a:latin typeface="Candara" panose="020E0502030303020204" pitchFamily="34" charset="0"/>
              </a:rPr>
              <a:t>cordova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>
                <a:latin typeface="Candara" panose="020E0502030303020204" pitchFamily="34" charset="0"/>
              </a:rPr>
              <a:t>prepare android </a:t>
            </a:r>
            <a:r>
              <a:rPr lang="en-US" sz="1600" dirty="0" err="1" smtClean="0">
                <a:latin typeface="Candara" panose="020E0502030303020204" pitchFamily="34" charset="0"/>
              </a:rPr>
              <a:t>ios</a:t>
            </a:r>
            <a:endParaRPr lang="en-US" sz="1600" dirty="0" smtClean="0">
              <a:latin typeface="Candara" panose="020E0502030303020204" pitchFamily="34" charset="0"/>
            </a:endParaRPr>
          </a:p>
          <a:p>
            <a:endParaRPr lang="en-US" sz="16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The above two commands copy </a:t>
            </a:r>
            <a:r>
              <a:rPr lang="en-US" sz="1600" dirty="0">
                <a:latin typeface="Candara" panose="020E0502030303020204" pitchFamily="34" charset="0"/>
              </a:rPr>
              <a:t>all of the project files from the www folder into the appropriate </a:t>
            </a:r>
            <a:r>
              <a:rPr lang="en-US" sz="1600" dirty="0" smtClean="0">
                <a:latin typeface="Candara" panose="020E0502030303020204" pitchFamily="34" charset="0"/>
              </a:rPr>
              <a:t>folder for </a:t>
            </a:r>
            <a:r>
              <a:rPr lang="en-US" sz="1600" dirty="0">
                <a:latin typeface="Candara" panose="020E0502030303020204" pitchFamily="34" charset="0"/>
              </a:rPr>
              <a:t>each specified mobile platform project, as shown in Figure </a:t>
            </a:r>
            <a:r>
              <a:rPr lang="en-US" sz="1600" dirty="0" smtClean="0">
                <a:latin typeface="Candara" panose="020E0502030303020204" pitchFamily="34" charset="0"/>
              </a:rPr>
              <a:t>1.3.</a:t>
            </a:r>
          </a:p>
          <a:p>
            <a:endParaRPr lang="en-US" sz="1600" dirty="0">
              <a:latin typeface="Candara" panose="020E0502030303020204" pitchFamily="34" charset="0"/>
            </a:endParaRPr>
          </a:p>
          <a:p>
            <a:endParaRPr lang="en-US" sz="1600" dirty="0" smtClean="0">
              <a:latin typeface="Candara" panose="020E0502030303020204" pitchFamily="34" charset="0"/>
            </a:endParaRPr>
          </a:p>
          <a:p>
            <a:endParaRPr lang="en-US" sz="1600" dirty="0" smtClean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3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Of source code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49249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57912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ndara" panose="020E0502030303020204" pitchFamily="34" charset="0"/>
              </a:rPr>
              <a:t>Figure </a:t>
            </a:r>
            <a:r>
              <a:rPr lang="en-US" b="1" dirty="0" smtClean="0">
                <a:solidFill>
                  <a:prstClr val="black"/>
                </a:solidFill>
                <a:latin typeface="Candara" panose="020E0502030303020204" pitchFamily="34" charset="0"/>
              </a:rPr>
              <a:t>1.3: </a:t>
            </a:r>
            <a:r>
              <a:rPr lang="en-US" sz="1600" dirty="0">
                <a:latin typeface="Candara" panose="020E0502030303020204" pitchFamily="34" charset="0"/>
              </a:rPr>
              <a:t>Copying Web Content to the Platform </a:t>
            </a:r>
            <a:r>
              <a:rPr lang="en-US" sz="1600" dirty="0" smtClean="0">
                <a:latin typeface="Candara" panose="020E0502030303020204" pitchFamily="34" charset="0"/>
              </a:rPr>
              <a:t>Projects Folders</a:t>
            </a:r>
            <a:endParaRPr lang="en-US" sz="1600" dirty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47726"/>
            <a:ext cx="7543799" cy="487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78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Structuring Of source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371600"/>
            <a:ext cx="8610600" cy="378565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2. Work </a:t>
            </a:r>
            <a:r>
              <a:rPr lang="en-US" b="1" dirty="0">
                <a:latin typeface="Candara" panose="020E0502030303020204" pitchFamily="34" charset="0"/>
              </a:rPr>
              <a:t>with a </a:t>
            </a:r>
            <a:r>
              <a:rPr lang="en-US" b="1" dirty="0" smtClean="0">
                <a:latin typeface="Candara" panose="020E0502030303020204" pitchFamily="34" charset="0"/>
              </a:rPr>
              <a:t>Multiple Mobile </a:t>
            </a:r>
            <a:r>
              <a:rPr lang="en-US" b="1" dirty="0">
                <a:latin typeface="Candara" panose="020E0502030303020204" pitchFamily="34" charset="0"/>
              </a:rPr>
              <a:t>Device Platform</a:t>
            </a:r>
            <a:r>
              <a:rPr lang="en-US" b="1" dirty="0" smtClean="0">
                <a:latin typeface="Candara" panose="020E0502030303020204" pitchFamily="34" charset="0"/>
              </a:rPr>
              <a:t>:</a:t>
            </a:r>
          </a:p>
          <a:p>
            <a:endParaRPr lang="en-US" b="1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Cordova </a:t>
            </a:r>
            <a:r>
              <a:rPr lang="en-US" sz="1600" dirty="0">
                <a:latin typeface="Candara" panose="020E0502030303020204" pitchFamily="34" charset="0"/>
              </a:rPr>
              <a:t>prepare commands </a:t>
            </a:r>
            <a:r>
              <a:rPr lang="en-US" sz="1600" dirty="0" smtClean="0">
                <a:latin typeface="Candara" panose="020E0502030303020204" pitchFamily="34" charset="0"/>
              </a:rPr>
              <a:t>copies </a:t>
            </a:r>
            <a:r>
              <a:rPr lang="en-US" sz="1600" dirty="0">
                <a:latin typeface="Candara" panose="020E0502030303020204" pitchFamily="34" charset="0"/>
              </a:rPr>
              <a:t>the custom content for each of the</a:t>
            </a:r>
          </a:p>
          <a:p>
            <a:r>
              <a:rPr lang="en-US" sz="1600" dirty="0" smtClean="0">
                <a:latin typeface="Candara" panose="020E0502030303020204" pitchFamily="34" charset="0"/>
              </a:rPr>
              <a:t>      platforms </a:t>
            </a:r>
            <a:r>
              <a:rPr lang="en-US" sz="1600" dirty="0">
                <a:latin typeface="Candara" panose="020E0502030303020204" pitchFamily="34" charset="0"/>
              </a:rPr>
              <a:t>into the appropriate web content folder for each platform’s project folder, </a:t>
            </a:r>
            <a:endParaRPr lang="en-US" sz="1600" dirty="0" smtClean="0">
              <a:latin typeface="Candara" panose="020E0502030303020204" pitchFamily="34" charset="0"/>
            </a:endParaRPr>
          </a:p>
          <a:p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 smtClean="0">
                <a:latin typeface="Candara" panose="020E0502030303020204" pitchFamily="34" charset="0"/>
              </a:rPr>
              <a:t>     as shown in Figure 1.4.</a:t>
            </a:r>
          </a:p>
          <a:p>
            <a:endParaRPr lang="en-US" sz="16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As shown in the </a:t>
            </a:r>
            <a:r>
              <a:rPr lang="en-US" sz="1600" dirty="0" smtClean="0">
                <a:latin typeface="Candara" panose="020E0502030303020204" pitchFamily="34" charset="0"/>
              </a:rPr>
              <a:t>figure 1.4, </a:t>
            </a:r>
            <a:r>
              <a:rPr lang="en-US" sz="1600" dirty="0">
                <a:latin typeface="Candara" panose="020E0502030303020204" pitchFamily="34" charset="0"/>
              </a:rPr>
              <a:t>custom content for the Android platform stored in the merges\android folder </a:t>
            </a:r>
            <a:r>
              <a:rPr lang="en-US" sz="1600" dirty="0" smtClean="0">
                <a:latin typeface="Candara" panose="020E0502030303020204" pitchFamily="34" charset="0"/>
              </a:rPr>
              <a:t>is copied </a:t>
            </a:r>
            <a:r>
              <a:rPr lang="en-US" sz="1600" dirty="0">
                <a:latin typeface="Candara" panose="020E0502030303020204" pitchFamily="34" charset="0"/>
              </a:rPr>
              <a:t>into the Android platform project’s assets\www folder. Custom content for iOS applications </a:t>
            </a:r>
            <a:r>
              <a:rPr lang="en-US" sz="1600" dirty="0" smtClean="0">
                <a:latin typeface="Candara" panose="020E0502030303020204" pitchFamily="34" charset="0"/>
              </a:rPr>
              <a:t>is copied </a:t>
            </a:r>
            <a:r>
              <a:rPr lang="en-US" sz="1600" dirty="0">
                <a:latin typeface="Candara" panose="020E0502030303020204" pitchFamily="34" charset="0"/>
              </a:rPr>
              <a:t>from merges\</a:t>
            </a:r>
            <a:r>
              <a:rPr lang="en-US" sz="1600" dirty="0" err="1">
                <a:latin typeface="Candara" panose="020E0502030303020204" pitchFamily="34" charset="0"/>
              </a:rPr>
              <a:t>ios</a:t>
            </a:r>
            <a:r>
              <a:rPr lang="en-US" sz="1600" dirty="0">
                <a:latin typeface="Candara" panose="020E0502030303020204" pitchFamily="34" charset="0"/>
              </a:rPr>
              <a:t> to the iOS project’s www folder.</a:t>
            </a:r>
          </a:p>
          <a:p>
            <a:endParaRPr lang="en-US" sz="1600" dirty="0" smtClean="0">
              <a:latin typeface="Candara" panose="020E0502030303020204" pitchFamily="34" charset="0"/>
            </a:endParaRPr>
          </a:p>
          <a:p>
            <a:endParaRPr lang="en-US" sz="1600" dirty="0" smtClean="0">
              <a:latin typeface="Candara" panose="020E0502030303020204" pitchFamily="34" charset="0"/>
            </a:endParaRPr>
          </a:p>
          <a:p>
            <a:endParaRPr lang="en-US" sz="1600" dirty="0" smtClean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81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Of source code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49249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5791200"/>
            <a:ext cx="5943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ndara" panose="020E0502030303020204" pitchFamily="34" charset="0"/>
              </a:rPr>
              <a:t>Figure </a:t>
            </a:r>
            <a:r>
              <a:rPr lang="en-US" b="1" dirty="0" smtClean="0">
                <a:solidFill>
                  <a:prstClr val="black"/>
                </a:solidFill>
                <a:latin typeface="Candara" panose="020E0502030303020204" pitchFamily="34" charset="0"/>
              </a:rPr>
              <a:t>1.4: </a:t>
            </a:r>
            <a:r>
              <a:rPr lang="en-US" sz="1600" dirty="0">
                <a:latin typeface="Candara" panose="020E0502030303020204" pitchFamily="34" charset="0"/>
              </a:rPr>
              <a:t>Copying Web Content and Platform-Specific Content to the Platform Projects Folders</a:t>
            </a:r>
            <a:endParaRPr lang="en-US" sz="1600" dirty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47726"/>
            <a:ext cx="7848599" cy="482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01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022937"/>
            <a:ext cx="685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defTabSz="957263">
              <a:lnSpc>
                <a:spcPct val="100000"/>
              </a:lnSpc>
              <a:defRPr sz="2800" b="0">
                <a:solidFill>
                  <a:schemeClr val="tx2"/>
                </a:solidFill>
                <a:latin typeface="Candara" panose="020E0502030303020204" pitchFamily="34" charset="0"/>
                <a:cs typeface="+mj-cs"/>
              </a:defRPr>
            </a:lvl1pPr>
            <a:lvl2pPr>
              <a:defRPr sz="2800">
                <a:latin typeface="Candara" pitchFamily="34" charset="0"/>
              </a:defRPr>
            </a:lvl2pPr>
            <a:lvl3pPr>
              <a:defRPr sz="2800">
                <a:latin typeface="Candara" pitchFamily="34" charset="0"/>
              </a:defRPr>
            </a:lvl3pPr>
            <a:lvl4pPr>
              <a:defRPr sz="2800">
                <a:latin typeface="Candara" pitchFamily="34" charset="0"/>
              </a:defRPr>
            </a:lvl4pPr>
            <a:lvl5pPr>
              <a:defRPr sz="2800"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9pPr>
          </a:lstStyle>
          <a:p>
            <a:r>
              <a:rPr lang="en-US" sz="4000" dirty="0" smtClean="0"/>
              <a:t>  PERSISTING DATA LOCALLY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 bwMode="auto">
          <a:xfrm>
            <a:off x="3225797" y="4419599"/>
            <a:ext cx="2641603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59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Data Storage in </a:t>
            </a:r>
            <a:r>
              <a:rPr lang="en-US" dirty="0" smtClean="0">
                <a:cs typeface="Arial" panose="020B0604020202020204" pitchFamily="34" charset="0"/>
              </a:rPr>
              <a:t>Mobile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0487" y="1295400"/>
            <a:ext cx="8610600" cy="4462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Data storage provides an access to the Web Storage interface.</a:t>
            </a:r>
          </a:p>
          <a:p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Local resources used by the application are of three types such 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Local S</a:t>
            </a:r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torage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Session Storage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Databases</a:t>
            </a:r>
          </a:p>
          <a:p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1.Local </a:t>
            </a:r>
            <a:r>
              <a:rPr lang="en-US" b="1" dirty="0">
                <a:solidFill>
                  <a:schemeClr val="tx1"/>
                </a:solidFill>
                <a:latin typeface="Candara" panose="020E0502030303020204" pitchFamily="34" charset="0"/>
              </a:rPr>
              <a:t>S</a:t>
            </a:r>
            <a:r>
              <a:rPr lang="en-US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torage </a:t>
            </a:r>
            <a:r>
              <a:rPr lang="en-US" b="1" dirty="0">
                <a:solidFill>
                  <a:schemeClr val="tx1"/>
                </a:solidFill>
                <a:latin typeface="Candara" panose="020E0502030303020204" pitchFamily="34" charset="0"/>
              </a:rPr>
              <a:t>:</a:t>
            </a:r>
          </a:p>
          <a:p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With local storage, web applications can store data locally within the user's browser.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Before HTML5, application data had to be stored in cookies, included in every server request.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Local storage is more secure, and large amounts of data can be stored locally, without affecting website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Unlike cookies, the storage limit is far larger (at least 5MB) and information is never transferred to the server.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Local storage is per domain. All pages, from one domain, can store and access the same data.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90600"/>
            <a:ext cx="8610600" cy="43396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2.Session</a:t>
            </a:r>
            <a:r>
              <a:rPr lang="en-US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 Storage </a:t>
            </a:r>
            <a:r>
              <a:rPr lang="en-US" b="1" dirty="0">
                <a:solidFill>
                  <a:schemeClr val="tx1"/>
                </a:solidFill>
                <a:latin typeface="Candara" panose="020E0502030303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The sessionStorage object is equal to the localStorage object, except that it stores the data for only one session.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The sessionStorage object does not persist if we close the tab (top-level browsing context) as it does not exists if we surf via another tab or window.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As summary, as soon as we are in our tab the session storage allows us to save a large amount of key/value pairs and lots of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The data is deleted when the user closes the browser window.</a:t>
            </a:r>
          </a:p>
          <a:p>
            <a:endParaRPr lang="en-US" sz="1600" dirty="0">
              <a:latin typeface="Candara" panose="020E0502030303020204" pitchFamily="34" charset="0"/>
            </a:endParaRPr>
          </a:p>
          <a:p>
            <a:r>
              <a:rPr lang="en-US" b="1" dirty="0" smtClean="0">
                <a:latin typeface="Candara" panose="020E0502030303020204" pitchFamily="34" charset="0"/>
              </a:rPr>
              <a:t>3.Database </a:t>
            </a:r>
            <a:r>
              <a:rPr lang="en-US" b="1" dirty="0">
                <a:latin typeface="Candara" panose="020E0502030303020204" pitchFamily="34" charset="0"/>
              </a:rPr>
              <a:t>(SQLite Database) </a:t>
            </a:r>
            <a:r>
              <a:rPr lang="en-US" b="1" dirty="0" smtClean="0">
                <a:latin typeface="Candara" panose="020E0502030303020204" pitchFamily="34" charset="0"/>
              </a:rPr>
              <a:t>:</a:t>
            </a:r>
            <a:endParaRPr lang="en-US" b="1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SQLite is an in-process library that implements a self-contained, serverless, zero-configuration, transactional SQL database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It is the one database, which is zero-configured, that means like other database you do not need to configure it in your system.</a:t>
            </a:r>
            <a:br>
              <a:rPr lang="en-US" sz="1600" dirty="0">
                <a:latin typeface="Candara" panose="020E0502030303020204" pitchFamily="34" charset="0"/>
              </a:rPr>
            </a:br>
            <a:r>
              <a:rPr lang="en-US" sz="1600" dirty="0">
                <a:latin typeface="Candara" panose="020E0502030303020204" pitchFamily="34" charset="0"/>
              </a:rPr>
              <a:t>SQLite engine is not a standalone process like other databases, you can link it statically or dynamically as per your requirement with your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The SQLite accesses its storage files directly.</a:t>
            </a:r>
          </a:p>
        </p:txBody>
      </p:sp>
    </p:spTree>
    <p:extLst>
      <p:ext uri="{BB962C8B-B14F-4D97-AF65-F5344CB8AC3E}">
        <p14:creationId xmlns:p14="http://schemas.microsoft.com/office/powerpoint/2010/main" val="618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Why </a:t>
            </a:r>
            <a:r>
              <a:rPr lang="en-US" sz="3100" dirty="0"/>
              <a:t>SQLite</a:t>
            </a:r>
            <a:r>
              <a:rPr lang="en-US" sz="3100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0487" y="1295400"/>
            <a:ext cx="8610600" cy="50167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SQLite does not require a separate server process or system to operate.(</a:t>
            </a:r>
            <a:r>
              <a:rPr lang="en-US" sz="1600" dirty="0" err="1">
                <a:latin typeface="Candara" panose="020E0502030303020204" pitchFamily="34" charset="0"/>
              </a:rPr>
              <a:t>serverless</a:t>
            </a:r>
            <a:r>
              <a:rPr lang="en-US" sz="1600" dirty="0" smtClean="0">
                <a:latin typeface="Candara" panose="020E0502030303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SQLite comes with zero-configuration, which means no setup or administration needed</a:t>
            </a:r>
            <a:r>
              <a:rPr lang="en-US" sz="1600" dirty="0" smtClean="0">
                <a:latin typeface="Candara" panose="020E0502030303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A complete SQLite database is stored in a single cross-platform disk file</a:t>
            </a:r>
            <a:r>
              <a:rPr lang="en-US" sz="1600" dirty="0" smtClean="0">
                <a:latin typeface="Candara" panose="020E0502030303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SQLite is very small and light weight, less than 400KiB fully configured or less than 250KiB with optional features omitted</a:t>
            </a:r>
            <a:r>
              <a:rPr lang="en-US" sz="1600" dirty="0" smtClean="0">
                <a:latin typeface="Candara" panose="020E0502030303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SQLite is self-contained, which means no external dependencies</a:t>
            </a:r>
            <a:r>
              <a:rPr lang="en-US" sz="1600" dirty="0" smtClean="0">
                <a:latin typeface="Candara" panose="020E0502030303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SQLite transactions are fully ACID-compliant, allowing safe access from multiple processes or threads</a:t>
            </a:r>
            <a:r>
              <a:rPr lang="en-US" sz="1600" dirty="0" smtClean="0">
                <a:latin typeface="Candara" panose="020E0502030303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SQLite supports most of the query language features found in the SQL92 (SQL2) standard</a:t>
            </a:r>
            <a:r>
              <a:rPr lang="en-US" sz="1600" dirty="0" smtClean="0">
                <a:latin typeface="Candara" panose="020E0502030303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SQLite is written in ANSI-C and provides simple and easy-to-use API</a:t>
            </a:r>
            <a:r>
              <a:rPr lang="en-US" sz="1600" dirty="0" smtClean="0">
                <a:latin typeface="Candara" panose="020E0502030303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SQLite is available on UNIX (Linux, Mac OS-X, Android, iOS) and </a:t>
            </a:r>
            <a:r>
              <a:rPr lang="en-US" sz="1600" dirty="0" smtClean="0">
                <a:latin typeface="Candara" panose="020E0502030303020204" pitchFamily="34" charset="0"/>
              </a:rPr>
              <a:t>Windows </a:t>
            </a:r>
            <a:r>
              <a:rPr lang="en-US" sz="1600" dirty="0">
                <a:latin typeface="Candara" panose="020E0502030303020204" pitchFamily="34" charset="0"/>
              </a:rPr>
              <a:t>(Win32, WinCE, </a:t>
            </a:r>
            <a:r>
              <a:rPr lang="en-US" sz="1600" dirty="0" err="1">
                <a:latin typeface="Candara" panose="020E0502030303020204" pitchFamily="34" charset="0"/>
              </a:rPr>
              <a:t>WinRT</a:t>
            </a:r>
            <a:r>
              <a:rPr lang="en-US" sz="1600" dirty="0">
                <a:latin typeface="Candara" panose="020E0502030303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690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of SQLite DB with Mobile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pic>
        <p:nvPicPr>
          <p:cNvPr id="1026" name="Picture 2" descr="C:\Users\rp820929\Downloads\Stor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162050"/>
            <a:ext cx="7164387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27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8610600" cy="38164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ndara" panose="020E0502030303020204" pitchFamily="34" charset="0"/>
              </a:rPr>
              <a:t>Syntax of Local Storage (window.localStorage)</a:t>
            </a:r>
          </a:p>
          <a:p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window.localStorage.setItem("key", "value");</a:t>
            </a:r>
          </a:p>
          <a:p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var value = window.localStorage.getItem("key");</a:t>
            </a:r>
          </a:p>
          <a:p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window.localStorage.removeItem("key");</a:t>
            </a:r>
          </a:p>
          <a:p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window.localStorage.clear();</a:t>
            </a:r>
          </a:p>
          <a:p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ndara" panose="020E0502030303020204" pitchFamily="34" charset="0"/>
              </a:rPr>
              <a:t>Syntax of Session Storage (window.sessionStorage)</a:t>
            </a:r>
          </a:p>
          <a:p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window.sessionStorage.setItem("key", "value");</a:t>
            </a:r>
          </a:p>
          <a:p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var value = window. sessionStorage.getItem("key");</a:t>
            </a:r>
          </a:p>
          <a:p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window. sessionStorage.removeItem("key");</a:t>
            </a:r>
          </a:p>
          <a:p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window. sessionStorage.clear();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Development using Cordova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057274"/>
            <a:ext cx="8610600" cy="403187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Table of Contents</a:t>
            </a:r>
          </a:p>
          <a:p>
            <a:pPr lvl="1"/>
            <a:endParaRPr lang="en-US" sz="28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Structuring source </a:t>
            </a:r>
            <a:r>
              <a:rPr lang="en-US" sz="20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code</a:t>
            </a:r>
          </a:p>
          <a:p>
            <a:pPr marL="800100" lvl="1" indent="-34290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Persisting data locally</a:t>
            </a:r>
            <a:endParaRPr lang="en-US" sz="20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Packaging your </a:t>
            </a:r>
            <a:r>
              <a:rPr lang="en-US" sz="20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apps</a:t>
            </a:r>
          </a:p>
          <a:p>
            <a:pPr marL="800100" lvl="1" indent="-34290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Best Practices</a:t>
            </a:r>
          </a:p>
          <a:p>
            <a:pPr marL="800100" lvl="1" indent="-342900">
              <a:buAutoNum type="arabicPeriod"/>
            </a:pPr>
            <a:endParaRPr lang="en-US" sz="20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Picture 9" descr="phonegap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18063"/>
            <a:ext cx="434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0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295400"/>
            <a:ext cx="8610600" cy="51090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Commands of SQLite database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sz="1600" dirty="0">
                <a:latin typeface="Candara" panose="020E0502030303020204" pitchFamily="34" charset="0"/>
              </a:rPr>
              <a:t>function </a:t>
            </a:r>
            <a:r>
              <a:rPr lang="en-US" sz="1600" dirty="0" err="1">
                <a:latin typeface="Candara" panose="020E0502030303020204" pitchFamily="34" charset="0"/>
              </a:rPr>
              <a:t>populateDB</a:t>
            </a:r>
            <a:r>
              <a:rPr lang="en-US" sz="1600" dirty="0">
                <a:latin typeface="Candara" panose="020E0502030303020204" pitchFamily="34" charset="0"/>
              </a:rPr>
              <a:t>(</a:t>
            </a:r>
            <a:r>
              <a:rPr lang="en-US" sz="1600" dirty="0" err="1">
                <a:latin typeface="Candara" panose="020E0502030303020204" pitchFamily="34" charset="0"/>
              </a:rPr>
              <a:t>tx</a:t>
            </a:r>
            <a:r>
              <a:rPr lang="en-US" sz="1600" dirty="0">
                <a:latin typeface="Candara" panose="020E0502030303020204" pitchFamily="34" charset="0"/>
              </a:rPr>
              <a:t>) {</a:t>
            </a:r>
          </a:p>
          <a:p>
            <a:r>
              <a:rPr lang="en-US" sz="1600" dirty="0" err="1">
                <a:latin typeface="Candara" panose="020E0502030303020204" pitchFamily="34" charset="0"/>
              </a:rPr>
              <a:t>tx.executeSql</a:t>
            </a:r>
            <a:r>
              <a:rPr lang="en-US" sz="1600" dirty="0">
                <a:latin typeface="Candara" panose="020E0502030303020204" pitchFamily="34" charset="0"/>
              </a:rPr>
              <a:t>('DROP TABLE IF EXISTS DEMO');</a:t>
            </a:r>
          </a:p>
          <a:p>
            <a:r>
              <a:rPr lang="en-US" sz="1600" dirty="0" err="1">
                <a:latin typeface="Candara" panose="020E0502030303020204" pitchFamily="34" charset="0"/>
              </a:rPr>
              <a:t>tx.executeSql</a:t>
            </a:r>
            <a:r>
              <a:rPr lang="en-US" sz="1600" dirty="0">
                <a:latin typeface="Candara" panose="020E0502030303020204" pitchFamily="34" charset="0"/>
              </a:rPr>
              <a:t>('CREATE TABLE IF NOT EXISTS DEMO (id unique, data)');</a:t>
            </a:r>
          </a:p>
          <a:p>
            <a:r>
              <a:rPr lang="en-US" sz="1600" dirty="0" err="1">
                <a:latin typeface="Candara" panose="020E0502030303020204" pitchFamily="34" charset="0"/>
              </a:rPr>
              <a:t>tx.executeSql</a:t>
            </a:r>
            <a:r>
              <a:rPr lang="en-US" sz="1600" dirty="0">
                <a:latin typeface="Candara" panose="020E0502030303020204" pitchFamily="34" charset="0"/>
              </a:rPr>
              <a:t>('INSERT INTO DEMO (id, data) VALUES (1, "First row")');</a:t>
            </a:r>
          </a:p>
          <a:p>
            <a:r>
              <a:rPr lang="en-US" sz="1600" dirty="0" err="1">
                <a:latin typeface="Candara" panose="020E0502030303020204" pitchFamily="34" charset="0"/>
              </a:rPr>
              <a:t>tx.executeSql</a:t>
            </a:r>
            <a:r>
              <a:rPr lang="en-US" sz="1600" dirty="0">
                <a:latin typeface="Candara" panose="020E0502030303020204" pitchFamily="34" charset="0"/>
              </a:rPr>
              <a:t>('INSERT INTO DEMO (id, data) VALUES (2, "Second row")');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}</a:t>
            </a:r>
          </a:p>
          <a:p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>
                <a:latin typeface="Candara" panose="020E0502030303020204" pitchFamily="34" charset="0"/>
              </a:rPr>
              <a:t>function </a:t>
            </a:r>
            <a:r>
              <a:rPr lang="en-US" sz="1600" dirty="0" err="1">
                <a:latin typeface="Candara" panose="020E0502030303020204" pitchFamily="34" charset="0"/>
              </a:rPr>
              <a:t>errorCB</a:t>
            </a:r>
            <a:r>
              <a:rPr lang="en-US" sz="1600" dirty="0">
                <a:latin typeface="Candara" panose="020E0502030303020204" pitchFamily="34" charset="0"/>
              </a:rPr>
              <a:t>(err) {</a:t>
            </a:r>
          </a:p>
          <a:p>
            <a:r>
              <a:rPr lang="en-US" sz="1600" dirty="0">
                <a:latin typeface="Candara" panose="020E0502030303020204" pitchFamily="34" charset="0"/>
              </a:rPr>
              <a:t>alert("Error processing SQL: " + </a:t>
            </a:r>
            <a:r>
              <a:rPr lang="en-US" sz="1600" dirty="0" err="1">
                <a:latin typeface="Candara" panose="020E0502030303020204" pitchFamily="34" charset="0"/>
              </a:rPr>
              <a:t>err.code</a:t>
            </a:r>
            <a:r>
              <a:rPr lang="en-US" sz="1600" dirty="0">
                <a:latin typeface="Candara" panose="020E0502030303020204" pitchFamily="34" charset="0"/>
              </a:rPr>
              <a:t>);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}</a:t>
            </a:r>
          </a:p>
          <a:p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>
                <a:latin typeface="Candara" panose="020E0502030303020204" pitchFamily="34" charset="0"/>
              </a:rPr>
              <a:t>function </a:t>
            </a:r>
            <a:r>
              <a:rPr lang="en-US" sz="1600" dirty="0" err="1">
                <a:latin typeface="Candara" panose="020E0502030303020204" pitchFamily="34" charset="0"/>
              </a:rPr>
              <a:t>successCB</a:t>
            </a:r>
            <a:r>
              <a:rPr lang="en-US" sz="1600" dirty="0">
                <a:latin typeface="Candara" panose="020E0502030303020204" pitchFamily="34" charset="0"/>
              </a:rPr>
              <a:t>() {</a:t>
            </a:r>
          </a:p>
          <a:p>
            <a:r>
              <a:rPr lang="en-US" sz="1600" dirty="0">
                <a:latin typeface="Candara" panose="020E0502030303020204" pitchFamily="34" charset="0"/>
              </a:rPr>
              <a:t>alert("success!");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}</a:t>
            </a:r>
          </a:p>
          <a:p>
            <a:r>
              <a:rPr lang="pt-BR" sz="1600" b="1" dirty="0" smtClean="0">
                <a:latin typeface="Candara" panose="020E0502030303020204" pitchFamily="34" charset="0"/>
              </a:rPr>
              <a:t>Calling Database </a:t>
            </a:r>
            <a:r>
              <a:rPr lang="pt-BR" sz="1600" dirty="0" smtClean="0">
                <a:latin typeface="Candara" panose="020E0502030303020204" pitchFamily="34" charset="0"/>
              </a:rPr>
              <a:t>---</a:t>
            </a:r>
            <a:endParaRPr lang="pt-BR" sz="1600" dirty="0">
              <a:latin typeface="Candara" panose="020E0502030303020204" pitchFamily="34" charset="0"/>
            </a:endParaRPr>
          </a:p>
          <a:p>
            <a:r>
              <a:rPr lang="pt-BR" sz="1600" dirty="0">
                <a:latin typeface="Candara" panose="020E0502030303020204" pitchFamily="34" charset="0"/>
              </a:rPr>
              <a:t>var db = window.openDatabase("Demos", "1.0", "Cordova Demo", 200000);</a:t>
            </a:r>
          </a:p>
          <a:p>
            <a:r>
              <a:rPr lang="en-US" sz="1600" dirty="0" err="1">
                <a:latin typeface="Candara" panose="020E0502030303020204" pitchFamily="34" charset="0"/>
              </a:rPr>
              <a:t>db.transaction</a:t>
            </a:r>
            <a:r>
              <a:rPr lang="en-US" sz="1600" dirty="0">
                <a:latin typeface="Candara" panose="020E0502030303020204" pitchFamily="34" charset="0"/>
              </a:rPr>
              <a:t>(</a:t>
            </a:r>
            <a:r>
              <a:rPr lang="en-US" sz="1600" dirty="0" err="1">
                <a:latin typeface="Candara" panose="020E0502030303020204" pitchFamily="34" charset="0"/>
              </a:rPr>
              <a:t>populateDB</a:t>
            </a:r>
            <a:r>
              <a:rPr lang="en-US" sz="1600" dirty="0">
                <a:latin typeface="Candara" panose="020E0502030303020204" pitchFamily="34" charset="0"/>
              </a:rPr>
              <a:t>, </a:t>
            </a:r>
            <a:r>
              <a:rPr lang="en-US" sz="1600" dirty="0" err="1">
                <a:latin typeface="Candara" panose="020E0502030303020204" pitchFamily="34" charset="0"/>
              </a:rPr>
              <a:t>errorCB</a:t>
            </a:r>
            <a:r>
              <a:rPr lang="en-US" sz="1600" dirty="0">
                <a:latin typeface="Candara" panose="020E0502030303020204" pitchFamily="34" charset="0"/>
              </a:rPr>
              <a:t>, </a:t>
            </a:r>
            <a:r>
              <a:rPr lang="en-US" sz="1600" dirty="0" err="1">
                <a:latin typeface="Candara" panose="020E0502030303020204" pitchFamily="34" charset="0"/>
              </a:rPr>
              <a:t>successCB</a:t>
            </a:r>
            <a:r>
              <a:rPr lang="en-US" sz="1600" dirty="0">
                <a:latin typeface="Candara" panose="020E0502030303020204" pitchFamily="34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022937"/>
            <a:ext cx="685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defTabSz="957263">
              <a:lnSpc>
                <a:spcPct val="100000"/>
              </a:lnSpc>
              <a:defRPr sz="2800" b="0">
                <a:solidFill>
                  <a:schemeClr val="tx2"/>
                </a:solidFill>
                <a:latin typeface="Candara" panose="020E0502030303020204" pitchFamily="34" charset="0"/>
                <a:cs typeface="+mj-cs"/>
              </a:defRPr>
            </a:lvl1pPr>
            <a:lvl2pPr>
              <a:defRPr sz="2800">
                <a:latin typeface="Candara" pitchFamily="34" charset="0"/>
              </a:defRPr>
            </a:lvl2pPr>
            <a:lvl3pPr>
              <a:defRPr sz="2800">
                <a:latin typeface="Candara" pitchFamily="34" charset="0"/>
              </a:defRPr>
            </a:lvl3pPr>
            <a:lvl4pPr>
              <a:defRPr sz="2800">
                <a:latin typeface="Candara" pitchFamily="34" charset="0"/>
              </a:defRPr>
            </a:lvl4pPr>
            <a:lvl5pPr>
              <a:defRPr sz="2800"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9pPr>
          </a:lstStyle>
          <a:p>
            <a:r>
              <a:rPr lang="en-US" sz="4000" dirty="0" smtClean="0"/>
              <a:t>    PACKAGING YOUR APPS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 bwMode="auto">
          <a:xfrm>
            <a:off x="3225797" y="4419599"/>
            <a:ext cx="2641603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989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34394"/>
            <a:ext cx="8610600" cy="45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latin typeface="Candara" panose="020E0502030303020204" pitchFamily="34" charset="0"/>
              </a:rPr>
              <a:t>Agenda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799" y="1057275"/>
            <a:ext cx="68193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ndara" panose="020E0502030303020204" pitchFamily="34" charset="0"/>
              </a:rPr>
              <a:t>Certificates and types</a:t>
            </a:r>
            <a:r>
              <a:rPr lang="en-US" b="1" dirty="0" smtClean="0">
                <a:latin typeface="Candara" panose="020E0502030303020204" pitchFamily="34" charset="0"/>
              </a:rPr>
              <a:t>.</a:t>
            </a: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ndara" panose="020E0502030303020204" pitchFamily="34" charset="0"/>
              </a:rPr>
              <a:t>Certificate signing </a:t>
            </a:r>
            <a:r>
              <a:rPr lang="en-US" b="1" dirty="0" smtClean="0">
                <a:latin typeface="Candara" panose="020E0502030303020204" pitchFamily="34" charset="0"/>
              </a:rPr>
              <a:t>request.</a:t>
            </a:r>
            <a:endParaRPr lang="en-US" b="1" dirty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ndara" panose="020E0502030303020204" pitchFamily="34" charset="0"/>
              </a:rPr>
              <a:t>To develop Certificate and provisioning </a:t>
            </a:r>
            <a:r>
              <a:rPr lang="en-US" b="1" dirty="0">
                <a:latin typeface="Candara" panose="020E0502030303020204" pitchFamily="34" charset="0"/>
              </a:rPr>
              <a:t>profile.</a:t>
            </a: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ndara" panose="020E0502030303020204" pitchFamily="34" charset="0"/>
              </a:rPr>
              <a:t>To  Generate .IPA File.</a:t>
            </a: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ndara" panose="020E0502030303020204" pitchFamily="34" charset="0"/>
              </a:rPr>
              <a:t>T</a:t>
            </a:r>
            <a:r>
              <a:rPr lang="en-US" b="1" dirty="0" smtClean="0">
                <a:latin typeface="Candara" panose="020E0502030303020204" pitchFamily="34" charset="0"/>
              </a:rPr>
              <a:t>o </a:t>
            </a:r>
            <a:r>
              <a:rPr lang="en-US" b="1" dirty="0">
                <a:latin typeface="Candara" panose="020E0502030303020204" pitchFamily="34" charset="0"/>
              </a:rPr>
              <a:t>install the application on </a:t>
            </a:r>
            <a:r>
              <a:rPr lang="en-US" b="1" dirty="0" smtClean="0">
                <a:latin typeface="Candara" panose="020E0502030303020204" pitchFamily="34" charset="0"/>
              </a:rPr>
              <a:t>iOS </a:t>
            </a:r>
            <a:r>
              <a:rPr lang="en-US" b="1" dirty="0">
                <a:latin typeface="Candara" panose="020E0502030303020204" pitchFamily="34" charset="0"/>
              </a:rPr>
              <a:t>device</a:t>
            </a:r>
            <a:r>
              <a:rPr lang="en-US" b="1" dirty="0" smtClean="0">
                <a:latin typeface="Candara" panose="020E0502030303020204" pitchFamily="34" charset="0"/>
              </a:rPr>
              <a:t>.</a:t>
            </a: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ndara" panose="020E0502030303020204" pitchFamily="34" charset="0"/>
              </a:rPr>
              <a:t>To generate .</a:t>
            </a:r>
            <a:r>
              <a:rPr lang="en-US" b="1" dirty="0" err="1">
                <a:latin typeface="Candara" panose="020E0502030303020204" pitchFamily="34" charset="0"/>
              </a:rPr>
              <a:t>apk</a:t>
            </a:r>
            <a:r>
              <a:rPr lang="en-US" b="1" dirty="0">
                <a:latin typeface="Candara" panose="020E0502030303020204" pitchFamily="34" charset="0"/>
              </a:rPr>
              <a:t> File For Android</a:t>
            </a:r>
            <a:r>
              <a:rPr lang="en-US" b="1" dirty="0" smtClean="0">
                <a:latin typeface="Candara" panose="020E0502030303020204" pitchFamily="34" charset="0"/>
              </a:rPr>
              <a:t>.</a:t>
            </a: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ndara" panose="020E0502030303020204" pitchFamily="34" charset="0"/>
              </a:rPr>
              <a:t>To Install the application on Android device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0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smtClean="0"/>
              <a:t>Certificates </a:t>
            </a:r>
            <a:r>
              <a:rPr lang="en-US" sz="3100" b="1" dirty="0"/>
              <a:t>and types.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048"/>
            <a:ext cx="8229600" cy="51981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Certificates:</a:t>
            </a:r>
          </a:p>
          <a:p>
            <a:r>
              <a:rPr lang="en-US" sz="1600" b="0" dirty="0">
                <a:solidFill>
                  <a:schemeClr val="dk1"/>
                </a:solidFill>
              </a:rPr>
              <a:t>To code sign an iOS application, you need a public key certificate signed by Apple as the certificate authority.</a:t>
            </a:r>
          </a:p>
          <a:p>
            <a:r>
              <a:rPr lang="en-US" sz="1600" b="0" dirty="0">
                <a:solidFill>
                  <a:schemeClr val="dk1"/>
                </a:solidFill>
              </a:rPr>
              <a:t> To package applications for testing/debugging on iOS devices and for deployment to the Apple App Store you need an Apple iOS development certificate (in P12 format) and a provisioning profile.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Types: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Development Certificate </a:t>
            </a:r>
            <a:r>
              <a:rPr lang="en-US" sz="1600" b="0" dirty="0">
                <a:solidFill>
                  <a:schemeClr val="tx1"/>
                </a:solidFill>
              </a:rPr>
              <a:t>and Provisioning Profile for iOS </a:t>
            </a:r>
            <a:r>
              <a:rPr lang="en-US" sz="1600" b="0" dirty="0" smtClean="0">
                <a:solidFill>
                  <a:schemeClr val="tx1"/>
                </a:solidFill>
              </a:rPr>
              <a:t>Development</a:t>
            </a:r>
            <a:r>
              <a:rPr lang="en-US" b="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With a </a:t>
            </a:r>
            <a:r>
              <a:rPr lang="en-US" b="1" dirty="0">
                <a:solidFill>
                  <a:schemeClr val="tx1"/>
                </a:solidFill>
              </a:rPr>
              <a:t>development certificate</a:t>
            </a:r>
            <a:r>
              <a:rPr lang="en-US" dirty="0">
                <a:solidFill>
                  <a:schemeClr val="tx1"/>
                </a:solidFill>
              </a:rPr>
              <a:t>, you can code sign an application during development in order to run it on </a:t>
            </a:r>
            <a:r>
              <a:rPr lang="en-US" dirty="0" smtClean="0">
                <a:solidFill>
                  <a:schemeClr val="tx1"/>
                </a:solidFill>
              </a:rPr>
              <a:t>device.</a:t>
            </a:r>
            <a:r>
              <a:rPr lang="en-US" dirty="0">
                <a:solidFill>
                  <a:schemeClr val="tx1"/>
                </a:solidFill>
              </a:rPr>
              <a:t> You can assign a development certificate to a development provisioning profile only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b="0" dirty="0">
              <a:solidFill>
                <a:schemeClr val="tx1"/>
              </a:solidFill>
            </a:endParaRPr>
          </a:p>
          <a:p>
            <a:r>
              <a:rPr lang="en-US" sz="1600" b="0" dirty="0" smtClean="0">
                <a:solidFill>
                  <a:schemeClr val="tx1"/>
                </a:solidFill>
              </a:rPr>
              <a:t>Production Certificate </a:t>
            </a:r>
            <a:r>
              <a:rPr lang="en-US" sz="1600" b="0" dirty="0">
                <a:solidFill>
                  <a:schemeClr val="tx1"/>
                </a:solidFill>
              </a:rPr>
              <a:t>and Provisioning Profile for App Store </a:t>
            </a:r>
            <a:r>
              <a:rPr lang="en-US" sz="1600" b="0" dirty="0" smtClean="0">
                <a:solidFill>
                  <a:schemeClr val="tx1"/>
                </a:solidFill>
              </a:rPr>
              <a:t>Distribution: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With a </a:t>
            </a:r>
            <a:r>
              <a:rPr lang="en-US" b="1" dirty="0">
                <a:solidFill>
                  <a:schemeClr val="tx1"/>
                </a:solidFill>
              </a:rPr>
              <a:t>production certificate</a:t>
            </a:r>
            <a:r>
              <a:rPr lang="en-US" dirty="0">
                <a:solidFill>
                  <a:schemeClr val="tx1"/>
                </a:solidFill>
              </a:rPr>
              <a:t>, you can code sign an application for publishing on App Store and for distribution to specific testing devices. You can assign a production certificate to a distribution provisioning profile only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b="0" dirty="0">
              <a:solidFill>
                <a:schemeClr val="tx1"/>
              </a:solidFill>
            </a:endParaRPr>
          </a:p>
          <a:p>
            <a:r>
              <a:rPr lang="en-US" sz="1600" b="0" dirty="0" smtClean="0">
                <a:solidFill>
                  <a:schemeClr val="tx1"/>
                </a:solidFill>
              </a:rPr>
              <a:t>Certificate </a:t>
            </a:r>
            <a:r>
              <a:rPr lang="en-US" sz="1600" b="0" dirty="0">
                <a:solidFill>
                  <a:schemeClr val="tx1"/>
                </a:solidFill>
              </a:rPr>
              <a:t>and Provisioning Profile for Ad Hoc </a:t>
            </a:r>
            <a:r>
              <a:rPr lang="en-US" sz="1600" b="0" dirty="0" smtClean="0">
                <a:solidFill>
                  <a:schemeClr val="tx1"/>
                </a:solidFill>
              </a:rPr>
              <a:t>Distribution: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smtClean="0"/>
              <a:t>Certificate </a:t>
            </a:r>
            <a:r>
              <a:rPr lang="en-US" sz="3100" b="1" dirty="0"/>
              <a:t>signing </a:t>
            </a:r>
            <a:r>
              <a:rPr lang="en-US" sz="3100" b="1" dirty="0" smtClean="0"/>
              <a:t>request</a:t>
            </a:r>
            <a:br>
              <a:rPr lang="en-US" sz="3100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7104"/>
            <a:ext cx="8229600" cy="5239059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Before Apple provides you with a development or production certificate, you need to submit a certificate signing request as a CSR file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The certificate signing request(CSR) contains the information that will be included in your certificate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After you upload your certificate signing request to the Apple website, Apple signs it with a private key. </a:t>
            </a:r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This binds the public key with the developer information that you provided in the certificate signing request. </a:t>
            </a:r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In result, you receive a certificate signed by Apple as a certificate authority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Provisioning </a:t>
            </a:r>
            <a:r>
              <a:rPr lang="en-US" sz="3100" dirty="0"/>
              <a:t>Profile for iOS Development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Step 1: Create a cryptographic </a:t>
            </a:r>
            <a:r>
              <a:rPr lang="en-US" b="0" dirty="0" smtClean="0">
                <a:solidFill>
                  <a:schemeClr val="tx1"/>
                </a:solidFill>
              </a:rPr>
              <a:t>identity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create </a:t>
            </a:r>
            <a:r>
              <a:rPr lang="en-US" dirty="0">
                <a:solidFill>
                  <a:schemeClr val="tx1"/>
                </a:solidFill>
              </a:rPr>
              <a:t>a certificate signing </a:t>
            </a:r>
            <a:r>
              <a:rPr lang="en-US" dirty="0" smtClean="0">
                <a:solidFill>
                  <a:schemeClr val="tx1"/>
                </a:solidFill>
              </a:rPr>
              <a:t>request.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create a certificate for development in the iOS Dev </a:t>
            </a:r>
            <a:r>
              <a:rPr lang="en-US" dirty="0" smtClean="0">
                <a:solidFill>
                  <a:schemeClr val="tx1"/>
                </a:solidFill>
              </a:rPr>
              <a:t>Center.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complete the certificate signing </a:t>
            </a:r>
            <a:r>
              <a:rPr lang="en-US" dirty="0" smtClean="0">
                <a:solidFill>
                  <a:schemeClr val="tx1"/>
                </a:solidFill>
              </a:rPr>
              <a:t>request.	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                                   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Step 2: Create a provisioning profile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registering an App ID for your project-To create a development provisioning profile, you need a registered iOS App ID.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register the devices which you want to use for development.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create a development provisioning profile .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Step 3:  Configuring the Project: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You need to update the build settings of the target in your </a:t>
            </a:r>
            <a:r>
              <a:rPr lang="en-US" dirty="0" err="1">
                <a:solidFill>
                  <a:schemeClr val="tx1"/>
                </a:solidFill>
              </a:rPr>
              <a:t>Xcode</a:t>
            </a:r>
            <a:r>
              <a:rPr lang="en-US" dirty="0">
                <a:solidFill>
                  <a:schemeClr val="tx1"/>
                </a:solidFill>
              </a:rPr>
              <a:t> project.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Open the </a:t>
            </a:r>
            <a:r>
              <a:rPr lang="en-US" dirty="0" err="1">
                <a:solidFill>
                  <a:schemeClr val="tx1"/>
                </a:solidFill>
              </a:rPr>
              <a:t>Xcode</a:t>
            </a:r>
            <a:r>
              <a:rPr lang="en-US" dirty="0">
                <a:solidFill>
                  <a:schemeClr val="tx1"/>
                </a:solidFill>
              </a:rPr>
              <a:t> -&gt;Project Navigator-&gt;Select the project-&gt;Build setting-&gt;code Signing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Here search for the subsection titled Code Signing Identity and set the Debug configuration to match iOS Developer.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347663" y="863600"/>
            <a:ext cx="8229600" cy="57007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How to create an .IPA (</a:t>
            </a:r>
            <a:r>
              <a:rPr lang="en-US" dirty="0" err="1">
                <a:solidFill>
                  <a:schemeClr val="tx1"/>
                </a:solidFill>
              </a:rPr>
              <a:t>Xcode</a:t>
            </a:r>
            <a:r>
              <a:rPr lang="en-US" dirty="0">
                <a:solidFill>
                  <a:schemeClr val="tx1"/>
                </a:solidFill>
              </a:rPr>
              <a:t> 5</a:t>
            </a:r>
            <a:r>
              <a:rPr lang="en-US" dirty="0" smtClean="0">
                <a:solidFill>
                  <a:schemeClr val="tx1"/>
                </a:solidFill>
              </a:rPr>
              <a:t>):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dk1"/>
                </a:solidFill>
              </a:rPr>
              <a:t>The easiest way to generate an IPA, which can be uploaded, is to archive your applications and share it from the </a:t>
            </a:r>
            <a:r>
              <a:rPr lang="en-US" b="0" dirty="0" err="1">
                <a:solidFill>
                  <a:schemeClr val="dk1"/>
                </a:solidFill>
              </a:rPr>
              <a:t>Xcode</a:t>
            </a:r>
            <a:r>
              <a:rPr lang="en-US" b="0" dirty="0">
                <a:solidFill>
                  <a:schemeClr val="dk1"/>
                </a:solidFill>
              </a:rPr>
              <a:t> Organizer.</a:t>
            </a:r>
          </a:p>
          <a:p>
            <a:pPr marL="0" indent="0">
              <a:buNone/>
            </a:pPr>
            <a:endParaRPr lang="en-US" b="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Generate the .</a:t>
            </a:r>
            <a:r>
              <a:rPr lang="en-US" dirty="0" smtClean="0">
                <a:solidFill>
                  <a:schemeClr val="tx1"/>
                </a:solidFill>
              </a:rPr>
              <a:t>IPA: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Change the build target from iPad/iPhone Simulator to iOS Device.</a:t>
            </a:r>
          </a:p>
          <a:p>
            <a:r>
              <a:rPr lang="en-US" b="0" dirty="0">
                <a:solidFill>
                  <a:schemeClr val="tx1"/>
                </a:solidFill>
              </a:rPr>
              <a:t>Under the Product menu, select Archive. This will build your application and code sign it using the Distribution (Ad Hoc or App Store) profile. 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If </a:t>
            </a:r>
            <a:r>
              <a:rPr lang="en-US" b="0" dirty="0">
                <a:solidFill>
                  <a:schemeClr val="tx1"/>
                </a:solidFill>
              </a:rPr>
              <a:t>you see a message popup saying “</a:t>
            </a:r>
            <a:r>
              <a:rPr lang="en-US" b="0" dirty="0" err="1">
                <a:solidFill>
                  <a:schemeClr val="tx1"/>
                </a:solidFill>
              </a:rPr>
              <a:t>codesign</a:t>
            </a:r>
            <a:r>
              <a:rPr lang="en-US" b="0" dirty="0">
                <a:solidFill>
                  <a:schemeClr val="tx1"/>
                </a:solidFill>
              </a:rPr>
              <a:t> wants to sign using key ”</a:t>
            </a:r>
            <a:r>
              <a:rPr lang="en-US" b="0" dirty="0" err="1">
                <a:solidFill>
                  <a:schemeClr val="tx1"/>
                </a:solidFill>
              </a:rPr>
              <a:t>privateKey</a:t>
            </a:r>
            <a:r>
              <a:rPr lang="en-US" b="0" dirty="0">
                <a:solidFill>
                  <a:schemeClr val="tx1"/>
                </a:solidFill>
              </a:rPr>
              <a:t>“ in your keychain.”, select Allow or Always Allow.</a:t>
            </a:r>
          </a:p>
          <a:p>
            <a:r>
              <a:rPr lang="en-US" b="0" dirty="0">
                <a:solidFill>
                  <a:schemeClr val="tx1"/>
                </a:solidFill>
              </a:rPr>
              <a:t>Go to the Archives tab in Organizer and select your application, if it was not automatically selected, and choose the archive you wish to share.</a:t>
            </a:r>
          </a:p>
          <a:p>
            <a:r>
              <a:rPr lang="en-US" b="0" dirty="0">
                <a:solidFill>
                  <a:schemeClr val="tx1"/>
                </a:solidFill>
              </a:rPr>
              <a:t>Click the Distribute button. In the next window select “Save for Enterprise or Ad-Hoc Deployment”, and click Next.</a:t>
            </a:r>
          </a:p>
          <a:p>
            <a:r>
              <a:rPr lang="en-US" b="0" dirty="0">
                <a:solidFill>
                  <a:schemeClr val="tx1"/>
                </a:solidFill>
              </a:rPr>
              <a:t>In the Code Signing Identity drop down, select the same Distribution Provisioning Profile specified in the Release configuration from step 5 of the “Creating the Basic Application” section, and click Next. NOTE: When generating an IPA for distribution, you should always use an Ad Hoc Distribution Provisioning Profile for both the Archive and Distribute options.</a:t>
            </a:r>
          </a:p>
          <a:p>
            <a:r>
              <a:rPr lang="en-US" b="0" dirty="0">
                <a:solidFill>
                  <a:schemeClr val="tx1"/>
                </a:solidFill>
              </a:rPr>
              <a:t>Select where you would like to save your IPA and upload.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To  </a:t>
            </a:r>
            <a:r>
              <a:rPr lang="en-US" dirty="0"/>
              <a:t>Generate .IPA File</a:t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install the application on </a:t>
            </a:r>
            <a:r>
              <a:rPr lang="en-US" dirty="0" smtClean="0"/>
              <a:t>iOS </a:t>
            </a:r>
            <a:r>
              <a:rPr lang="en-US" dirty="0"/>
              <a:t>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6"/>
            <a:ext cx="8229600" cy="5061638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Open iTunes, select File &gt; Add to Library, and add the application's provisioning file. </a:t>
            </a:r>
          </a:p>
          <a:p>
            <a:r>
              <a:rPr lang="en-US" b="0" dirty="0">
                <a:solidFill>
                  <a:schemeClr val="tx1"/>
                </a:solidFill>
              </a:rPr>
              <a:t>You can also add the file by dragging and dropping it on the iTunes dock icon.</a:t>
            </a:r>
          </a:p>
          <a:p>
            <a:r>
              <a:rPr lang="en-US" b="0" dirty="0">
                <a:solidFill>
                  <a:schemeClr val="tx1"/>
                </a:solidFill>
              </a:rPr>
              <a:t>Select File &gt; Add to Library and add the application IPA file to iTunes (or drag and drop it onto the iTunes dock icon).</a:t>
            </a:r>
          </a:p>
          <a:p>
            <a:r>
              <a:rPr lang="en-US" b="0" dirty="0">
                <a:solidFill>
                  <a:schemeClr val="tx1"/>
                </a:solidFill>
              </a:rPr>
              <a:t>Locate your new </a:t>
            </a:r>
            <a:r>
              <a:rPr lang="en-US" b="0" dirty="0" smtClean="0">
                <a:solidFill>
                  <a:schemeClr val="tx1"/>
                </a:solidFill>
              </a:rPr>
              <a:t>application </a:t>
            </a:r>
            <a:r>
              <a:rPr lang="en-US" b="0" dirty="0">
                <a:solidFill>
                  <a:schemeClr val="tx1"/>
                </a:solidFill>
              </a:rPr>
              <a:t>in </a:t>
            </a:r>
            <a:r>
              <a:rPr lang="en-US" b="0" dirty="0" smtClean="0">
                <a:solidFill>
                  <a:schemeClr val="tx1"/>
                </a:solidFill>
              </a:rPr>
              <a:t>Apps.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generate .</a:t>
            </a:r>
            <a:r>
              <a:rPr lang="en-US" dirty="0" err="1"/>
              <a:t>apk</a:t>
            </a:r>
            <a:r>
              <a:rPr lang="en-US" dirty="0"/>
              <a:t> File For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Add a project to Eclipse:</a:t>
            </a:r>
          </a:p>
          <a:p>
            <a:pPr marL="457200" lvl="1" indent="0">
              <a:buNone/>
            </a:pPr>
            <a:r>
              <a:rPr lang="en-US" dirty="0" smtClean="0"/>
              <a:t>File-&gt;import-&gt;Android-&gt;Existing Android Code in </a:t>
            </a:r>
            <a:r>
              <a:rPr lang="en-US" dirty="0" err="1" smtClean="0"/>
              <a:t>WorkSpace</a:t>
            </a:r>
            <a:r>
              <a:rPr lang="en-US" dirty="0" smtClean="0"/>
              <a:t>-&gt;Browse-&gt;Finish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</a:rPr>
              <a:t>Run the Project:</a:t>
            </a:r>
          </a:p>
          <a:p>
            <a:pPr marL="400050" lvl="2" indent="0">
              <a:buNone/>
            </a:pPr>
            <a:r>
              <a:rPr lang="en-US" sz="1600" dirty="0"/>
              <a:t>Right click on the project and Run the project as Android Application.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</a:rPr>
              <a:t>.</a:t>
            </a:r>
            <a:r>
              <a:rPr lang="en-US" sz="1800" b="1" dirty="0" err="1" smtClean="0">
                <a:solidFill>
                  <a:schemeClr val="tx1"/>
                </a:solidFill>
              </a:rPr>
              <a:t>apk</a:t>
            </a:r>
            <a:r>
              <a:rPr lang="en-US" sz="1800" b="1" dirty="0" smtClean="0">
                <a:solidFill>
                  <a:schemeClr val="tx1"/>
                </a:solidFill>
              </a:rPr>
              <a:t> file:</a:t>
            </a:r>
          </a:p>
          <a:p>
            <a:pPr marL="400050" lvl="2" indent="0">
              <a:buNone/>
            </a:pPr>
            <a:r>
              <a:rPr lang="en-US" sz="1600" dirty="0"/>
              <a:t>When you run your application the </a:t>
            </a:r>
            <a:r>
              <a:rPr lang="en-US" sz="1600" dirty="0" err="1"/>
              <a:t>apk</a:t>
            </a:r>
            <a:r>
              <a:rPr lang="en-US" sz="1600" dirty="0"/>
              <a:t> file will be  generated in the bin directory of the project.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US" sz="1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50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b="1" dirty="0"/>
              <a:t>To Install the application on Android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lvl="0"/>
            <a:r>
              <a:rPr lang="en-US" b="0" dirty="0">
                <a:solidFill>
                  <a:schemeClr val="tx1"/>
                </a:solidFill>
              </a:rPr>
              <a:t>Connect the Android device to system through USB cable</a:t>
            </a:r>
          </a:p>
          <a:p>
            <a:pPr lvl="0"/>
            <a:r>
              <a:rPr lang="en-US" b="0" dirty="0">
                <a:solidFill>
                  <a:schemeClr val="tx1"/>
                </a:solidFill>
              </a:rPr>
              <a:t>Copy </a:t>
            </a:r>
            <a:r>
              <a:rPr lang="en-US" b="0" dirty="0" smtClean="0">
                <a:solidFill>
                  <a:schemeClr val="tx1"/>
                </a:solidFill>
              </a:rPr>
              <a:t>the </a:t>
            </a:r>
            <a:r>
              <a:rPr lang="en-US" b="0" dirty="0" err="1" smtClean="0">
                <a:solidFill>
                  <a:schemeClr val="tx1"/>
                </a:solidFill>
              </a:rPr>
              <a:t>apk</a:t>
            </a:r>
            <a:r>
              <a:rPr lang="en-US" b="0" dirty="0" smtClean="0">
                <a:solidFill>
                  <a:schemeClr val="tx1"/>
                </a:solidFill>
              </a:rPr>
              <a:t> file</a:t>
            </a:r>
            <a:endParaRPr lang="en-US" b="0" dirty="0">
              <a:solidFill>
                <a:schemeClr val="tx1"/>
              </a:solidFill>
            </a:endParaRPr>
          </a:p>
          <a:p>
            <a:pPr lvl="0"/>
            <a:r>
              <a:rPr lang="en-US" b="0" dirty="0">
                <a:solidFill>
                  <a:schemeClr val="tx1"/>
                </a:solidFill>
              </a:rPr>
              <a:t>Paste the .</a:t>
            </a:r>
            <a:r>
              <a:rPr lang="en-US" b="0" dirty="0" err="1">
                <a:solidFill>
                  <a:schemeClr val="tx1"/>
                </a:solidFill>
              </a:rPr>
              <a:t>apk</a:t>
            </a:r>
            <a:r>
              <a:rPr lang="en-US" b="0" dirty="0">
                <a:solidFill>
                  <a:schemeClr val="tx1"/>
                </a:solidFill>
              </a:rPr>
              <a:t> file </a:t>
            </a:r>
            <a:r>
              <a:rPr lang="en-US" b="0" dirty="0" smtClean="0">
                <a:solidFill>
                  <a:schemeClr val="tx1"/>
                </a:solidFill>
              </a:rPr>
              <a:t>in device under </a:t>
            </a:r>
            <a:r>
              <a:rPr lang="en-US" b="0" dirty="0">
                <a:solidFill>
                  <a:schemeClr val="tx1"/>
                </a:solidFill>
              </a:rPr>
              <a:t>“ Internal Storage” </a:t>
            </a:r>
          </a:p>
          <a:p>
            <a:pPr lvl="0"/>
            <a:r>
              <a:rPr lang="en-US" b="0" dirty="0">
                <a:solidFill>
                  <a:schemeClr val="tx1"/>
                </a:solidFill>
              </a:rPr>
              <a:t>From android device, click  on  File </a:t>
            </a:r>
            <a:r>
              <a:rPr lang="en-US" b="0" dirty="0" smtClean="0">
                <a:solidFill>
                  <a:schemeClr val="tx1"/>
                </a:solidFill>
              </a:rPr>
              <a:t>Manager\</a:t>
            </a:r>
            <a:r>
              <a:rPr lang="en-US" b="0" dirty="0" err="1" smtClean="0">
                <a:solidFill>
                  <a:schemeClr val="tx1"/>
                </a:solidFill>
              </a:rPr>
              <a:t>sample.apk</a:t>
            </a:r>
            <a:endParaRPr lang="en-US" b="0" dirty="0">
              <a:solidFill>
                <a:schemeClr val="tx1"/>
              </a:solidFill>
            </a:endParaRPr>
          </a:p>
          <a:p>
            <a:pPr lvl="0"/>
            <a:r>
              <a:rPr lang="en-US" b="0" dirty="0">
                <a:solidFill>
                  <a:schemeClr val="tx1"/>
                </a:solidFill>
              </a:rPr>
              <a:t>Now screen will be shown with “INSTALL” option</a:t>
            </a:r>
          </a:p>
          <a:p>
            <a:pPr lvl="0"/>
            <a:r>
              <a:rPr lang="en-US" b="0" dirty="0">
                <a:solidFill>
                  <a:schemeClr val="tx1"/>
                </a:solidFill>
              </a:rPr>
              <a:t>Click on install, now the application is ready to run on android device.</a:t>
            </a: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7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022937"/>
            <a:ext cx="685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defTabSz="957263">
              <a:lnSpc>
                <a:spcPct val="100000"/>
              </a:lnSpc>
              <a:defRPr sz="2800" b="0">
                <a:solidFill>
                  <a:schemeClr val="tx2"/>
                </a:solidFill>
                <a:latin typeface="Candara" panose="020E0502030303020204" pitchFamily="34" charset="0"/>
                <a:cs typeface="+mj-cs"/>
              </a:defRPr>
            </a:lvl1pPr>
            <a:lvl2pPr>
              <a:defRPr sz="2800">
                <a:latin typeface="Candara" pitchFamily="34" charset="0"/>
              </a:defRPr>
            </a:lvl2pPr>
            <a:lvl3pPr>
              <a:defRPr sz="2800">
                <a:latin typeface="Candara" pitchFamily="34" charset="0"/>
              </a:defRPr>
            </a:lvl3pPr>
            <a:lvl4pPr>
              <a:defRPr sz="2800">
                <a:latin typeface="Candara" pitchFamily="34" charset="0"/>
              </a:defRPr>
            </a:lvl4pPr>
            <a:lvl5pPr>
              <a:defRPr sz="2800"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9pPr>
          </a:lstStyle>
          <a:p>
            <a:r>
              <a:rPr lang="en-US" sz="4000" dirty="0"/>
              <a:t>Structuring Of source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 bwMode="auto">
          <a:xfrm>
            <a:off x="3225797" y="4419599"/>
            <a:ext cx="2641603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59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022937"/>
            <a:ext cx="685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defTabSz="957263">
              <a:lnSpc>
                <a:spcPct val="100000"/>
              </a:lnSpc>
              <a:defRPr sz="2800" b="0">
                <a:solidFill>
                  <a:schemeClr val="tx2"/>
                </a:solidFill>
                <a:latin typeface="Candara" panose="020E0502030303020204" pitchFamily="34" charset="0"/>
                <a:cs typeface="+mj-cs"/>
              </a:defRPr>
            </a:lvl1pPr>
            <a:lvl2pPr>
              <a:defRPr sz="2800">
                <a:latin typeface="Candara" pitchFamily="34" charset="0"/>
              </a:defRPr>
            </a:lvl2pPr>
            <a:lvl3pPr>
              <a:defRPr sz="2800">
                <a:latin typeface="Candara" pitchFamily="34" charset="0"/>
              </a:defRPr>
            </a:lvl3pPr>
            <a:lvl4pPr>
              <a:defRPr sz="2800">
                <a:latin typeface="Candara" pitchFamily="34" charset="0"/>
              </a:defRPr>
            </a:lvl4pPr>
            <a:lvl5pPr>
              <a:defRPr sz="2800"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9pPr>
          </a:lstStyle>
          <a:p>
            <a:pPr algn="ctr"/>
            <a:r>
              <a:rPr lang="en-US" sz="4000" dirty="0" smtClean="0"/>
              <a:t>Best Practices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 bwMode="auto">
          <a:xfrm>
            <a:off x="3225797" y="4419599"/>
            <a:ext cx="2641603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168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b="1" dirty="0" smtClean="0"/>
              <a:t>Best Practices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Cross-platform Prototyping with </a:t>
            </a:r>
            <a:r>
              <a:rPr lang="en-US" dirty="0" err="1" smtClean="0">
                <a:solidFill>
                  <a:schemeClr val="tx1"/>
                </a:solidFill>
              </a:rPr>
              <a:t>PhoneGap</a:t>
            </a:r>
            <a:endParaRPr 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1600" b="0" dirty="0">
                <a:solidFill>
                  <a:schemeClr val="tx1"/>
                </a:solidFill>
              </a:rPr>
              <a:t>-reuse your web application source code across platforms</a:t>
            </a:r>
            <a:r>
              <a:rPr lang="en-US" sz="1600" b="0" dirty="0" smtClean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sz="1600" b="0" dirty="0" smtClean="0">
                <a:solidFill>
                  <a:schemeClr val="tx1"/>
                </a:solidFill>
              </a:rPr>
              <a:t>	-write </a:t>
            </a:r>
            <a:r>
              <a:rPr lang="en-US" sz="1600" b="0" dirty="0">
                <a:solidFill>
                  <a:schemeClr val="tx1"/>
                </a:solidFill>
              </a:rPr>
              <a:t>one set of assets and ‘tweak’ across platforms</a:t>
            </a:r>
            <a:r>
              <a:rPr lang="en-US" sz="1600" b="0" dirty="0" smtClean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	</a:t>
            </a:r>
            <a:r>
              <a:rPr lang="en-US" sz="1600" b="0" dirty="0" smtClean="0">
                <a:solidFill>
                  <a:schemeClr val="tx1"/>
                </a:solidFill>
              </a:rPr>
              <a:t>-write % based styles which adapts for all the platforms</a:t>
            </a:r>
          </a:p>
          <a:p>
            <a:pPr marL="0" lv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	</a:t>
            </a:r>
            <a:r>
              <a:rPr lang="en-US" sz="1600" b="0" dirty="0" smtClean="0">
                <a:solidFill>
                  <a:schemeClr val="tx1"/>
                </a:solidFill>
              </a:rPr>
              <a:t>-Specify size of </a:t>
            </a:r>
            <a:r>
              <a:rPr lang="en-US" sz="1600" b="0" dirty="0">
                <a:solidFill>
                  <a:schemeClr val="tx1"/>
                </a:solidFill>
              </a:rPr>
              <a:t>the screen </a:t>
            </a:r>
            <a:r>
              <a:rPr lang="en-US" sz="1600" b="0" dirty="0" smtClean="0">
                <a:solidFill>
                  <a:schemeClr val="tx1"/>
                </a:solidFill>
              </a:rPr>
              <a:t>in &lt;meta name</a:t>
            </a:r>
            <a:r>
              <a:rPr lang="en-US" sz="1600" b="0" dirty="0">
                <a:solidFill>
                  <a:schemeClr val="tx1"/>
                </a:solidFill>
              </a:rPr>
              <a:t>=“viewport</a:t>
            </a:r>
            <a:r>
              <a:rPr lang="en-US" sz="1600" b="0" dirty="0" smtClean="0">
                <a:solidFill>
                  <a:schemeClr val="tx1"/>
                </a:solidFill>
              </a:rPr>
              <a:t>”&gt;</a:t>
            </a:r>
          </a:p>
          <a:p>
            <a:pPr marL="0" lv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	</a:t>
            </a:r>
            <a:r>
              <a:rPr lang="en-US" sz="1600" b="0" dirty="0" smtClean="0">
                <a:solidFill>
                  <a:schemeClr val="tx1"/>
                </a:solidFill>
              </a:rPr>
              <a:t>-</a:t>
            </a:r>
            <a:r>
              <a:rPr lang="en-US" sz="1600" b="0" dirty="0">
                <a:solidFill>
                  <a:schemeClr val="tx1"/>
                </a:solidFill>
              </a:rPr>
              <a:t>MVC pattern : • Model = </a:t>
            </a:r>
            <a:r>
              <a:rPr lang="en-US" sz="1600" b="0" dirty="0" err="1">
                <a:solidFill>
                  <a:schemeClr val="tx1"/>
                </a:solidFill>
              </a:rPr>
              <a:t>PhoneGap</a:t>
            </a:r>
            <a:r>
              <a:rPr lang="en-US" sz="1600" b="0" dirty="0">
                <a:solidFill>
                  <a:schemeClr val="tx1"/>
                </a:solidFill>
              </a:rPr>
              <a:t> JS API + offline </a:t>
            </a:r>
            <a:r>
              <a:rPr lang="en-US" sz="1600" b="0" dirty="0" smtClean="0">
                <a:solidFill>
                  <a:schemeClr val="tx1"/>
                </a:solidFill>
              </a:rPr>
              <a:t>storage/cache• </a:t>
            </a:r>
            <a:r>
              <a:rPr lang="en-US" sz="1600" b="0" dirty="0">
                <a:solidFill>
                  <a:schemeClr val="tx1"/>
                </a:solidFill>
              </a:rPr>
              <a:t>Controller = JavaScript</a:t>
            </a:r>
          </a:p>
          <a:p>
            <a:pPr marL="0" lvl="0" indent="0">
              <a:buNone/>
            </a:pPr>
            <a:r>
              <a:rPr lang="en-US" sz="1600" b="0" dirty="0" smtClean="0">
                <a:solidFill>
                  <a:schemeClr val="tx1"/>
                </a:solidFill>
              </a:rPr>
              <a:t>	                             • </a:t>
            </a:r>
            <a:r>
              <a:rPr lang="en-US" sz="1600" b="0" dirty="0">
                <a:solidFill>
                  <a:schemeClr val="tx1"/>
                </a:solidFill>
              </a:rPr>
              <a:t>View = HTML + </a:t>
            </a:r>
            <a:r>
              <a:rPr lang="en-US" sz="1600" b="0" dirty="0" smtClean="0">
                <a:solidFill>
                  <a:schemeClr val="tx1"/>
                </a:solidFill>
              </a:rPr>
              <a:t>CSS</a:t>
            </a:r>
          </a:p>
          <a:p>
            <a:pPr marL="0" lv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	</a:t>
            </a:r>
            <a:r>
              <a:rPr lang="en-US" sz="1600" b="0" dirty="0" smtClean="0">
                <a:solidFill>
                  <a:schemeClr val="tx1"/>
                </a:solidFill>
              </a:rPr>
              <a:t>-while working on </a:t>
            </a:r>
            <a:r>
              <a:rPr lang="en-US" sz="1600" b="0" dirty="0" err="1" smtClean="0">
                <a:solidFill>
                  <a:schemeClr val="tx1"/>
                </a:solidFill>
              </a:rPr>
              <a:t>javascript</a:t>
            </a:r>
            <a:r>
              <a:rPr lang="en-US" sz="1600" b="0" dirty="0" smtClean="0">
                <a:solidFill>
                  <a:schemeClr val="tx1"/>
                </a:solidFill>
              </a:rPr>
              <a:t> use layered &amp; modular approach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Offline Strategies</a:t>
            </a:r>
          </a:p>
          <a:p>
            <a:pPr marL="0" lvl="0" indent="0">
              <a:buNone/>
            </a:pPr>
            <a:r>
              <a:rPr lang="en-US" sz="1600" b="0" dirty="0" smtClean="0">
                <a:solidFill>
                  <a:schemeClr val="tx1"/>
                </a:solidFill>
              </a:rPr>
              <a:t>	-Inherently</a:t>
            </a:r>
            <a:r>
              <a:rPr lang="en-US" sz="1600" b="0" dirty="0">
                <a:solidFill>
                  <a:schemeClr val="tx1"/>
                </a:solidFill>
              </a:rPr>
              <a:t>, mobile devices will not be networked </a:t>
            </a:r>
            <a:r>
              <a:rPr lang="en-US" sz="1600" b="0" dirty="0" smtClean="0">
                <a:solidFill>
                  <a:schemeClr val="tx1"/>
                </a:solidFill>
              </a:rPr>
              <a:t>all </a:t>
            </a:r>
            <a:r>
              <a:rPr lang="en-US" sz="1600" b="0" dirty="0">
                <a:solidFill>
                  <a:schemeClr val="tx1"/>
                </a:solidFill>
              </a:rPr>
              <a:t>the time. Bad coverage, on the plane, no data </a:t>
            </a:r>
            <a:r>
              <a:rPr lang="en-US" sz="1600" b="0" dirty="0" smtClean="0">
                <a:solidFill>
                  <a:schemeClr val="tx1"/>
                </a:solidFill>
              </a:rPr>
              <a:t>plan</a:t>
            </a:r>
            <a:r>
              <a:rPr lang="en-US" sz="1600" b="0" dirty="0">
                <a:solidFill>
                  <a:schemeClr val="tx1"/>
                </a:solidFill>
              </a:rPr>
              <a:t>, etc</a:t>
            </a:r>
            <a:r>
              <a:rPr lang="en-US" sz="1600" b="0" dirty="0" smtClean="0">
                <a:solidFill>
                  <a:schemeClr val="tx1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	-Extremely important for every application to take </a:t>
            </a:r>
            <a:r>
              <a:rPr lang="en-US" sz="1600" b="0" dirty="0" smtClean="0">
                <a:solidFill>
                  <a:schemeClr val="tx1"/>
                </a:solidFill>
              </a:rPr>
              <a:t>this </a:t>
            </a:r>
            <a:r>
              <a:rPr lang="en-US" sz="1600" b="0" dirty="0">
                <a:solidFill>
                  <a:schemeClr val="tx1"/>
                </a:solidFill>
              </a:rPr>
              <a:t>into account, especially for iPhone. It is a </a:t>
            </a:r>
            <a:r>
              <a:rPr lang="en-US" sz="1600" b="0" dirty="0" smtClean="0">
                <a:solidFill>
                  <a:schemeClr val="tx1"/>
                </a:solidFill>
              </a:rPr>
              <a:t>hard </a:t>
            </a:r>
            <a:r>
              <a:rPr lang="en-US" sz="1600" b="0" dirty="0">
                <a:solidFill>
                  <a:schemeClr val="tx1"/>
                </a:solidFill>
              </a:rPr>
              <a:t>criteria in Apple’s App review process (to see </a:t>
            </a:r>
            <a:r>
              <a:rPr lang="en-US" sz="1600" b="0" dirty="0" smtClean="0">
                <a:solidFill>
                  <a:schemeClr val="tx1"/>
                </a:solidFill>
              </a:rPr>
              <a:t>how </a:t>
            </a:r>
            <a:r>
              <a:rPr lang="en-US" sz="1600" b="0" dirty="0">
                <a:solidFill>
                  <a:schemeClr val="tx1"/>
                </a:solidFill>
              </a:rPr>
              <a:t>gracefully an app handles lack of internet </a:t>
            </a:r>
            <a:r>
              <a:rPr lang="en-US" sz="1600" b="0" dirty="0" smtClean="0">
                <a:solidFill>
                  <a:schemeClr val="tx1"/>
                </a:solidFill>
              </a:rPr>
              <a:t>connection).</a:t>
            </a:r>
          </a:p>
          <a:p>
            <a:pPr marL="0" lvl="0" indent="0">
              <a:buNone/>
            </a:pPr>
            <a:r>
              <a:rPr lang="en-US" sz="1600" b="0" dirty="0" smtClean="0">
                <a:solidFill>
                  <a:schemeClr val="tx1"/>
                </a:solidFill>
              </a:rPr>
              <a:t>	-</a:t>
            </a:r>
            <a:r>
              <a:rPr lang="en-US" sz="1600" b="0" dirty="0" err="1" smtClean="0">
                <a:solidFill>
                  <a:schemeClr val="tx1"/>
                </a:solidFill>
              </a:rPr>
              <a:t>PhoneGap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>
                <a:solidFill>
                  <a:schemeClr val="tx1"/>
                </a:solidFill>
              </a:rPr>
              <a:t>offers reachability API, example: (</a:t>
            </a:r>
            <a:r>
              <a:rPr lang="en-US" sz="1600" b="0" dirty="0">
                <a:solidFill>
                  <a:schemeClr val="tx1"/>
                </a:solidFill>
                <a:hlinkClick r:id="rId2"/>
              </a:rPr>
              <a:t>https://github.com/phonegap/mobile-spec/blob/master/tests/network.tests.js</a:t>
            </a:r>
            <a:r>
              <a:rPr lang="en-US" sz="1600" b="0" dirty="0" smtClean="0">
                <a:solidFill>
                  <a:schemeClr val="tx1"/>
                </a:solidFill>
              </a:rPr>
              <a:t>)</a:t>
            </a:r>
          </a:p>
          <a:p>
            <a:pPr marL="0" lvl="0" indent="0">
              <a:buNone/>
            </a:pPr>
            <a:endParaRPr lang="en-US" sz="1600" b="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Persistent Storage</a:t>
            </a:r>
          </a:p>
          <a:p>
            <a:pPr marL="0" lv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	-each page in a </a:t>
            </a:r>
            <a:r>
              <a:rPr lang="en-US" sz="1600" b="0" dirty="0" err="1">
                <a:solidFill>
                  <a:schemeClr val="tx1"/>
                </a:solidFill>
              </a:rPr>
              <a:t>PhoneGap</a:t>
            </a:r>
            <a:r>
              <a:rPr lang="en-US" sz="1600" b="0" dirty="0">
                <a:solidFill>
                  <a:schemeClr val="tx1"/>
                </a:solidFill>
              </a:rPr>
              <a:t> app can have only a single </a:t>
            </a:r>
            <a:r>
              <a:rPr lang="en-US" sz="1600" b="0" dirty="0" smtClean="0">
                <a:solidFill>
                  <a:schemeClr val="tx1"/>
                </a:solidFill>
              </a:rPr>
              <a:t>database </a:t>
            </a:r>
            <a:r>
              <a:rPr lang="en-US" sz="1600" b="0" dirty="0">
                <a:solidFill>
                  <a:schemeClr val="tx1"/>
                </a:solidFill>
              </a:rPr>
              <a:t>object open, and its maximum store size is 5 </a:t>
            </a:r>
            <a:r>
              <a:rPr lang="en-US" sz="1600" b="0" dirty="0" smtClean="0">
                <a:solidFill>
                  <a:schemeClr val="tx1"/>
                </a:solidFill>
              </a:rPr>
              <a:t>megabytes </a:t>
            </a:r>
            <a:r>
              <a:rPr lang="en-US" sz="1600" b="0" dirty="0">
                <a:solidFill>
                  <a:schemeClr val="tx1"/>
                </a:solidFill>
              </a:rPr>
              <a:t>(2 MB on Android, but you can change this to suit </a:t>
            </a:r>
            <a:r>
              <a:rPr lang="en-US" sz="1600" b="0" dirty="0" smtClean="0">
                <a:solidFill>
                  <a:schemeClr val="tx1"/>
                </a:solidFill>
              </a:rPr>
              <a:t>your </a:t>
            </a:r>
            <a:r>
              <a:rPr lang="en-US" sz="1600" b="0" dirty="0">
                <a:solidFill>
                  <a:schemeClr val="tx1"/>
                </a:solidFill>
              </a:rPr>
              <a:t>needs). Take this into account when using a single-page </a:t>
            </a:r>
            <a:r>
              <a:rPr lang="en-US" sz="1600" b="0" dirty="0" smtClean="0">
                <a:solidFill>
                  <a:schemeClr val="tx1"/>
                </a:solidFill>
              </a:rPr>
              <a:t>approach </a:t>
            </a:r>
            <a:r>
              <a:rPr lang="en-US" sz="1600" b="0" dirty="0">
                <a:solidFill>
                  <a:schemeClr val="tx1"/>
                </a:solidFill>
              </a:rPr>
              <a:t>to a </a:t>
            </a:r>
            <a:r>
              <a:rPr lang="en-US" sz="1600" b="0" dirty="0" err="1">
                <a:solidFill>
                  <a:schemeClr val="tx1"/>
                </a:solidFill>
              </a:rPr>
              <a:t>PhoneGap</a:t>
            </a:r>
            <a:r>
              <a:rPr lang="en-US" sz="1600" b="0" dirty="0">
                <a:solidFill>
                  <a:schemeClr val="tx1"/>
                </a:solidFill>
              </a:rPr>
              <a:t> app</a:t>
            </a:r>
          </a:p>
          <a:p>
            <a:pPr lvl="0"/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PhoneGap</a:t>
            </a:r>
            <a:r>
              <a:rPr lang="en-US" dirty="0">
                <a:solidFill>
                  <a:schemeClr val="tx1"/>
                </a:solidFill>
              </a:rPr>
              <a:t> Performance Tips</a:t>
            </a:r>
          </a:p>
          <a:p>
            <a:pPr marL="0" lv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• For small apps, use a single HTML page.</a:t>
            </a:r>
          </a:p>
          <a:p>
            <a:pPr marL="0" lv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	– Use JavaScript to show/hide page elements based on user interaction instead of linking to a separate page.</a:t>
            </a:r>
          </a:p>
          <a:p>
            <a:pPr marL="0" lv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	– Especially important for BlackBerry, since each new page request forces the device to encode requested assets into base64 on-the-fly.</a:t>
            </a:r>
          </a:p>
          <a:p>
            <a:pPr marL="0" lv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• Obfuscate / crunch your JavaScript before release.</a:t>
            </a:r>
          </a:p>
          <a:p>
            <a:pPr marL="0" lv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	– Devices only reserve a bit of memory for JavaScript interpreters for the browser. If your JavaScript is small enough, it won’t be necessary for the browser to constantly page your scripts in/out of the browser memory. iPhone, for example, has 25kb of memory reserved for JavaScript parsing.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When not to use </a:t>
            </a:r>
            <a:r>
              <a:rPr lang="en-US" dirty="0" err="1">
                <a:solidFill>
                  <a:schemeClr val="tx1"/>
                </a:solidFill>
              </a:rPr>
              <a:t>PhoneGap</a:t>
            </a:r>
            <a:endParaRPr lang="en-US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– Complex games, intensive graphics. Use OpenGL for that, not </a:t>
            </a:r>
            <a:r>
              <a:rPr lang="en-US" dirty="0" err="1">
                <a:solidFill>
                  <a:schemeClr val="tx1"/>
                </a:solidFill>
              </a:rPr>
              <a:t>PhoneGap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– For slower phones (not iPhone, not Nexus One, not </a:t>
            </a:r>
            <a:r>
              <a:rPr lang="en-US" dirty="0" err="1">
                <a:solidFill>
                  <a:schemeClr val="tx1"/>
                </a:solidFill>
              </a:rPr>
              <a:t>Xperia</a:t>
            </a:r>
            <a:r>
              <a:rPr lang="en-US" dirty="0">
                <a:solidFill>
                  <a:schemeClr val="tx1"/>
                </a:solidFill>
              </a:rPr>
              <a:t> X10), </a:t>
            </a:r>
            <a:r>
              <a:rPr lang="en-US" dirty="0" err="1">
                <a:solidFill>
                  <a:schemeClr val="tx1"/>
                </a:solidFill>
              </a:rPr>
              <a:t>PhoneGap</a:t>
            </a:r>
            <a:r>
              <a:rPr lang="en-US" dirty="0">
                <a:solidFill>
                  <a:schemeClr val="tx1"/>
                </a:solidFill>
              </a:rPr>
              <a:t> apps using the latest interactive Google Maps APIs tend to be slow. Static maps OK, though.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b="1" dirty="0" smtClean="0"/>
              <a:t>Best Practices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185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8990"/>
            <a:ext cx="8229600" cy="5157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 smtClean="0">
                <a:solidFill>
                  <a:schemeClr val="tx1"/>
                </a:solidFill>
              </a:rPr>
              <a:t>www.code.tutsplus.com/tutorials/how-to-test-your-app-on-an-ios-device-</a:t>
            </a:r>
            <a:r>
              <a:rPr lang="en-US" sz="1400" b="0" dirty="0">
                <a:solidFill>
                  <a:schemeClr val="tx1"/>
                </a:solidFill>
              </a:rPr>
              <a:t>-mobile-13861</a:t>
            </a:r>
          </a:p>
          <a:p>
            <a:pPr marL="0" indent="0">
              <a:buNone/>
            </a:pPr>
            <a:r>
              <a:rPr lang="en-US" sz="1400" b="0" dirty="0" smtClean="0">
                <a:solidFill>
                  <a:schemeClr val="tx1"/>
                </a:solidFill>
              </a:rPr>
              <a:t>www.adobe.com/devnet/air/articles/packaging-air-apps-ios.html</a:t>
            </a:r>
            <a:endParaRPr lang="en-US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b="0" dirty="0" smtClean="0">
                <a:solidFill>
                  <a:schemeClr val="tx1"/>
                </a:solidFill>
              </a:rPr>
              <a:t>www.docs.telerik.com/platform/appbuilder/code-signing-your-app/code-sign-glossary</a:t>
            </a:r>
            <a:endParaRPr lang="en-US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b="0" dirty="0" smtClean="0">
                <a:solidFill>
                  <a:schemeClr val="tx1"/>
                </a:solidFill>
              </a:rPr>
              <a:t>www.docs.telerik.com/platform/appbuilder/code-signing-your-app/configuring-code-signing-for-ios-apps/create-distribution-certificate</a:t>
            </a:r>
          </a:p>
          <a:p>
            <a:pPr marL="0" indent="0">
              <a:buNone/>
            </a:pPr>
            <a:r>
              <a:rPr lang="en-US" sz="1400" b="0" dirty="0" smtClean="0">
                <a:solidFill>
                  <a:schemeClr val="tx1"/>
                </a:solidFill>
              </a:rPr>
              <a:t>www.docs.telerik.com/platform/appbuilder/code-signing-your-app/scenarios-and-tutorials/create-dev-cryptographic-id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Assignment – Day 5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204"/>
            <a:ext cx="5600700" cy="3714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-2438400" y="-185739"/>
            <a:ext cx="5600700" cy="37147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26352"/>
              </p:ext>
            </p:extLst>
          </p:nvPr>
        </p:nvGraphicFramePr>
        <p:xfrm>
          <a:off x="304800" y="1219200"/>
          <a:ext cx="8010525" cy="2807892"/>
        </p:xfrm>
        <a:graphic>
          <a:graphicData uri="http://schemas.openxmlformats.org/drawingml/2006/table">
            <a:tbl>
              <a:tblPr firstRow="1" firstCol="1" bandRow="1"/>
              <a:tblGrid>
                <a:gridCol w="241300"/>
                <a:gridCol w="3197225"/>
                <a:gridCol w="4572000"/>
              </a:tblGrid>
              <a:tr h="3670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 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Event Info Application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Additional Info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3670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Fetch event details from a URL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Url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is provided (</a:t>
                      </a: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  <a:hlinkClick r:id="rId5"/>
                        </a:rPr>
                        <a:t>http://www.mocky.io/v2/545364772342b9570d196011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)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response will be in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json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 format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2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Display data for each day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List of all events for a particular day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3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Display details about a particular event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Detail info about that event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5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Click photo of an event and add comments to it 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This can be submitted to a server later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6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Display venue details on a map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/>
                          <a:cs typeface="Times New Roman"/>
                        </a:rPr>
                        <a:t>Display markers on the map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39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204"/>
            <a:ext cx="5600700" cy="3714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543301" y="5813878"/>
            <a:ext cx="5600700" cy="37147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4443864"/>
            <a:ext cx="5761037" cy="1360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latin typeface="Candara" pitchFamily="34" charset="0"/>
                <a:ea typeface="Segoe UI" pitchFamily="34" charset="0"/>
                <a:cs typeface="Segoe UI" pitchFamily="34" charset="0"/>
              </a:rPr>
              <a:t>Thank you !</a:t>
            </a:r>
          </a:p>
          <a:p>
            <a:pPr>
              <a:defRPr/>
            </a:pPr>
            <a:r>
              <a:rPr lang="en-US" sz="1600" b="1" dirty="0">
                <a:solidFill>
                  <a:srgbClr val="0070C0"/>
                </a:solidFill>
                <a:latin typeface="Candara" pitchFamily="34" charset="0"/>
                <a:ea typeface="Segoe UI" pitchFamily="34" charset="0"/>
                <a:cs typeface="Segoe UI" pitchFamily="34" charset="0"/>
              </a:rPr>
              <a:t>Design </a:t>
            </a:r>
            <a:r>
              <a:rPr lang="en-US" sz="1600" b="1" dirty="0" smtClean="0">
                <a:solidFill>
                  <a:srgbClr val="0070C0"/>
                </a:solidFill>
                <a:latin typeface="Candara" pitchFamily="34" charset="0"/>
                <a:ea typeface="Segoe UI" pitchFamily="34" charset="0"/>
                <a:cs typeface="Segoe UI" pitchFamily="34" charset="0"/>
              </a:rPr>
              <a:t>| Develop | </a:t>
            </a:r>
            <a:r>
              <a:rPr lang="en-US" sz="1600" b="1" dirty="0">
                <a:solidFill>
                  <a:srgbClr val="0070C0"/>
                </a:solidFill>
                <a:latin typeface="Candara" pitchFamily="34" charset="0"/>
                <a:ea typeface="Segoe UI" pitchFamily="34" charset="0"/>
                <a:cs typeface="Segoe UI" pitchFamily="34" charset="0"/>
              </a:rPr>
              <a:t>Deliver | Delight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1057274"/>
            <a:ext cx="8610600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defTabSz="457200">
              <a:lnSpc>
                <a:spcPct val="200000"/>
              </a:lnSpc>
              <a:spcBef>
                <a:spcPct val="20000"/>
              </a:spcBef>
            </a:pPr>
            <a:r>
              <a:rPr lang="en-US" sz="8800" b="1" dirty="0">
                <a:solidFill>
                  <a:srgbClr val="1F497D"/>
                </a:solidFill>
                <a:latin typeface="Segoe UI"/>
              </a:rPr>
              <a:t>Q &amp; </a:t>
            </a:r>
            <a:r>
              <a:rPr lang="en-US" sz="8800" b="1" dirty="0" smtClean="0">
                <a:solidFill>
                  <a:srgbClr val="1F497D"/>
                </a:solidFill>
                <a:latin typeface="Segoe UI"/>
              </a:rPr>
              <a:t>A</a:t>
            </a:r>
            <a:endParaRPr lang="en-US" sz="8800" b="1" dirty="0">
              <a:solidFill>
                <a:srgbClr val="1F497D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2992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Structuring Of source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295400"/>
            <a:ext cx="86106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Introduction: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ndara" panose="020E0502030303020204" pitchFamily="34" charset="0"/>
              </a:rPr>
              <a:t>Cordova </a:t>
            </a:r>
            <a:r>
              <a:rPr lang="en-US" sz="1600" dirty="0">
                <a:latin typeface="Candara" panose="020E0502030303020204" pitchFamily="34" charset="0"/>
              </a:rPr>
              <a:t>is all about cross-platform mobile </a:t>
            </a:r>
            <a:r>
              <a:rPr lang="en-US" sz="1600" dirty="0" smtClean="0">
                <a:latin typeface="Candara" panose="020E0502030303020204" pitchFamily="34" charset="0"/>
              </a:rPr>
              <a:t>development , so it can be targeted for the following mobile platforms:</a:t>
            </a:r>
          </a:p>
          <a:p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1&gt;Single Mobile Device Platform</a:t>
            </a:r>
          </a:p>
          <a:p>
            <a:r>
              <a:rPr lang="en-US" sz="1600" dirty="0">
                <a:solidFill>
                  <a:schemeClr val="tx1"/>
                </a:solidFill>
                <a:latin typeface="Candara" panose="020E0502030303020204" pitchFamily="34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2&gt;Multiple Mobile Device Platform</a:t>
            </a:r>
          </a:p>
          <a:p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Structuring Of source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295400"/>
            <a:ext cx="8610600" cy="4370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1. Work with </a:t>
            </a:r>
            <a:r>
              <a:rPr lang="en-US" b="1" dirty="0">
                <a:latin typeface="Candara" panose="020E0502030303020204" pitchFamily="34" charset="0"/>
              </a:rPr>
              <a:t>a Single Mobile Device </a:t>
            </a:r>
            <a:r>
              <a:rPr lang="en-US" b="1" dirty="0" smtClean="0">
                <a:latin typeface="Candara" panose="020E0502030303020204" pitchFamily="34" charset="0"/>
              </a:rPr>
              <a:t>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Developers who wants to work only on a single platform: open </a:t>
            </a:r>
            <a:r>
              <a:rPr lang="en-US" sz="1600" dirty="0">
                <a:latin typeface="Candara" panose="020E0502030303020204" pitchFamily="34" charset="0"/>
              </a:rPr>
              <a:t>up a terminal </a:t>
            </a:r>
            <a:r>
              <a:rPr lang="en-US" sz="1600" dirty="0" smtClean="0">
                <a:latin typeface="Candara" panose="020E0502030303020204" pitchFamily="34" charset="0"/>
              </a:rPr>
              <a:t>window </a:t>
            </a:r>
            <a:r>
              <a:rPr lang="en-US" sz="1600" dirty="0">
                <a:latin typeface="Candara" panose="020E0502030303020204" pitchFamily="34" charset="0"/>
              </a:rPr>
              <a:t>and issue the following commands  </a:t>
            </a:r>
            <a:r>
              <a:rPr lang="en-US" sz="1600" dirty="0" smtClean="0">
                <a:latin typeface="Candara" panose="020E0502030303020204" pitchFamily="34" charset="0"/>
              </a:rPr>
              <a:t>: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	</a:t>
            </a:r>
            <a:r>
              <a:rPr lang="en-US" sz="1600" dirty="0" err="1" smtClean="0">
                <a:latin typeface="Candara" panose="020E0502030303020204" pitchFamily="34" charset="0"/>
              </a:rPr>
              <a:t>cordova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>
                <a:latin typeface="Candara" panose="020E0502030303020204" pitchFamily="34" charset="0"/>
              </a:rPr>
              <a:t>create </a:t>
            </a:r>
            <a:r>
              <a:rPr lang="en-US" sz="1600" dirty="0" err="1">
                <a:latin typeface="Candara" panose="020E0502030303020204" pitchFamily="34" charset="0"/>
              </a:rPr>
              <a:t>app_name</a:t>
            </a:r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</a:rPr>
              <a:t>	cd </a:t>
            </a:r>
            <a:r>
              <a:rPr lang="en-US" sz="1600" dirty="0" err="1">
                <a:latin typeface="Candara" panose="020E0502030303020204" pitchFamily="34" charset="0"/>
              </a:rPr>
              <a:t>app_name</a:t>
            </a:r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</a:rPr>
              <a:t>	</a:t>
            </a:r>
            <a:r>
              <a:rPr lang="en-US" sz="1600" dirty="0" err="1" smtClean="0">
                <a:latin typeface="Candara" panose="020E0502030303020204" pitchFamily="34" charset="0"/>
              </a:rPr>
              <a:t>cordova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>
                <a:latin typeface="Candara" panose="020E0502030303020204" pitchFamily="34" charset="0"/>
              </a:rPr>
              <a:t>platform add </a:t>
            </a:r>
            <a:r>
              <a:rPr lang="en-US" sz="1600" dirty="0" err="1">
                <a:latin typeface="Candara" panose="020E0502030303020204" pitchFamily="34" charset="0"/>
              </a:rPr>
              <a:t>platform_name</a:t>
            </a:r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</a:rPr>
              <a:t>	</a:t>
            </a:r>
            <a:r>
              <a:rPr lang="en-US" sz="1600" dirty="0" err="1" smtClean="0">
                <a:latin typeface="Candara" panose="020E0502030303020204" pitchFamily="34" charset="0"/>
              </a:rPr>
              <a:t>cordova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>
                <a:latin typeface="Candara" panose="020E0502030303020204" pitchFamily="34" charset="0"/>
              </a:rPr>
              <a:t>prepare </a:t>
            </a:r>
            <a:r>
              <a:rPr lang="en-US" sz="1600" dirty="0" err="1" smtClean="0">
                <a:latin typeface="Candara" panose="020E0502030303020204" pitchFamily="34" charset="0"/>
              </a:rPr>
              <a:t>platform_name</a:t>
            </a:r>
            <a:endParaRPr lang="en-US" sz="1600" dirty="0" smtClean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In </a:t>
            </a:r>
            <a:r>
              <a:rPr lang="en-US" sz="1600" dirty="0" smtClean="0">
                <a:latin typeface="Candara" panose="020E0502030303020204" pitchFamily="34" charset="0"/>
              </a:rPr>
              <a:t>the above </a:t>
            </a:r>
            <a:r>
              <a:rPr lang="en-US" sz="1600" dirty="0" err="1" smtClean="0">
                <a:latin typeface="Candara" panose="020E0502030303020204" pitchFamily="34" charset="0"/>
              </a:rPr>
              <a:t>app_name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>
                <a:latin typeface="Candara" panose="020E0502030303020204" pitchFamily="34" charset="0"/>
              </a:rPr>
              <a:t>refers to the name of the application </a:t>
            </a:r>
            <a:r>
              <a:rPr lang="en-US" sz="1600" dirty="0" smtClean="0">
                <a:latin typeface="Candara" panose="020E0502030303020204" pitchFamily="34" charset="0"/>
              </a:rPr>
              <a:t>which is going to be created and </a:t>
            </a:r>
            <a:r>
              <a:rPr lang="en-US" sz="1600" dirty="0" err="1" smtClean="0">
                <a:latin typeface="Candara" panose="020E0502030303020204" pitchFamily="34" charset="0"/>
              </a:rPr>
              <a:t>platform_name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 smtClean="0">
                <a:latin typeface="Candara" panose="020E0502030303020204" pitchFamily="34" charset="0"/>
              </a:rPr>
              <a:t>refers </a:t>
            </a:r>
            <a:r>
              <a:rPr lang="en-US" sz="1600" dirty="0">
                <a:latin typeface="Candara" panose="020E0502030303020204" pitchFamily="34" charset="0"/>
              </a:rPr>
              <a:t>to the mobile device platform </a:t>
            </a:r>
            <a:r>
              <a:rPr lang="en-US" sz="1600" dirty="0" smtClean="0">
                <a:latin typeface="Candara" panose="020E0502030303020204" pitchFamily="34" charset="0"/>
              </a:rPr>
              <a:t>on which application is going to 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Example</a:t>
            </a:r>
            <a:r>
              <a:rPr lang="en-US" sz="1600" dirty="0" smtClean="0">
                <a:latin typeface="Candara" panose="020E0502030303020204" pitchFamily="34" charset="0"/>
                <a:sym typeface="Wingdings" panose="05000000000000000000" pitchFamily="2" charset="2"/>
              </a:rPr>
              <a:t>: (For Blackberry)</a:t>
            </a:r>
            <a:endParaRPr lang="en-US" sz="1600" dirty="0" smtClean="0">
              <a:latin typeface="Candara" panose="020E0502030303020204" pitchFamily="34" charset="0"/>
            </a:endParaRPr>
          </a:p>
          <a:p>
            <a:r>
              <a:rPr lang="en-US" sz="1600" dirty="0">
                <a:latin typeface="Candara" panose="020E0502030303020204" pitchFamily="34" charset="0"/>
              </a:rPr>
              <a:t>	</a:t>
            </a:r>
            <a:r>
              <a:rPr lang="en-US" sz="1600" dirty="0" err="1" smtClean="0">
                <a:latin typeface="Candara" panose="020E0502030303020204" pitchFamily="34" charset="0"/>
              </a:rPr>
              <a:t>cordova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>
                <a:latin typeface="Candara" panose="020E0502030303020204" pitchFamily="34" charset="0"/>
              </a:rPr>
              <a:t>create </a:t>
            </a:r>
            <a:r>
              <a:rPr lang="en-US" sz="1600" dirty="0" err="1">
                <a:latin typeface="Candara" panose="020E0502030303020204" pitchFamily="34" charset="0"/>
              </a:rPr>
              <a:t>lunch_menu</a:t>
            </a:r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</a:rPr>
              <a:t>	cd </a:t>
            </a:r>
            <a:r>
              <a:rPr lang="en-US" sz="1600" dirty="0" err="1" smtClean="0">
                <a:latin typeface="Candara" panose="020E0502030303020204" pitchFamily="34" charset="0"/>
              </a:rPr>
              <a:t>lunch_menu</a:t>
            </a:r>
            <a:endParaRPr lang="en-US" sz="1600" dirty="0" smtClean="0">
              <a:latin typeface="Candara" panose="020E0502030303020204" pitchFamily="34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</a:rPr>
              <a:t>	</a:t>
            </a:r>
            <a:r>
              <a:rPr lang="en-US" sz="1600" dirty="0" err="1" smtClean="0">
                <a:latin typeface="Candara" panose="020E0502030303020204" pitchFamily="34" charset="0"/>
              </a:rPr>
              <a:t>cordova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>
                <a:latin typeface="Candara" panose="020E0502030303020204" pitchFamily="34" charset="0"/>
              </a:rPr>
              <a:t>platform add blackberry</a:t>
            </a:r>
          </a:p>
          <a:p>
            <a:r>
              <a:rPr lang="en-US" sz="1600" dirty="0" smtClean="0">
                <a:latin typeface="Candara" panose="020E0502030303020204" pitchFamily="34" charset="0"/>
              </a:rPr>
              <a:t>	</a:t>
            </a:r>
            <a:r>
              <a:rPr lang="en-US" sz="1600" dirty="0" err="1" smtClean="0">
                <a:latin typeface="Candara" panose="020E0502030303020204" pitchFamily="34" charset="0"/>
              </a:rPr>
              <a:t>cordova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>
                <a:latin typeface="Candara" panose="020E0502030303020204" pitchFamily="34" charset="0"/>
              </a:rPr>
              <a:t>prepare blackberry</a:t>
            </a:r>
            <a:endParaRPr lang="en-US" sz="1600" dirty="0" smtClean="0">
              <a:latin typeface="Candara" panose="020E0502030303020204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Of source code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295400"/>
            <a:ext cx="8610600" cy="47089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This can be done in an alternate way such as:</a:t>
            </a:r>
          </a:p>
          <a:p>
            <a:r>
              <a:rPr lang="en-US" sz="1600" dirty="0" smtClean="0">
                <a:latin typeface="Candara" panose="020E0502030303020204" pitchFamily="34" charset="0"/>
              </a:rPr>
              <a:t>	</a:t>
            </a:r>
            <a:r>
              <a:rPr lang="en-US" sz="1600" dirty="0" err="1" smtClean="0">
                <a:latin typeface="Candara" panose="020E0502030303020204" pitchFamily="34" charset="0"/>
              </a:rPr>
              <a:t>cordova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>
                <a:latin typeface="Candara" panose="020E0502030303020204" pitchFamily="34" charset="0"/>
              </a:rPr>
              <a:t>create </a:t>
            </a:r>
            <a:r>
              <a:rPr lang="en-US" sz="1600" dirty="0" err="1">
                <a:latin typeface="Candara" panose="020E0502030303020204" pitchFamily="34" charset="0"/>
              </a:rPr>
              <a:t>lunch_menu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 err="1">
                <a:latin typeface="Candara" panose="020E0502030303020204" pitchFamily="34" charset="0"/>
              </a:rPr>
              <a:t>com.cordovaprogramming.lunchmenu</a:t>
            </a:r>
            <a:r>
              <a:rPr lang="en-US" sz="1600" dirty="0">
                <a:latin typeface="Candara" panose="020E0502030303020204" pitchFamily="34" charset="0"/>
              </a:rPr>
              <a:t> "Lunch Menu"</a:t>
            </a:r>
          </a:p>
          <a:p>
            <a:r>
              <a:rPr lang="en-US" sz="1600" dirty="0" smtClean="0">
                <a:latin typeface="Candara" panose="020E0502030303020204" pitchFamily="34" charset="0"/>
              </a:rPr>
              <a:t>	cd </a:t>
            </a:r>
            <a:r>
              <a:rPr lang="en-US" sz="1600" dirty="0" err="1" smtClean="0">
                <a:latin typeface="Candara" panose="020E0502030303020204" pitchFamily="34" charset="0"/>
              </a:rPr>
              <a:t>lunch_menu</a:t>
            </a:r>
            <a:endParaRPr lang="en-US" sz="1600" dirty="0" smtClean="0">
              <a:latin typeface="Candara" panose="020E0502030303020204" pitchFamily="34" charset="0"/>
            </a:endParaRPr>
          </a:p>
          <a:p>
            <a:r>
              <a:rPr lang="en-US" sz="1600" dirty="0">
                <a:latin typeface="Candara" panose="020E0502030303020204" pitchFamily="34" charset="0"/>
              </a:rPr>
              <a:t>	</a:t>
            </a:r>
            <a:r>
              <a:rPr lang="en-US" sz="1600" dirty="0" err="1">
                <a:latin typeface="Candara" panose="020E0502030303020204" pitchFamily="34" charset="0"/>
              </a:rPr>
              <a:t>cordova</a:t>
            </a:r>
            <a:r>
              <a:rPr lang="en-US" sz="1600" dirty="0">
                <a:latin typeface="Candara" panose="020E0502030303020204" pitchFamily="34" charset="0"/>
              </a:rPr>
              <a:t> platform add blackberry</a:t>
            </a:r>
          </a:p>
          <a:p>
            <a:r>
              <a:rPr lang="en-US" sz="1600" dirty="0" smtClean="0">
                <a:latin typeface="Candara" panose="020E0502030303020204" pitchFamily="34" charset="0"/>
              </a:rPr>
              <a:t>	</a:t>
            </a:r>
            <a:r>
              <a:rPr lang="en-US" sz="1600" dirty="0" err="1" smtClean="0">
                <a:latin typeface="Candara" panose="020E0502030303020204" pitchFamily="34" charset="0"/>
              </a:rPr>
              <a:t>cordova</a:t>
            </a:r>
            <a:r>
              <a:rPr lang="en-US" sz="1600" dirty="0" smtClean="0">
                <a:latin typeface="Candara" panose="020E0502030303020204" pitchFamily="34" charset="0"/>
              </a:rPr>
              <a:t> prepare blackberry</a:t>
            </a:r>
          </a:p>
          <a:p>
            <a:endParaRPr lang="en-US" sz="1600" dirty="0" smtClean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At </a:t>
            </a:r>
            <a:r>
              <a:rPr lang="en-US" sz="1600" dirty="0">
                <a:latin typeface="Candara" panose="020E0502030303020204" pitchFamily="34" charset="0"/>
              </a:rPr>
              <a:t>this point, the command-line interface (CLI) would create the Cordova project folder shown </a:t>
            </a:r>
            <a:r>
              <a:rPr lang="en-US" sz="1600" dirty="0" smtClean="0">
                <a:latin typeface="Candara" panose="020E0502030303020204" pitchFamily="34" charset="0"/>
              </a:rPr>
              <a:t>in the below </a:t>
            </a:r>
            <a:r>
              <a:rPr lang="en-US" sz="1600" dirty="0">
                <a:latin typeface="Candara" panose="020E0502030303020204" pitchFamily="34" charset="0"/>
              </a:rPr>
              <a:t>Figure 1.1</a:t>
            </a:r>
            <a:r>
              <a:rPr lang="en-US" sz="1600" dirty="0" smtClean="0">
                <a:latin typeface="Candara" panose="020E0502030303020204" pitchFamily="34" charset="0"/>
              </a:rPr>
              <a:t>, </a:t>
            </a:r>
            <a:r>
              <a:rPr lang="en-US" sz="1600" dirty="0">
                <a:latin typeface="Candara" panose="020E0502030303020204" pitchFamily="34" charset="0"/>
              </a:rPr>
              <a:t>and 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>
                <a:latin typeface="Candara" panose="020E0502030303020204" pitchFamily="34" charset="0"/>
              </a:rPr>
              <a:t>need to do at this point is </a:t>
            </a:r>
            <a:r>
              <a:rPr lang="en-US" sz="1600" dirty="0" smtClean="0">
                <a:latin typeface="Candara" panose="020E0502030303020204" pitchFamily="34" charset="0"/>
              </a:rPr>
              <a:t>open any </a:t>
            </a:r>
            <a:r>
              <a:rPr lang="en-US" sz="1600" dirty="0">
                <a:latin typeface="Candara" panose="020E0502030303020204" pitchFamily="34" charset="0"/>
              </a:rPr>
              <a:t>code editor </a:t>
            </a:r>
            <a:r>
              <a:rPr lang="en-US" sz="1600" dirty="0" smtClean="0">
                <a:latin typeface="Candara" panose="020E0502030303020204" pitchFamily="34" charset="0"/>
              </a:rPr>
              <a:t>and </a:t>
            </a:r>
            <a:r>
              <a:rPr lang="en-US" sz="1600" dirty="0">
                <a:latin typeface="Candara" panose="020E0502030303020204" pitchFamily="34" charset="0"/>
              </a:rPr>
              <a:t>start coding </a:t>
            </a:r>
            <a:r>
              <a:rPr lang="en-US" sz="1600" dirty="0" smtClean="0">
                <a:latin typeface="Candara" panose="020E0502030303020204" pitchFamily="34" charset="0"/>
              </a:rPr>
              <a:t>and testing the  </a:t>
            </a:r>
            <a:r>
              <a:rPr lang="en-US" sz="1600" dirty="0">
                <a:latin typeface="Candara" panose="020E0502030303020204" pitchFamily="34" charset="0"/>
              </a:rPr>
              <a:t>new Cordova application</a:t>
            </a:r>
            <a:r>
              <a:rPr lang="en-US" sz="1600" dirty="0" smtClean="0">
                <a:latin typeface="Candara" panose="020E0502030303020204" pitchFamily="34" charset="0"/>
              </a:rPr>
              <a:t>.</a:t>
            </a:r>
          </a:p>
          <a:p>
            <a:endParaRPr lang="en-US" sz="1600" dirty="0" smtClean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The BlackBerry platform project folder contains a copy of the web application files </a:t>
            </a:r>
            <a:r>
              <a:rPr lang="en-US" sz="1600" dirty="0" smtClean="0">
                <a:latin typeface="Candara" panose="020E0502030303020204" pitchFamily="34" charset="0"/>
              </a:rPr>
              <a:t>that  </a:t>
            </a:r>
            <a:r>
              <a:rPr lang="en-US" sz="1600" dirty="0">
                <a:latin typeface="Candara" panose="020E0502030303020204" pitchFamily="34" charset="0"/>
              </a:rPr>
              <a:t>need to </a:t>
            </a:r>
            <a:r>
              <a:rPr lang="en-US" sz="1600" dirty="0" smtClean="0">
                <a:latin typeface="Candara" panose="020E0502030303020204" pitchFamily="34" charset="0"/>
              </a:rPr>
              <a:t>work with.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Additional </a:t>
            </a:r>
            <a:r>
              <a:rPr lang="en-US" sz="1600" dirty="0">
                <a:latin typeface="Candara" panose="020E0502030303020204" pitchFamily="34" charset="0"/>
              </a:rPr>
              <a:t>mobile device platforms </a:t>
            </a:r>
            <a:r>
              <a:rPr lang="en-US" sz="1600" dirty="0" smtClean="0">
                <a:latin typeface="Candara" panose="020E0502030303020204" pitchFamily="34" charset="0"/>
              </a:rPr>
              <a:t> can be added to this by manually copying  </a:t>
            </a:r>
            <a:r>
              <a:rPr lang="en-US" sz="1600" dirty="0">
                <a:latin typeface="Candara" panose="020E0502030303020204" pitchFamily="34" charset="0"/>
              </a:rPr>
              <a:t>the application’s web content files from the BlackBerry project’s www </a:t>
            </a:r>
            <a:r>
              <a:rPr lang="en-US" sz="1600" dirty="0" smtClean="0">
                <a:latin typeface="Candara" panose="020E0502030303020204" pitchFamily="34" charset="0"/>
              </a:rPr>
              <a:t>folder, Shown below in </a:t>
            </a:r>
            <a:r>
              <a:rPr lang="en-US" sz="1600" dirty="0">
                <a:latin typeface="Candara" panose="020E0502030303020204" pitchFamily="34" charset="0"/>
              </a:rPr>
              <a:t>Figure </a:t>
            </a:r>
            <a:r>
              <a:rPr lang="en-US" sz="1600" dirty="0" smtClean="0">
                <a:latin typeface="Candara" panose="020E0502030303020204" pitchFamily="34" charset="0"/>
              </a:rPr>
              <a:t>1.1, </a:t>
            </a:r>
            <a:r>
              <a:rPr lang="en-US" sz="1600" dirty="0">
                <a:latin typeface="Candara" panose="020E0502030303020204" pitchFamily="34" charset="0"/>
              </a:rPr>
              <a:t>over to the www folder within the overall Cordova (not </a:t>
            </a:r>
            <a:r>
              <a:rPr lang="en-US" sz="1600" dirty="0" smtClean="0">
                <a:latin typeface="Candara" panose="020E0502030303020204" pitchFamily="34" charset="0"/>
              </a:rPr>
              <a:t>BlackBerry) project </a:t>
            </a:r>
            <a:r>
              <a:rPr lang="en-US" sz="1600" dirty="0">
                <a:latin typeface="Candara" panose="020E0502030303020204" pitchFamily="34" charset="0"/>
              </a:rPr>
              <a:t>shown in the figure.</a:t>
            </a:r>
            <a:endParaRPr lang="en-US" sz="1600" dirty="0" smtClean="0">
              <a:latin typeface="Candara" panose="020E0502030303020204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Of source code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49249"/>
          </a:xfrm>
        </p:spPr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940473"/>
            <a:ext cx="7772400" cy="485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9200" y="5791200"/>
            <a:ext cx="5943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ndara" panose="020E0502030303020204" pitchFamily="34" charset="0"/>
              </a:rPr>
              <a:t>Figure </a:t>
            </a:r>
            <a:r>
              <a:rPr lang="en-US" sz="1600" b="1" dirty="0" smtClean="0">
                <a:latin typeface="Candara" panose="020E0502030303020204" pitchFamily="34" charset="0"/>
              </a:rPr>
              <a:t>1.1</a:t>
            </a:r>
            <a:r>
              <a:rPr lang="en-US" b="1" dirty="0" smtClean="0">
                <a:latin typeface="Candara" panose="020E0502030303020204" pitchFamily="34" charset="0"/>
              </a:rPr>
              <a:t>: </a:t>
            </a:r>
            <a:r>
              <a:rPr lang="en-US" sz="1600" dirty="0">
                <a:latin typeface="Candara" panose="020E0502030303020204" pitchFamily="34" charset="0"/>
              </a:rPr>
              <a:t>Cordova Application Project Folder Structure: BlackBerry Application</a:t>
            </a:r>
          </a:p>
        </p:txBody>
      </p:sp>
    </p:spTree>
    <p:extLst>
      <p:ext uri="{BB962C8B-B14F-4D97-AF65-F5344CB8AC3E}">
        <p14:creationId xmlns:p14="http://schemas.microsoft.com/office/powerpoint/2010/main" val="17714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Structuring Of source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057275"/>
            <a:ext cx="8610600" cy="49859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2. Work </a:t>
            </a:r>
            <a:r>
              <a:rPr lang="en-US" b="1" dirty="0">
                <a:latin typeface="Candara" panose="020E0502030303020204" pitchFamily="34" charset="0"/>
              </a:rPr>
              <a:t>with a Multiple Mobile Device Platform</a:t>
            </a:r>
            <a:r>
              <a:rPr lang="en-US" b="1" dirty="0" smtClean="0">
                <a:latin typeface="Candara" panose="020E0502030303020204" pitchFamily="34" charset="0"/>
              </a:rPr>
              <a:t>:</a:t>
            </a:r>
          </a:p>
          <a:p>
            <a:endParaRPr lang="en-US" b="1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ndara" panose="020E0502030303020204" pitchFamily="34" charset="0"/>
              </a:rPr>
              <a:t>Developers who wants to work multiple platform such as Android and </a:t>
            </a:r>
            <a:r>
              <a:rPr lang="en-US" sz="1600" dirty="0" err="1" smtClean="0">
                <a:latin typeface="Candara" panose="020E0502030303020204" pitchFamily="34" charset="0"/>
              </a:rPr>
              <a:t>ios</a:t>
            </a:r>
            <a:r>
              <a:rPr lang="en-US" sz="1600" dirty="0" smtClean="0">
                <a:latin typeface="Candara" panose="020E0502030303020204" pitchFamily="34" charset="0"/>
              </a:rPr>
              <a:t> : open </a:t>
            </a:r>
            <a:r>
              <a:rPr lang="en-US" sz="1600" dirty="0">
                <a:latin typeface="Candara" panose="020E0502030303020204" pitchFamily="34" charset="0"/>
              </a:rPr>
              <a:t>up a terminal </a:t>
            </a:r>
            <a:r>
              <a:rPr lang="en-US" sz="1600" dirty="0" smtClean="0">
                <a:latin typeface="Candara" panose="020E0502030303020204" pitchFamily="34" charset="0"/>
              </a:rPr>
              <a:t>window </a:t>
            </a:r>
            <a:r>
              <a:rPr lang="en-US" sz="1600" dirty="0">
                <a:latin typeface="Candara" panose="020E0502030303020204" pitchFamily="34" charset="0"/>
              </a:rPr>
              <a:t>and issue the following commands  </a:t>
            </a:r>
            <a:r>
              <a:rPr lang="en-US" sz="1600" dirty="0" smtClean="0">
                <a:latin typeface="Candara" panose="020E0502030303020204" pitchFamily="34" charset="0"/>
              </a:rPr>
              <a:t>: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	</a:t>
            </a:r>
            <a:r>
              <a:rPr lang="en-US" sz="1600" dirty="0" err="1">
                <a:latin typeface="Candara" panose="020E0502030303020204" pitchFamily="34" charset="0"/>
              </a:rPr>
              <a:t>cordova</a:t>
            </a:r>
            <a:r>
              <a:rPr lang="en-US" sz="1600" dirty="0">
                <a:latin typeface="Candara" panose="020E0502030303020204" pitchFamily="34" charset="0"/>
              </a:rPr>
              <a:t> create </a:t>
            </a:r>
            <a:r>
              <a:rPr lang="en-US" sz="1600" dirty="0" err="1">
                <a:latin typeface="Candara" panose="020E0502030303020204" pitchFamily="34" charset="0"/>
              </a:rPr>
              <a:t>lunch_menu</a:t>
            </a:r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</a:rPr>
              <a:t>	cd </a:t>
            </a:r>
            <a:r>
              <a:rPr lang="en-US" sz="1600" dirty="0" err="1">
                <a:latin typeface="Candara" panose="020E0502030303020204" pitchFamily="34" charset="0"/>
              </a:rPr>
              <a:t>lunch_menu</a:t>
            </a:r>
            <a:endParaRPr lang="en-US" sz="1600" dirty="0">
              <a:latin typeface="Candara" panose="020E0502030303020204" pitchFamily="34" charset="0"/>
            </a:endParaRPr>
          </a:p>
          <a:p>
            <a:r>
              <a:rPr lang="en-US" sz="1600" dirty="0" smtClean="0">
                <a:latin typeface="Candara" panose="020E0502030303020204" pitchFamily="34" charset="0"/>
              </a:rPr>
              <a:t>	</a:t>
            </a:r>
            <a:r>
              <a:rPr lang="en-US" sz="1600" dirty="0" err="1" smtClean="0">
                <a:latin typeface="Candara" panose="020E0502030303020204" pitchFamily="34" charset="0"/>
              </a:rPr>
              <a:t>cordova</a:t>
            </a:r>
            <a:r>
              <a:rPr lang="en-US" sz="1600" dirty="0" smtClean="0">
                <a:latin typeface="Candara" panose="020E0502030303020204" pitchFamily="34" charset="0"/>
              </a:rPr>
              <a:t> </a:t>
            </a:r>
            <a:r>
              <a:rPr lang="en-US" sz="1600" dirty="0">
                <a:latin typeface="Candara" panose="020E0502030303020204" pitchFamily="34" charset="0"/>
              </a:rPr>
              <a:t>platform add android </a:t>
            </a:r>
            <a:r>
              <a:rPr lang="en-US" sz="1600" dirty="0" err="1" smtClean="0">
                <a:latin typeface="Candara" panose="020E0502030303020204" pitchFamily="34" charset="0"/>
              </a:rPr>
              <a:t>ios</a:t>
            </a:r>
            <a:endParaRPr lang="en-US" sz="1600" dirty="0" smtClean="0">
              <a:latin typeface="Candara" panose="020E0502030303020204" pitchFamily="34" charset="0"/>
            </a:endParaRPr>
          </a:p>
          <a:p>
            <a:endParaRPr lang="en-US" sz="1600" dirty="0" smtClean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At this </a:t>
            </a:r>
            <a:r>
              <a:rPr lang="en-US" sz="1600" dirty="0" smtClean="0">
                <a:latin typeface="Candara" panose="020E0502030303020204" pitchFamily="34" charset="0"/>
              </a:rPr>
              <a:t>point a </a:t>
            </a:r>
            <a:r>
              <a:rPr lang="en-US" sz="1600" dirty="0">
                <a:latin typeface="Candara" panose="020E0502030303020204" pitchFamily="34" charset="0"/>
              </a:rPr>
              <a:t>new Cordova project structure with projects for both Android and </a:t>
            </a:r>
            <a:r>
              <a:rPr lang="en-US" sz="1600" dirty="0" smtClean="0">
                <a:latin typeface="Candara" panose="020E0502030303020204" pitchFamily="34" charset="0"/>
              </a:rPr>
              <a:t>iOS have been created, as shown </a:t>
            </a:r>
            <a:r>
              <a:rPr lang="en-US" sz="1600" dirty="0">
                <a:latin typeface="Candara" panose="020E0502030303020204" pitchFamily="34" charset="0"/>
              </a:rPr>
              <a:t>in Figure </a:t>
            </a:r>
            <a:r>
              <a:rPr lang="en-US" sz="1600" dirty="0" smtClean="0">
                <a:latin typeface="Candara" panose="020E0502030303020204" pitchFamily="34" charset="0"/>
              </a:rPr>
              <a:t>1.2. </a:t>
            </a:r>
            <a:r>
              <a:rPr lang="en-US" sz="1600" dirty="0">
                <a:latin typeface="Candara" panose="020E0502030303020204" pitchFamily="34" charset="0"/>
              </a:rPr>
              <a:t>T</a:t>
            </a:r>
            <a:r>
              <a:rPr lang="en-US" sz="1600" dirty="0" smtClean="0">
                <a:latin typeface="Candara" panose="020E0502030303020204" pitchFamily="34" charset="0"/>
              </a:rPr>
              <a:t>here’s </a:t>
            </a:r>
            <a:r>
              <a:rPr lang="en-US" sz="1600" dirty="0">
                <a:latin typeface="Candara" panose="020E0502030303020204" pitchFamily="34" charset="0"/>
              </a:rPr>
              <a:t>a separate folder called www contains </a:t>
            </a:r>
            <a:r>
              <a:rPr lang="en-US" sz="1600" dirty="0" smtClean="0">
                <a:latin typeface="Candara" panose="020E0502030303020204" pitchFamily="34" charset="0"/>
              </a:rPr>
              <a:t>the application’s </a:t>
            </a:r>
            <a:r>
              <a:rPr lang="en-US" sz="1600" dirty="0">
                <a:latin typeface="Candara" panose="020E0502030303020204" pitchFamily="34" charset="0"/>
              </a:rPr>
              <a:t>core web content files, the content files that are shared across both the Android and </a:t>
            </a:r>
            <a:r>
              <a:rPr lang="en-US" sz="1600" dirty="0" smtClean="0">
                <a:latin typeface="Candara" panose="020E0502030303020204" pitchFamily="34" charset="0"/>
              </a:rPr>
              <a:t>iOS projects</a:t>
            </a:r>
            <a:r>
              <a:rPr lang="en-US" sz="1400" dirty="0" smtClean="0">
                <a:latin typeface="Candara" panose="020E0502030303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In this scenario, </a:t>
            </a:r>
            <a:r>
              <a:rPr lang="en-US" sz="1600" dirty="0" smtClean="0">
                <a:latin typeface="Candara" panose="020E0502030303020204" pitchFamily="34" charset="0"/>
              </a:rPr>
              <a:t>need to work </a:t>
            </a:r>
            <a:r>
              <a:rPr lang="en-US" sz="1600" dirty="0">
                <a:latin typeface="Candara" panose="020E0502030303020204" pitchFamily="34" charset="0"/>
              </a:rPr>
              <a:t>with the web content stored in the www folder, shown at the bottom </a:t>
            </a:r>
            <a:r>
              <a:rPr lang="en-US" sz="1600" dirty="0" smtClean="0">
                <a:latin typeface="Candara" panose="020E0502030303020204" pitchFamily="34" charset="0"/>
              </a:rPr>
              <a:t>of the </a:t>
            </a:r>
            <a:r>
              <a:rPr lang="en-US" sz="1600" dirty="0">
                <a:latin typeface="Candara" panose="020E0502030303020204" pitchFamily="34" charset="0"/>
              </a:rPr>
              <a:t>folder structure in Figure 1.2</a:t>
            </a:r>
            <a:r>
              <a:rPr lang="en-US" sz="1600" dirty="0" smtClean="0">
                <a:latin typeface="Candara" panose="020E0502030303020204" pitchFamily="34" charset="0"/>
              </a:rPr>
              <a:t>. </a:t>
            </a:r>
            <a:r>
              <a:rPr lang="en-US" sz="1600" dirty="0">
                <a:latin typeface="Candara" panose="020E0502030303020204" pitchFamily="34" charset="0"/>
              </a:rPr>
              <a:t>When </a:t>
            </a:r>
            <a:r>
              <a:rPr lang="en-US" sz="1600" dirty="0" smtClean="0">
                <a:latin typeface="Candara" panose="020E0502030303020204" pitchFamily="34" charset="0"/>
              </a:rPr>
              <a:t>we have </a:t>
            </a:r>
            <a:r>
              <a:rPr lang="en-US" sz="1600" dirty="0">
                <a:latin typeface="Candara" panose="020E0502030303020204" pitchFamily="34" charset="0"/>
              </a:rPr>
              <a:t>the web application content in that folder ready </a:t>
            </a:r>
            <a:r>
              <a:rPr lang="en-US" sz="1600" dirty="0" smtClean="0">
                <a:latin typeface="Candara" panose="020E0502030303020204" pitchFamily="34" charset="0"/>
              </a:rPr>
              <a:t>for testing</a:t>
            </a:r>
            <a:r>
              <a:rPr lang="en-US" sz="1600" dirty="0">
                <a:latin typeface="Candara" panose="020E0502030303020204" pitchFamily="34" charset="0"/>
              </a:rPr>
              <a:t>, </a:t>
            </a:r>
            <a:r>
              <a:rPr lang="en-US" sz="1600" dirty="0" smtClean="0">
                <a:latin typeface="Candara" panose="020E0502030303020204" pitchFamily="34" charset="0"/>
              </a:rPr>
              <a:t>we use </a:t>
            </a:r>
            <a:r>
              <a:rPr lang="en-US" sz="1600" dirty="0">
                <a:latin typeface="Candara" panose="020E0502030303020204" pitchFamily="34" charset="0"/>
              </a:rPr>
              <a:t>the CLI to copy the code into the platforms sub-folders (android and </a:t>
            </a:r>
            <a:r>
              <a:rPr lang="en-US" sz="1600" dirty="0" err="1">
                <a:latin typeface="Candara" panose="020E0502030303020204" pitchFamily="34" charset="0"/>
              </a:rPr>
              <a:t>ios</a:t>
            </a:r>
            <a:r>
              <a:rPr lang="en-US" sz="1600" dirty="0">
                <a:latin typeface="Candara" panose="020E0502030303020204" pitchFamily="34" charset="0"/>
              </a:rPr>
              <a:t>), shown in </a:t>
            </a:r>
            <a:r>
              <a:rPr lang="en-US" sz="1600" dirty="0" smtClean="0">
                <a:latin typeface="Candara" panose="020E0502030303020204" pitchFamily="34" charset="0"/>
              </a:rPr>
              <a:t>the figure</a:t>
            </a:r>
            <a:r>
              <a:rPr lang="en-US" sz="1600" dirty="0">
                <a:latin typeface="Candara" panose="020E0502030303020204" pitchFamily="34" charset="0"/>
              </a:rPr>
              <a:t>.</a:t>
            </a:r>
            <a:endParaRPr lang="en-US" sz="1600" dirty="0" smtClean="0">
              <a:latin typeface="Candara" panose="020E0502030303020204" pitchFamily="34" charset="0"/>
            </a:endParaRPr>
          </a:p>
          <a:p>
            <a:endParaRPr lang="en-US" sz="1400" dirty="0"/>
          </a:p>
          <a:p>
            <a:endParaRPr lang="en-US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Of source code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49249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57912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ndara" panose="020E0502030303020204" pitchFamily="34" charset="0"/>
              </a:rPr>
              <a:t>Figure </a:t>
            </a:r>
            <a:r>
              <a:rPr lang="en-US" sz="1600" b="1" dirty="0" smtClean="0">
                <a:solidFill>
                  <a:prstClr val="black"/>
                </a:solidFill>
                <a:latin typeface="Candara" panose="020E0502030303020204" pitchFamily="34" charset="0"/>
              </a:rPr>
              <a:t>1.2</a:t>
            </a:r>
            <a:r>
              <a:rPr lang="en-US" b="1" dirty="0" smtClean="0">
                <a:solidFill>
                  <a:prstClr val="black"/>
                </a:solidFill>
                <a:latin typeface="Candara" panose="020E0502030303020204" pitchFamily="34" charset="0"/>
              </a:rPr>
              <a:t>: </a:t>
            </a:r>
            <a:r>
              <a:rPr lang="en-US" sz="1600" dirty="0">
                <a:latin typeface="Candara" panose="020E0502030303020204" pitchFamily="34" charset="0"/>
              </a:rPr>
              <a:t>Cordova Application Project Folder Structure</a:t>
            </a:r>
            <a:endParaRPr lang="en-US" sz="1600" dirty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924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1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Category xmlns="2792f03d-d3b8-434f-88d1-32c1c69d1f7a">Module Artifact</Category>
    <Level xmlns="2792f03d-d3b8-434f-88d1-32c1c69d1f7a">L1</Leve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26B48B-3687-477F-B366-683B179EB1E9}"/>
</file>

<file path=customXml/itemProps2.xml><?xml version="1.0" encoding="utf-8"?>
<ds:datastoreItem xmlns:ds="http://schemas.openxmlformats.org/officeDocument/2006/customXml" ds:itemID="{BA74251D-7AD2-4E67-993C-BE639A2B0AB5}"/>
</file>

<file path=customXml/itemProps3.xml><?xml version="1.0" encoding="utf-8"?>
<ds:datastoreItem xmlns:ds="http://schemas.openxmlformats.org/officeDocument/2006/customXml" ds:itemID="{81BA882E-879A-4EAA-B2ED-7428880A28B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8436</TotalTime>
  <Words>1697</Words>
  <Application>Microsoft Office PowerPoint</Application>
  <PresentationFormat>On-screen Show (4:3)</PresentationFormat>
  <Paragraphs>350</Paragraphs>
  <Slides>35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Mobile Development using Cordova</vt:lpstr>
      <vt:lpstr>PowerPoint Presentation</vt:lpstr>
      <vt:lpstr>Structuring Of source code</vt:lpstr>
      <vt:lpstr>Structuring Of source code</vt:lpstr>
      <vt:lpstr>Structuring Of source code</vt:lpstr>
      <vt:lpstr>Structuring Of source code</vt:lpstr>
      <vt:lpstr>Structuring Of source code</vt:lpstr>
      <vt:lpstr>Structuring Of source code</vt:lpstr>
      <vt:lpstr>Structuring Of source code</vt:lpstr>
      <vt:lpstr>Structuring Of source code</vt:lpstr>
      <vt:lpstr>Structuring Of source code</vt:lpstr>
      <vt:lpstr>Structuring Of source code</vt:lpstr>
      <vt:lpstr>PowerPoint Presentation</vt:lpstr>
      <vt:lpstr>Data Storage in Mobile Application</vt:lpstr>
      <vt:lpstr>PowerPoint Presentation</vt:lpstr>
      <vt:lpstr> Why SQLite? </vt:lpstr>
      <vt:lpstr>Interaction of SQLite DB with Mobile Application</vt:lpstr>
      <vt:lpstr>PowerPoint Presentation</vt:lpstr>
      <vt:lpstr>PowerPoint Presentation</vt:lpstr>
      <vt:lpstr>PowerPoint Presentation</vt:lpstr>
      <vt:lpstr>PowerPoint Presentation</vt:lpstr>
      <vt:lpstr> Certificates and types. </vt:lpstr>
      <vt:lpstr>  Certificate signing request  </vt:lpstr>
      <vt:lpstr> Provisioning Profile for iOS Development </vt:lpstr>
      <vt:lpstr>    To  Generate .IPA File </vt:lpstr>
      <vt:lpstr>To install the application on iOS device</vt:lpstr>
      <vt:lpstr>To generate .apk File For Android</vt:lpstr>
      <vt:lpstr>To Install the application on Android device</vt:lpstr>
      <vt:lpstr>PowerPoint Presentation</vt:lpstr>
      <vt:lpstr>Best Practices</vt:lpstr>
      <vt:lpstr>Best Practices</vt:lpstr>
      <vt:lpstr>References:</vt:lpstr>
      <vt:lpstr>Final Assignment – Day 5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Vaishali Kunchur</cp:lastModifiedBy>
  <cp:revision>745</cp:revision>
  <dcterms:created xsi:type="dcterms:W3CDTF">2014-04-28T11:21:39Z</dcterms:created>
  <dcterms:modified xsi:type="dcterms:W3CDTF">2016-07-29T09:35:56Z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0x0101000108302FC8669F4799BB2525FF9426D3</vt:lpwstr>
  </property>
</Properties>
</file>