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265" r:id="rId5"/>
    <p:sldId id="259" r:id="rId6"/>
    <p:sldId id="363" r:id="rId7"/>
    <p:sldId id="380" r:id="rId8"/>
    <p:sldId id="381" r:id="rId9"/>
    <p:sldId id="382" r:id="rId10"/>
    <p:sldId id="383" r:id="rId11"/>
    <p:sldId id="384" r:id="rId12"/>
    <p:sldId id="385" r:id="rId13"/>
    <p:sldId id="387" r:id="rId14"/>
    <p:sldId id="388" r:id="rId15"/>
    <p:sldId id="386" r:id="rId16"/>
    <p:sldId id="300" r:id="rId17"/>
    <p:sldId id="389" r:id="rId18"/>
    <p:sldId id="390" r:id="rId19"/>
    <p:sldId id="391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13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AngularJS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7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4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3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1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6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6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Responsive Web Design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Media Queries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42133"/>
              </p:ext>
            </p:extLst>
          </p:nvPr>
        </p:nvGraphicFramePr>
        <p:xfrm>
          <a:off x="499730" y="1004777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86"/>
                <a:gridCol w="4327451"/>
                <a:gridCol w="188196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NAME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PREFIXES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device-aspect-ratio		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the device’s rendering surface width over its height. For example: on a desktop, you’d be able to query if the screen is at a 16:9 aspect ratio.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	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bits per color component of the device. For example, an 8-bit color device would successfully pass a query of (color: 8). Non-color devices should return a value of 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color-index		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entries in the color lookup table of the output device. For example, @media screen and (min-color-index: 256).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monochrome	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 to color, the monochrome feature lets us test the number of bits per pixel in a monochrome device.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Device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56720"/>
              </p:ext>
            </p:extLst>
          </p:nvPr>
        </p:nvGraphicFramePr>
        <p:xfrm>
          <a:off x="499730" y="1004777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86"/>
                <a:gridCol w="4327451"/>
                <a:gridCol w="188196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NAME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PREFIXES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resolution	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Tests the density of the pixels in the device, such as screen and (resolution: 72dpi) or screen and (max-resolution: 300dpi).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-based browsing, measures whether the scanning process is either progressive or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Tests whether the device is a grid-based display, like feature phones with one fixed-width font. Can be expressed simply as (grid).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Device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</a:t>
            </a:r>
            <a:r>
              <a:rPr lang="en-US" b="0" dirty="0"/>
              <a:t>can chain multiple queries together with the and keyword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@media screen </a:t>
            </a:r>
            <a:r>
              <a:rPr lang="en-US" dirty="0"/>
              <a:t>and </a:t>
            </a:r>
            <a:r>
              <a:rPr lang="en-US" b="0" dirty="0"/>
              <a:t>(min-device-width: 480px) </a:t>
            </a:r>
            <a:r>
              <a:rPr lang="en-US" dirty="0"/>
              <a:t>and </a:t>
            </a:r>
            <a:r>
              <a:rPr lang="en-US" b="0" dirty="0"/>
              <a:t>(orientation: landscape) </a:t>
            </a:r>
            <a:r>
              <a:rPr lang="en-US" b="0" dirty="0" smtClean="0"/>
              <a:t>{</a:t>
            </a:r>
          </a:p>
          <a:p>
            <a:pPr marL="0" indent="0">
              <a:buNone/>
            </a:pPr>
            <a:r>
              <a:rPr lang="en-US" b="0" dirty="0" smtClean="0"/>
              <a:t> </a:t>
            </a:r>
            <a:r>
              <a:rPr lang="en-US" b="0" dirty="0"/>
              <a:t>…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r>
              <a:rPr lang="en-US" b="0" dirty="0" smtClean="0"/>
              <a:t>Viewport:</a:t>
            </a:r>
          </a:p>
          <a:p>
            <a:r>
              <a:rPr lang="en-US" b="0" dirty="0"/>
              <a:t>Using the viewport tag allows us to control the size of that canvas, and override that default behavior: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can dictate exactly how wide the browser’s viewport should be. </a:t>
            </a:r>
            <a:endParaRPr lang="en-US" b="0" dirty="0" smtClean="0"/>
          </a:p>
          <a:p>
            <a:r>
              <a:rPr lang="en-US" b="0" dirty="0" err="1" smtClean="0"/>
              <a:t>Eg</a:t>
            </a:r>
            <a:r>
              <a:rPr lang="en-US" b="0" dirty="0" smtClean="0"/>
              <a:t>:</a:t>
            </a:r>
          </a:p>
          <a:p>
            <a:pPr marL="0" indent="0">
              <a:buNone/>
            </a:pPr>
            <a:r>
              <a:rPr lang="en-US" b="0" dirty="0" smtClean="0"/>
              <a:t>&lt;meta </a:t>
            </a:r>
            <a:r>
              <a:rPr lang="en-US" b="0" dirty="0"/>
              <a:t>name="viewport" content="width=320" /&gt;</a:t>
            </a:r>
            <a:endParaRPr lang="en-US" b="0" dirty="0" smtClean="0"/>
          </a:p>
          <a:p>
            <a:r>
              <a:rPr lang="en-US" b="0" dirty="0"/>
              <a:t>set our pages at a fixed width of </a:t>
            </a:r>
            <a:r>
              <a:rPr lang="en-US" b="0" dirty="0" smtClean="0"/>
              <a:t>320px</a:t>
            </a:r>
          </a:p>
          <a:p>
            <a:r>
              <a:rPr lang="en-US" b="0" dirty="0"/>
              <a:t>In the head of our HTML, let’s drop in this meta element:</a:t>
            </a:r>
          </a:p>
          <a:p>
            <a:pPr marL="0" indent="0">
              <a:buNone/>
            </a:pPr>
            <a:r>
              <a:rPr lang="en-US" b="0" dirty="0"/>
              <a:t>&lt;meta name="viewport" content="initial-scale=1.0, width=device-width"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Device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2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Ex5_MediaQuery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154"/>
            <a:ext cx="8229600" cy="5031010"/>
          </a:xfrm>
        </p:spPr>
        <p:txBody>
          <a:bodyPr/>
          <a:lstStyle/>
          <a:p>
            <a:r>
              <a:rPr lang="en-US" dirty="0"/>
              <a:t>What media queries principally provide is the ability to target styles based upon the capability or features of a device, rather than merely the type of device.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Using 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6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mq</a:t>
            </a:r>
            <a:r>
              <a:rPr lang="en-US" dirty="0"/>
              <a:t> = </a:t>
            </a:r>
            <a:r>
              <a:rPr lang="en-US" dirty="0" err="1"/>
              <a:t>window.matchMedia</a:t>
            </a:r>
            <a:r>
              <a:rPr lang="en-US" dirty="0"/>
              <a:t>( "(min-width: 500px)" 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mq.matches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alert("device width is at least 500px");// window width is at least 500px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	alert("device width is less then 500px");// window width is less than 500px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Media Queries with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4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624"/>
            <a:ext cx="8229600" cy="5073540"/>
          </a:xfrm>
        </p:spPr>
        <p:txBody>
          <a:bodyPr/>
          <a:lstStyle/>
          <a:p>
            <a:r>
              <a:rPr lang="en-US" dirty="0"/>
              <a:t>Responsive Web Design (RWD) can help make websites work well on a wide range of devices </a:t>
            </a:r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designed carefully, they will also be accessible to users of all abilities.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endParaRPr lang="en-US" sz="1400" dirty="0"/>
          </a:p>
          <a:p>
            <a:pPr fontAlgn="base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Accessibility and Responsive Web Design</a:t>
            </a:r>
          </a:p>
        </p:txBody>
      </p:sp>
    </p:spTree>
    <p:extLst>
      <p:ext uri="{BB962C8B-B14F-4D97-AF65-F5344CB8AC3E}">
        <p14:creationId xmlns:p14="http://schemas.microsoft.com/office/powerpoint/2010/main" val="306480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1508" y="1167753"/>
            <a:ext cx="539070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robust mechanism for identifying types of media,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for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inspecting the physical characteristics of the devices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browsers that render our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content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media queries provide ability to target styles based upon the capability or features of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device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2"/>
            <a:ext cx="61278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995" y="1201479"/>
            <a:ext cx="381021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Introduction to Media Queries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Media Queries – Features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Using Media Queries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Media queries with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Javascript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 smtClean="0"/>
              <a:t>Designing </a:t>
            </a:r>
            <a:r>
              <a:rPr lang="en-US" dirty="0"/>
              <a:t>for different kinds of </a:t>
            </a:r>
            <a:r>
              <a:rPr lang="en-US" dirty="0" smtClean="0"/>
              <a:t>media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ideal browsing experience should not differ more between desktop browsers and printers and handheld Device</a:t>
            </a:r>
          </a:p>
          <a:p>
            <a:r>
              <a:rPr lang="en-US" dirty="0" smtClean="0"/>
              <a:t>Attempting </a:t>
            </a:r>
            <a:r>
              <a:rPr lang="en-US" dirty="0"/>
              <a:t>to classify each browser or device under a broad, media-specific category </a:t>
            </a:r>
          </a:p>
          <a:p>
            <a:r>
              <a:rPr lang="en-US" dirty="0"/>
              <a:t>The recognized media types are: </a:t>
            </a:r>
            <a:endParaRPr lang="en-US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braille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embossed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handheld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print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projection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screen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speech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tty</a:t>
            </a:r>
            <a:r>
              <a:rPr lang="en-US" dirty="0"/>
              <a:t>, and </a:t>
            </a:r>
            <a:r>
              <a:rPr lang="en-US" dirty="0" err="1"/>
              <a:t>tv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of these media types were created so that we could better design for each type of browser or device </a:t>
            </a:r>
            <a:endParaRPr lang="en-US" dirty="0" smtClean="0"/>
          </a:p>
          <a:p>
            <a:r>
              <a:rPr lang="en-US" dirty="0"/>
              <a:t>for style rules meant to apply to all devices, the specification created the all </a:t>
            </a:r>
            <a:r>
              <a:rPr lang="en-US" dirty="0" smtClean="0"/>
              <a:t>super group</a:t>
            </a:r>
            <a:endParaRPr lang="en-US" dirty="0"/>
          </a:p>
          <a:p>
            <a:r>
              <a:rPr lang="en-US" dirty="0" smtClean="0"/>
              <a:t>We can customize media </a:t>
            </a:r>
            <a:r>
              <a:rPr lang="en-US" dirty="0"/>
              <a:t>attribute of a link:</a:t>
            </a:r>
          </a:p>
          <a:p>
            <a:pPr marL="0" indent="0">
              <a:buNone/>
            </a:pPr>
            <a:r>
              <a:rPr lang="en-US" b="0" dirty="0"/>
              <a:t>&lt;link </a:t>
            </a:r>
            <a:r>
              <a:rPr lang="en-US" b="0" dirty="0" err="1"/>
              <a:t>rel</a:t>
            </a:r>
            <a:r>
              <a:rPr lang="en-US" b="0" dirty="0"/>
              <a:t>="stylesheet" </a:t>
            </a:r>
            <a:r>
              <a:rPr lang="en-US" b="0" dirty="0" err="1"/>
              <a:t>href</a:t>
            </a:r>
            <a:r>
              <a:rPr lang="en-US" b="0" dirty="0"/>
              <a:t>="global.css" media="</a:t>
            </a:r>
            <a:r>
              <a:rPr lang="en-US" dirty="0"/>
              <a:t>all</a:t>
            </a:r>
            <a:r>
              <a:rPr lang="en-US" b="0" dirty="0"/>
              <a:t>" </a:t>
            </a:r>
            <a:r>
              <a:rPr lang="en-US" b="0" dirty="0" smtClean="0"/>
              <a:t>/&gt;</a:t>
            </a:r>
          </a:p>
          <a:p>
            <a:pPr marL="0" indent="0">
              <a:buNone/>
            </a:pPr>
            <a:r>
              <a:rPr lang="en-US" b="0" dirty="0" smtClean="0"/>
              <a:t>&lt;</a:t>
            </a:r>
            <a:r>
              <a:rPr lang="en-US" b="0" dirty="0"/>
              <a:t>link </a:t>
            </a:r>
            <a:r>
              <a:rPr lang="en-US" b="0" dirty="0" err="1"/>
              <a:t>rel</a:t>
            </a:r>
            <a:r>
              <a:rPr lang="en-US" b="0" dirty="0"/>
              <a:t>="stylesheet" </a:t>
            </a:r>
            <a:r>
              <a:rPr lang="en-US" b="0" dirty="0" err="1"/>
              <a:t>href</a:t>
            </a:r>
            <a:r>
              <a:rPr lang="en-US" b="0" dirty="0"/>
              <a:t>="main.css" media="</a:t>
            </a:r>
            <a:r>
              <a:rPr lang="en-US" dirty="0"/>
              <a:t>screen</a:t>
            </a:r>
            <a:r>
              <a:rPr lang="en-US" b="0" dirty="0"/>
              <a:t>" </a:t>
            </a:r>
            <a:r>
              <a:rPr lang="en-US" b="0" dirty="0" smtClean="0"/>
              <a:t>/&gt;</a:t>
            </a:r>
          </a:p>
          <a:p>
            <a:pPr marL="0" indent="0">
              <a:buNone/>
            </a:pPr>
            <a:r>
              <a:rPr lang="en-US" b="0" dirty="0" smtClean="0"/>
              <a:t>&lt;</a:t>
            </a:r>
            <a:r>
              <a:rPr lang="en-US" b="0" dirty="0"/>
              <a:t>link </a:t>
            </a:r>
            <a:r>
              <a:rPr lang="en-US" b="0" dirty="0" err="1"/>
              <a:t>rel</a:t>
            </a:r>
            <a:r>
              <a:rPr lang="en-US" b="0" dirty="0"/>
              <a:t>="stylesheet" </a:t>
            </a:r>
            <a:r>
              <a:rPr lang="en-US" b="0" dirty="0" err="1"/>
              <a:t>href</a:t>
            </a:r>
            <a:r>
              <a:rPr lang="en-US" b="0" dirty="0"/>
              <a:t>="paper.css" media="</a:t>
            </a:r>
            <a:r>
              <a:rPr lang="en-US" dirty="0"/>
              <a:t>print</a:t>
            </a:r>
            <a:r>
              <a:rPr lang="en-US" b="0" dirty="0"/>
              <a:t>" /&gt;</a:t>
            </a:r>
            <a:endParaRPr lang="en-US" dirty="0"/>
          </a:p>
          <a:p>
            <a:r>
              <a:rPr lang="en-US" dirty="0" smtClean="0"/>
              <a:t>Or we can create a </a:t>
            </a:r>
            <a:r>
              <a:rPr lang="en-US" dirty="0"/>
              <a:t>@media block in your stylesheet, and associating it with a particular media type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0" dirty="0" smtClean="0"/>
              <a:t>	@</a:t>
            </a:r>
            <a:r>
              <a:rPr lang="en-US" b="0" dirty="0"/>
              <a:t>media </a:t>
            </a:r>
            <a:r>
              <a:rPr lang="en-US" dirty="0"/>
              <a:t>screen </a:t>
            </a:r>
            <a:r>
              <a:rPr lang="en-US" b="0" dirty="0"/>
              <a:t>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body </a:t>
            </a:r>
            <a:r>
              <a:rPr lang="en-US" b="0" dirty="0"/>
              <a:t>{ font-size: 100%; </a:t>
            </a: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 smtClean="0"/>
              <a:t>	}</a:t>
            </a:r>
          </a:p>
          <a:p>
            <a:pPr marL="0" indent="0">
              <a:buNone/>
            </a:pPr>
            <a:r>
              <a:rPr lang="en-US" b="0" dirty="0" smtClean="0"/>
              <a:t>	@</a:t>
            </a:r>
            <a:r>
              <a:rPr lang="en-US" b="0" dirty="0"/>
              <a:t>media </a:t>
            </a:r>
            <a:r>
              <a:rPr lang="en-US" dirty="0"/>
              <a:t>print </a:t>
            </a:r>
            <a:r>
              <a:rPr lang="en-US" b="0" dirty="0"/>
              <a:t>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body </a:t>
            </a:r>
            <a:r>
              <a:rPr lang="en-US" b="0" dirty="0"/>
              <a:t>{ font-size: 15pt; </a:t>
            </a: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 smtClean="0"/>
              <a:t>	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/>
              <a:t>media queries </a:t>
            </a:r>
            <a:endParaRPr lang="en-US" dirty="0" smtClean="0"/>
          </a:p>
          <a:p>
            <a:r>
              <a:rPr lang="en-US" b="0" dirty="0"/>
              <a:t>an incredibly robust mechanism for identifying </a:t>
            </a:r>
            <a:r>
              <a:rPr lang="en-US" b="0" dirty="0" smtClean="0"/>
              <a:t>types </a:t>
            </a:r>
            <a:r>
              <a:rPr lang="en-US" b="0" dirty="0"/>
              <a:t>of media, </a:t>
            </a:r>
            <a:endParaRPr lang="en-US" b="0" dirty="0" smtClean="0"/>
          </a:p>
          <a:p>
            <a:r>
              <a:rPr lang="en-US" b="0" dirty="0" smtClean="0"/>
              <a:t>for inspecting </a:t>
            </a:r>
            <a:r>
              <a:rPr lang="en-US" b="0" dirty="0"/>
              <a:t>the physical characteristics of the devices and browsers that render our </a:t>
            </a:r>
            <a:r>
              <a:rPr lang="en-US" b="0" dirty="0" smtClean="0"/>
              <a:t>content</a:t>
            </a:r>
          </a:p>
          <a:p>
            <a:pPr marL="0" indent="0">
              <a:buNone/>
            </a:pPr>
            <a:r>
              <a:rPr lang="en-US" b="0" dirty="0" smtClean="0"/>
              <a:t>	@</a:t>
            </a:r>
            <a:r>
              <a:rPr lang="en-US" b="0" dirty="0"/>
              <a:t>media </a:t>
            </a:r>
            <a:r>
              <a:rPr lang="en-US" dirty="0"/>
              <a:t>screen and (min-width: 1024px) </a:t>
            </a:r>
            <a:r>
              <a:rPr lang="en-US" b="0" dirty="0"/>
              <a:t>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body </a:t>
            </a:r>
            <a:r>
              <a:rPr lang="en-US" b="0" dirty="0"/>
              <a:t>{ font-size: 100%; </a:t>
            </a: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 smtClean="0"/>
              <a:t>Every media query has 2 components 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Each </a:t>
            </a:r>
            <a:r>
              <a:rPr lang="en-US" b="0" dirty="0"/>
              <a:t>query still begins with a media </a:t>
            </a:r>
            <a:r>
              <a:rPr lang="en-US" dirty="0"/>
              <a:t>type </a:t>
            </a:r>
            <a:r>
              <a:rPr lang="en-US" b="0" dirty="0"/>
              <a:t>(screen), </a:t>
            </a:r>
            <a:endParaRPr lang="en-US" b="0" dirty="0" smtClean="0"/>
          </a:p>
          <a:p>
            <a:pPr>
              <a:buFont typeface="+mj-lt"/>
              <a:buAutoNum type="arabicPeriod"/>
            </a:pPr>
            <a:r>
              <a:rPr lang="en-US" b="0" dirty="0"/>
              <a:t>Immediately after comes the </a:t>
            </a:r>
            <a:r>
              <a:rPr lang="en-US" dirty="0"/>
              <a:t>query </a:t>
            </a:r>
            <a:r>
              <a:rPr lang="en-US" b="0" dirty="0"/>
              <a:t>itself, wrapped in parentheses: (min-width: 1024px). </a:t>
            </a:r>
            <a:endParaRPr lang="en-US" b="0" dirty="0" smtClean="0"/>
          </a:p>
          <a:p>
            <a:r>
              <a:rPr lang="en-US" b="0" dirty="0"/>
              <a:t>And our query can, in turn, be split into two components: </a:t>
            </a:r>
            <a:endParaRPr lang="en-US" b="0" dirty="0" smtClean="0"/>
          </a:p>
          <a:p>
            <a:pPr>
              <a:buFont typeface="+mj-lt"/>
              <a:buAutoNum type="arabicPeriod"/>
            </a:pPr>
            <a:r>
              <a:rPr lang="en-US" b="0" dirty="0" smtClean="0"/>
              <a:t>the </a:t>
            </a:r>
            <a:r>
              <a:rPr lang="en-US" b="0" dirty="0"/>
              <a:t>name of a </a:t>
            </a:r>
            <a:r>
              <a:rPr lang="en-US" dirty="0"/>
              <a:t>feature </a:t>
            </a:r>
            <a:r>
              <a:rPr lang="en-US" b="0" dirty="0"/>
              <a:t>(min-width) and </a:t>
            </a:r>
            <a:endParaRPr lang="en-US" b="0" dirty="0" smtClean="0"/>
          </a:p>
          <a:p>
            <a:pPr>
              <a:buFont typeface="+mj-lt"/>
              <a:buAutoNum type="arabicPeriod"/>
            </a:pPr>
            <a:r>
              <a:rPr lang="en-US" b="0" dirty="0" smtClean="0"/>
              <a:t>a </a:t>
            </a:r>
            <a:r>
              <a:rPr lang="en-US" b="0" dirty="0"/>
              <a:t>corresponding </a:t>
            </a:r>
            <a:r>
              <a:rPr lang="en-US" dirty="0"/>
              <a:t>value </a:t>
            </a:r>
            <a:r>
              <a:rPr lang="en-US" b="0" dirty="0"/>
              <a:t>(1024px).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92"/>
            <a:ext cx="8229600" cy="5084172"/>
          </a:xfrm>
        </p:spPr>
        <p:txBody>
          <a:bodyPr/>
          <a:lstStyle/>
          <a:p>
            <a:r>
              <a:rPr lang="en-US" b="0" dirty="0"/>
              <a:t>When a browser reads your stylesheet, the screen and (min-width: </a:t>
            </a:r>
            <a:r>
              <a:rPr lang="en-US" b="0" dirty="0" smtClean="0"/>
              <a:t>1024px</a:t>
            </a:r>
            <a:r>
              <a:rPr lang="en-US" b="0" dirty="0"/>
              <a:t>) query asks two questions: </a:t>
            </a:r>
            <a:endParaRPr lang="en-US" b="0" dirty="0" smtClean="0"/>
          </a:p>
          <a:p>
            <a:r>
              <a:rPr lang="en-US" b="0" dirty="0" smtClean="0"/>
              <a:t>first</a:t>
            </a:r>
            <a:r>
              <a:rPr lang="en-US" b="0" dirty="0"/>
              <a:t>, if it belongs to the screen media type; </a:t>
            </a:r>
            <a:endParaRPr lang="en-US" b="0" dirty="0" smtClean="0"/>
          </a:p>
          <a:p>
            <a:r>
              <a:rPr lang="en-US" b="0" dirty="0" smtClean="0"/>
              <a:t>and </a:t>
            </a:r>
            <a:r>
              <a:rPr lang="en-US" b="0" dirty="0"/>
              <a:t>if it does, if the browser’s viewport is at least 1024 pixels wide.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the browser meets both of those criteria, then the styles enclosed within the query are rendered; if not, the browser </a:t>
            </a:r>
            <a:r>
              <a:rPr lang="en-US" b="0" dirty="0" smtClean="0"/>
              <a:t>disregards </a:t>
            </a:r>
            <a:r>
              <a:rPr lang="en-US" b="0" dirty="0"/>
              <a:t>the </a:t>
            </a:r>
            <a:r>
              <a:rPr lang="en-US" b="0" dirty="0" smtClean="0"/>
              <a:t>styles</a:t>
            </a:r>
            <a:endParaRPr lang="en-US" b="0" dirty="0"/>
          </a:p>
          <a:p>
            <a:r>
              <a:rPr lang="en-US" b="0" dirty="0"/>
              <a:t>Our media query above is written as part of an @media declaration, which enables us to put queries directly inside a stylesheet. </a:t>
            </a:r>
            <a:endParaRPr lang="en-US" b="0" dirty="0" smtClean="0"/>
          </a:p>
          <a:p>
            <a:r>
              <a:rPr lang="en-US" b="0" dirty="0" smtClean="0"/>
              <a:t>But </a:t>
            </a:r>
            <a:r>
              <a:rPr lang="en-US" b="0" dirty="0"/>
              <a:t>you can also place queries on link elements by inserting them into the media </a:t>
            </a:r>
            <a:r>
              <a:rPr lang="en-US" b="0" dirty="0" smtClean="0"/>
              <a:t>attribute:</a:t>
            </a:r>
          </a:p>
          <a:p>
            <a:pPr marL="0" indent="0">
              <a:buNone/>
            </a:pPr>
            <a:r>
              <a:rPr lang="en-US" b="0" dirty="0"/>
              <a:t>&lt;link </a:t>
            </a:r>
            <a:r>
              <a:rPr lang="en-US" b="0" dirty="0" err="1"/>
              <a:t>rel</a:t>
            </a:r>
            <a:r>
              <a:rPr lang="en-US" b="0" dirty="0"/>
              <a:t>="stylesheet" </a:t>
            </a:r>
            <a:r>
              <a:rPr lang="en-US" b="0" dirty="0" err="1"/>
              <a:t>href</a:t>
            </a:r>
            <a:r>
              <a:rPr lang="en-US" b="0" dirty="0"/>
              <a:t>="wide.css" media="</a:t>
            </a:r>
            <a:r>
              <a:rPr lang="en-US" dirty="0"/>
              <a:t>screen and (min-width: 1024px)</a:t>
            </a:r>
            <a:r>
              <a:rPr lang="en-US" b="0" dirty="0"/>
              <a:t>" </a:t>
            </a:r>
            <a:r>
              <a:rPr lang="en-US" b="0" dirty="0" smtClean="0"/>
              <a:t>/&gt;</a:t>
            </a:r>
          </a:p>
          <a:p>
            <a:r>
              <a:rPr lang="en-US" b="0" dirty="0"/>
              <a:t>@media approach </a:t>
            </a:r>
            <a:r>
              <a:rPr lang="en-US" b="0" dirty="0" smtClean="0"/>
              <a:t>is better as </a:t>
            </a:r>
            <a:r>
              <a:rPr lang="en-US" b="0" dirty="0"/>
              <a:t>it keeps your code consolidated in a single file, </a:t>
            </a:r>
            <a:endParaRPr lang="en-US" b="0" dirty="0" smtClean="0"/>
          </a:p>
          <a:p>
            <a:r>
              <a:rPr lang="en-US" b="0" dirty="0" smtClean="0"/>
              <a:t>It reduces </a:t>
            </a:r>
            <a:r>
              <a:rPr lang="en-US" b="0" dirty="0"/>
              <a:t>the number of extraneous requests the browser has to make to your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Media </a:t>
            </a:r>
            <a:r>
              <a:rPr lang="en-US" dirty="0" smtClean="0"/>
              <a:t>Query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154"/>
            <a:ext cx="8229600" cy="5031010"/>
          </a:xfrm>
        </p:spPr>
        <p:txBody>
          <a:bodyPr/>
          <a:lstStyle/>
          <a:p>
            <a:r>
              <a:rPr lang="en-US" b="0" dirty="0"/>
              <a:t>There are a host of features listed in the specification our queries can </a:t>
            </a:r>
            <a:r>
              <a:rPr lang="en-US" b="0" dirty="0" smtClean="0"/>
              <a:t>test</a:t>
            </a:r>
          </a:p>
          <a:p>
            <a:r>
              <a:rPr lang="en-US" b="0" dirty="0" smtClean="0"/>
              <a:t>Language guidelines: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In </a:t>
            </a:r>
            <a:r>
              <a:rPr lang="en-US" b="0" dirty="0"/>
              <a:t>the spec’s language, every device has a “display area” and “rendering surface.” </a:t>
            </a:r>
            <a:r>
              <a:rPr lang="en-US" b="0" dirty="0" smtClean="0"/>
              <a:t>The </a:t>
            </a:r>
            <a:r>
              <a:rPr lang="en-US" b="0" dirty="0"/>
              <a:t>browser’s viewport is the display area; the entire display is the rendering surface. So on your laptop, the </a:t>
            </a:r>
            <a:r>
              <a:rPr lang="en-US" b="0" dirty="0" smtClean="0"/>
              <a:t>display </a:t>
            </a:r>
            <a:r>
              <a:rPr lang="en-US" b="0" dirty="0"/>
              <a:t>area would be your browser window; the rendering surface would be your screen. 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To </a:t>
            </a:r>
            <a:r>
              <a:rPr lang="en-US" b="0" dirty="0"/>
              <a:t>test values above or below a certain threshold, some features accept min- and max- prefixes. A fine example is width: you can serve CSS conditionally to viewports above 1024 pixels by writing (min-width: 1024px), or below 1024 pixels with (max-width: 1024px).</a:t>
            </a:r>
            <a:r>
              <a:rPr lang="en-US" b="0" dirty="0" smtClean="0"/>
              <a:t>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58025"/>
              </p:ext>
            </p:extLst>
          </p:nvPr>
        </p:nvGraphicFramePr>
        <p:xfrm>
          <a:off x="499730" y="1004777"/>
          <a:ext cx="8229600" cy="454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186"/>
                <a:gridCol w="4327451"/>
                <a:gridCol w="188196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 NAME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max-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PREFIXES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width of the display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height of the display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device-width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width of the device’s rendering surface.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device-height	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height of the device’s rendering surface.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orientation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portrait or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values.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aspect-ratio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the display area’s width over its height. For example: on a desktop, you’d be able to query if the browser window is at a 16:9 aspect ratio.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875" y="7797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Device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557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E9D8BDB3-5B57-4C48-9B76-08BD7694CE1F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9824</TotalTime>
  <Words>1175</Words>
  <Application>Microsoft Office PowerPoint</Application>
  <PresentationFormat>On-screen Show (4:3)</PresentationFormat>
  <Paragraphs>181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ＭＳ Ｐゴシック</vt:lpstr>
      <vt:lpstr>Wingdings</vt:lpstr>
      <vt:lpstr>1_Office Theme</vt:lpstr>
      <vt:lpstr>Responsive Web Design</vt:lpstr>
      <vt:lpstr>Lesson Objectives</vt:lpstr>
      <vt:lpstr> Media Queries</vt:lpstr>
      <vt:lpstr> Media Queries</vt:lpstr>
      <vt:lpstr> Media Queries</vt:lpstr>
      <vt:lpstr> Media Queries</vt:lpstr>
      <vt:lpstr> Media Queries</vt:lpstr>
      <vt:lpstr> Media Query - Features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560</cp:revision>
  <dcterms:created xsi:type="dcterms:W3CDTF">2012-05-18T02:59:15Z</dcterms:created>
  <dcterms:modified xsi:type="dcterms:W3CDTF">2017-07-13T12:32:48Z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