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17"/>
  </p:notesMasterIdLst>
  <p:handoutMasterIdLst>
    <p:handoutMasterId r:id="rId18"/>
  </p:handoutMasterIdLst>
  <p:sldIdLst>
    <p:sldId id="265" r:id="rId5"/>
    <p:sldId id="259" r:id="rId6"/>
    <p:sldId id="280" r:id="rId7"/>
    <p:sldId id="298" r:id="rId8"/>
    <p:sldId id="299" r:id="rId9"/>
    <p:sldId id="300" r:id="rId10"/>
    <p:sldId id="281" r:id="rId11"/>
    <p:sldId id="285" r:id="rId12"/>
    <p:sldId id="301" r:id="rId13"/>
    <p:sldId id="293" r:id="rId14"/>
    <p:sldId id="294" r:id="rId15"/>
    <p:sldId id="29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631B"/>
    <a:srgbClr val="0033CC"/>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2710" autoAdjust="0"/>
  </p:normalViewPr>
  <p:slideViewPr>
    <p:cSldViewPr snapToGrid="0" showGuides="1">
      <p:cViewPr varScale="1">
        <p:scale>
          <a:sx n="65" d="100"/>
          <a:sy n="65" d="100"/>
        </p:scale>
        <p:origin x="1320" y="48"/>
      </p:cViewPr>
      <p:guideLst>
        <p:guide orient="horz" pos="2160"/>
        <p:guide pos="24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890" y="5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7/11/2017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154920748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jQuery</a:t>
            </a:r>
            <a:r>
              <a:rPr lang="en-US" sz="1200" baseline="0" dirty="0" smtClean="0">
                <a:latin typeface="Arial" pitchFamily="34" charset="0"/>
                <a:cs typeface="Arial" pitchFamily="34" charset="0"/>
              </a:rPr>
              <a:t> Mobile</a:t>
            </a:r>
            <a:r>
              <a:rPr lang="en-US" sz="1200" dirty="0" smtClean="0">
                <a:latin typeface="Arial" pitchFamily="34" charset="0"/>
                <a:cs typeface="Arial" pitchFamily="34" charset="0"/>
              </a:rPr>
              <a:t>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Building jQuery Mobile Pages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02-</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endParaRPr lang="en-US" sz="1000" dirty="0">
              <a:latin typeface="Arial" pitchFamily="34" charset="0"/>
              <a:cs typeface="Arial" pitchFamily="34" charset="0"/>
            </a:endParaRPr>
          </a:p>
        </p:txBody>
      </p:sp>
    </p:spTree>
    <p:extLst>
      <p:ext uri="{BB962C8B-B14F-4D97-AF65-F5344CB8AC3E}">
        <p14:creationId xmlns:p14="http://schemas.microsoft.com/office/powerpoint/2010/main" val="330785006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483741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043425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85767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1092607"/>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p>
          <a:p>
            <a:pPr>
              <a:spcBef>
                <a:spcPct val="50000"/>
              </a:spcBef>
            </a:pPr>
            <a:r>
              <a:rPr lang="en-US" sz="1000" dirty="0" smtClean="0">
                <a:latin typeface="Arial" pitchFamily="34" charset="0"/>
                <a:cs typeface="Arial" pitchFamily="34" charset="0"/>
              </a:rPr>
              <a:t>Answer 1 : option 3</a:t>
            </a:r>
          </a:p>
          <a:p>
            <a:pPr>
              <a:spcBef>
                <a:spcPct val="50000"/>
              </a:spcBef>
            </a:pPr>
            <a:r>
              <a:rPr lang="en-US" sz="1000" b="0" dirty="0" smtClean="0">
                <a:latin typeface="Arial" pitchFamily="34" charset="0"/>
                <a:cs typeface="Arial" pitchFamily="34" charset="0"/>
              </a:rPr>
              <a:t>Answer 2 : true</a:t>
            </a:r>
          </a:p>
          <a:p>
            <a:pPr>
              <a:spcBef>
                <a:spcPct val="50000"/>
              </a:spcBef>
            </a:pPr>
            <a:r>
              <a:rPr lang="en-US" sz="1000" dirty="0" smtClean="0">
                <a:latin typeface="Arial" pitchFamily="34" charset="0"/>
                <a:cs typeface="Arial" pitchFamily="34" charset="0"/>
              </a:rPr>
              <a:t>Answer 3 : option 2</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6887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342310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i="1" kern="1200" baseline="0" dirty="0" smtClean="0">
                <a:solidFill>
                  <a:schemeClr val="tx1"/>
                </a:solidFill>
                <a:latin typeface="Arial" pitchFamily="34" charset="0"/>
                <a:ea typeface="+mn-ea"/>
                <a:cs typeface="Arial" pitchFamily="34" charset="0"/>
              </a:rPr>
              <a:t>Page Transitions :  </a:t>
            </a:r>
            <a:r>
              <a:rPr lang="en-US" sz="1000" kern="1200" baseline="0" dirty="0" smtClean="0">
                <a:solidFill>
                  <a:schemeClr val="tx1"/>
                </a:solidFill>
                <a:latin typeface="Arial" pitchFamily="34" charset="0"/>
                <a:ea typeface="+mn-ea"/>
                <a:cs typeface="Arial" pitchFamily="34" charset="0"/>
              </a:rPr>
              <a:t>Pages can be treated</a:t>
            </a:r>
            <a:r>
              <a:rPr lang="en-US" sz="1000" kern="1200" dirty="0" smtClean="0">
                <a:solidFill>
                  <a:schemeClr val="tx1"/>
                </a:solidFill>
                <a:latin typeface="Arial" pitchFamily="34" charset="0"/>
                <a:ea typeface="+mn-ea"/>
                <a:cs typeface="Arial" pitchFamily="34" charset="0"/>
              </a:rPr>
              <a:t> </a:t>
            </a:r>
            <a:r>
              <a:rPr lang="en-US" sz="1000" kern="1200" baseline="0" dirty="0" smtClean="0">
                <a:solidFill>
                  <a:schemeClr val="tx1"/>
                </a:solidFill>
                <a:latin typeface="Arial" pitchFamily="34" charset="0"/>
                <a:ea typeface="+mn-ea"/>
                <a:cs typeface="Arial" pitchFamily="34" charset="0"/>
              </a:rPr>
              <a:t>as separate content areas in one document.</a:t>
            </a:r>
            <a:r>
              <a:rPr lang="en-US" sz="1000" kern="1200" dirty="0" smtClean="0">
                <a:solidFill>
                  <a:schemeClr val="tx1"/>
                </a:solidFill>
                <a:latin typeface="Arial" pitchFamily="34" charset="0"/>
                <a:ea typeface="+mn-ea"/>
                <a:cs typeface="Arial" pitchFamily="34" charset="0"/>
              </a:rPr>
              <a:t> This allows </a:t>
            </a:r>
            <a:r>
              <a:rPr lang="en-US" sz="1000" kern="1200" baseline="0" dirty="0" smtClean="0">
                <a:solidFill>
                  <a:schemeClr val="tx1"/>
                </a:solidFill>
                <a:latin typeface="Arial" pitchFamily="34" charset="0"/>
                <a:ea typeface="+mn-ea"/>
                <a:cs typeface="Arial" pitchFamily="34" charset="0"/>
              </a:rPr>
              <a:t> </a:t>
            </a:r>
            <a:r>
              <a:rPr lang="en-US" sz="1000" kern="1200" baseline="0" dirty="0" err="1" smtClean="0">
                <a:solidFill>
                  <a:schemeClr val="tx1"/>
                </a:solidFill>
                <a:latin typeface="Arial" pitchFamily="34" charset="0"/>
                <a:ea typeface="+mn-ea"/>
                <a:cs typeface="Arial" pitchFamily="34" charset="0"/>
              </a:rPr>
              <a:t>jQuery</a:t>
            </a:r>
            <a:r>
              <a:rPr lang="en-US" sz="1000" kern="1200" baseline="0" dirty="0" smtClean="0">
                <a:solidFill>
                  <a:schemeClr val="tx1"/>
                </a:solidFill>
                <a:latin typeface="Arial" pitchFamily="34" charset="0"/>
                <a:ea typeface="+mn-ea"/>
                <a:cs typeface="Arial" pitchFamily="34" charset="0"/>
              </a:rPr>
              <a:t> Mobile to create smooth page transitions, resulting in an overall “application-like” look and feel.</a:t>
            </a:r>
          </a:p>
          <a:p>
            <a:endParaRPr lang="en-US" sz="1000" i="1" kern="1200" baseline="0" dirty="0" smtClean="0">
              <a:solidFill>
                <a:schemeClr val="tx1"/>
              </a:solidFill>
              <a:latin typeface="Arial" pitchFamily="34" charset="0"/>
              <a:ea typeface="+mn-ea"/>
              <a:cs typeface="Arial" pitchFamily="34" charset="0"/>
            </a:endParaRPr>
          </a:p>
          <a:p>
            <a:r>
              <a:rPr lang="en-US" sz="1000" i="1" kern="1200" baseline="0" dirty="0" smtClean="0">
                <a:solidFill>
                  <a:schemeClr val="tx1"/>
                </a:solidFill>
                <a:latin typeface="Arial" pitchFamily="34" charset="0"/>
                <a:ea typeface="+mn-ea"/>
                <a:cs typeface="Arial" pitchFamily="34" charset="0"/>
              </a:rPr>
              <a:t>Navigation Management : </a:t>
            </a:r>
            <a:r>
              <a:rPr lang="en-US" sz="1000" i="1" kern="1200" dirty="0" smtClean="0">
                <a:solidFill>
                  <a:schemeClr val="tx1"/>
                </a:solidFill>
                <a:latin typeface="Arial" pitchFamily="34" charset="0"/>
                <a:ea typeface="+mn-ea"/>
                <a:cs typeface="Arial" pitchFamily="34" charset="0"/>
              </a:rPr>
              <a:t> P</a:t>
            </a:r>
            <a:r>
              <a:rPr lang="en-US" sz="1000" kern="1200" baseline="0" dirty="0" smtClean="0">
                <a:solidFill>
                  <a:schemeClr val="tx1"/>
                </a:solidFill>
                <a:latin typeface="Arial" pitchFamily="34" charset="0"/>
                <a:ea typeface="+mn-ea"/>
                <a:cs typeface="Arial" pitchFamily="34" charset="0"/>
              </a:rPr>
              <a:t>age </a:t>
            </a:r>
            <a:r>
              <a:rPr lang="en-US" dirty="0" smtClean="0"/>
              <a:t>navigation is automatically handled  </a:t>
            </a:r>
            <a:r>
              <a:rPr lang="en-US" sz="1000" kern="1200" baseline="0" dirty="0" smtClean="0">
                <a:solidFill>
                  <a:schemeClr val="tx1"/>
                </a:solidFill>
                <a:latin typeface="Arial" pitchFamily="34" charset="0"/>
                <a:ea typeface="+mn-ea"/>
                <a:cs typeface="Arial" pitchFamily="34" charset="0"/>
              </a:rPr>
              <a:t>providing features like back buttons and deep linking.</a:t>
            </a:r>
          </a:p>
          <a:p>
            <a:endParaRPr lang="en-US" sz="1000" i="1" kern="1200" baseline="0" dirty="0" smtClean="0">
              <a:solidFill>
                <a:schemeClr val="tx1"/>
              </a:solidFill>
              <a:latin typeface="Arial" pitchFamily="34" charset="0"/>
              <a:ea typeface="+mn-ea"/>
              <a:cs typeface="Arial" pitchFamily="34" charset="0"/>
            </a:endParaRPr>
          </a:p>
          <a:p>
            <a:r>
              <a:rPr lang="en-US" sz="1000" i="1" kern="1200" baseline="0" dirty="0" smtClean="0">
                <a:solidFill>
                  <a:schemeClr val="tx1"/>
                </a:solidFill>
                <a:latin typeface="Arial" pitchFamily="34" charset="0"/>
                <a:ea typeface="+mn-ea"/>
                <a:cs typeface="Arial" pitchFamily="34" charset="0"/>
              </a:rPr>
              <a:t>Efficiency : </a:t>
            </a:r>
            <a:r>
              <a:rPr lang="en-US" sz="1000" kern="1200" baseline="0" dirty="0" smtClean="0">
                <a:solidFill>
                  <a:schemeClr val="tx1"/>
                </a:solidFill>
                <a:latin typeface="Arial" pitchFamily="34" charset="0"/>
                <a:ea typeface="+mn-ea"/>
                <a:cs typeface="Arial" pitchFamily="34" charset="0"/>
              </a:rPr>
              <a:t>Since resources are all contained in one file, the browser does not have to access the network over and over again, as it would with smaller individual files. This will help mitigate application slowness and battery drain on the mobile device. The trade-off is that for a large application there could be an appreciable download time for a large HTML page with many individual </a:t>
            </a:r>
            <a:r>
              <a:rPr lang="en-US" sz="1000" kern="1200" baseline="0" dirty="0" err="1" smtClean="0">
                <a:solidFill>
                  <a:schemeClr val="tx1"/>
                </a:solidFill>
                <a:latin typeface="Arial" pitchFamily="34" charset="0"/>
                <a:ea typeface="+mn-ea"/>
                <a:cs typeface="Arial" pitchFamily="34" charset="0"/>
              </a:rPr>
              <a:t>jQuery</a:t>
            </a:r>
            <a:r>
              <a:rPr lang="en-US" sz="1000" kern="1200" baseline="0" dirty="0" smtClean="0">
                <a:solidFill>
                  <a:schemeClr val="tx1"/>
                </a:solidFill>
                <a:latin typeface="Arial" pitchFamily="34" charset="0"/>
                <a:ea typeface="+mn-ea"/>
                <a:cs typeface="Arial" pitchFamily="34" charset="0"/>
              </a:rPr>
              <a:t> Mobile page views.</a:t>
            </a:r>
          </a:p>
          <a:p>
            <a:r>
              <a:rPr lang="en-US" sz="1000" kern="1200" baseline="0" dirty="0" smtClean="0">
                <a:solidFill>
                  <a:schemeClr val="tx1"/>
                </a:solidFill>
                <a:latin typeface="Arial" pitchFamily="34" charset="0"/>
                <a:ea typeface="+mn-ea"/>
                <a:cs typeface="Arial" pitchFamily="34" charset="0"/>
              </a:rPr>
              <a:t>However, once the file is downloaded and ready, the behavior will be much faster and will not necessarily be dependent on network access.</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669840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jQuery</a:t>
            </a:r>
            <a:r>
              <a:rPr lang="en-US" dirty="0" smtClean="0"/>
              <a:t> Mobile lets you create multiple pages in a single HTML file. For each page, you code one div element with “page” as the value of the data-role attribute. Then, within each of those div elements, you code the div elements for the header, content, and footer of each page. Later, when the HTML file is loaded, the first page in the body of the file is displayed.</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368862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Although this example shows only two pages, you can code many pages within a single HTML file. But remember that all of the pages along with their images, JavaScript, and CSS files are loaded with the single HTML file. When the HTML is loaded, only the first “page” is visible.</a:t>
            </a:r>
            <a:r>
              <a:rPr lang="en-US" baseline="0" dirty="0" smtClean="0"/>
              <a:t> To view other pages, we need to link them as shown in example above.</a:t>
            </a:r>
            <a:endParaRPr lang="en-US" dirty="0" smtClean="0"/>
          </a:p>
          <a:p>
            <a:r>
              <a:rPr lang="en-US" dirty="0" smtClean="0"/>
              <a:t>Storing  too many pages in a single file can result in slower load time. You can overcome this by dividing your page into more than one HTML file as seen in the next example.</a:t>
            </a:r>
          </a:p>
          <a:p>
            <a:endParaRPr lang="en-US" dirty="0" smtClean="0"/>
          </a:p>
          <a:p>
            <a:r>
              <a:rPr lang="en-US" dirty="0" smtClean="0"/>
              <a:t>Notice in the above figure how a back button automatically appears.</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792739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kern="1200" baseline="0" dirty="0" smtClean="0">
                <a:solidFill>
                  <a:schemeClr val="tx1"/>
                </a:solidFill>
                <a:latin typeface="Arial" pitchFamily="34" charset="0"/>
                <a:ea typeface="+mn-ea"/>
                <a:cs typeface="Arial" pitchFamily="34" charset="0"/>
              </a:rPr>
              <a:t>Internal pages are those pages whose domain is the same as the currently displayed pages. However we can also link to external pages. With the statement : </a:t>
            </a:r>
          </a:p>
          <a:p>
            <a:r>
              <a:rPr lang="pt-BR" b="1" dirty="0" smtClean="0"/>
              <a:t>&lt;a href="externalpage1.html"&gt;Link external page&lt;/a&gt;, </a:t>
            </a:r>
            <a:r>
              <a:rPr lang="en-US" sz="1000" kern="1200" baseline="0" dirty="0" smtClean="0">
                <a:solidFill>
                  <a:schemeClr val="tx1"/>
                </a:solidFill>
                <a:latin typeface="Arial" pitchFamily="34" charset="0"/>
                <a:ea typeface="+mn-ea"/>
                <a:cs typeface="Arial" pitchFamily="34" charset="0"/>
              </a:rPr>
              <a:t>jQuery Mobile fetches the external page and searches through it for the first element marked with a data-role="page" attribute and inserts that into the DOM of the original document. Any other content, including subsequent elements with data-role=“page” attributes, will be ignored.</a:t>
            </a:r>
          </a:p>
          <a:p>
            <a:endParaRPr lang="en-US" sz="1000" kern="1200" baseline="0" dirty="0" smtClean="0">
              <a:solidFill>
                <a:schemeClr val="tx1"/>
              </a:solidFill>
              <a:latin typeface="Arial" pitchFamily="34" charset="0"/>
              <a:ea typeface="+mn-ea"/>
              <a:cs typeface="Arial" pitchFamily="34" charset="0"/>
            </a:endParaRPr>
          </a:p>
          <a:p>
            <a:r>
              <a:rPr lang="en-US" sz="1000" kern="1200" baseline="0" dirty="0" smtClean="0">
                <a:solidFill>
                  <a:schemeClr val="tx1"/>
                </a:solidFill>
                <a:latin typeface="Arial" pitchFamily="34" charset="0"/>
                <a:ea typeface="+mn-ea"/>
                <a:cs typeface="Arial" pitchFamily="34" charset="0"/>
              </a:rPr>
              <a:t>When </a:t>
            </a:r>
            <a:r>
              <a:rPr lang="en-US" sz="1000" kern="1200" baseline="0" dirty="0" err="1" smtClean="0">
                <a:solidFill>
                  <a:schemeClr val="tx1"/>
                </a:solidFill>
                <a:latin typeface="Arial" pitchFamily="34" charset="0"/>
                <a:ea typeface="+mn-ea"/>
                <a:cs typeface="Arial" pitchFamily="34" charset="0"/>
              </a:rPr>
              <a:t>jQuery</a:t>
            </a:r>
            <a:r>
              <a:rPr lang="en-US" sz="1000" kern="1200" baseline="0" dirty="0" smtClean="0">
                <a:solidFill>
                  <a:schemeClr val="tx1"/>
                </a:solidFill>
                <a:latin typeface="Arial" pitchFamily="34" charset="0"/>
                <a:ea typeface="+mn-ea"/>
                <a:cs typeface="Arial" pitchFamily="34" charset="0"/>
              </a:rPr>
              <a:t> Mobile deals with internal links, they are "automatically turned into Ajax requests and displayed with an animated page transition by the framework". So, rather than forcing the browser to open a new page, the framework makes use of AJAX to load the (internal) page into the existing page's DOM. </a:t>
            </a:r>
          </a:p>
          <a:p>
            <a:r>
              <a:rPr lang="en-US" sz="1000" kern="1200" baseline="0" dirty="0" smtClean="0">
                <a:solidFill>
                  <a:schemeClr val="tx1"/>
                </a:solidFill>
                <a:latin typeface="Arial" pitchFamily="34" charset="0"/>
                <a:ea typeface="+mn-ea"/>
                <a:cs typeface="Arial" pitchFamily="34" charset="0"/>
              </a:rPr>
              <a:t>External links however, cause a complete page refresh. Normally, for linking to external page, </a:t>
            </a:r>
            <a:r>
              <a:rPr lang="en-US" sz="1000" kern="1200" baseline="0" dirty="0" err="1" smtClean="0">
                <a:solidFill>
                  <a:schemeClr val="tx1"/>
                </a:solidFill>
                <a:latin typeface="Arial" pitchFamily="34" charset="0"/>
                <a:ea typeface="+mn-ea"/>
                <a:cs typeface="Arial" pitchFamily="34" charset="0"/>
              </a:rPr>
              <a:t>jQuery</a:t>
            </a:r>
            <a:r>
              <a:rPr lang="en-US" sz="1000" kern="1200" baseline="0" dirty="0" smtClean="0">
                <a:solidFill>
                  <a:schemeClr val="tx1"/>
                </a:solidFill>
                <a:latin typeface="Arial" pitchFamily="34" charset="0"/>
                <a:ea typeface="+mn-ea"/>
                <a:cs typeface="Arial" pitchFamily="34" charset="0"/>
              </a:rPr>
              <a:t> Mobile performs an asynchronous fetch of the requested page. This asynchronous “AJAX” fetch can be overridden by either specifying a </a:t>
            </a:r>
            <a:r>
              <a:rPr lang="en-US" sz="1000" b="1" kern="1200" baseline="0" dirty="0" smtClean="0">
                <a:solidFill>
                  <a:schemeClr val="tx1"/>
                </a:solidFill>
                <a:latin typeface="Arial" pitchFamily="34" charset="0"/>
                <a:ea typeface="+mn-ea"/>
                <a:cs typeface="Arial" pitchFamily="34" charset="0"/>
              </a:rPr>
              <a:t>target</a:t>
            </a:r>
            <a:r>
              <a:rPr lang="en-US" sz="1000" kern="1200" baseline="0" dirty="0" smtClean="0">
                <a:solidFill>
                  <a:schemeClr val="tx1"/>
                </a:solidFill>
                <a:latin typeface="Arial" pitchFamily="34" charset="0"/>
                <a:ea typeface="+mn-ea"/>
                <a:cs typeface="Arial" pitchFamily="34" charset="0"/>
              </a:rPr>
              <a:t> attribute on a link  or by specifying a </a:t>
            </a:r>
            <a:r>
              <a:rPr lang="en-US" sz="1000" b="1" kern="1200" baseline="0" dirty="0" err="1" smtClean="0">
                <a:solidFill>
                  <a:schemeClr val="tx1"/>
                </a:solidFill>
                <a:latin typeface="Arial" pitchFamily="34" charset="0"/>
                <a:ea typeface="+mn-ea"/>
                <a:cs typeface="Arial" pitchFamily="34" charset="0"/>
              </a:rPr>
              <a:t>rel</a:t>
            </a:r>
            <a:r>
              <a:rPr lang="en-US" sz="1000" b="1" kern="1200" baseline="0" dirty="0" smtClean="0">
                <a:solidFill>
                  <a:schemeClr val="tx1"/>
                </a:solidFill>
                <a:latin typeface="Arial" pitchFamily="34" charset="0"/>
                <a:ea typeface="+mn-ea"/>
                <a:cs typeface="Arial" pitchFamily="34" charset="0"/>
              </a:rPr>
              <a:t>="external" </a:t>
            </a:r>
            <a:r>
              <a:rPr lang="en-US" sz="1000" kern="1200" baseline="0" dirty="0" smtClean="0">
                <a:solidFill>
                  <a:schemeClr val="tx1"/>
                </a:solidFill>
                <a:latin typeface="Arial" pitchFamily="34" charset="0"/>
                <a:ea typeface="+mn-ea"/>
                <a:cs typeface="Arial" pitchFamily="34" charset="0"/>
              </a:rPr>
              <a:t>attribute on the link. See the above code for an example.</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944077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534008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sz="1000" kern="1200" baseline="0" dirty="0" smtClean="0">
                <a:solidFill>
                  <a:schemeClr val="tx1"/>
                </a:solidFill>
                <a:latin typeface="Arial" pitchFamily="34" charset="0"/>
                <a:ea typeface="+mn-ea"/>
                <a:cs typeface="Arial" pitchFamily="34" charset="0"/>
              </a:rPr>
              <a:t>Dialogs are small windows that cover an existing page. They typically provide a short message or question for the user.</a:t>
            </a:r>
          </a:p>
          <a:p>
            <a:r>
              <a:rPr lang="en-US" sz="1000" kern="1200" baseline="0" dirty="0" smtClean="0">
                <a:solidFill>
                  <a:schemeClr val="tx1"/>
                </a:solidFill>
                <a:latin typeface="Arial" pitchFamily="34" charset="0"/>
                <a:ea typeface="+mn-ea"/>
                <a:cs typeface="Arial" pitchFamily="34" charset="0"/>
              </a:rPr>
              <a:t>They will also typically include a button that allows the user to dismiss the dialog and return back to the site.</a:t>
            </a:r>
          </a:p>
          <a:p>
            <a:r>
              <a:rPr lang="en-US" dirty="0" smtClean="0"/>
              <a:t>The  </a:t>
            </a:r>
            <a:r>
              <a:rPr lang="en-US" dirty="0" smtClean="0">
                <a:solidFill>
                  <a:srgbClr val="0033CC"/>
                </a:solidFill>
              </a:rPr>
              <a:t>data-</a:t>
            </a:r>
            <a:r>
              <a:rPr lang="en-US" dirty="0" err="1" smtClean="0">
                <a:solidFill>
                  <a:srgbClr val="0033CC"/>
                </a:solidFill>
              </a:rPr>
              <a:t>rel</a:t>
            </a:r>
            <a:r>
              <a:rPr lang="en-US" dirty="0" smtClean="0">
                <a:solidFill>
                  <a:srgbClr val="0033CC"/>
                </a:solidFill>
              </a:rPr>
              <a:t>=“dialog” </a:t>
            </a:r>
            <a:r>
              <a:rPr lang="en-US" sz="1000" kern="1200" baseline="0" dirty="0" smtClean="0">
                <a:solidFill>
                  <a:schemeClr val="tx1"/>
                </a:solidFill>
                <a:latin typeface="Arial" pitchFamily="34" charset="0"/>
                <a:ea typeface="+mn-ea"/>
                <a:cs typeface="Arial" pitchFamily="34" charset="0"/>
              </a:rPr>
              <a:t> tells </a:t>
            </a:r>
            <a:r>
              <a:rPr lang="en-US" sz="1000" kern="1200" baseline="0" dirty="0" err="1" smtClean="0">
                <a:solidFill>
                  <a:schemeClr val="tx1"/>
                </a:solidFill>
                <a:latin typeface="Arial" pitchFamily="34" charset="0"/>
                <a:ea typeface="+mn-ea"/>
                <a:cs typeface="Arial" pitchFamily="34" charset="0"/>
              </a:rPr>
              <a:t>jQuery</a:t>
            </a:r>
            <a:r>
              <a:rPr lang="en-US" sz="1000" kern="1200" baseline="0" dirty="0" smtClean="0">
                <a:solidFill>
                  <a:schemeClr val="tx1"/>
                </a:solidFill>
                <a:latin typeface="Arial" pitchFamily="34" charset="0"/>
                <a:ea typeface="+mn-ea"/>
                <a:cs typeface="Arial" pitchFamily="34" charset="0"/>
              </a:rPr>
              <a:t> Mobile to add extra styles to the page when it is displayed, such as rounded corners, margins, and drop shadows, so that it appears to be hovering over the rest of the application.</a:t>
            </a:r>
          </a:p>
          <a:p>
            <a:r>
              <a:rPr lang="en-US" dirty="0" smtClean="0"/>
              <a:t>For the example on the slide, see the output below:</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pic>
        <p:nvPicPr>
          <p:cNvPr id="6" name="Picture 1"/>
          <p:cNvPicPr>
            <a:picLocks noChangeAspect="1" noChangeArrowheads="1"/>
          </p:cNvPicPr>
          <p:nvPr/>
        </p:nvPicPr>
        <p:blipFill>
          <a:blip r:embed="rId3"/>
          <a:srcRect/>
          <a:stretch>
            <a:fillRect/>
          </a:stretch>
        </p:blipFill>
        <p:spPr bwMode="auto">
          <a:xfrm>
            <a:off x="2343150" y="6181725"/>
            <a:ext cx="2962276" cy="2228850"/>
          </a:xfrm>
          <a:prstGeom prst="rect">
            <a:avLst/>
          </a:prstGeom>
          <a:noFill/>
          <a:ln w="9525">
            <a:noFill/>
            <a:miter lim="800000"/>
            <a:headEnd/>
            <a:tailEnd/>
          </a:ln>
          <a:effectLst/>
        </p:spPr>
      </p:pic>
    </p:spTree>
    <p:extLst>
      <p:ext uri="{BB962C8B-B14F-4D97-AF65-F5344CB8AC3E}">
        <p14:creationId xmlns:p14="http://schemas.microsoft.com/office/powerpoint/2010/main" val="808394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Code for these demos has</a:t>
            </a:r>
            <a:r>
              <a:rPr lang="en-US" baseline="0" dirty="0" smtClean="0"/>
              <a:t> been discussed in the earlier slides</a:t>
            </a:r>
            <a:endParaRPr lang="en-US" dirty="0"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3587636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25654229"/>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339810416"/>
      </p:ext>
    </p:extLst>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44202260"/>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68739072"/>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80627149"/>
      </p:ext>
    </p:extLst>
  </p:cSld>
  <p:clrMapOvr>
    <a:masterClrMapping/>
  </p:clrMapOvr>
  <p:timing>
    <p:tnLst>
      <p:par>
        <p:cTn id="1" dur="indefinite" restart="never" nodeType="tmRoot"/>
      </p:par>
    </p:tnLst>
  </p:timing>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183216174"/>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745504165"/>
      </p:ext>
    </p:extLst>
  </p:cSld>
  <p:clrMapOvr>
    <a:masterClrMapping/>
  </p:clrMapOvr>
  <p:timing>
    <p:tnLst>
      <p:par>
        <p:cTn id="1" dur="indefinite" restart="never" nodeType="tmRoot"/>
      </p:par>
    </p:tnLst>
  </p:timing>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69584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55891939"/>
      </p:ext>
    </p:extLst>
  </p:cSld>
  <p:clrMapOvr>
    <a:masterClrMapping/>
  </p:clrMapOvr>
  <p:timing>
    <p:tnLst>
      <p:par>
        <p:cTn id="1" dur="indefinite" restart="never" nodeType="tmRoot"/>
      </p:par>
    </p:tnLst>
  </p:timing>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hasCustomPrompt="1"/>
          </p:nvPr>
        </p:nvSpPr>
        <p:spPr>
          <a:xfrm>
            <a:off x="1672070" y="3000836"/>
            <a:ext cx="5652089" cy="1143008"/>
          </a:xfrm>
        </p:spPr>
        <p:txBody>
          <a:bodyPr wrap="square" anchor="t" anchorCtr="0">
            <a:noAutofit/>
          </a:bodyPr>
          <a:lstStyle>
            <a:lvl1pPr marL="0" indent="0" algn="l">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 template</a:t>
            </a:r>
            <a:endParaRPr lang="en-IN" dirty="0"/>
          </a:p>
        </p:txBody>
      </p:sp>
      <p:sp>
        <p:nvSpPr>
          <p:cNvPr id="2" name="Title 1"/>
          <p:cNvSpPr>
            <a:spLocks noGrp="1"/>
          </p:cNvSpPr>
          <p:nvPr>
            <p:ph type="ctrTitle" hasCustomPrompt="1"/>
          </p:nvPr>
        </p:nvSpPr>
        <p:spPr>
          <a:xfrm>
            <a:off x="1672070" y="1687056"/>
            <a:ext cx="5652089" cy="1285884"/>
          </a:xfrm>
          <a:prstGeom prst="rect">
            <a:avLst/>
          </a:prstGeom>
        </p:spPr>
        <p:txBody>
          <a:bodyPr anchor="ctr" anchorCtr="0"/>
          <a:lstStyle>
            <a:lvl1pPr>
              <a:lnSpc>
                <a:spcPts val="4200"/>
              </a:lnSpc>
              <a:defRPr sz="4000">
                <a:solidFill>
                  <a:schemeClr val="tx2"/>
                </a:solidFill>
              </a:defRPr>
            </a:lvl1pPr>
          </a:lstStyle>
          <a:p>
            <a:r>
              <a:rPr lang="en-US" dirty="0" smtClean="0"/>
              <a:t>Click to edit Master title style template</a:t>
            </a:r>
            <a:endParaRPr lang="en-IN" dirty="0"/>
          </a:p>
        </p:txBody>
      </p:sp>
    </p:spTree>
    <p:extLst>
      <p:ext uri="{BB962C8B-B14F-4D97-AF65-F5344CB8AC3E}">
        <p14:creationId xmlns:p14="http://schemas.microsoft.com/office/powerpoint/2010/main" val="1405131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1214422"/>
            <a:ext cx="8229600" cy="4892040"/>
          </a:xfrm>
        </p:spPr>
        <p:txBody>
          <a:bodyPr/>
          <a:lstStyle>
            <a:lvl1pPr marL="347663" indent="-347663">
              <a:buClr>
                <a:srgbClr val="FF9900"/>
              </a:buClr>
              <a:defRPr sz="2000" b="1">
                <a:solidFill>
                  <a:schemeClr val="tx2"/>
                </a:solidFill>
              </a:defRPr>
            </a:lvl1pPr>
            <a:lvl2pPr marL="739775" indent="-292100">
              <a:buClr>
                <a:srgbClr val="FF9900"/>
              </a:buClr>
              <a:defRPr sz="1800">
                <a:solidFill>
                  <a:schemeClr val="tx2"/>
                </a:solidFill>
              </a:defRPr>
            </a:lvl2pPr>
            <a:lvl3pPr marL="1089025" indent="-279400" algn="l" defTabSz="914400" rtl="0" eaLnBrk="1" latinLnBrk="0" hangingPunct="1">
              <a:spcBef>
                <a:spcPct val="20000"/>
              </a:spcBef>
              <a:buClr>
                <a:srgbClr val="FF9900"/>
              </a:buClr>
              <a:buFont typeface="Arial" pitchFamily="34" charset="0"/>
              <a:defRPr lang="en-US" sz="1600" kern="1200" dirty="0" smtClean="0">
                <a:solidFill>
                  <a:schemeClr val="tx2"/>
                </a:solidFill>
                <a:latin typeface="Arial" pitchFamily="34" charset="0"/>
                <a:ea typeface="+mn-ea"/>
                <a:cs typeface="Arial" pitchFamily="34" charset="0"/>
              </a:defRPr>
            </a:lvl3pPr>
            <a:lvl4pPr marL="1422400" indent="-260350" algn="l" defTabSz="914400" rtl="0" eaLnBrk="1" latinLnBrk="0" hangingPunct="1">
              <a:spcBef>
                <a:spcPct val="20000"/>
              </a:spcBef>
              <a:buClr>
                <a:srgbClr val="FF9900"/>
              </a:buClr>
              <a:buFont typeface="Arial" pitchFamily="34" charset="0"/>
              <a:defRPr lang="en-US" sz="1400" kern="1200" dirty="0" smtClean="0">
                <a:solidFill>
                  <a:schemeClr val="tx2"/>
                </a:solidFill>
                <a:latin typeface="Arial" pitchFamily="34" charset="0"/>
                <a:ea typeface="+mn-ea"/>
                <a:cs typeface="Arial" pitchFamily="34" charset="0"/>
              </a:defRPr>
            </a:lvl4pPr>
            <a:lvl5pPr marL="1771650" indent="-131763">
              <a:buClr>
                <a:srgbClr val="FF9900"/>
              </a:buClr>
              <a:defRPr lang="en-IN" sz="1200" kern="1200" dirty="0">
                <a:solidFill>
                  <a:schemeClr val="tx2"/>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marL="1076325" lvl="2" indent="-266700" algn="l" defTabSz="914400" rtl="0" eaLnBrk="1" latinLnBrk="0" hangingPunct="1">
              <a:spcBef>
                <a:spcPct val="20000"/>
              </a:spcBef>
              <a:buClr>
                <a:srgbClr val="FF9900"/>
              </a:buClr>
              <a:buFont typeface="Arial" pitchFamily="34" charset="0"/>
              <a:buChar char="•"/>
            </a:pPr>
            <a:r>
              <a:rPr lang="en-US" dirty="0" smtClean="0"/>
              <a:t>Third level</a:t>
            </a:r>
          </a:p>
          <a:p>
            <a:pPr marL="1438275" lvl="3" indent="-276225" algn="l" defTabSz="914400" rtl="0" eaLnBrk="1" latinLnBrk="0" hangingPunct="1">
              <a:spcBef>
                <a:spcPct val="20000"/>
              </a:spcBef>
              <a:buClr>
                <a:srgbClr val="FF9900"/>
              </a:buClr>
              <a:buFont typeface="Arial" pitchFamily="34" charset="0"/>
              <a:buChar char="–"/>
            </a:pPr>
            <a:r>
              <a:rPr lang="en-US" dirty="0" smtClean="0"/>
              <a:t>Fourth level</a:t>
            </a:r>
          </a:p>
          <a:p>
            <a:pPr marL="1790700" lvl="4" indent="-266700" algn="l" defTabSz="914400" rtl="0" eaLnBrk="1" latinLnBrk="0" hangingPunct="1">
              <a:spcBef>
                <a:spcPct val="20000"/>
              </a:spcBef>
              <a:buClr>
                <a:srgbClr val="FF9900"/>
              </a:buClr>
              <a:buFont typeface="Arial" pitchFamily="34" charset="0"/>
              <a:buChar char="»"/>
            </a:pPr>
            <a:r>
              <a:rPr lang="en-US" dirty="0" smtClean="0"/>
              <a:t>Fifth level</a:t>
            </a:r>
            <a:endParaRPr lang="en-IN" dirty="0"/>
          </a:p>
        </p:txBody>
      </p:sp>
      <p:sp>
        <p:nvSpPr>
          <p:cNvPr id="4" name="Title Placeholder 1"/>
          <p:cNvSpPr>
            <a:spLocks noGrp="1"/>
          </p:cNvSpPr>
          <p:nvPr>
            <p:ph type="title"/>
          </p:nvPr>
        </p:nvSpPr>
        <p:spPr>
          <a:xfrm>
            <a:off x="285720" y="64008"/>
            <a:ext cx="6858048" cy="857255"/>
          </a:xfrm>
          <a:prstGeom prst="rect">
            <a:avLst/>
          </a:prstGeom>
        </p:spPr>
        <p:txBody>
          <a:bodyPr vert="horz" lIns="91440" tIns="45720" rIns="91440" bIns="45720" rtlCol="0" anchor="ctr" anchorCtr="0">
            <a:noAutofit/>
          </a:bodyPr>
          <a:lstStyle/>
          <a:p>
            <a:r>
              <a:rPr lang="en-US" dirty="0" smtClean="0"/>
              <a:t>Click to edit Master title style</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300076556"/>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239277846"/>
      </p:ext>
    </p:extLst>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2831321"/>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5423178"/>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164372"/>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7169122"/>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0223358"/>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49761201"/>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8" name="think-cell Slide" r:id="rId29" imgW="360" imgH="360" progId="">
                  <p:embed/>
                </p:oleObj>
              </mc:Choice>
              <mc:Fallback>
                <p:oleObj name="think-cell Slide" r:id="rId29" imgW="360" imgH="360"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8"/>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1" cstate="print"/>
          <a:stretch>
            <a:fillRect/>
          </a:stretch>
        </p:blipFill>
        <p:spPr>
          <a:xfrm>
            <a:off x="270463" y="6439028"/>
            <a:ext cx="1438102" cy="344978"/>
          </a:xfrm>
          <a:prstGeom prst="rect">
            <a:avLst/>
          </a:prstGeom>
          <a:noFill/>
          <a:ln>
            <a:noFill/>
          </a:ln>
        </p:spPr>
      </p:pic>
      <p:cxnSp>
        <p:nvCxnSpPr>
          <p:cNvPr id="10" name="Straight Connector 9"/>
          <p:cNvCxnSpPr/>
          <p:nvPr userDrawn="1"/>
        </p:nvCxnSpPr>
        <p:spPr>
          <a:xfrm>
            <a:off x="363895" y="6512299"/>
            <a:ext cx="8046720" cy="1588"/>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Text Box 5"/>
          <p:cNvSpPr txBox="1">
            <a:spLocks noChangeArrowheads="1"/>
          </p:cNvSpPr>
          <p:nvPr userDrawn="1"/>
        </p:nvSpPr>
        <p:spPr bwMode="gray">
          <a:xfrm>
            <a:off x="3790950" y="6617074"/>
            <a:ext cx="222818" cy="107722"/>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700" dirty="0" smtClean="0">
                <a:solidFill>
                  <a:srgbClr val="000000"/>
                </a:solidFill>
                <a:latin typeface="Arial" charset="0"/>
                <a:ea typeface="ＭＳ Ｐゴシック"/>
                <a:cs typeface="ＭＳ Ｐゴシック"/>
              </a:rPr>
              <a:t>- </a:t>
            </a:r>
            <a:fld id="{09CF91EA-0118-42CD-8F56-224D245E44AA}" type="slidenum">
              <a:rPr lang="en-US" sz="700" smtClean="0">
                <a:solidFill>
                  <a:srgbClr val="000000"/>
                </a:solidFill>
                <a:latin typeface="Arial" charset="0"/>
                <a:ea typeface="ＭＳ Ｐゴシック"/>
                <a:cs typeface="ＭＳ Ｐゴシック"/>
              </a:rPr>
              <a:pPr algn="ctr" eaLnBrk="0" hangingPunct="0">
                <a:buClr>
                  <a:srgbClr val="000000"/>
                </a:buClr>
                <a:buSzPct val="65000"/>
                <a:buFont typeface="Wingdings" pitchFamily="2" charset="2"/>
                <a:buNone/>
                <a:defRPr/>
              </a:pPr>
              <a:t>‹#›</a:t>
            </a:fld>
            <a:r>
              <a:rPr lang="en-US" sz="700" dirty="0" smtClean="0">
                <a:solidFill>
                  <a:srgbClr val="000000"/>
                </a:solidFill>
                <a:latin typeface="Arial" charset="0"/>
                <a:ea typeface="ＭＳ Ｐゴシック"/>
                <a:cs typeface="ＭＳ Ｐゴシック"/>
              </a:rPr>
              <a:t> -</a:t>
            </a:r>
            <a:endParaRPr lang="en-US" sz="700" dirty="0">
              <a:solidFill>
                <a:srgbClr val="000000"/>
              </a:solidFill>
              <a:latin typeface="Arial" charset="0"/>
              <a:ea typeface="ＭＳ Ｐゴシック"/>
              <a:cs typeface="ＭＳ Ｐゴシック"/>
            </a:endParaRPr>
          </a:p>
        </p:txBody>
      </p:sp>
    </p:spTree>
    <p:extLst>
      <p:ext uri="{BB962C8B-B14F-4D97-AF65-F5344CB8AC3E}">
        <p14:creationId xmlns:p14="http://schemas.microsoft.com/office/powerpoint/2010/main" val="291054746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56" r:id="rId19"/>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err="1" smtClean="0"/>
              <a:t>jQuery</a:t>
            </a:r>
            <a:r>
              <a:rPr lang="en-US" dirty="0" smtClean="0"/>
              <a:t> Mobile</a:t>
            </a:r>
            <a:endParaRPr lang="en-US" dirty="0"/>
          </a:p>
        </p:txBody>
      </p:sp>
      <p:sp>
        <p:nvSpPr>
          <p:cNvPr id="12" name="Subtitle 11"/>
          <p:cNvSpPr>
            <a:spLocks noGrp="1"/>
          </p:cNvSpPr>
          <p:nvPr>
            <p:ph type="subTitle" idx="1"/>
          </p:nvPr>
        </p:nvSpPr>
        <p:spPr/>
        <p:txBody>
          <a:bodyPr/>
          <a:lstStyle/>
          <a:p>
            <a:r>
              <a:rPr lang="en-US" dirty="0" smtClean="0"/>
              <a:t>Lesson 02 : Building </a:t>
            </a:r>
            <a:r>
              <a:rPr lang="en-US" dirty="0" err="1" smtClean="0"/>
              <a:t>jQuery</a:t>
            </a:r>
            <a:r>
              <a:rPr lang="en-US" dirty="0" smtClean="0"/>
              <a:t> Mobile Pages </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r>
            <a:br>
              <a:rPr lang="en-US" dirty="0" smtClean="0"/>
            </a:br>
            <a:r>
              <a:rPr lang="en-US" dirty="0" smtClean="0"/>
              <a:t>Lab</a:t>
            </a:r>
            <a:endParaRPr lang="en-US" sz="2400" dirty="0"/>
          </a:p>
        </p:txBody>
      </p:sp>
      <p:sp>
        <p:nvSpPr>
          <p:cNvPr id="9" name="Content Placeholder 8"/>
          <p:cNvSpPr>
            <a:spLocks noGrp="1"/>
          </p:cNvSpPr>
          <p:nvPr>
            <p:ph idx="1"/>
          </p:nvPr>
        </p:nvSpPr>
        <p:spPr/>
        <p:txBody>
          <a:bodyPr/>
          <a:lstStyle/>
          <a:p>
            <a:r>
              <a:rPr lang="en-US" dirty="0" smtClean="0"/>
              <a:t>Lab Topic</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smtClean="0"/>
              <a:t>In this lesson, you learnt:</a:t>
            </a:r>
          </a:p>
          <a:p>
            <a:pPr lvl="1"/>
            <a:r>
              <a:rPr lang="en-US" dirty="0" err="1" smtClean="0"/>
              <a:t>jQuery</a:t>
            </a:r>
            <a:r>
              <a:rPr lang="en-US" dirty="0" smtClean="0"/>
              <a:t> Mobile’s  page architecture</a:t>
            </a:r>
          </a:p>
          <a:p>
            <a:pPr lvl="1"/>
            <a:r>
              <a:rPr lang="en-US" dirty="0" smtClean="0"/>
              <a:t>Using page transitions</a:t>
            </a:r>
          </a:p>
          <a:p>
            <a:pPr lvl="1"/>
            <a:r>
              <a:rPr lang="en-US" dirty="0" smtClean="0"/>
              <a:t>Creating and using dialogs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Review Question</a:t>
            </a:r>
            <a:endParaRPr lang="en-US" sz="2400" dirty="0"/>
          </a:p>
        </p:txBody>
      </p:sp>
      <p:sp>
        <p:nvSpPr>
          <p:cNvPr id="9" name="Content Placeholder 8"/>
          <p:cNvSpPr>
            <a:spLocks noGrp="1"/>
          </p:cNvSpPr>
          <p:nvPr>
            <p:ph idx="1"/>
          </p:nvPr>
        </p:nvSpPr>
        <p:spPr/>
        <p:txBody>
          <a:bodyPr>
            <a:normAutofit lnSpcReduction="10000"/>
          </a:bodyPr>
          <a:lstStyle/>
          <a:p>
            <a:pPr marL="342900" lvl="1" indent="-342900"/>
            <a:r>
              <a:rPr lang="en-US" sz="2000" b="1" dirty="0" smtClean="0"/>
              <a:t>Question 1 : Each page can be demarcated within the application with the  attribute ______</a:t>
            </a:r>
            <a:endParaRPr lang="en-US" dirty="0" smtClean="0"/>
          </a:p>
          <a:p>
            <a:pPr lvl="1"/>
            <a:r>
              <a:rPr lang="en-US" dirty="0" smtClean="0"/>
              <a:t>Option 1 : data-role=“div".</a:t>
            </a:r>
          </a:p>
          <a:p>
            <a:pPr lvl="1"/>
            <a:r>
              <a:rPr lang="en-US" dirty="0" smtClean="0"/>
              <a:t>Option 2 : data-role=“content".</a:t>
            </a:r>
          </a:p>
          <a:p>
            <a:pPr lvl="1"/>
            <a:r>
              <a:rPr lang="en-US" dirty="0" smtClean="0"/>
              <a:t>Option 3 : data-role="page".</a:t>
            </a:r>
          </a:p>
          <a:p>
            <a:r>
              <a:rPr lang="en-US" dirty="0" smtClean="0"/>
              <a:t>Question 2 : External pages are pages that have </a:t>
            </a:r>
            <a:r>
              <a:rPr lang="en-US" dirty="0" err="1" smtClean="0"/>
              <a:t>rel</a:t>
            </a:r>
            <a:r>
              <a:rPr lang="en-US" dirty="0" smtClean="0"/>
              <a:t>="external" or target attributes</a:t>
            </a:r>
          </a:p>
          <a:p>
            <a:pPr lvl="1"/>
            <a:r>
              <a:rPr lang="en-US" dirty="0" smtClean="0"/>
              <a:t>True/False</a:t>
            </a:r>
          </a:p>
          <a:p>
            <a:r>
              <a:rPr lang="en-US" dirty="0" smtClean="0"/>
              <a:t>Question 3: To link to an internal page, every element having the attribute data-role=“page” must also have the _______ attribute.</a:t>
            </a:r>
          </a:p>
          <a:p>
            <a:pPr lvl="1"/>
            <a:r>
              <a:rPr lang="en-US" dirty="0" smtClean="0"/>
              <a:t>Option 1 : </a:t>
            </a:r>
            <a:r>
              <a:rPr lang="en-US" dirty="0" err="1" smtClean="0"/>
              <a:t>href</a:t>
            </a:r>
            <a:endParaRPr lang="en-US" dirty="0" smtClean="0"/>
          </a:p>
          <a:p>
            <a:pPr lvl="1"/>
            <a:r>
              <a:rPr lang="en-US" dirty="0" smtClean="0"/>
              <a:t>Option 2 : id</a:t>
            </a:r>
          </a:p>
          <a:p>
            <a:pPr lvl="1"/>
            <a:r>
              <a:rPr lang="en-US" dirty="0" smtClean="0"/>
              <a:t>Option 3 : name</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Lesson Objectives</a:t>
            </a:r>
            <a:endParaRPr lang="en-US" sz="2400" dirty="0"/>
          </a:p>
        </p:txBody>
      </p:sp>
      <p:sp>
        <p:nvSpPr>
          <p:cNvPr id="6" name="Content Placeholder 5"/>
          <p:cNvSpPr>
            <a:spLocks noGrp="1"/>
          </p:cNvSpPr>
          <p:nvPr>
            <p:ph idx="1"/>
          </p:nvPr>
        </p:nvSpPr>
        <p:spPr/>
        <p:txBody>
          <a:bodyPr/>
          <a:lstStyle/>
          <a:p>
            <a:r>
              <a:rPr lang="en-US" dirty="0" smtClean="0"/>
              <a:t>In this lesson, you will :</a:t>
            </a:r>
          </a:p>
          <a:p>
            <a:pPr lvl="1"/>
            <a:r>
              <a:rPr lang="en-US" dirty="0" smtClean="0"/>
              <a:t>Understand page architecture</a:t>
            </a:r>
          </a:p>
          <a:p>
            <a:pPr lvl="1"/>
            <a:r>
              <a:rPr lang="en-US" dirty="0" smtClean="0"/>
              <a:t>Use page transitions</a:t>
            </a:r>
          </a:p>
          <a:p>
            <a:pPr lvl="1"/>
            <a:r>
              <a:rPr lang="en-US" dirty="0" smtClean="0"/>
              <a:t>Create and use dialogs</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1"/>
                </a:solidFill>
                <a:latin typeface="Arial" pitchFamily="34" charset="0"/>
                <a:ea typeface="+mj-ea"/>
                <a:cs typeface="Arial" pitchFamily="34" charset="0"/>
              </a:rPr>
              <a:t>2.1 : Understand </a:t>
            </a:r>
            <a:r>
              <a:rPr lang="en-US" sz="1200" b="1" kern="1200" dirty="0">
                <a:solidFill>
                  <a:schemeClr val="tx1"/>
                </a:solidFill>
                <a:latin typeface="Arial" pitchFamily="34" charset="0"/>
                <a:ea typeface="+mj-ea"/>
                <a:cs typeface="Arial" pitchFamily="34" charset="0"/>
              </a:rPr>
              <a:t>page </a:t>
            </a:r>
            <a:r>
              <a:rPr lang="en-US" sz="1200" b="1" kern="1200" dirty="0" smtClean="0">
                <a:solidFill>
                  <a:schemeClr val="tx1"/>
                </a:solidFill>
                <a:latin typeface="Arial" pitchFamily="34" charset="0"/>
                <a:ea typeface="+mj-ea"/>
                <a:cs typeface="Arial" pitchFamily="34" charset="0"/>
              </a:rPr>
              <a:t>architecture</a:t>
            </a:r>
            <a:r>
              <a:rPr lang="en-US" sz="2400" b="1" kern="1200" dirty="0" smtClean="0">
                <a:solidFill>
                  <a:schemeClr val="tx1"/>
                </a:solidFill>
                <a:latin typeface="Arial" pitchFamily="34" charset="0"/>
                <a:ea typeface="+mj-ea"/>
                <a:cs typeface="Arial" pitchFamily="34" charset="0"/>
              </a:rPr>
              <a:t/>
            </a:r>
            <a:br>
              <a:rPr lang="en-US" sz="2400" b="1" kern="1200" dirty="0" smtClean="0">
                <a:solidFill>
                  <a:schemeClr val="tx1"/>
                </a:solidFill>
                <a:latin typeface="Arial" pitchFamily="34" charset="0"/>
                <a:ea typeface="+mj-ea"/>
                <a:cs typeface="Arial" pitchFamily="34" charset="0"/>
              </a:rPr>
            </a:br>
            <a:r>
              <a:rPr lang="en-US" sz="2400" b="1" kern="1200" dirty="0" smtClean="0">
                <a:solidFill>
                  <a:schemeClr val="tx1"/>
                </a:solidFill>
                <a:latin typeface="Arial" pitchFamily="34" charset="0"/>
                <a:ea typeface="+mj-ea"/>
                <a:cs typeface="Arial" pitchFamily="34" charset="0"/>
              </a:rPr>
              <a:t>A recap</a:t>
            </a:r>
            <a:endParaRPr lang="en-US" sz="2400" b="1" kern="1200" dirty="0">
              <a:solidFill>
                <a:schemeClr val="tx1"/>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r>
              <a:rPr lang="en-US" dirty="0" smtClean="0"/>
              <a:t>A quick recap:</a:t>
            </a:r>
          </a:p>
          <a:p>
            <a:pPr lvl="1"/>
            <a:r>
              <a:rPr lang="en-US" dirty="0" err="1" smtClean="0"/>
              <a:t>jQuery</a:t>
            </a:r>
            <a:r>
              <a:rPr lang="en-US" dirty="0" smtClean="0"/>
              <a:t> Mobile designates pages using the data-role attribute</a:t>
            </a:r>
          </a:p>
          <a:p>
            <a:pPr lvl="1"/>
            <a:r>
              <a:rPr lang="en-US" dirty="0" err="1" smtClean="0"/>
              <a:t>jQuery</a:t>
            </a:r>
            <a:r>
              <a:rPr lang="en-US" dirty="0" smtClean="0"/>
              <a:t> Mobile selects elements based on this attribute and progressively enhances them, adds CSS classes, any needed markup and event management</a:t>
            </a:r>
          </a:p>
          <a:p>
            <a:r>
              <a:rPr lang="en-US" dirty="0" smtClean="0"/>
              <a:t>This gives </a:t>
            </a:r>
            <a:r>
              <a:rPr lang="en-US" dirty="0" err="1" smtClean="0"/>
              <a:t>jQuery</a:t>
            </a:r>
            <a:r>
              <a:rPr lang="en-US" dirty="0" smtClean="0"/>
              <a:t> Mobile several important features:</a:t>
            </a:r>
          </a:p>
          <a:p>
            <a:pPr lvl="1"/>
            <a:r>
              <a:rPr lang="en-US" dirty="0" smtClean="0"/>
              <a:t>Page transitions</a:t>
            </a:r>
          </a:p>
          <a:p>
            <a:pPr lvl="1"/>
            <a:r>
              <a:rPr lang="en-US" dirty="0" smtClean="0"/>
              <a:t>Navigation management</a:t>
            </a:r>
          </a:p>
          <a:p>
            <a:pPr lvl="1"/>
            <a:r>
              <a:rPr lang="en-US" dirty="0" smtClean="0"/>
              <a:t>Efficiency</a:t>
            </a:r>
          </a:p>
          <a:p>
            <a:endParaRPr lang="en-US" dirty="0" smtClean="0"/>
          </a:p>
          <a:p>
            <a:endParaRPr lang="en-US" dirty="0" smtClean="0"/>
          </a:p>
        </p:txBody>
      </p:sp>
      <p:grpSp>
        <p:nvGrpSpPr>
          <p:cNvPr id="9" name="Group 8"/>
          <p:cNvGrpSpPr/>
          <p:nvPr/>
        </p:nvGrpSpPr>
        <p:grpSpPr>
          <a:xfrm>
            <a:off x="5225143" y="3323772"/>
            <a:ext cx="3570514" cy="2814745"/>
            <a:chOff x="5225143" y="3323772"/>
            <a:chExt cx="3570514" cy="3048000"/>
          </a:xfrm>
        </p:grpSpPr>
        <p:pic>
          <p:nvPicPr>
            <p:cNvPr id="9217" name="Picture 1"/>
            <p:cNvPicPr>
              <a:picLocks noChangeAspect="1" noChangeArrowheads="1"/>
            </p:cNvPicPr>
            <p:nvPr/>
          </p:nvPicPr>
          <p:blipFill>
            <a:blip r:embed="rId3"/>
            <a:srcRect/>
            <a:stretch>
              <a:fillRect/>
            </a:stretch>
          </p:blipFill>
          <p:spPr bwMode="auto">
            <a:xfrm>
              <a:off x="5225143" y="3323772"/>
              <a:ext cx="2337532" cy="3048000"/>
            </a:xfrm>
            <a:prstGeom prst="rect">
              <a:avLst/>
            </a:prstGeom>
            <a:noFill/>
            <a:ln w="9525">
              <a:solidFill>
                <a:schemeClr val="tx2"/>
              </a:solidFill>
              <a:miter lim="800000"/>
              <a:headEnd/>
              <a:tailEnd/>
            </a:ln>
            <a:effectLst/>
          </p:spPr>
        </p:pic>
        <p:sp>
          <p:nvSpPr>
            <p:cNvPr id="5" name="Line Callout 1 4"/>
            <p:cNvSpPr/>
            <p:nvPr/>
          </p:nvSpPr>
          <p:spPr>
            <a:xfrm>
              <a:off x="8037886" y="3623624"/>
              <a:ext cx="757771" cy="359823"/>
            </a:xfrm>
            <a:prstGeom prst="borderCallout1">
              <a:avLst>
                <a:gd name="adj1" fmla="val 18750"/>
                <a:gd name="adj2" fmla="val -8333"/>
                <a:gd name="adj3" fmla="val 75833"/>
                <a:gd name="adj4" fmla="val -299350"/>
              </a:avLst>
            </a:prstGeom>
            <a:ln>
              <a:solidFill>
                <a:schemeClr val="tx1"/>
              </a:solidFill>
              <a:tailEnd type="triangle"/>
            </a:ln>
            <a:effectLst>
              <a:glow rad="635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Back button</a:t>
              </a:r>
              <a:endParaRPr lang="en-US" sz="14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kern="1200" dirty="0" smtClean="0">
                <a:solidFill>
                  <a:schemeClr val="tx1"/>
                </a:solidFill>
                <a:latin typeface="Arial" pitchFamily="34" charset="0"/>
                <a:ea typeface="+mj-ea"/>
                <a:cs typeface="Arial" pitchFamily="34" charset="0"/>
              </a:rPr>
              <a:t>2.1 : Understand </a:t>
            </a:r>
            <a:r>
              <a:rPr lang="en-US" sz="1200" b="1" kern="1200" dirty="0">
                <a:solidFill>
                  <a:schemeClr val="tx1"/>
                </a:solidFill>
                <a:latin typeface="Arial" pitchFamily="34" charset="0"/>
                <a:ea typeface="+mj-ea"/>
                <a:cs typeface="Arial" pitchFamily="34" charset="0"/>
              </a:rPr>
              <a:t>page </a:t>
            </a:r>
            <a:r>
              <a:rPr lang="en-US" sz="1200" b="1" kern="1200" dirty="0" smtClean="0">
                <a:solidFill>
                  <a:schemeClr val="tx1"/>
                </a:solidFill>
                <a:latin typeface="Arial" pitchFamily="34" charset="0"/>
                <a:ea typeface="+mj-ea"/>
                <a:cs typeface="Arial" pitchFamily="34" charset="0"/>
              </a:rPr>
              <a:t>architecture</a:t>
            </a:r>
            <a:r>
              <a:rPr lang="en-US" sz="2400" b="1" kern="1200" dirty="0" smtClean="0">
                <a:solidFill>
                  <a:schemeClr val="tx1"/>
                </a:solidFill>
                <a:latin typeface="Arial" pitchFamily="34" charset="0"/>
                <a:ea typeface="+mj-ea"/>
                <a:cs typeface="Arial" pitchFamily="34" charset="0"/>
              </a:rPr>
              <a:t/>
            </a:r>
            <a:br>
              <a:rPr lang="en-US" sz="2400" b="1" kern="1200" dirty="0" smtClean="0">
                <a:solidFill>
                  <a:schemeClr val="tx1"/>
                </a:solidFill>
                <a:latin typeface="Arial" pitchFamily="34" charset="0"/>
                <a:ea typeface="+mj-ea"/>
                <a:cs typeface="Arial" pitchFamily="34" charset="0"/>
              </a:rPr>
            </a:br>
            <a:r>
              <a:rPr lang="en-US" sz="2400" b="1" kern="1200" dirty="0" smtClean="0">
                <a:solidFill>
                  <a:schemeClr val="tx1"/>
                </a:solidFill>
                <a:latin typeface="Arial" pitchFamily="34" charset="0"/>
                <a:ea typeface="+mj-ea"/>
                <a:cs typeface="Arial" pitchFamily="34" charset="0"/>
              </a:rPr>
              <a:t>Multiple pages</a:t>
            </a:r>
            <a:endParaRPr lang="en-US" sz="2400" b="1" kern="1200" dirty="0">
              <a:solidFill>
                <a:schemeClr val="tx1"/>
              </a:solidFill>
              <a:latin typeface="Arial" pitchFamily="34" charset="0"/>
              <a:ea typeface="+mj-ea"/>
              <a:cs typeface="Arial" pitchFamily="34" charset="0"/>
            </a:endParaRPr>
          </a:p>
        </p:txBody>
      </p:sp>
      <p:sp>
        <p:nvSpPr>
          <p:cNvPr id="6" name="Content Placeholder 5"/>
          <p:cNvSpPr>
            <a:spLocks noGrp="1"/>
          </p:cNvSpPr>
          <p:nvPr>
            <p:ph idx="1"/>
          </p:nvPr>
        </p:nvSpPr>
        <p:spPr/>
        <p:txBody>
          <a:bodyPr/>
          <a:lstStyle/>
          <a:p>
            <a:r>
              <a:rPr lang="en-US" dirty="0" err="1" smtClean="0"/>
              <a:t>jQuery</a:t>
            </a:r>
            <a:r>
              <a:rPr lang="en-US" dirty="0" smtClean="0"/>
              <a:t> Mobile lets you create multiple pages in a single HTML file.</a:t>
            </a:r>
          </a:p>
          <a:p>
            <a:pPr lvl="1"/>
            <a:r>
              <a:rPr lang="en-US" dirty="0" smtClean="0"/>
              <a:t>Each page can be demarcated within the application with the  attribute </a:t>
            </a:r>
            <a:r>
              <a:rPr lang="en-US" b="1" dirty="0" smtClean="0"/>
              <a:t>data-role="page".</a:t>
            </a:r>
          </a:p>
          <a:p>
            <a:pPr lvl="1"/>
            <a:r>
              <a:rPr lang="en-US" dirty="0" smtClean="0"/>
              <a:t>These page sections must be top-level siblings in the document body – not nested.</a:t>
            </a:r>
          </a:p>
          <a:p>
            <a:pPr lvl="1"/>
            <a:r>
              <a:rPr lang="en-US" dirty="0" smtClean="0"/>
              <a:t>To link between the pages in the HTML file, you use placeholders.</a:t>
            </a:r>
          </a:p>
          <a:p>
            <a:pPr marL="174625" lvl="1" indent="0">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2.1 : Understand page architecture</a:t>
            </a:r>
            <a:r>
              <a:rPr lang="en-US" dirty="0" smtClean="0"/>
              <a:t/>
            </a:r>
            <a:br>
              <a:rPr lang="en-US" dirty="0" smtClean="0"/>
            </a:br>
            <a:r>
              <a:rPr lang="en-US" dirty="0" smtClean="0"/>
              <a:t>Multiple pages : an example</a:t>
            </a:r>
            <a:endParaRPr lang="en-US" sz="2400" dirty="0"/>
          </a:p>
        </p:txBody>
      </p:sp>
      <p:sp>
        <p:nvSpPr>
          <p:cNvPr id="2" name="Content Placeholder 1"/>
          <p:cNvSpPr>
            <a:spLocks noGrp="1"/>
          </p:cNvSpPr>
          <p:nvPr>
            <p:ph idx="1"/>
          </p:nvPr>
        </p:nvSpPr>
        <p:spPr/>
        <p:txBody>
          <a:bodyPr/>
          <a:lstStyle/>
          <a:p>
            <a:endParaRPr lang="en-US" dirty="0"/>
          </a:p>
        </p:txBody>
      </p:sp>
      <p:sp>
        <p:nvSpPr>
          <p:cNvPr id="5" name="AutoShape 4"/>
          <p:cNvSpPr>
            <a:spLocks noChangeArrowheads="1"/>
          </p:cNvSpPr>
          <p:nvPr/>
        </p:nvSpPr>
        <p:spPr bwMode="auto">
          <a:xfrm>
            <a:off x="319316" y="1101213"/>
            <a:ext cx="8505370" cy="4893187"/>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&lt;div id="</a:t>
            </a:r>
            <a:r>
              <a:rPr lang="en-US" dirty="0" err="1" smtClean="0">
                <a:solidFill>
                  <a:schemeClr val="tx2"/>
                </a:solidFill>
                <a:latin typeface="Arial" pitchFamily="34" charset="0"/>
                <a:cs typeface="Arial" pitchFamily="34" charset="0"/>
              </a:rPr>
              <a:t>firstpage</a:t>
            </a:r>
            <a:r>
              <a:rPr lang="en-US" dirty="0" smtClean="0">
                <a:solidFill>
                  <a:schemeClr val="tx2"/>
                </a:solidFill>
                <a:latin typeface="Arial" pitchFamily="34" charset="0"/>
                <a:cs typeface="Arial" pitchFamily="34" charset="0"/>
              </a:rPr>
              <a:t>" data-role="page"&gt;</a:t>
            </a:r>
          </a:p>
          <a:p>
            <a:r>
              <a:rPr lang="en-US" dirty="0" smtClean="0">
                <a:solidFill>
                  <a:schemeClr val="tx2"/>
                </a:solidFill>
                <a:latin typeface="Arial" pitchFamily="34" charset="0"/>
                <a:cs typeface="Arial" pitchFamily="34" charset="0"/>
              </a:rPr>
              <a:t>h1&gt;Page Content Header&lt;/h1&gt;&lt;/header&gt;</a:t>
            </a:r>
          </a:p>
          <a:p>
            <a:r>
              <a:rPr lang="en-US" dirty="0" smtClean="0">
                <a:solidFill>
                  <a:schemeClr val="tx2"/>
                </a:solidFill>
                <a:latin typeface="Arial" pitchFamily="34" charset="0"/>
                <a:cs typeface="Arial" pitchFamily="34" charset="0"/>
              </a:rPr>
              <a:t>    &lt;div data-role="content"&gt; </a:t>
            </a:r>
          </a:p>
          <a:p>
            <a:r>
              <a:rPr lang="en-US" dirty="0" smtClean="0">
                <a:solidFill>
                  <a:schemeClr val="tx2"/>
                </a:solidFill>
                <a:latin typeface="Arial" pitchFamily="34" charset="0"/>
                <a:cs typeface="Arial" pitchFamily="34" charset="0"/>
              </a:rPr>
              <a:t>        &lt;p&gt;This is page 1&lt;/p&gt;</a:t>
            </a:r>
          </a:p>
          <a:p>
            <a:r>
              <a:rPr lang="en-US" dirty="0" smtClean="0">
                <a:solidFill>
                  <a:schemeClr val="tx2"/>
                </a:solidFill>
                <a:latin typeface="Arial" pitchFamily="34" charset="0"/>
                <a:cs typeface="Arial" pitchFamily="34" charset="0"/>
              </a:rPr>
              <a:t>        &lt;p&gt;&lt;a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a:t>
            </a:r>
            <a:r>
              <a:rPr lang="en-US" dirty="0" err="1" smtClean="0">
                <a:solidFill>
                  <a:schemeClr val="tx2"/>
                </a:solidFill>
                <a:latin typeface="Arial" pitchFamily="34" charset="0"/>
                <a:cs typeface="Arial" pitchFamily="34" charset="0"/>
              </a:rPr>
              <a:t>secondpage</a:t>
            </a:r>
            <a:r>
              <a:rPr lang="en-US" dirty="0" smtClean="0">
                <a:solidFill>
                  <a:schemeClr val="tx2"/>
                </a:solidFill>
                <a:latin typeface="Arial" pitchFamily="34" charset="0"/>
                <a:cs typeface="Arial" pitchFamily="34" charset="0"/>
              </a:rPr>
              <a:t>" data-transition="flip"&gt;</a:t>
            </a:r>
            <a:r>
              <a:rPr lang="en-US" dirty="0" err="1" smtClean="0">
                <a:solidFill>
                  <a:schemeClr val="tx2"/>
                </a:solidFill>
                <a:latin typeface="Arial" pitchFamily="34" charset="0"/>
                <a:cs typeface="Arial" pitchFamily="34" charset="0"/>
              </a:rPr>
              <a:t>Goto</a:t>
            </a:r>
            <a:r>
              <a:rPr lang="en-US" dirty="0" smtClean="0">
                <a:solidFill>
                  <a:schemeClr val="tx2"/>
                </a:solidFill>
                <a:latin typeface="Arial" pitchFamily="34" charset="0"/>
                <a:cs typeface="Arial" pitchFamily="34" charset="0"/>
              </a:rPr>
              <a:t> second page&lt;/a&gt;    </a:t>
            </a:r>
          </a:p>
          <a:p>
            <a:r>
              <a:rPr lang="en-US" dirty="0" smtClean="0">
                <a:solidFill>
                  <a:schemeClr val="tx2"/>
                </a:solidFill>
                <a:latin typeface="Arial" pitchFamily="34" charset="0"/>
                <a:cs typeface="Arial" pitchFamily="34" charset="0"/>
              </a:rPr>
              <a:t>     &lt;/div&gt;</a:t>
            </a:r>
          </a:p>
          <a:p>
            <a:r>
              <a:rPr lang="en-US" dirty="0" smtClean="0">
                <a:solidFill>
                  <a:schemeClr val="tx2"/>
                </a:solidFill>
                <a:latin typeface="Arial" pitchFamily="34" charset="0"/>
                <a:cs typeface="Arial" pitchFamily="34" charset="0"/>
              </a:rPr>
              <a:t>        &lt;footer data-role="footer"&gt;Page Content Footer&lt;/footer&gt;</a:t>
            </a:r>
          </a:p>
          <a:p>
            <a:r>
              <a:rPr lang="en-US" dirty="0" smtClean="0">
                <a:solidFill>
                  <a:schemeClr val="tx2"/>
                </a:solidFill>
                <a:latin typeface="Arial" pitchFamily="34" charset="0"/>
                <a:cs typeface="Arial" pitchFamily="34" charset="0"/>
              </a:rPr>
              <a:t>    &lt;/div&gt;</a:t>
            </a:r>
          </a:p>
          <a:p>
            <a:r>
              <a:rPr lang="en-US" dirty="0" smtClean="0">
                <a:solidFill>
                  <a:schemeClr val="tx2"/>
                </a:solidFill>
                <a:latin typeface="Arial" pitchFamily="34" charset="0"/>
                <a:cs typeface="Arial" pitchFamily="34" charset="0"/>
              </a:rPr>
              <a:t>    &lt;div id="</a:t>
            </a:r>
            <a:r>
              <a:rPr lang="en-US" dirty="0" err="1" smtClean="0">
                <a:solidFill>
                  <a:schemeClr val="tx2"/>
                </a:solidFill>
                <a:latin typeface="Arial" pitchFamily="34" charset="0"/>
                <a:cs typeface="Arial" pitchFamily="34" charset="0"/>
              </a:rPr>
              <a:t>secondpage</a:t>
            </a:r>
            <a:r>
              <a:rPr lang="en-US" dirty="0" smtClean="0">
                <a:solidFill>
                  <a:schemeClr val="tx2"/>
                </a:solidFill>
                <a:latin typeface="Arial" pitchFamily="34" charset="0"/>
                <a:cs typeface="Arial" pitchFamily="34" charset="0"/>
              </a:rPr>
              <a:t>" data-role="page"&gt; </a:t>
            </a:r>
            <a:r>
              <a:rPr lang="en-US" dirty="0" smtClean="0">
                <a:solidFill>
                  <a:srgbClr val="0033CC"/>
                </a:solidFill>
                <a:latin typeface="Arial" pitchFamily="34" charset="0"/>
                <a:cs typeface="Arial" pitchFamily="34" charset="0"/>
              </a:rPr>
              <a:t>&lt;!-- This is the second page --&gt;</a:t>
            </a:r>
          </a:p>
          <a:p>
            <a:r>
              <a:rPr lang="en-US" dirty="0" smtClean="0">
                <a:solidFill>
                  <a:schemeClr val="tx2"/>
                </a:solidFill>
                <a:latin typeface="Arial" pitchFamily="34" charset="0"/>
                <a:cs typeface="Arial" pitchFamily="34" charset="0"/>
              </a:rPr>
              <a:t>      &lt;header data-role="header"&gt; &lt;h1&gt;Page Content Header&lt;/h1&gt;&lt;/header&gt;</a:t>
            </a:r>
          </a:p>
          <a:p>
            <a:r>
              <a:rPr lang="en-US" dirty="0" smtClean="0">
                <a:solidFill>
                  <a:schemeClr val="tx2"/>
                </a:solidFill>
                <a:latin typeface="Arial" pitchFamily="34" charset="0"/>
                <a:cs typeface="Arial" pitchFamily="34" charset="0"/>
              </a:rPr>
              <a:t>        &lt;div data-role="content"&gt;</a:t>
            </a:r>
          </a:p>
          <a:p>
            <a:r>
              <a:rPr lang="en-US" dirty="0" smtClean="0">
                <a:solidFill>
                  <a:schemeClr val="tx2"/>
                </a:solidFill>
                <a:latin typeface="Arial" pitchFamily="34" charset="0"/>
                <a:cs typeface="Arial" pitchFamily="34" charset="0"/>
              </a:rPr>
              <a:t>             &lt;p&gt;This is page 2&lt;/p&gt;</a:t>
            </a:r>
          </a:p>
          <a:p>
            <a:r>
              <a:rPr lang="en-US" dirty="0" smtClean="0">
                <a:solidFill>
                  <a:schemeClr val="tx2"/>
                </a:solidFill>
                <a:latin typeface="Arial" pitchFamily="34" charset="0"/>
                <a:cs typeface="Arial" pitchFamily="34" charset="0"/>
              </a:rPr>
              <a:t>             &lt;p&gt;&lt;a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a:t>
            </a:r>
            <a:r>
              <a:rPr lang="en-US" dirty="0" err="1" smtClean="0">
                <a:solidFill>
                  <a:schemeClr val="tx2"/>
                </a:solidFill>
                <a:latin typeface="Arial" pitchFamily="34" charset="0"/>
                <a:cs typeface="Arial" pitchFamily="34" charset="0"/>
              </a:rPr>
              <a:t>firstpage</a:t>
            </a:r>
            <a:r>
              <a:rPr lang="en-US" dirty="0" smtClean="0">
                <a:solidFill>
                  <a:schemeClr val="tx2"/>
                </a:solidFill>
                <a:latin typeface="Arial" pitchFamily="34" charset="0"/>
                <a:cs typeface="Arial" pitchFamily="34" charset="0"/>
              </a:rPr>
              <a:t>"&gt;Go to first page&lt;/a&gt;&lt;/p&gt;</a:t>
            </a:r>
          </a:p>
          <a:p>
            <a:r>
              <a:rPr lang="en-US" dirty="0" smtClean="0">
                <a:solidFill>
                  <a:schemeClr val="tx2"/>
                </a:solidFill>
                <a:latin typeface="Arial" pitchFamily="34" charset="0"/>
                <a:cs typeface="Arial" pitchFamily="34" charset="0"/>
              </a:rPr>
              <a:t>        &lt;/div&gt;</a:t>
            </a:r>
          </a:p>
          <a:p>
            <a:r>
              <a:rPr lang="en-US" dirty="0" smtClean="0">
                <a:solidFill>
                  <a:schemeClr val="tx2"/>
                </a:solidFill>
                <a:latin typeface="Arial" pitchFamily="34" charset="0"/>
                <a:cs typeface="Arial" pitchFamily="34" charset="0"/>
              </a:rPr>
              <a:t>        &lt;div data-role="footer"&gt;Page Content Footer&lt;/div&gt;</a:t>
            </a:r>
          </a:p>
          <a:p>
            <a:r>
              <a:rPr lang="en-US" dirty="0" smtClean="0">
                <a:solidFill>
                  <a:schemeClr val="tx2"/>
                </a:solidFill>
                <a:latin typeface="Arial" pitchFamily="34" charset="0"/>
                <a:cs typeface="Arial" pitchFamily="34" charset="0"/>
              </a:rPr>
              <a:t>    &lt;/div&gt;</a:t>
            </a:r>
            <a:endParaRPr lang="en-US" dirty="0">
              <a:solidFill>
                <a:schemeClr val="tx2"/>
              </a:solidFill>
              <a:latin typeface="Arial" pitchFamily="34" charset="0"/>
              <a:cs typeface="Arial" pitchFamily="34" charset="0"/>
            </a:endParaRPr>
          </a:p>
        </p:txBody>
      </p:sp>
      <p:pic>
        <p:nvPicPr>
          <p:cNvPr id="11267" name="Picture 3"/>
          <p:cNvPicPr>
            <a:picLocks noChangeAspect="1" noChangeArrowheads="1"/>
          </p:cNvPicPr>
          <p:nvPr/>
        </p:nvPicPr>
        <p:blipFill>
          <a:blip r:embed="rId3"/>
          <a:srcRect/>
          <a:stretch>
            <a:fillRect/>
          </a:stretch>
        </p:blipFill>
        <p:spPr bwMode="auto">
          <a:xfrm>
            <a:off x="6894285" y="4286865"/>
            <a:ext cx="2032001" cy="1925476"/>
          </a:xfrm>
          <a:prstGeom prst="rect">
            <a:avLst/>
          </a:prstGeom>
          <a:noFill/>
          <a:ln w="9525">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2.1 : Understand page architecture</a:t>
            </a:r>
            <a:r>
              <a:rPr lang="en-US" dirty="0" smtClean="0"/>
              <a:t/>
            </a:r>
            <a:br>
              <a:rPr lang="en-US" dirty="0" smtClean="0"/>
            </a:br>
            <a:r>
              <a:rPr lang="en-US" dirty="0" smtClean="0"/>
              <a:t>External pages : an example</a:t>
            </a:r>
            <a:endParaRPr lang="en-US" sz="2400" dirty="0"/>
          </a:p>
        </p:txBody>
      </p:sp>
      <p:sp>
        <p:nvSpPr>
          <p:cNvPr id="2" name="Content Placeholder 1"/>
          <p:cNvSpPr>
            <a:spLocks noGrp="1"/>
          </p:cNvSpPr>
          <p:nvPr>
            <p:ph idx="1"/>
          </p:nvPr>
        </p:nvSpPr>
        <p:spPr/>
        <p:txBody>
          <a:bodyPr/>
          <a:lstStyle/>
          <a:p>
            <a:endParaRPr lang="en-US"/>
          </a:p>
        </p:txBody>
      </p:sp>
      <p:sp>
        <p:nvSpPr>
          <p:cNvPr id="5" name="AutoShape 4"/>
          <p:cNvSpPr>
            <a:spLocks noChangeArrowheads="1"/>
          </p:cNvSpPr>
          <p:nvPr/>
        </p:nvSpPr>
        <p:spPr bwMode="auto">
          <a:xfrm>
            <a:off x="319316" y="1219200"/>
            <a:ext cx="8505370" cy="4775200"/>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 Internal page that links to an external page --&gt;</a:t>
            </a:r>
          </a:p>
          <a:p>
            <a:r>
              <a:rPr lang="en-US" dirty="0" smtClean="0">
                <a:solidFill>
                  <a:schemeClr val="tx2"/>
                </a:solidFill>
                <a:latin typeface="Arial" pitchFamily="34" charset="0"/>
                <a:cs typeface="Arial" pitchFamily="34" charset="0"/>
              </a:rPr>
              <a:t> &lt;section id="</a:t>
            </a:r>
            <a:r>
              <a:rPr lang="en-US" dirty="0" err="1" smtClean="0">
                <a:solidFill>
                  <a:schemeClr val="tx2"/>
                </a:solidFill>
                <a:latin typeface="Arial" pitchFamily="34" charset="0"/>
                <a:cs typeface="Arial" pitchFamily="34" charset="0"/>
              </a:rPr>
              <a:t>internalpage</a:t>
            </a:r>
            <a:r>
              <a:rPr lang="en-US" dirty="0" smtClean="0">
                <a:solidFill>
                  <a:schemeClr val="tx2"/>
                </a:solidFill>
                <a:latin typeface="Arial" pitchFamily="34" charset="0"/>
                <a:cs typeface="Arial" pitchFamily="34" charset="0"/>
              </a:rPr>
              <a:t>" data-role="page"&gt;</a:t>
            </a:r>
          </a:p>
          <a:p>
            <a:r>
              <a:rPr lang="en-US" dirty="0" smtClean="0">
                <a:solidFill>
                  <a:schemeClr val="tx2"/>
                </a:solidFill>
                <a:latin typeface="Arial" pitchFamily="34" charset="0"/>
                <a:cs typeface="Arial" pitchFamily="34" charset="0"/>
              </a:rPr>
              <a:t>     &lt;header data-role="header"&gt;External Page Linking&lt;/header&gt;</a:t>
            </a:r>
          </a:p>
          <a:p>
            <a:r>
              <a:rPr lang="en-US" dirty="0" smtClean="0">
                <a:solidFill>
                  <a:schemeClr val="tx2"/>
                </a:solidFill>
                <a:latin typeface="Arial" pitchFamily="34" charset="0"/>
                <a:cs typeface="Arial" pitchFamily="34" charset="0"/>
              </a:rPr>
              <a:t>     &lt;div data-role="content"&gt;</a:t>
            </a:r>
          </a:p>
          <a:p>
            <a:r>
              <a:rPr lang="en-US" dirty="0" smtClean="0">
                <a:solidFill>
                  <a:schemeClr val="tx2"/>
                </a:solidFill>
                <a:latin typeface="Arial" pitchFamily="34" charset="0"/>
                <a:cs typeface="Arial" pitchFamily="34" charset="0"/>
              </a:rPr>
              <a:t>        &lt;p&gt;This is page 1&lt;/p&gt;</a:t>
            </a:r>
          </a:p>
          <a:p>
            <a:r>
              <a:rPr lang="en-US" dirty="0" smtClean="0">
                <a:solidFill>
                  <a:schemeClr val="tx2"/>
                </a:solidFill>
                <a:latin typeface="Arial" pitchFamily="34" charset="0"/>
                <a:cs typeface="Arial" pitchFamily="34" charset="0"/>
              </a:rPr>
              <a:t>        &lt;p&gt;&lt;a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="externalpage1.html"&gt;Link external page via Ajax&lt;/a&gt;&lt;/p&gt;</a:t>
            </a:r>
          </a:p>
          <a:p>
            <a:r>
              <a:rPr lang="en-US" dirty="0" smtClean="0">
                <a:solidFill>
                  <a:schemeClr val="tx2"/>
                </a:solidFill>
                <a:latin typeface="Arial" pitchFamily="34" charset="0"/>
                <a:cs typeface="Arial" pitchFamily="34" charset="0"/>
              </a:rPr>
              <a:t>        &lt;p&gt;&lt;a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="externalpage1.html" data-</a:t>
            </a:r>
            <a:r>
              <a:rPr lang="en-US" dirty="0" err="1" smtClean="0">
                <a:solidFill>
                  <a:schemeClr val="tx2"/>
                </a:solidFill>
                <a:latin typeface="Arial" pitchFamily="34" charset="0"/>
                <a:cs typeface="Arial" pitchFamily="34" charset="0"/>
              </a:rPr>
              <a:t>ajax</a:t>
            </a:r>
            <a:r>
              <a:rPr lang="en-US" dirty="0" smtClean="0">
                <a:solidFill>
                  <a:schemeClr val="tx2"/>
                </a:solidFill>
                <a:latin typeface="Arial" pitchFamily="34" charset="0"/>
                <a:cs typeface="Arial" pitchFamily="34" charset="0"/>
              </a:rPr>
              <a:t>="false"&gt;Link external page without Ajax&lt;/a&gt;&lt;/p&gt;</a:t>
            </a:r>
          </a:p>
          <a:p>
            <a:r>
              <a:rPr lang="en-US" dirty="0" smtClean="0">
                <a:solidFill>
                  <a:schemeClr val="tx2"/>
                </a:solidFill>
                <a:latin typeface="Arial" pitchFamily="34" charset="0"/>
                <a:cs typeface="Arial" pitchFamily="34" charset="0"/>
              </a:rPr>
              <a:t>         &lt;p&gt;&lt;a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="externalpage1.html" target="_blank"&gt;Link external page without Ajax&lt;/a&gt;&lt;/p&gt;</a:t>
            </a:r>
          </a:p>
          <a:p>
            <a:r>
              <a:rPr lang="en-US" dirty="0" smtClean="0">
                <a:solidFill>
                  <a:schemeClr val="tx2"/>
                </a:solidFill>
                <a:latin typeface="Arial" pitchFamily="34" charset="0"/>
                <a:cs typeface="Arial" pitchFamily="34" charset="0"/>
              </a:rPr>
              <a:t>         &lt;p&gt;&lt;a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="externalpage2.html" </a:t>
            </a:r>
            <a:r>
              <a:rPr lang="en-US" dirty="0" err="1" smtClean="0">
                <a:solidFill>
                  <a:schemeClr val="tx2"/>
                </a:solidFill>
                <a:latin typeface="Arial" pitchFamily="34" charset="0"/>
                <a:cs typeface="Arial" pitchFamily="34" charset="0"/>
              </a:rPr>
              <a:t>rel</a:t>
            </a:r>
            <a:r>
              <a:rPr lang="en-US" dirty="0" smtClean="0">
                <a:solidFill>
                  <a:schemeClr val="tx2"/>
                </a:solidFill>
                <a:latin typeface="Arial" pitchFamily="34" charset="0"/>
                <a:cs typeface="Arial" pitchFamily="34" charset="0"/>
              </a:rPr>
              <a:t>="external"&gt;Link another external page without Ajax&lt;/a&gt;&lt;/p&gt;</a:t>
            </a:r>
          </a:p>
          <a:p>
            <a:r>
              <a:rPr lang="en-US" dirty="0" smtClean="0">
                <a:solidFill>
                  <a:schemeClr val="tx2"/>
                </a:solidFill>
                <a:latin typeface="Arial" pitchFamily="34" charset="0"/>
                <a:cs typeface="Arial" pitchFamily="34" charset="0"/>
              </a:rPr>
              <a:t>        &lt;/div&gt;</a:t>
            </a:r>
          </a:p>
          <a:p>
            <a:r>
              <a:rPr lang="en-US" dirty="0" smtClean="0">
                <a:solidFill>
                  <a:schemeClr val="tx2"/>
                </a:solidFill>
                <a:latin typeface="Arial" pitchFamily="34" charset="0"/>
                <a:cs typeface="Arial" pitchFamily="34" charset="0"/>
              </a:rPr>
              <a:t>    &lt;/section&gt;</a:t>
            </a:r>
            <a:endParaRPr lang="en-US"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dirty="0" smtClean="0"/>
              <a:t>2.2 : Use page transitions</a:t>
            </a:r>
            <a:br>
              <a:rPr lang="en-US" sz="1200" b="1" dirty="0" smtClean="0"/>
            </a:br>
            <a:r>
              <a:rPr lang="en-US" sz="2400" b="1" dirty="0" smtClean="0"/>
              <a:t>Page transition</a:t>
            </a:r>
            <a:endParaRPr lang="en-US" sz="2400" dirty="0"/>
          </a:p>
        </p:txBody>
      </p:sp>
      <p:sp>
        <p:nvSpPr>
          <p:cNvPr id="6" name="Content Placeholder 5"/>
          <p:cNvSpPr>
            <a:spLocks noGrp="1"/>
          </p:cNvSpPr>
          <p:nvPr>
            <p:ph idx="1"/>
          </p:nvPr>
        </p:nvSpPr>
        <p:spPr/>
        <p:txBody>
          <a:bodyPr>
            <a:normAutofit/>
          </a:bodyPr>
          <a:lstStyle/>
          <a:p>
            <a:r>
              <a:rPr lang="en-US" dirty="0" err="1" smtClean="0"/>
              <a:t>jQuery</a:t>
            </a:r>
            <a:r>
              <a:rPr lang="en-US" dirty="0" smtClean="0"/>
              <a:t> Mobile has several animated transitions that can be used when changing pages or displaying dialogs.</a:t>
            </a:r>
          </a:p>
          <a:p>
            <a:r>
              <a:rPr lang="en-US" dirty="0" smtClean="0"/>
              <a:t>Page transitions can be specified using the </a:t>
            </a:r>
            <a:r>
              <a:rPr lang="en-US" dirty="0" smtClean="0">
                <a:solidFill>
                  <a:srgbClr val="0033CC"/>
                </a:solidFill>
              </a:rPr>
              <a:t>data-transition</a:t>
            </a:r>
            <a:r>
              <a:rPr lang="en-US" dirty="0" smtClean="0"/>
              <a:t> attribute to the link. Valid values are:</a:t>
            </a:r>
          </a:p>
          <a:p>
            <a:pPr lvl="1"/>
            <a:r>
              <a:rPr lang="en-US" b="1" dirty="0" smtClean="0"/>
              <a:t>fade</a:t>
            </a:r>
            <a:r>
              <a:rPr lang="en-US" dirty="0" smtClean="0"/>
              <a:t>: Fade the page or dialog in over the previous content</a:t>
            </a:r>
          </a:p>
          <a:p>
            <a:pPr lvl="1"/>
            <a:r>
              <a:rPr lang="en-US" b="1" dirty="0" smtClean="0"/>
              <a:t>flip</a:t>
            </a:r>
            <a:r>
              <a:rPr lang="en-US" dirty="0" smtClean="0"/>
              <a:t>: An animated page flip, rotating the current view out with the other view on the reverse side</a:t>
            </a:r>
          </a:p>
          <a:p>
            <a:pPr lvl="1"/>
            <a:r>
              <a:rPr lang="en-US" b="1" dirty="0" smtClean="0"/>
              <a:t>pop</a:t>
            </a:r>
            <a:r>
              <a:rPr lang="en-US" dirty="0" smtClean="0"/>
              <a:t>: The page springs into view from the center of the screen</a:t>
            </a:r>
          </a:p>
          <a:p>
            <a:pPr lvl="1"/>
            <a:r>
              <a:rPr lang="en-US" b="1" dirty="0" smtClean="0"/>
              <a:t>slide</a:t>
            </a:r>
            <a:r>
              <a:rPr lang="en-US" dirty="0" smtClean="0"/>
              <a:t>: Slide in from the left or right, pushing previous content out of the way</a:t>
            </a:r>
          </a:p>
          <a:p>
            <a:pPr lvl="1"/>
            <a:r>
              <a:rPr lang="en-US" b="1" dirty="0" err="1" smtClean="0"/>
              <a:t>slidedown</a:t>
            </a:r>
            <a:r>
              <a:rPr lang="en-US" dirty="0" smtClean="0"/>
              <a:t>: Slide down from the top, over the top of the current content</a:t>
            </a:r>
          </a:p>
          <a:p>
            <a:pPr lvl="1"/>
            <a:r>
              <a:rPr lang="en-US" b="1" dirty="0" err="1" smtClean="0"/>
              <a:t>slideup</a:t>
            </a:r>
            <a:r>
              <a:rPr lang="en-US" dirty="0" smtClean="0"/>
              <a:t>: Slide up to the top, revealing the next content below</a:t>
            </a:r>
          </a:p>
        </p:txBody>
      </p:sp>
      <p:sp>
        <p:nvSpPr>
          <p:cNvPr id="5" name="AutoShape 4"/>
          <p:cNvSpPr>
            <a:spLocks noChangeArrowheads="1"/>
          </p:cNvSpPr>
          <p:nvPr/>
        </p:nvSpPr>
        <p:spPr bwMode="auto">
          <a:xfrm>
            <a:off x="772510" y="5391806"/>
            <a:ext cx="7851228" cy="583325"/>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&lt;p&gt;&lt;a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a:t>
            </a:r>
            <a:r>
              <a:rPr lang="en-US" dirty="0" err="1" smtClean="0">
                <a:solidFill>
                  <a:schemeClr val="tx2"/>
                </a:solidFill>
                <a:latin typeface="Arial" pitchFamily="34" charset="0"/>
                <a:cs typeface="Arial" pitchFamily="34" charset="0"/>
              </a:rPr>
              <a:t>secondpage</a:t>
            </a:r>
            <a:r>
              <a:rPr lang="en-US" dirty="0" smtClean="0">
                <a:solidFill>
                  <a:schemeClr val="tx2"/>
                </a:solidFill>
                <a:latin typeface="Arial" pitchFamily="34" charset="0"/>
                <a:cs typeface="Arial" pitchFamily="34" charset="0"/>
              </a:rPr>
              <a:t>" </a:t>
            </a:r>
            <a:r>
              <a:rPr lang="en-US" dirty="0" smtClean="0">
                <a:solidFill>
                  <a:srgbClr val="0033CC"/>
                </a:solidFill>
                <a:latin typeface="Arial" pitchFamily="34" charset="0"/>
                <a:cs typeface="Arial" pitchFamily="34" charset="0"/>
              </a:rPr>
              <a:t>data-transition="flip"</a:t>
            </a:r>
            <a:r>
              <a:rPr lang="en-US" dirty="0" smtClean="0">
                <a:solidFill>
                  <a:schemeClr val="tx2"/>
                </a:solidFill>
                <a:latin typeface="Arial" pitchFamily="34" charset="0"/>
                <a:cs typeface="Arial" pitchFamily="34" charset="0"/>
              </a:rPr>
              <a:t>&gt;</a:t>
            </a:r>
            <a:r>
              <a:rPr lang="en-US" dirty="0" err="1" smtClean="0">
                <a:solidFill>
                  <a:schemeClr val="tx2"/>
                </a:solidFill>
                <a:latin typeface="Arial" pitchFamily="34" charset="0"/>
                <a:cs typeface="Arial" pitchFamily="34" charset="0"/>
              </a:rPr>
              <a:t>Goto</a:t>
            </a:r>
            <a:r>
              <a:rPr lang="en-US" dirty="0" smtClean="0">
                <a:solidFill>
                  <a:schemeClr val="tx2"/>
                </a:solidFill>
                <a:latin typeface="Arial" pitchFamily="34" charset="0"/>
                <a:cs typeface="Arial" pitchFamily="34" charset="0"/>
              </a:rPr>
              <a:t> second page&lt;/a&gt;   </a:t>
            </a:r>
            <a:endParaRPr lang="en-US"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l" rtl="0">
              <a:spcBef>
                <a:spcPct val="0"/>
              </a:spcBef>
            </a:pPr>
            <a:r>
              <a:rPr lang="en-US" sz="1200" b="1" dirty="0" smtClean="0">
                <a:latin typeface="Arial" pitchFamily="34" charset="0"/>
                <a:cs typeface="Arial" pitchFamily="34" charset="0"/>
              </a:rPr>
              <a:t>2.3 : Create and use dialogs</a:t>
            </a:r>
            <a:r>
              <a:rPr lang="en-US" dirty="0" smtClean="0"/>
              <a:t/>
            </a:r>
            <a:br>
              <a:rPr lang="en-US" dirty="0" smtClean="0"/>
            </a:br>
            <a:r>
              <a:rPr lang="en-US" sz="2400" b="1" dirty="0" smtClean="0">
                <a:latin typeface="Arial" pitchFamily="34" charset="0"/>
                <a:cs typeface="Arial" pitchFamily="34" charset="0"/>
              </a:rPr>
              <a:t>Dialogs</a:t>
            </a:r>
            <a:endParaRPr lang="en-US" sz="2400" b="1" dirty="0">
              <a:latin typeface="Arial" pitchFamily="34" charset="0"/>
              <a:cs typeface="Arial" pitchFamily="34" charset="0"/>
            </a:endParaRPr>
          </a:p>
        </p:txBody>
      </p:sp>
      <p:sp>
        <p:nvSpPr>
          <p:cNvPr id="6" name="Content Placeholder 5"/>
          <p:cNvSpPr>
            <a:spLocks noGrp="1"/>
          </p:cNvSpPr>
          <p:nvPr>
            <p:ph idx="1"/>
          </p:nvPr>
        </p:nvSpPr>
        <p:spPr/>
        <p:txBody>
          <a:bodyPr/>
          <a:lstStyle/>
          <a:p>
            <a:r>
              <a:rPr lang="en-US" dirty="0" smtClean="0"/>
              <a:t>A dialog is just a standard page styled differently.</a:t>
            </a:r>
          </a:p>
          <a:p>
            <a:r>
              <a:rPr lang="en-US" dirty="0" smtClean="0"/>
              <a:t>To create a dialog in </a:t>
            </a:r>
            <a:r>
              <a:rPr lang="en-US" dirty="0" err="1" smtClean="0"/>
              <a:t>jQuery</a:t>
            </a:r>
            <a:r>
              <a:rPr lang="en-US" dirty="0" smtClean="0"/>
              <a:t> Mobile simply add the  </a:t>
            </a:r>
            <a:r>
              <a:rPr lang="en-US" dirty="0" smtClean="0">
                <a:solidFill>
                  <a:srgbClr val="0033CC"/>
                </a:solidFill>
              </a:rPr>
              <a:t>data-</a:t>
            </a:r>
            <a:r>
              <a:rPr lang="en-US" dirty="0" err="1" smtClean="0">
                <a:solidFill>
                  <a:srgbClr val="0033CC"/>
                </a:solidFill>
              </a:rPr>
              <a:t>rel</a:t>
            </a:r>
            <a:r>
              <a:rPr lang="en-US" dirty="0" smtClean="0">
                <a:solidFill>
                  <a:srgbClr val="0033CC"/>
                </a:solidFill>
              </a:rPr>
              <a:t>=“dialog” </a:t>
            </a:r>
            <a:r>
              <a:rPr lang="en-US" dirty="0" smtClean="0"/>
              <a:t>attribute to a link.</a:t>
            </a:r>
          </a:p>
          <a:p>
            <a:endParaRPr lang="en-US" dirty="0" smtClean="0"/>
          </a:p>
        </p:txBody>
      </p:sp>
      <p:sp>
        <p:nvSpPr>
          <p:cNvPr id="5" name="AutoShape 4"/>
          <p:cNvSpPr>
            <a:spLocks noChangeArrowheads="1"/>
          </p:cNvSpPr>
          <p:nvPr/>
        </p:nvSpPr>
        <p:spPr bwMode="auto">
          <a:xfrm>
            <a:off x="441435" y="2644877"/>
            <a:ext cx="8308428" cy="3535206"/>
          </a:xfrm>
          <a:prstGeom prst="roundRect">
            <a:avLst>
              <a:gd name="adj" fmla="val 16667"/>
            </a:avLst>
          </a:prstGeom>
          <a:noFill/>
          <a:ln w="19050">
            <a:solidFill>
              <a:srgbClr val="FF9900"/>
            </a:solidFill>
            <a:round/>
            <a:headEnd/>
            <a:tailEnd/>
          </a:ln>
          <a:effectLst/>
        </p:spPr>
        <p:txBody>
          <a:bodyPr anchor="ctr"/>
          <a:lstStyle/>
          <a:p>
            <a:r>
              <a:rPr lang="en-US" dirty="0" smtClean="0">
                <a:solidFill>
                  <a:schemeClr val="tx2"/>
                </a:solidFill>
                <a:latin typeface="Arial" pitchFamily="34" charset="0"/>
                <a:cs typeface="Arial" pitchFamily="34" charset="0"/>
              </a:rPr>
              <a:t>&lt;section id="</a:t>
            </a:r>
            <a:r>
              <a:rPr lang="en-US" dirty="0" err="1" smtClean="0">
                <a:solidFill>
                  <a:schemeClr val="tx2"/>
                </a:solidFill>
                <a:latin typeface="Arial" pitchFamily="34" charset="0"/>
                <a:cs typeface="Arial" pitchFamily="34" charset="0"/>
              </a:rPr>
              <a:t>firstpage</a:t>
            </a:r>
            <a:r>
              <a:rPr lang="en-US" dirty="0" smtClean="0">
                <a:solidFill>
                  <a:schemeClr val="tx2"/>
                </a:solidFill>
                <a:latin typeface="Arial" pitchFamily="34" charset="0"/>
                <a:cs typeface="Arial" pitchFamily="34" charset="0"/>
              </a:rPr>
              <a:t>" data-role="page"&gt;</a:t>
            </a:r>
          </a:p>
          <a:p>
            <a:r>
              <a:rPr lang="en-US" dirty="0" smtClean="0">
                <a:solidFill>
                  <a:schemeClr val="tx2"/>
                </a:solidFill>
                <a:latin typeface="Arial" pitchFamily="34" charset="0"/>
                <a:cs typeface="Arial" pitchFamily="34" charset="0"/>
              </a:rPr>
              <a:t>    &lt;header data-role="header“&gt;&lt;h1&gt;Page Header&lt;/h1&gt; &lt;/header&gt;</a:t>
            </a:r>
          </a:p>
          <a:p>
            <a:r>
              <a:rPr lang="en-US" dirty="0" smtClean="0">
                <a:solidFill>
                  <a:schemeClr val="tx2"/>
                </a:solidFill>
                <a:latin typeface="Arial" pitchFamily="34" charset="0"/>
                <a:cs typeface="Arial" pitchFamily="34" charset="0"/>
              </a:rPr>
              <a:t>    &lt;div data-role="content"&gt; &lt;p&gt;This is page 1&lt;/p&gt;</a:t>
            </a:r>
          </a:p>
          <a:p>
            <a:r>
              <a:rPr lang="en-US" dirty="0" smtClean="0">
                <a:solidFill>
                  <a:schemeClr val="tx2"/>
                </a:solidFill>
                <a:latin typeface="Arial" pitchFamily="34" charset="0"/>
                <a:cs typeface="Arial" pitchFamily="34" charset="0"/>
              </a:rPr>
              <a:t>    &lt;p&gt;&lt;a </a:t>
            </a:r>
            <a:r>
              <a:rPr lang="en-US" dirty="0" err="1" smtClean="0">
                <a:solidFill>
                  <a:schemeClr val="tx2"/>
                </a:solidFill>
                <a:latin typeface="Arial" pitchFamily="34" charset="0"/>
                <a:cs typeface="Arial" pitchFamily="34" charset="0"/>
              </a:rPr>
              <a:t>href</a:t>
            </a:r>
            <a:r>
              <a:rPr lang="en-US" dirty="0" smtClean="0">
                <a:solidFill>
                  <a:schemeClr val="tx2"/>
                </a:solidFill>
                <a:latin typeface="Arial" pitchFamily="34" charset="0"/>
                <a:cs typeface="Arial" pitchFamily="34" charset="0"/>
              </a:rPr>
              <a:t>="#</a:t>
            </a:r>
            <a:r>
              <a:rPr lang="en-US" dirty="0" err="1" smtClean="0">
                <a:solidFill>
                  <a:schemeClr val="tx2"/>
                </a:solidFill>
                <a:latin typeface="Arial" pitchFamily="34" charset="0"/>
                <a:cs typeface="Arial" pitchFamily="34" charset="0"/>
              </a:rPr>
              <a:t>secondpage</a:t>
            </a:r>
            <a:r>
              <a:rPr lang="en-US" dirty="0" smtClean="0">
                <a:solidFill>
                  <a:schemeClr val="tx2"/>
                </a:solidFill>
                <a:latin typeface="Arial" pitchFamily="34" charset="0"/>
                <a:cs typeface="Arial" pitchFamily="34" charset="0"/>
              </a:rPr>
              <a:t>" </a:t>
            </a:r>
            <a:r>
              <a:rPr lang="en-US" dirty="0" smtClean="0">
                <a:solidFill>
                  <a:srgbClr val="0033CC"/>
                </a:solidFill>
                <a:latin typeface="Arial" pitchFamily="34" charset="0"/>
                <a:cs typeface="Arial" pitchFamily="34" charset="0"/>
              </a:rPr>
              <a:t>data-</a:t>
            </a:r>
            <a:r>
              <a:rPr lang="en-US" dirty="0" err="1" smtClean="0">
                <a:solidFill>
                  <a:srgbClr val="0033CC"/>
                </a:solidFill>
                <a:latin typeface="Arial" pitchFamily="34" charset="0"/>
                <a:cs typeface="Arial" pitchFamily="34" charset="0"/>
              </a:rPr>
              <a:t>rel</a:t>
            </a:r>
            <a:r>
              <a:rPr lang="en-US" dirty="0" smtClean="0">
                <a:solidFill>
                  <a:srgbClr val="0033CC"/>
                </a:solidFill>
                <a:latin typeface="Arial" pitchFamily="34" charset="0"/>
                <a:cs typeface="Arial" pitchFamily="34" charset="0"/>
              </a:rPr>
              <a:t>="dialog"</a:t>
            </a:r>
            <a:r>
              <a:rPr lang="en-US" dirty="0" smtClean="0">
                <a:solidFill>
                  <a:schemeClr val="tx2"/>
                </a:solidFill>
                <a:latin typeface="Arial" pitchFamily="34" charset="0"/>
                <a:cs typeface="Arial" pitchFamily="34" charset="0"/>
              </a:rPr>
              <a:t>&gt;Display Dialog&lt;/a&gt;&lt;/p&gt;</a:t>
            </a:r>
          </a:p>
          <a:p>
            <a:r>
              <a:rPr lang="en-US" dirty="0" smtClean="0">
                <a:solidFill>
                  <a:schemeClr val="tx2"/>
                </a:solidFill>
                <a:latin typeface="Arial" pitchFamily="34" charset="0"/>
                <a:cs typeface="Arial" pitchFamily="34" charset="0"/>
              </a:rPr>
              <a:t>    &lt;/div&gt;</a:t>
            </a:r>
          </a:p>
          <a:p>
            <a:r>
              <a:rPr lang="en-US" dirty="0" smtClean="0">
                <a:solidFill>
                  <a:schemeClr val="tx2"/>
                </a:solidFill>
                <a:latin typeface="Arial" pitchFamily="34" charset="0"/>
                <a:cs typeface="Arial" pitchFamily="34" charset="0"/>
              </a:rPr>
              <a:t>    &lt;footer data-role="footer"&gt;&lt;h2&gt;Page Content Footer&lt;/h2&gt;&lt;/footer&gt;</a:t>
            </a:r>
          </a:p>
          <a:p>
            <a:r>
              <a:rPr lang="en-US" dirty="0" smtClean="0">
                <a:solidFill>
                  <a:schemeClr val="tx2"/>
                </a:solidFill>
                <a:latin typeface="Arial" pitchFamily="34" charset="0"/>
                <a:cs typeface="Arial" pitchFamily="34" charset="0"/>
              </a:rPr>
              <a:t>    &lt;/section&gt;</a:t>
            </a:r>
          </a:p>
          <a:p>
            <a:r>
              <a:rPr lang="en-US" b="1" dirty="0" smtClean="0">
                <a:solidFill>
                  <a:srgbClr val="41631B"/>
                </a:solidFill>
                <a:latin typeface="Arial" pitchFamily="34" charset="0"/>
                <a:cs typeface="Arial" pitchFamily="34" charset="0"/>
              </a:rPr>
              <a:t>    &lt;!-- This page will be displayed as a dialog --&gt;</a:t>
            </a:r>
          </a:p>
          <a:p>
            <a:r>
              <a:rPr lang="en-US" dirty="0" smtClean="0">
                <a:solidFill>
                  <a:schemeClr val="tx2"/>
                </a:solidFill>
                <a:latin typeface="Arial" pitchFamily="34" charset="0"/>
                <a:cs typeface="Arial" pitchFamily="34" charset="0"/>
              </a:rPr>
              <a:t>    &lt;div id="</a:t>
            </a:r>
            <a:r>
              <a:rPr lang="en-US" dirty="0" err="1" smtClean="0">
                <a:solidFill>
                  <a:schemeClr val="tx2"/>
                </a:solidFill>
                <a:latin typeface="Arial" pitchFamily="34" charset="0"/>
                <a:cs typeface="Arial" pitchFamily="34" charset="0"/>
              </a:rPr>
              <a:t>secondpage</a:t>
            </a:r>
            <a:r>
              <a:rPr lang="en-US" dirty="0" smtClean="0">
                <a:solidFill>
                  <a:schemeClr val="tx2"/>
                </a:solidFill>
                <a:latin typeface="Arial" pitchFamily="34" charset="0"/>
                <a:cs typeface="Arial" pitchFamily="34" charset="0"/>
              </a:rPr>
              <a:t>" data-role="page"&gt;</a:t>
            </a:r>
          </a:p>
          <a:p>
            <a:r>
              <a:rPr lang="en-US" dirty="0" smtClean="0">
                <a:solidFill>
                  <a:schemeClr val="tx2"/>
                </a:solidFill>
                <a:latin typeface="Arial" pitchFamily="34" charset="0"/>
                <a:cs typeface="Arial" pitchFamily="34" charset="0"/>
              </a:rPr>
              <a:t>        &lt;div data-role="header“&gt;&lt;h1&gt;Dialog Title&lt;/h1&gt;&lt;/div&gt;</a:t>
            </a:r>
          </a:p>
          <a:p>
            <a:r>
              <a:rPr lang="en-US" dirty="0" smtClean="0">
                <a:solidFill>
                  <a:schemeClr val="tx2"/>
                </a:solidFill>
                <a:latin typeface="Arial" pitchFamily="34" charset="0"/>
                <a:cs typeface="Arial" pitchFamily="34" charset="0"/>
              </a:rPr>
              <a:t>        &lt;div data-role="content“&gt;&lt;p&gt;This page contains the dialog content&lt;/p&gt;&lt;/div&gt;</a:t>
            </a:r>
          </a:p>
          <a:p>
            <a:r>
              <a:rPr lang="en-US" dirty="0" smtClean="0">
                <a:solidFill>
                  <a:schemeClr val="tx2"/>
                </a:solidFill>
                <a:latin typeface="Arial" pitchFamily="34" charset="0"/>
                <a:cs typeface="Arial" pitchFamily="34" charset="0"/>
              </a:rPr>
              <a:t>        &lt;div data-role="footer"&gt;Dialog Footer&lt;/div&gt;&lt;/div&gt;</a:t>
            </a:r>
            <a:endParaRPr lang="en-US"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Demo</a:t>
            </a:r>
            <a:endParaRPr lang="en-US" sz="2400" dirty="0"/>
          </a:p>
        </p:txBody>
      </p:sp>
      <p:sp>
        <p:nvSpPr>
          <p:cNvPr id="9" name="Content Placeholder 8"/>
          <p:cNvSpPr>
            <a:spLocks noGrp="1"/>
          </p:cNvSpPr>
          <p:nvPr>
            <p:ph idx="1"/>
          </p:nvPr>
        </p:nvSpPr>
        <p:spPr/>
        <p:txBody>
          <a:bodyPr/>
          <a:lstStyle/>
          <a:p>
            <a:pPr>
              <a:buFont typeface="Wingdings" panose="05000000000000000000" pitchFamily="2" charset="2"/>
              <a:buChar char="§"/>
            </a:pPr>
            <a:r>
              <a:rPr lang="en-US" dirty="0" smtClean="0"/>
              <a:t>Intro.html</a:t>
            </a:r>
          </a:p>
          <a:p>
            <a:pPr>
              <a:buFont typeface="Wingdings" panose="05000000000000000000" pitchFamily="2" charset="2"/>
              <a:buChar char="§"/>
            </a:pPr>
            <a:r>
              <a:rPr lang="en-US" dirty="0" smtClean="0"/>
              <a:t>PageNavigation.html</a:t>
            </a:r>
          </a:p>
          <a:p>
            <a:pPr>
              <a:buFont typeface="Wingdings" panose="05000000000000000000" pitchFamily="2" charset="2"/>
              <a:buChar char="§"/>
            </a:pPr>
            <a:r>
              <a:rPr lang="en-US" dirty="0" smtClean="0"/>
              <a:t>PageTransitions.html</a:t>
            </a:r>
          </a:p>
          <a:p>
            <a:pPr>
              <a:buFont typeface="Wingdings" panose="05000000000000000000" pitchFamily="2" charset="2"/>
              <a:buChar char="§"/>
            </a:pPr>
            <a:r>
              <a:rPr lang="en-US" dirty="0" smtClean="0"/>
              <a:t>UsingDialogs.html</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evel xmlns="2792f03d-d3b8-434f-88d1-32c1c69d1f7a">L1</Level>
    <Category xmlns="2792f03d-d3b8-434f-88d1-32c1c69d1f7a">Module Artifact</Category>
    <Material_x0020_Type xmlns="2792f03d-d3b8-434f-88d1-32c1c69d1f7a">Class book</Material_x0020_Type>
  </documentManagement>
</p:properties>
</file>

<file path=customXml/itemProps1.xml><?xml version="1.0" encoding="utf-8"?>
<ds:datastoreItem xmlns:ds="http://schemas.openxmlformats.org/officeDocument/2006/customXml" ds:itemID="{EC5E3158-DB60-4413-B8F6-903698D956E2}"/>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ClassBook-LessonXX-Template Capgemini</Template>
  <TotalTime>788</TotalTime>
  <Words>1700</Words>
  <Application>Microsoft Office PowerPoint</Application>
  <PresentationFormat>On-screen Show (4:3)</PresentationFormat>
  <Paragraphs>138</Paragraphs>
  <Slides>12</Slides>
  <Notes>12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Candara</vt:lpstr>
      <vt:lpstr>Helvetica Light</vt:lpstr>
      <vt:lpstr>ＭＳ Ｐゴシック</vt:lpstr>
      <vt:lpstr>Wingdings</vt:lpstr>
      <vt:lpstr>2_Corporate Presentation Template (4x3 - Normal)</vt:lpstr>
      <vt:lpstr>think-cell Slide</vt:lpstr>
      <vt:lpstr>jQuery Mobile</vt:lpstr>
      <vt:lpstr>Lesson Objectives</vt:lpstr>
      <vt:lpstr>2.1 : Understand page architecture A recap</vt:lpstr>
      <vt:lpstr>2.1 : Understand page architecture Multiple pages</vt:lpstr>
      <vt:lpstr>2.1 : Understand page architecture Multiple pages : an example</vt:lpstr>
      <vt:lpstr>2.1 : Understand page architecture External pages : an example</vt:lpstr>
      <vt:lpstr>2.2 : Use page transitions Page transition</vt:lpstr>
      <vt:lpstr>2.3 : Create and use dialogs Dialogs</vt:lpstr>
      <vt:lpstr>Demo</vt:lpstr>
      <vt:lpstr> 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166</cp:revision>
  <dcterms:created xsi:type="dcterms:W3CDTF">2012-05-18T02:59:15Z</dcterms:created>
  <dcterms:modified xsi:type="dcterms:W3CDTF">2017-07-11T04:34:53Z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