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2"/>
  </p:notesMasterIdLst>
  <p:handoutMasterIdLst>
    <p:handoutMasterId r:id="rId23"/>
  </p:handoutMasterIdLst>
  <p:sldIdLst>
    <p:sldId id="265" r:id="rId5"/>
    <p:sldId id="259" r:id="rId6"/>
    <p:sldId id="280" r:id="rId7"/>
    <p:sldId id="302" r:id="rId8"/>
    <p:sldId id="304" r:id="rId9"/>
    <p:sldId id="298" r:id="rId10"/>
    <p:sldId id="303" r:id="rId11"/>
    <p:sldId id="305" r:id="rId12"/>
    <p:sldId id="299" r:id="rId13"/>
    <p:sldId id="306" r:id="rId14"/>
    <p:sldId id="307" r:id="rId15"/>
    <p:sldId id="308" r:id="rId16"/>
    <p:sldId id="309" r:id="rId17"/>
    <p:sldId id="310" r:id="rId18"/>
    <p:sldId id="293" r:id="rId19"/>
    <p:sldId id="294" r:id="rId20"/>
    <p:sldId id="29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41631B"/>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0765" autoAdjust="0"/>
  </p:normalViewPr>
  <p:slideViewPr>
    <p:cSldViewPr snapToGrid="0" showGuides="1">
      <p:cViewPr varScale="1">
        <p:scale>
          <a:sx n="64" d="100"/>
          <a:sy n="64" d="100"/>
        </p:scale>
        <p:origin x="1340" y="36"/>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058" y="-1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175563617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jQuery</a:t>
            </a:r>
            <a:r>
              <a:rPr lang="en-US" sz="1200" dirty="0" smtClean="0">
                <a:latin typeface="Arial" pitchFamily="34" charset="0"/>
                <a:cs typeface="Arial" pitchFamily="34" charset="0"/>
              </a:rPr>
              <a:t> Mobile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Working with Buttons &amp;Toolbars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03-</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endParaRPr lang="en-US" sz="1000" dirty="0">
              <a:latin typeface="Arial" pitchFamily="34" charset="0"/>
              <a:cs typeface="Arial" pitchFamily="34" charset="0"/>
            </a:endParaRPr>
          </a:p>
        </p:txBody>
      </p:sp>
    </p:spTree>
    <p:extLst>
      <p:ext uri="{BB962C8B-B14F-4D97-AF65-F5344CB8AC3E}">
        <p14:creationId xmlns:p14="http://schemas.microsoft.com/office/powerpoint/2010/main" val="363148908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6596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pitchFamily="34" charset="0"/>
                <a:ea typeface="+mn-ea"/>
                <a:cs typeface="Arial" pitchFamily="34" charset="0"/>
              </a:rPr>
              <a:t>Form buttons are used to submit forms or interact with forms and are created using regular HTML&lt;input&gt; element or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Mobile’s &lt;button&gt; element.</a:t>
            </a:r>
          </a:p>
          <a:p>
            <a:r>
              <a:rPr lang="en-US" sz="1000" kern="1200" baseline="0" dirty="0" smtClean="0">
                <a:solidFill>
                  <a:schemeClr val="tx1"/>
                </a:solidFill>
                <a:latin typeface="Arial" pitchFamily="34" charset="0"/>
                <a:ea typeface="+mn-ea"/>
                <a:cs typeface="Arial" pitchFamily="34" charset="0"/>
              </a:rPr>
              <a:t>Links though, ideally must be used exclusively for navigation purposes.</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74709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6"/>
            <a:ext cx="4586881" cy="4908174"/>
          </a:xfrm>
        </p:spPr>
        <p:txBody>
          <a:bodyPr>
            <a:normAutofit/>
          </a:bodyPr>
          <a:lstStyle/>
          <a:p>
            <a:r>
              <a:rPr lang="en-US" sz="1000" kern="1200" baseline="0" dirty="0" smtClean="0">
                <a:solidFill>
                  <a:schemeClr val="tx1"/>
                </a:solidFill>
                <a:latin typeface="Arial" pitchFamily="34" charset="0"/>
                <a:ea typeface="+mn-ea"/>
                <a:cs typeface="Arial" pitchFamily="34" charset="0"/>
              </a:rPr>
              <a:t>Buttons can include icons for better appearance. </a:t>
            </a:r>
            <a:endParaRPr lang="en-US" dirty="0" smtClean="0"/>
          </a:p>
          <a:p>
            <a:r>
              <a:rPr lang="en-US" dirty="0" smtClean="0"/>
              <a:t>The </a:t>
            </a:r>
            <a:r>
              <a:rPr lang="en-US" dirty="0" err="1" smtClean="0"/>
              <a:t>jQuery</a:t>
            </a:r>
            <a:r>
              <a:rPr lang="en-US" dirty="0" smtClean="0"/>
              <a:t> Mobile framework includes a selected set of icons most often needed for mobile apps. To minimize download size, </a:t>
            </a:r>
            <a:r>
              <a:rPr lang="en-US" dirty="0" err="1" smtClean="0"/>
              <a:t>jQuery</a:t>
            </a:r>
            <a:r>
              <a:rPr lang="en-US" dirty="0" smtClean="0"/>
              <a:t> Mobile includes a single white icon sprite, and automatically adds a semi-transparent black circle behind the icon to ensure that it has good contrast on any background color. The data-icon attribute has the following valid values.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Valid values for </a:t>
            </a:r>
            <a:r>
              <a:rPr lang="en-US" b="1" dirty="0" smtClean="0"/>
              <a:t>data-</a:t>
            </a:r>
            <a:r>
              <a:rPr lang="en-US" b="1" dirty="0" err="1" smtClean="0"/>
              <a:t>iconpos</a:t>
            </a:r>
            <a:r>
              <a:rPr lang="en-US" b="1" dirty="0" smtClean="0"/>
              <a:t> </a:t>
            </a:r>
            <a:r>
              <a:rPr lang="en-US" dirty="0" smtClean="0"/>
              <a:t>attribute are:</a:t>
            </a:r>
          </a:p>
          <a:p>
            <a:pPr marL="228600" indent="-228600">
              <a:buFont typeface="Arial" pitchFamily="34" charset="0"/>
              <a:buChar char="•"/>
            </a:pPr>
            <a:r>
              <a:rPr lang="en-US" dirty="0" smtClean="0"/>
              <a:t>Left</a:t>
            </a:r>
          </a:p>
          <a:p>
            <a:pPr marL="228600" indent="-228600">
              <a:buFont typeface="Arial" pitchFamily="34" charset="0"/>
              <a:buChar char="•"/>
            </a:pPr>
            <a:r>
              <a:rPr lang="en-US" dirty="0" smtClean="0"/>
              <a:t>Right</a:t>
            </a:r>
          </a:p>
          <a:p>
            <a:pPr marL="228600" indent="-228600">
              <a:buFont typeface="Arial" pitchFamily="34" charset="0"/>
              <a:buChar char="•"/>
            </a:pPr>
            <a:r>
              <a:rPr lang="en-US" dirty="0" smtClean="0"/>
              <a:t>Top</a:t>
            </a:r>
          </a:p>
          <a:p>
            <a:pPr marL="228600" indent="-228600">
              <a:buFont typeface="Arial" pitchFamily="34" charset="0"/>
              <a:buChar char="•"/>
            </a:pPr>
            <a:r>
              <a:rPr lang="en-US" dirty="0" smtClean="0"/>
              <a:t>Bottom</a:t>
            </a:r>
          </a:p>
          <a:p>
            <a:pPr marL="228600" indent="-228600">
              <a:buFont typeface="Arial" pitchFamily="34" charset="0"/>
              <a:buChar char="•"/>
            </a:pPr>
            <a:r>
              <a:rPr lang="en-US" dirty="0" err="1" smtClean="0"/>
              <a:t>notext</a:t>
            </a:r>
            <a:r>
              <a:rPr lang="en-US" dirty="0" smtClean="0"/>
              <a:t/>
            </a:r>
            <a:br>
              <a:rPr lang="en-US" dirty="0" smtClean="0"/>
            </a:br>
            <a:endParaRPr lang="en-US" dirty="0" smtClean="0"/>
          </a:p>
          <a:p>
            <a:endParaRPr lang="en-US" dirty="0"/>
          </a:p>
        </p:txBody>
      </p:sp>
      <p:sp>
        <p:nvSpPr>
          <p:cNvPr id="5" name="Text Box 9"/>
          <p:cNvSpPr txBox="1">
            <a:spLocks noChangeArrowheads="1"/>
          </p:cNvSpPr>
          <p:nvPr/>
        </p:nvSpPr>
        <p:spPr bwMode="auto">
          <a:xfrm>
            <a:off x="142875" y="1133475"/>
            <a:ext cx="1600200" cy="1938992"/>
          </a:xfrm>
          <a:prstGeom prst="rect">
            <a:avLst/>
          </a:prstGeom>
          <a:noFill/>
          <a:ln w="9525">
            <a:noFill/>
            <a:miter lim="800000"/>
            <a:headEnd/>
            <a:tailEnd/>
          </a:ln>
          <a:effectLst/>
        </p:spPr>
        <p:txBody>
          <a:bodyPr>
            <a:spAutoFit/>
          </a:bodyPr>
          <a:lstStyle/>
          <a:p>
            <a:pPr>
              <a:spcBef>
                <a:spcPct val="50000"/>
              </a:spcBef>
            </a:pPr>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Mobile’s button icon classes are all designed around icons that are 18 × 18 pixels square. If you will be using </a:t>
            </a:r>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Mobile’s theming system, you should probably save your icons in PNG format with alpha transparency.</a:t>
            </a:r>
            <a:br>
              <a:rPr lang="en-US" sz="1000" dirty="0" smtClean="0">
                <a:latin typeface="Arial" pitchFamily="34" charset="0"/>
                <a:cs typeface="Arial" pitchFamily="34" charset="0"/>
              </a:rPr>
            </a:br>
            <a:r>
              <a:rPr lang="en-US" sz="1000" dirty="0" smtClean="0">
                <a:latin typeface="Arial" pitchFamily="34" charset="0"/>
                <a:cs typeface="Arial" pitchFamily="34" charset="0"/>
              </a:rPr>
              <a:t/>
            </a:r>
            <a:br>
              <a:rPr lang="en-US" sz="1000" dirty="0" smtClean="0">
                <a:latin typeface="Arial" pitchFamily="34" charset="0"/>
                <a:cs typeface="Arial" pitchFamily="34" charset="0"/>
              </a:rPr>
            </a:br>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pic>
        <p:nvPicPr>
          <p:cNvPr id="43011" name="Picture 3"/>
          <p:cNvPicPr>
            <a:picLocks noChangeAspect="1" noChangeArrowheads="1"/>
          </p:cNvPicPr>
          <p:nvPr/>
        </p:nvPicPr>
        <p:blipFill>
          <a:blip r:embed="rId3"/>
          <a:srcRect/>
          <a:stretch>
            <a:fillRect/>
          </a:stretch>
        </p:blipFill>
        <p:spPr bwMode="auto">
          <a:xfrm>
            <a:off x="2109788" y="5305425"/>
            <a:ext cx="2314575" cy="2419350"/>
          </a:xfrm>
          <a:prstGeom prst="rect">
            <a:avLst/>
          </a:prstGeom>
          <a:noFill/>
          <a:ln w="9525">
            <a:noFill/>
            <a:miter lim="800000"/>
            <a:headEnd/>
            <a:tailEnd/>
          </a:ln>
          <a:effectLst/>
        </p:spPr>
      </p:pic>
    </p:spTree>
    <p:extLst>
      <p:ext uri="{BB962C8B-B14F-4D97-AF65-F5344CB8AC3E}">
        <p14:creationId xmlns:p14="http://schemas.microsoft.com/office/powerpoint/2010/main" val="4162958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6"/>
            <a:ext cx="4586881" cy="4908174"/>
          </a:xfrm>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Inline buttons : By default, all buttons in the body content are styled as block-level element so they fill the width of the screen. If you want a more compact button that is only as wide as the text and icons inside, add the data-inline="true" attribute to the button.</a:t>
            </a:r>
            <a:r>
              <a:rPr lang="en-US" baseline="0" dirty="0" smtClean="0"/>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r>
            <a:br>
              <a:rPr lang="en-US" dirty="0" smtClean="0"/>
            </a:br>
            <a:endParaRPr lang="en-US" dirty="0" smtClean="0"/>
          </a:p>
          <a:p>
            <a:endParaRPr lang="en-US" dirty="0"/>
          </a:p>
        </p:txBody>
      </p:sp>
      <p:sp>
        <p:nvSpPr>
          <p:cNvPr id="5" name="Text Box 9"/>
          <p:cNvSpPr txBox="1">
            <a:spLocks noChangeArrowheads="1"/>
          </p:cNvSpPr>
          <p:nvPr/>
        </p:nvSpPr>
        <p:spPr bwMode="auto">
          <a:xfrm>
            <a:off x="142875" y="1133475"/>
            <a:ext cx="1600200" cy="1938992"/>
          </a:xfrm>
          <a:prstGeom prst="rect">
            <a:avLst/>
          </a:prstGeom>
          <a:noFill/>
          <a:ln w="9525">
            <a:noFill/>
            <a:miter lim="800000"/>
            <a:headEnd/>
            <a:tailEnd/>
          </a:ln>
          <a:effectLst/>
        </p:spPr>
        <p:txBody>
          <a:bodyPr>
            <a:spAutoFit/>
          </a:bodyPr>
          <a:lstStyle/>
          <a:p>
            <a:pPr>
              <a:spcBef>
                <a:spcPct val="50000"/>
              </a:spcBef>
            </a:pPr>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Mobile’s button icon classes are all designed around icons that are 18 × 18 pixels square. If you will be using </a:t>
            </a:r>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Mobile’s theming system, you should probably save your icons in PNG format with alpha transparency.</a:t>
            </a:r>
            <a:br>
              <a:rPr lang="en-US" sz="1000" dirty="0" smtClean="0">
                <a:latin typeface="Arial" pitchFamily="34" charset="0"/>
                <a:cs typeface="Arial" pitchFamily="34" charset="0"/>
              </a:rPr>
            </a:br>
            <a:r>
              <a:rPr lang="en-US" sz="1000" dirty="0" smtClean="0">
                <a:latin typeface="Arial" pitchFamily="34" charset="0"/>
                <a:cs typeface="Arial" pitchFamily="34" charset="0"/>
              </a:rPr>
              <a:t/>
            </a:r>
            <a:br>
              <a:rPr lang="en-US" sz="1000" dirty="0" smtClean="0">
                <a:latin typeface="Arial" pitchFamily="34" charset="0"/>
                <a:cs typeface="Arial" pitchFamily="34" charset="0"/>
              </a:rPr>
            </a:br>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588887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6"/>
            <a:ext cx="4586881" cy="4908174"/>
          </a:xfrm>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wrap a set of buttons in a container with the data-role="</a:t>
            </a:r>
            <a:r>
              <a:rPr lang="en-US" dirty="0" err="1" smtClean="0"/>
              <a:t>controlgroup</a:t>
            </a:r>
            <a:r>
              <a:rPr lang="en-US" dirty="0" smtClean="0"/>
              <a:t>" attribute, the framework will create a vertical button group, remove all margins and drop shadows between the buttons</a:t>
            </a:r>
            <a:r>
              <a:rPr lang="en-US" baseline="0" dirty="0" smtClean="0"/>
              <a:t> </a:t>
            </a:r>
            <a:r>
              <a:rPr lang="en-US" dirty="0" smtClean="0"/>
              <a:t>and only round the first and last buttons of the set to create the effect that they are grouped together.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controlgroup</a:t>
            </a:r>
            <a:r>
              <a:rPr lang="en-US" dirty="0" smtClean="0"/>
              <a:t> will wrap to multiple lines if the number of buttons or the overall text length is too wide for the screen.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r>
            <a:br>
              <a:rPr lang="en-US" dirty="0" smtClean="0"/>
            </a:br>
            <a:endParaRPr lang="en-US" dirty="0" smtClean="0"/>
          </a:p>
          <a:p>
            <a:endParaRPr lang="en-US" dirty="0"/>
          </a:p>
        </p:txBody>
      </p:sp>
      <p:sp>
        <p:nvSpPr>
          <p:cNvPr id="5" name="Text Box 9"/>
          <p:cNvSpPr txBox="1">
            <a:spLocks noChangeArrowheads="1"/>
          </p:cNvSpPr>
          <p:nvPr/>
        </p:nvSpPr>
        <p:spPr bwMode="auto">
          <a:xfrm>
            <a:off x="142875" y="1133475"/>
            <a:ext cx="1600200" cy="1938992"/>
          </a:xfrm>
          <a:prstGeom prst="rect">
            <a:avLst/>
          </a:prstGeom>
          <a:noFill/>
          <a:ln w="9525">
            <a:noFill/>
            <a:miter lim="800000"/>
            <a:headEnd/>
            <a:tailEnd/>
          </a:ln>
          <a:effectLst/>
        </p:spPr>
        <p:txBody>
          <a:bodyPr>
            <a:spAutoFit/>
          </a:bodyPr>
          <a:lstStyle/>
          <a:p>
            <a:pPr>
              <a:spcBef>
                <a:spcPct val="50000"/>
              </a:spcBef>
            </a:pPr>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Mobile’s button icon classes are all designed around icons that are 18 × 18 pixels square. If you will be using </a:t>
            </a:r>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Mobile’s theming system, you should probably save your icons in PNG format with alpha transparency.</a:t>
            </a:r>
            <a:br>
              <a:rPr lang="en-US" sz="1000" dirty="0" smtClean="0">
                <a:latin typeface="Arial" pitchFamily="34" charset="0"/>
                <a:cs typeface="Arial" pitchFamily="34" charset="0"/>
              </a:rPr>
            </a:br>
            <a:r>
              <a:rPr lang="en-US" sz="1000" dirty="0" smtClean="0">
                <a:latin typeface="Arial" pitchFamily="34" charset="0"/>
                <a:cs typeface="Arial" pitchFamily="34" charset="0"/>
              </a:rPr>
              <a:t/>
            </a:r>
            <a:br>
              <a:rPr lang="en-US" sz="1000" dirty="0" smtClean="0">
                <a:latin typeface="Arial" pitchFamily="34" charset="0"/>
                <a:cs typeface="Arial" pitchFamily="34" charset="0"/>
              </a:rPr>
            </a:br>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016546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Pls. see the demos in lesson-3 folder.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firstpage</a:t>
            </a:r>
            <a:r>
              <a:rPr lang="en-US" dirty="0" smtClean="0"/>
              <a:t>").live('</a:t>
            </a:r>
            <a:r>
              <a:rPr lang="en-US" dirty="0" err="1" smtClean="0"/>
              <a:t>pageinit</a:t>
            </a:r>
            <a:r>
              <a:rPr lang="en-US" dirty="0" smtClean="0"/>
              <a:t>', function (</a:t>
            </a:r>
            <a:r>
              <a:rPr lang="en-US" dirty="0" err="1" smtClean="0"/>
              <a:t>evt</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$("#btn1").button("disable");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r>
              <a:rPr lang="en-US" dirty="0" smtClean="0"/>
              <a:t>If you're familiar with jQuery, you might recall that to execute your code as soon as the DOM is loaded you need to initialize inside the $(document).ready() function. With jQuery Mobile, for initialization you bind to the </a:t>
            </a:r>
            <a:r>
              <a:rPr lang="en-US" b="1" dirty="0" err="1" smtClean="0"/>
              <a:t>pageinit</a:t>
            </a:r>
            <a:r>
              <a:rPr lang="en-US" dirty="0" smtClean="0"/>
              <a:t> event, as shown in above listing  and also in the Buttons.html</a:t>
            </a:r>
            <a:r>
              <a:rPr lang="en-US" baseline="0" dirty="0" smtClean="0"/>
              <a:t> page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dirty="0" smtClean="0"/>
              <a:t>The </a:t>
            </a:r>
            <a:r>
              <a:rPr lang="en-US" dirty="0" err="1" smtClean="0"/>
              <a:t>pageinit</a:t>
            </a:r>
            <a:r>
              <a:rPr lang="en-US" dirty="0" smtClean="0"/>
              <a:t> event is triggered for the referenced page after page initialization occurs. It will work regardless of how the page is loaded (directly or with Ajax).</a:t>
            </a:r>
          </a:p>
          <a:p>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413176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26484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291879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1092607"/>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p>
          <a:p>
            <a:pPr>
              <a:spcBef>
                <a:spcPct val="50000"/>
              </a:spcBef>
            </a:pPr>
            <a:r>
              <a:rPr lang="en-US" sz="1000" dirty="0" smtClean="0">
                <a:latin typeface="Arial" pitchFamily="34" charset="0"/>
                <a:cs typeface="Arial" pitchFamily="34" charset="0"/>
              </a:rPr>
              <a:t>Answer 1 : option 1</a:t>
            </a:r>
          </a:p>
          <a:p>
            <a:pPr>
              <a:spcBef>
                <a:spcPct val="50000"/>
              </a:spcBef>
            </a:pPr>
            <a:r>
              <a:rPr lang="en-US" sz="1000" b="0" dirty="0" smtClean="0">
                <a:latin typeface="Arial" pitchFamily="34" charset="0"/>
                <a:cs typeface="Arial" pitchFamily="34" charset="0"/>
              </a:rPr>
              <a:t>Answer 2 : false</a:t>
            </a:r>
          </a:p>
          <a:p>
            <a:pPr>
              <a:spcBef>
                <a:spcPct val="50000"/>
              </a:spcBef>
            </a:pPr>
            <a:r>
              <a:rPr lang="en-US" sz="1000" dirty="0" smtClean="0">
                <a:latin typeface="Arial" pitchFamily="34" charset="0"/>
                <a:cs typeface="Arial" pitchFamily="34" charset="0"/>
              </a:rPr>
              <a:t>Answer 3 : option 3</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57532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727925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6094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pitchFamily="34" charset="0"/>
                <a:ea typeface="+mn-ea"/>
                <a:cs typeface="Arial" pitchFamily="34" charset="0"/>
              </a:rPr>
              <a:t>Header Bar : You may use any of the heading levels from H1 through H6 to represent the page title. They are treated and styled the same, provided they are inside a div whose data-role is set to 'header'.</a:t>
            </a:r>
          </a:p>
          <a:p>
            <a:r>
              <a:rPr lang="en-US" sz="1000" kern="1200" baseline="0" dirty="0" smtClean="0">
                <a:solidFill>
                  <a:schemeClr val="tx1"/>
                </a:solidFill>
                <a:latin typeface="Arial" pitchFamily="34" charset="0"/>
                <a:ea typeface="+mn-ea"/>
                <a:cs typeface="Arial" pitchFamily="34" charset="0"/>
              </a:rPr>
              <a:t>The framework automatically provides a back button and a home button on every page. If back button is not required, use the data-</a:t>
            </a:r>
            <a:r>
              <a:rPr lang="en-US" sz="1000" kern="1200" baseline="0" dirty="0" err="1" smtClean="0">
                <a:solidFill>
                  <a:schemeClr val="tx1"/>
                </a:solidFill>
                <a:latin typeface="Arial" pitchFamily="34" charset="0"/>
                <a:ea typeface="+mn-ea"/>
                <a:cs typeface="Arial" pitchFamily="34" charset="0"/>
              </a:rPr>
              <a:t>backbtn</a:t>
            </a:r>
            <a:r>
              <a:rPr lang="en-US" sz="1000" kern="1200" baseline="0" dirty="0" smtClean="0">
                <a:solidFill>
                  <a:schemeClr val="tx1"/>
                </a:solidFill>
                <a:latin typeface="Arial" pitchFamily="34" charset="0"/>
                <a:ea typeface="+mn-ea"/>
                <a:cs typeface="Arial" pitchFamily="34" charset="0"/>
              </a:rPr>
              <a:t>="false" attribute to the header container:</a:t>
            </a:r>
          </a:p>
          <a:p>
            <a:r>
              <a:rPr lang="en-US" sz="1000" kern="1200" baseline="0" dirty="0" smtClean="0">
                <a:solidFill>
                  <a:schemeClr val="tx1"/>
                </a:solidFill>
                <a:latin typeface="Arial" pitchFamily="34" charset="0"/>
                <a:ea typeface="+mn-ea"/>
                <a:cs typeface="Arial" pitchFamily="34" charset="0"/>
              </a:rPr>
              <a:t>&lt;div data-role="header" </a:t>
            </a:r>
            <a:r>
              <a:rPr lang="en-US" sz="1000" kern="1200" baseline="0" dirty="0" smtClean="0">
                <a:solidFill>
                  <a:srgbClr val="0033CC"/>
                </a:solidFill>
                <a:latin typeface="Arial" pitchFamily="34" charset="0"/>
                <a:ea typeface="+mn-ea"/>
                <a:cs typeface="Arial" pitchFamily="34" charset="0"/>
              </a:rPr>
              <a:t>data-</a:t>
            </a:r>
            <a:r>
              <a:rPr lang="en-US" sz="1000" kern="1200" baseline="0" dirty="0" err="1" smtClean="0">
                <a:solidFill>
                  <a:srgbClr val="0033CC"/>
                </a:solidFill>
                <a:latin typeface="Arial" pitchFamily="34" charset="0"/>
                <a:ea typeface="+mn-ea"/>
                <a:cs typeface="Arial" pitchFamily="34" charset="0"/>
              </a:rPr>
              <a:t>backbtn</a:t>
            </a:r>
            <a:r>
              <a:rPr lang="en-US" sz="1000" kern="1200" baseline="0" dirty="0" smtClean="0">
                <a:solidFill>
                  <a:srgbClr val="0033CC"/>
                </a:solidFill>
                <a:latin typeface="Arial" pitchFamily="34" charset="0"/>
                <a:ea typeface="+mn-ea"/>
                <a:cs typeface="Arial" pitchFamily="34" charset="0"/>
              </a:rPr>
              <a:t>="false"</a:t>
            </a:r>
            <a:r>
              <a:rPr lang="en-US" sz="1000" kern="1200" baseline="0" dirty="0" smtClean="0">
                <a:solidFill>
                  <a:schemeClr val="tx1"/>
                </a:solidFill>
                <a:latin typeface="Arial" pitchFamily="34" charset="0"/>
                <a:ea typeface="+mn-ea"/>
                <a:cs typeface="Arial" pitchFamily="34" charset="0"/>
              </a:rPr>
              <a:t>&gt;</a:t>
            </a:r>
          </a:p>
          <a:p>
            <a:r>
              <a:rPr lang="en-US" sz="1000" kern="1200" baseline="0" dirty="0" smtClean="0">
                <a:solidFill>
                  <a:schemeClr val="tx1"/>
                </a:solidFill>
                <a:latin typeface="Arial" pitchFamily="34" charset="0"/>
                <a:ea typeface="+mn-ea"/>
                <a:cs typeface="Arial" pitchFamily="34" charset="0"/>
              </a:rPr>
              <a:t>            &lt;h1&gt;Page title&lt;/h1&gt;</a:t>
            </a:r>
          </a:p>
          <a:p>
            <a:r>
              <a:rPr lang="en-US" sz="1000" kern="1200" baseline="0" dirty="0" smtClean="0">
                <a:solidFill>
                  <a:schemeClr val="tx1"/>
                </a:solidFill>
                <a:latin typeface="Arial" pitchFamily="34" charset="0"/>
                <a:ea typeface="+mn-ea"/>
                <a:cs typeface="Arial" pitchFamily="34" charset="0"/>
              </a:rPr>
              <a:t>&lt;/div&gt;</a:t>
            </a:r>
          </a:p>
          <a:p>
            <a:endParaRPr lang="en-US" dirty="0" smtClean="0"/>
          </a:p>
          <a:p>
            <a:r>
              <a:rPr lang="en-US" dirty="0" smtClean="0"/>
              <a:t>The Footer bar tends to be more freeform than the header in terms of content and functionality, but typically contains a combination of text and buttons. Again, for the heading, any heading level (H1-H6) can be used.</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45564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previous toolbars are not fixed: they move when scrolling the window. This is the default behavior.</a:t>
            </a:r>
            <a:endParaRPr lang="en-US" sz="1000" kern="1200" baseline="0" dirty="0" smtClean="0">
              <a:solidFill>
                <a:schemeClr val="tx1"/>
              </a:solidFill>
              <a:latin typeface="Arial" pitchFamily="34" charset="0"/>
              <a:ea typeface="+mn-ea"/>
              <a:cs typeface="Arial" pitchFamily="34" charset="0"/>
            </a:endParaRPr>
          </a:p>
          <a:p>
            <a:r>
              <a:rPr lang="en-US" sz="1000" kern="1200" baseline="0" dirty="0" smtClean="0">
                <a:solidFill>
                  <a:schemeClr val="tx1"/>
                </a:solidFill>
                <a:latin typeface="Arial" pitchFamily="34" charset="0"/>
                <a:ea typeface="+mn-ea"/>
                <a:cs typeface="Arial" pitchFamily="34" charset="0"/>
              </a:rPr>
              <a:t>Fixed positioning allows</a:t>
            </a:r>
            <a:r>
              <a:rPr lang="en-US" sz="1000" kern="1200" dirty="0" smtClean="0">
                <a:solidFill>
                  <a:schemeClr val="tx1"/>
                </a:solidFill>
                <a:latin typeface="Arial" pitchFamily="34" charset="0"/>
                <a:ea typeface="+mn-ea"/>
                <a:cs typeface="Arial" pitchFamily="34" charset="0"/>
              </a:rPr>
              <a:t> </a:t>
            </a:r>
            <a:r>
              <a:rPr lang="en-US" sz="1000" kern="1200" baseline="0" dirty="0" smtClean="0">
                <a:solidFill>
                  <a:schemeClr val="tx1"/>
                </a:solidFill>
                <a:latin typeface="Arial" pitchFamily="34" charset="0"/>
                <a:ea typeface="+mn-ea"/>
                <a:cs typeface="Arial" pitchFamily="34" charset="0"/>
              </a:rPr>
              <a:t>page content to flow naturally.</a:t>
            </a:r>
            <a:r>
              <a:rPr lang="en-US" sz="1000" kern="1200" dirty="0" smtClean="0">
                <a:solidFill>
                  <a:schemeClr val="tx1"/>
                </a:solidFill>
                <a:latin typeface="Arial" pitchFamily="34" charset="0"/>
                <a:ea typeface="+mn-ea"/>
                <a:cs typeface="Arial" pitchFamily="34" charset="0"/>
              </a:rPr>
              <a:t> Hence, we can take </a:t>
            </a:r>
            <a:r>
              <a:rPr lang="en-US" sz="1000" kern="1200" baseline="0" dirty="0" smtClean="0">
                <a:solidFill>
                  <a:schemeClr val="tx1"/>
                </a:solidFill>
                <a:latin typeface="Arial" pitchFamily="34" charset="0"/>
                <a:ea typeface="+mn-ea"/>
                <a:cs typeface="Arial" pitchFamily="34" charset="0"/>
              </a:rPr>
              <a:t>advantage of native scrolling instead of scripting a workaround. The header and footer </a:t>
            </a:r>
            <a:r>
              <a:rPr lang="en-US" sz="1000" kern="1200" baseline="0" dirty="0" err="1" smtClean="0">
                <a:solidFill>
                  <a:schemeClr val="tx1"/>
                </a:solidFill>
                <a:latin typeface="Arial" pitchFamily="34" charset="0"/>
                <a:ea typeface="+mn-ea"/>
                <a:cs typeface="Arial" pitchFamily="34" charset="0"/>
              </a:rPr>
              <a:t>divs</a:t>
            </a:r>
            <a:r>
              <a:rPr lang="en-US" sz="1000" kern="1200" baseline="0" dirty="0" smtClean="0">
                <a:solidFill>
                  <a:schemeClr val="tx1"/>
                </a:solidFill>
                <a:latin typeface="Arial" pitchFamily="34" charset="0"/>
                <a:ea typeface="+mn-ea"/>
                <a:cs typeface="Arial" pitchFamily="34" charset="0"/>
              </a:rPr>
              <a:t> remain in the flow of the document, but whenever they are out of view, a screen tap makes them appear. Tapping again or scrolling the page will cause them to reappear in the flow of the page</a:t>
            </a:r>
            <a:r>
              <a:rPr lang="en-US" sz="1000" kern="1200" dirty="0" smtClean="0">
                <a:solidFill>
                  <a:schemeClr val="tx1"/>
                </a:solidFill>
                <a:latin typeface="Arial" pitchFamily="34" charset="0"/>
                <a:ea typeface="+mn-ea"/>
                <a:cs typeface="Arial" pitchFamily="34" charset="0"/>
              </a:rPr>
              <a:t> </a:t>
            </a:r>
            <a:r>
              <a:rPr lang="en-US" sz="1000" kern="1200" dirty="0" err="1" smtClean="0">
                <a:solidFill>
                  <a:schemeClr val="tx1"/>
                </a:solidFill>
                <a:latin typeface="Arial" pitchFamily="34" charset="0"/>
                <a:ea typeface="+mn-ea"/>
                <a:cs typeface="Arial" pitchFamily="34" charset="0"/>
              </a:rPr>
              <a:t>ie</a:t>
            </a:r>
            <a:r>
              <a:rPr lang="en-US" sz="1000" kern="1200" dirty="0" smtClean="0">
                <a:solidFill>
                  <a:schemeClr val="tx1"/>
                </a:solidFill>
                <a:latin typeface="Arial" pitchFamily="34" charset="0"/>
                <a:ea typeface="+mn-ea"/>
                <a:cs typeface="Arial" pitchFamily="34" charset="0"/>
              </a:rPr>
              <a:t>- </a:t>
            </a:r>
            <a:r>
              <a:rPr lang="en-US" sz="1000" kern="1200" baseline="0" dirty="0" smtClean="0">
                <a:solidFill>
                  <a:schemeClr val="tx1"/>
                </a:solidFill>
                <a:latin typeface="Arial" pitchFamily="34" charset="0"/>
                <a:ea typeface="+mn-ea"/>
                <a:cs typeface="Arial" pitchFamily="34" charset="0"/>
              </a:rPr>
              <a:t>when a bar scrolls out of the viewport, the bar is automatically repositioned back into view.</a:t>
            </a:r>
          </a:p>
          <a:p>
            <a:r>
              <a:rPr lang="en-US" sz="1000" kern="1200" baseline="0" dirty="0" smtClean="0">
                <a:solidFill>
                  <a:schemeClr val="tx1"/>
                </a:solidFill>
                <a:latin typeface="Arial" pitchFamily="34" charset="0"/>
                <a:ea typeface="+mn-ea"/>
                <a:cs typeface="Arial" pitchFamily="34" charset="0"/>
              </a:rPr>
              <a:t>Tapping the screen is a toggle activity. Tapping the page when the toolbars aren't visible brings them into view; tapping again hides them until you tap again.</a:t>
            </a:r>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438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pitchFamily="34" charset="0"/>
                <a:ea typeface="+mn-ea"/>
                <a:cs typeface="Arial" pitchFamily="34" charset="0"/>
              </a:rPr>
              <a:t>You can place a </a:t>
            </a:r>
            <a:r>
              <a:rPr lang="en-US" sz="1000" kern="1200" baseline="0" dirty="0" err="1" smtClean="0">
                <a:solidFill>
                  <a:schemeClr val="tx1"/>
                </a:solidFill>
                <a:latin typeface="Arial" pitchFamily="34" charset="0"/>
                <a:ea typeface="+mn-ea"/>
                <a:cs typeface="Arial" pitchFamily="34" charset="0"/>
              </a:rPr>
              <a:t>navbar</a:t>
            </a:r>
            <a:r>
              <a:rPr lang="en-US" sz="1000" kern="1200" baseline="0" dirty="0" smtClean="0">
                <a:solidFill>
                  <a:schemeClr val="tx1"/>
                </a:solidFill>
                <a:latin typeface="Arial" pitchFamily="34" charset="0"/>
                <a:ea typeface="+mn-ea"/>
                <a:cs typeface="Arial" pitchFamily="34" charset="0"/>
              </a:rPr>
              <a:t> either in the header (right after the page title) or in the footer. The anchor tags contained within this element will be formatted as a button group.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handles changing the active and inactive states of the buttons automatically. </a:t>
            </a:r>
          </a:p>
          <a:p>
            <a:r>
              <a:rPr lang="en-US" sz="1000" kern="1200" baseline="0" dirty="0" smtClean="0">
                <a:solidFill>
                  <a:schemeClr val="tx1"/>
                </a:solidFill>
                <a:latin typeface="Arial" pitchFamily="34" charset="0"/>
                <a:ea typeface="+mn-ea"/>
                <a:cs typeface="Arial" pitchFamily="34" charset="0"/>
              </a:rPr>
              <a:t>If you do not put the anchors into an unordered list, the buttons will all have uneven width. </a:t>
            </a:r>
          </a:p>
          <a:p>
            <a:r>
              <a:rPr lang="en-US" sz="1000" kern="1200" baseline="0" dirty="0" smtClean="0">
                <a:solidFill>
                  <a:schemeClr val="tx1"/>
                </a:solidFill>
                <a:latin typeface="Arial" pitchFamily="34" charset="0"/>
                <a:ea typeface="+mn-ea"/>
                <a:cs typeface="Arial" pitchFamily="34" charset="0"/>
              </a:rPr>
              <a:t>You can fit up to five items in a formatted navigation bar. If more than five elements are added, the </a:t>
            </a:r>
            <a:r>
              <a:rPr lang="en-US" sz="1000" i="0" kern="1200" baseline="0" dirty="0" err="1" smtClean="0">
                <a:solidFill>
                  <a:schemeClr val="tx1"/>
                </a:solidFill>
                <a:latin typeface="Arial" pitchFamily="34" charset="0"/>
                <a:ea typeface="+mn-ea"/>
                <a:cs typeface="Arial" pitchFamily="34" charset="0"/>
              </a:rPr>
              <a:t>navbar</a:t>
            </a:r>
            <a:r>
              <a:rPr lang="en-US" sz="1000" i="0" kern="1200" baseline="0" dirty="0" smtClean="0">
                <a:solidFill>
                  <a:schemeClr val="tx1"/>
                </a:solidFill>
                <a:latin typeface="Arial" pitchFamily="34" charset="0"/>
                <a:ea typeface="+mn-ea"/>
                <a:cs typeface="Arial" pitchFamily="34" charset="0"/>
              </a:rPr>
              <a:t> will wrap to multiple lines as see</a:t>
            </a:r>
            <a:r>
              <a:rPr lang="en-US" sz="1000" i="0" kern="1200" dirty="0" smtClean="0">
                <a:solidFill>
                  <a:schemeClr val="tx1"/>
                </a:solidFill>
                <a:latin typeface="Arial" pitchFamily="34" charset="0"/>
                <a:ea typeface="+mn-ea"/>
                <a:cs typeface="Arial" pitchFamily="34" charset="0"/>
              </a:rPr>
              <a:t>n </a:t>
            </a:r>
            <a:r>
              <a:rPr lang="en-US" sz="1000" kern="1200" dirty="0" smtClean="0">
                <a:solidFill>
                  <a:schemeClr val="tx1"/>
                </a:solidFill>
                <a:latin typeface="Arial" pitchFamily="34" charset="0"/>
                <a:ea typeface="+mn-ea"/>
                <a:cs typeface="Arial" pitchFamily="34" charset="0"/>
              </a:rPr>
              <a:t>in the below figure: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3074" name="Picture 2"/>
          <p:cNvPicPr>
            <a:picLocks noChangeAspect="1" noChangeArrowheads="1"/>
          </p:cNvPicPr>
          <p:nvPr/>
        </p:nvPicPr>
        <p:blipFill>
          <a:blip r:embed="rId3"/>
          <a:srcRect/>
          <a:stretch>
            <a:fillRect/>
          </a:stretch>
        </p:blipFill>
        <p:spPr bwMode="auto">
          <a:xfrm>
            <a:off x="2409825" y="6000750"/>
            <a:ext cx="2476500" cy="1752600"/>
          </a:xfrm>
          <a:prstGeom prst="rect">
            <a:avLst/>
          </a:prstGeom>
          <a:noFill/>
          <a:ln w="9525">
            <a:noFill/>
            <a:miter lim="800000"/>
            <a:headEnd/>
            <a:tailEnd/>
          </a:ln>
          <a:effectLst/>
        </p:spPr>
      </p:pic>
    </p:spTree>
    <p:extLst>
      <p:ext uri="{BB962C8B-B14F-4D97-AF65-F5344CB8AC3E}">
        <p14:creationId xmlns:p14="http://schemas.microsoft.com/office/powerpoint/2010/main" val="2031929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pitchFamily="34" charset="0"/>
                <a:ea typeface="+mn-ea"/>
                <a:cs typeface="Arial" pitchFamily="34" charset="0"/>
              </a:rPr>
              <a:t>Icons are displayed on top of the text by default.</a:t>
            </a:r>
          </a:p>
          <a:p>
            <a:r>
              <a:rPr lang="en-US" sz="1000" kern="1200" baseline="0" dirty="0" smtClean="0">
                <a:solidFill>
                  <a:schemeClr val="tx1"/>
                </a:solidFill>
                <a:latin typeface="Arial" pitchFamily="34" charset="0"/>
                <a:ea typeface="+mn-ea"/>
                <a:cs typeface="Arial" pitchFamily="34" charset="0"/>
              </a:rPr>
              <a:t>data-icon=“arrow-u” : creates a icon that has a “up” arrow. Similarly we have data-icon=“arrow-r” and data-icon="arrow-d"</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56295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Code for these demos has</a:t>
            </a:r>
            <a:r>
              <a:rPr lang="en-US" baseline="0" dirty="0" smtClean="0"/>
              <a:t> been discussed in the earlier slides.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Pls. see the demos in lesson-3 folder.</a:t>
            </a: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26217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err="1" smtClean="0"/>
              <a:t>jQuery</a:t>
            </a:r>
            <a:r>
              <a:rPr lang="en-US" dirty="0" smtClean="0"/>
              <a:t> Mobile allows buttons to be created with the input tag or the button tag, the former using the </a:t>
            </a:r>
            <a:r>
              <a:rPr lang="en-US" sz="1000" dirty="0" smtClean="0"/>
              <a:t>type</a:t>
            </a:r>
            <a:r>
              <a:rPr lang="en-US" dirty="0" smtClean="0"/>
              <a:t> attribute value </a:t>
            </a:r>
            <a:r>
              <a:rPr lang="en-US" sz="1000" dirty="0" smtClean="0"/>
              <a:t>"button"</a:t>
            </a:r>
            <a:r>
              <a:rPr lang="en-US" dirty="0" smtClean="0"/>
              <a:t>, </a:t>
            </a:r>
            <a:r>
              <a:rPr lang="en-US" sz="1000" dirty="0" smtClean="0"/>
              <a:t>"submit"</a:t>
            </a:r>
            <a:r>
              <a:rPr lang="en-US" dirty="0" smtClean="0"/>
              <a:t>, </a:t>
            </a:r>
            <a:r>
              <a:rPr lang="en-US" sz="1000" dirty="0" smtClean="0"/>
              <a:t>"image"</a:t>
            </a:r>
            <a:r>
              <a:rPr lang="en-US" dirty="0" smtClean="0"/>
              <a:t> or </a:t>
            </a:r>
            <a:r>
              <a:rPr lang="en-US" sz="1000" dirty="0" smtClean="0"/>
              <a:t>"reset"</a:t>
            </a:r>
            <a:r>
              <a:rPr lang="en-US" dirty="0" smtClean="0"/>
              <a:t> to display the button.</a:t>
            </a:r>
            <a:r>
              <a:rPr lang="en-US" baseline="0" dirty="0" smtClean="0"/>
              <a:t> </a:t>
            </a:r>
            <a:r>
              <a:rPr lang="en-US" i="1" baseline="0" dirty="0" smtClean="0"/>
              <a:t>They do not require any additional options. </a:t>
            </a:r>
          </a:p>
          <a:p>
            <a:endParaRPr lang="en-US" dirty="0" smtClean="0"/>
          </a:p>
          <a:p>
            <a:r>
              <a:rPr lang="en-US" dirty="0" smtClean="0"/>
              <a:t>They are then enhanced by </a:t>
            </a:r>
            <a:r>
              <a:rPr lang="en-US" dirty="0" err="1" smtClean="0"/>
              <a:t>jQuery</a:t>
            </a:r>
            <a:r>
              <a:rPr lang="en-US" dirty="0" smtClean="0"/>
              <a:t> Mobile to make them more attractive and useable on a mobile device. Buttons of </a:t>
            </a:r>
            <a:r>
              <a:rPr lang="en-US" dirty="0" err="1" smtClean="0"/>
              <a:t>jQuery</a:t>
            </a:r>
            <a:r>
              <a:rPr lang="en-US" dirty="0" smtClean="0"/>
              <a:t> Mobile renders with centered label, rounded corners and shadows by default. </a:t>
            </a:r>
          </a:p>
          <a:p>
            <a:endParaRPr lang="en-US" dirty="0" smtClean="0"/>
          </a:p>
          <a:p>
            <a:r>
              <a:rPr lang="en-US" dirty="0" err="1" smtClean="0"/>
              <a:t>jQuery</a:t>
            </a:r>
            <a:r>
              <a:rPr lang="en-US" dirty="0" smtClean="0"/>
              <a:t> Mobile also allows buttons to be created with the &lt;a&gt; tags (form links)</a:t>
            </a:r>
            <a:r>
              <a:rPr lang="en-US" baseline="0" dirty="0" smtClean="0"/>
              <a:t> </a:t>
            </a:r>
            <a:r>
              <a:rPr lang="en-US" dirty="0" smtClean="0"/>
              <a:t>by adding the </a:t>
            </a:r>
            <a:r>
              <a:rPr lang="en-US" b="1" dirty="0" smtClean="0"/>
              <a:t>data-role="button" </a:t>
            </a:r>
            <a:r>
              <a:rPr lang="en-US" dirty="0" smtClean="0"/>
              <a:t>attribute. The </a:t>
            </a:r>
            <a:r>
              <a:rPr lang="en-US" dirty="0" err="1" smtClean="0"/>
              <a:t>jQuery</a:t>
            </a:r>
            <a:r>
              <a:rPr lang="en-US" dirty="0" smtClean="0"/>
              <a:t> Mobile framework automatically adds the necessary CSS classes to style the link as a button.</a:t>
            </a:r>
          </a:p>
          <a:p>
            <a:endParaRPr lang="en-US" sz="1000" kern="1200" baseline="0" dirty="0" smtClean="0">
              <a:solidFill>
                <a:schemeClr val="tx1"/>
              </a:solidFill>
              <a:latin typeface="Arial" pitchFamily="34" charset="0"/>
              <a:ea typeface="+mn-ea"/>
              <a:cs typeface="Arial" pitchFamily="34" charset="0"/>
            </a:endParaRPr>
          </a:p>
          <a:p>
            <a:r>
              <a:rPr lang="en-US" sz="1000" kern="1200" baseline="0" dirty="0" smtClean="0">
                <a:solidFill>
                  <a:schemeClr val="tx1"/>
                </a:solidFill>
                <a:latin typeface="Arial" pitchFamily="34" charset="0"/>
                <a:ea typeface="+mn-ea"/>
                <a:cs typeface="Arial" pitchFamily="34" charset="0"/>
              </a:rPr>
              <a:t>Fundamental difference between regular buttons and the “link” buttons is that regular buttons are used in forms and perform some kind of action. Link buttons, on the other hand, can be used anywhere and are meant only for navigation, just as an anchor link is.</a:t>
            </a:r>
          </a:p>
          <a:p>
            <a:endParaRPr lang="en-US" dirty="0" smtClean="0"/>
          </a:p>
          <a:p>
            <a:r>
              <a:rPr lang="en-US" sz="1000" kern="1200" baseline="0" dirty="0" smtClean="0">
                <a:solidFill>
                  <a:schemeClr val="tx1"/>
                </a:solidFill>
                <a:latin typeface="Arial" pitchFamily="34" charset="0"/>
                <a:ea typeface="+mn-ea"/>
                <a:cs typeface="Arial" pitchFamily="34" charset="0"/>
              </a:rPr>
              <a:t>In the case of HTML-based buttons, </a:t>
            </a:r>
            <a:r>
              <a:rPr lang="en-US" dirty="0" err="1" smtClean="0"/>
              <a:t>jQuery</a:t>
            </a:r>
            <a:r>
              <a:rPr lang="en-US" dirty="0" smtClean="0"/>
              <a:t> Mobile actually hides the original button (created with the input tag) and displays a custom button whose looks are better but behavior is same. When clicked, the event triggers another click event on the original, hidden button, which is responsible for actually submitting the form.</a:t>
            </a:r>
            <a:endParaRPr lang="en-US" sz="1000" kern="1200" baseline="0" dirty="0" smtClean="0">
              <a:solidFill>
                <a:schemeClr val="tx1"/>
              </a:solidFill>
              <a:latin typeface="Arial" pitchFamily="34" charset="0"/>
              <a:ea typeface="+mn-ea"/>
              <a:cs typeface="Arial" pitchFamily="34" charset="0"/>
            </a:endParaRPr>
          </a:p>
          <a:p>
            <a:endParaRPr lang="en-US" dirty="0" smtClean="0"/>
          </a:p>
          <a:p>
            <a:endParaRPr lang="en-US" dirty="0" smtClean="0"/>
          </a:p>
          <a:p>
            <a:endParaRPr lang="en-US" dirty="0"/>
          </a:p>
        </p:txBody>
      </p:sp>
      <p:sp>
        <p:nvSpPr>
          <p:cNvPr id="5" name="Text Box 9"/>
          <p:cNvSpPr txBox="1">
            <a:spLocks noChangeArrowheads="1"/>
          </p:cNvSpPr>
          <p:nvPr/>
        </p:nvSpPr>
        <p:spPr bwMode="auto">
          <a:xfrm>
            <a:off x="142875" y="1133475"/>
            <a:ext cx="1657350" cy="3323987"/>
          </a:xfrm>
          <a:prstGeom prst="rect">
            <a:avLst/>
          </a:prstGeom>
          <a:noFill/>
          <a:ln w="9525">
            <a:noFill/>
            <a:miter lim="800000"/>
            <a:headEnd/>
            <a:tailEnd/>
          </a:ln>
          <a:effectLst/>
        </p:spPr>
        <p:txBody>
          <a:bodyPr wrap="square">
            <a:spAutoFit/>
          </a:bodyPr>
          <a:lstStyle/>
          <a:p>
            <a:r>
              <a:rPr lang="en-US" sz="1000" dirty="0" smtClean="0">
                <a:latin typeface="Arial" pitchFamily="34" charset="0"/>
                <a:cs typeface="Arial" pitchFamily="34" charset="0"/>
              </a:rPr>
              <a:t>For navigation purposes, you should use link buttons instead of regular</a:t>
            </a:r>
          </a:p>
          <a:p>
            <a:r>
              <a:rPr lang="en-US" sz="1000" dirty="0" smtClean="0">
                <a:latin typeface="Arial" pitchFamily="34" charset="0"/>
                <a:cs typeface="Arial" pitchFamily="34" charset="0"/>
              </a:rPr>
              <a:t>buttons, which are best suited to submit form data because of the submit</a:t>
            </a:r>
          </a:p>
          <a:p>
            <a:r>
              <a:rPr lang="en-US" sz="1000" dirty="0" smtClean="0">
                <a:latin typeface="Arial" pitchFamily="34" charset="0"/>
                <a:cs typeface="Arial" pitchFamily="34" charset="0"/>
              </a:rPr>
              <a:t>action they perform when clicked.</a:t>
            </a:r>
            <a:r>
              <a:rPr lang="en-US" sz="1000" b="0" dirty="0" smtClean="0">
                <a:latin typeface="Arial" pitchFamily="34" charset="0"/>
                <a:cs typeface="Arial" pitchFamily="34" charset="0"/>
              </a:rPr>
              <a:t>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Form buttons are "real" buttons, but are styled and behave just like link buttons. Every time we need to create a form</a:t>
            </a:r>
          </a:p>
          <a:p>
            <a:r>
              <a:rPr lang="en-US" sz="1000" dirty="0" smtClean="0">
                <a:latin typeface="Arial" pitchFamily="34" charset="0"/>
                <a:cs typeface="Arial" pitchFamily="34" charset="0"/>
              </a:rPr>
              <a:t>we also need some input fields and at least one button to let the user submit the data</a:t>
            </a:r>
          </a:p>
          <a:p>
            <a:r>
              <a:rPr lang="en-US" sz="1000" dirty="0" smtClean="0">
                <a:latin typeface="Arial" pitchFamily="34" charset="0"/>
                <a:cs typeface="Arial" pitchFamily="34" charset="0"/>
              </a:rPr>
              <a:t>they entered. This is where we use Form buttons for.</a:t>
            </a:r>
          </a:p>
        </p:txBody>
      </p:sp>
    </p:spTree>
    <p:extLst>
      <p:ext uri="{BB962C8B-B14F-4D97-AF65-F5344CB8AC3E}">
        <p14:creationId xmlns:p14="http://schemas.microsoft.com/office/powerpoint/2010/main" val="2367697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424474913"/>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31345507"/>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71671061"/>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809656192"/>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32319987"/>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9247120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23097407"/>
      </p:ext>
    </p:extLst>
  </p:cSld>
  <p:clrMapOvr>
    <a:masterClrMapping/>
  </p:clrMapOvr>
  <p:timing>
    <p:tnLst>
      <p:par>
        <p:cTn id="1" dur="indefinite" restart="never" nodeType="tmRoot"/>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467995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94229791"/>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spTree>
    <p:extLst>
      <p:ext uri="{BB962C8B-B14F-4D97-AF65-F5344CB8AC3E}">
        <p14:creationId xmlns:p14="http://schemas.microsoft.com/office/powerpoint/2010/main" val="3783621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86109965"/>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3736496"/>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0827462"/>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4555598"/>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772301"/>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273704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7124247"/>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081542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8"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19952288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56"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err="1" smtClean="0"/>
              <a:t>jQuery</a:t>
            </a:r>
            <a:r>
              <a:rPr lang="en-US" dirty="0" smtClean="0"/>
              <a:t> Mobile</a:t>
            </a:r>
            <a:endParaRPr lang="en-US" dirty="0"/>
          </a:p>
        </p:txBody>
      </p:sp>
      <p:sp>
        <p:nvSpPr>
          <p:cNvPr id="12" name="Subtitle 11"/>
          <p:cNvSpPr>
            <a:spLocks noGrp="1"/>
          </p:cNvSpPr>
          <p:nvPr>
            <p:ph type="subTitle" idx="1"/>
          </p:nvPr>
        </p:nvSpPr>
        <p:spPr/>
        <p:txBody>
          <a:bodyPr/>
          <a:lstStyle/>
          <a:p>
            <a:r>
              <a:rPr lang="en-US" dirty="0" smtClean="0"/>
              <a:t>Lesson 03 : Working with Buttons &amp;Toolbars </a:t>
            </a:r>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smtClean="0">
                <a:latin typeface="Arial" pitchFamily="34" charset="0"/>
                <a:cs typeface="Arial" pitchFamily="34" charset="0"/>
              </a:rPr>
              <a:t>3.3 : Working with buttons</a:t>
            </a:r>
            <a:r>
              <a:rPr lang="en-US" dirty="0" smtClean="0"/>
              <a:t/>
            </a:r>
            <a:br>
              <a:rPr lang="en-US" dirty="0" smtClean="0"/>
            </a:br>
            <a:r>
              <a:rPr lang="en-US" dirty="0" smtClean="0"/>
              <a:t>Button basics</a:t>
            </a:r>
            <a:endParaRPr lang="en-US" dirty="0"/>
          </a:p>
        </p:txBody>
      </p:sp>
      <p:pic>
        <p:nvPicPr>
          <p:cNvPr id="3073" name="Picture 1"/>
          <p:cNvPicPr>
            <a:picLocks noGrp="1" noChangeAspect="1" noChangeArrowheads="1"/>
          </p:cNvPicPr>
          <p:nvPr>
            <p:ph idx="1"/>
          </p:nvPr>
        </p:nvPicPr>
        <p:blipFill>
          <a:blip r:embed="rId3"/>
          <a:stretch>
            <a:fillRect/>
          </a:stretch>
        </p:blipFill>
        <p:spPr bwMode="auto">
          <a:xfrm>
            <a:off x="5596759" y="1214422"/>
            <a:ext cx="3155857" cy="2762250"/>
          </a:xfrm>
          <a:prstGeom prst="rect">
            <a:avLst/>
          </a:prstGeom>
          <a:noFill/>
          <a:ln w="9525">
            <a:noFill/>
            <a:miter lim="800000"/>
            <a:headEnd/>
            <a:tailEnd/>
          </a:ln>
          <a:effectLst/>
        </p:spPr>
      </p:pic>
      <p:sp>
        <p:nvSpPr>
          <p:cNvPr id="8" name="AutoShape 4"/>
          <p:cNvSpPr>
            <a:spLocks noChangeArrowheads="1"/>
          </p:cNvSpPr>
          <p:nvPr/>
        </p:nvSpPr>
        <p:spPr bwMode="auto">
          <a:xfrm>
            <a:off x="523016" y="2028500"/>
            <a:ext cx="5073743" cy="746232"/>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&lt;button&gt;Button element&lt;/button&gt; </a:t>
            </a:r>
          </a:p>
          <a:p>
            <a:r>
              <a:rPr lang="en-US" dirty="0" smtClean="0">
                <a:solidFill>
                  <a:schemeClr val="tx2"/>
                </a:solidFill>
                <a:latin typeface="Arial" pitchFamily="34" charset="0"/>
                <a:cs typeface="Arial" pitchFamily="34" charset="0"/>
              </a:rPr>
              <a:t>&lt;input type="submit" value="Input element" /&gt;</a:t>
            </a:r>
            <a:endParaRPr lang="en-US" dirty="0">
              <a:solidFill>
                <a:schemeClr val="tx2"/>
              </a:solidFill>
              <a:latin typeface="Arial" pitchFamily="34" charset="0"/>
              <a:cs typeface="Arial" pitchFamily="34" charset="0"/>
            </a:endParaRPr>
          </a:p>
        </p:txBody>
      </p:sp>
      <p:sp>
        <p:nvSpPr>
          <p:cNvPr id="10" name="Content Placeholder 5"/>
          <p:cNvSpPr txBox="1">
            <a:spLocks/>
          </p:cNvSpPr>
          <p:nvPr/>
        </p:nvSpPr>
        <p:spPr>
          <a:xfrm>
            <a:off x="274320" y="1214422"/>
            <a:ext cx="8229600" cy="4892040"/>
          </a:xfrm>
          <a:prstGeom prst="rect">
            <a:avLst/>
          </a:prstGeom>
        </p:spPr>
        <p:txBody>
          <a:bodyPr vert="horz" lIns="91440" tIns="45720" rIns="91440" bIns="45720" rtlCol="0">
            <a:normAutofit/>
          </a:bodyPr>
          <a:lstStyle/>
          <a:p>
            <a:pPr marL="342900" lvl="0" indent="-342900">
              <a:spcBef>
                <a:spcPct val="20000"/>
              </a:spcBef>
              <a:buClr>
                <a:srgbClr val="FF9900"/>
              </a:buClr>
              <a:buFont typeface="Arial" panose="020B0604020202020204" pitchFamily="34" charset="0"/>
              <a:buChar char="•"/>
            </a:pPr>
            <a:r>
              <a:rPr lang="en-US" sz="2000" b="1" dirty="0" smtClean="0">
                <a:solidFill>
                  <a:schemeClr val="tx2"/>
                </a:solidFill>
                <a:latin typeface="Arial" pitchFamily="34" charset="0"/>
                <a:cs typeface="Arial" pitchFamily="34" charset="0"/>
              </a:rPr>
              <a:t>Creating form buttons</a:t>
            </a: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2900" lvl="0" indent="-342900">
              <a:spcBef>
                <a:spcPct val="20000"/>
              </a:spcBef>
              <a:buClr>
                <a:srgbClr val="FF9900"/>
              </a:buClr>
              <a:buFont typeface="Arial" panose="020B0604020202020204" pitchFamily="34" charset="0"/>
              <a:buChar char="•"/>
            </a:pPr>
            <a:r>
              <a:rPr lang="en-US" sz="2000" b="1" dirty="0" smtClean="0">
                <a:solidFill>
                  <a:schemeClr val="tx2"/>
                </a:solidFill>
                <a:latin typeface="Arial" pitchFamily="34" charset="0"/>
                <a:cs typeface="Arial" pitchFamily="34" charset="0"/>
              </a:rPr>
              <a:t>Creating link buttons</a:t>
            </a: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p:txBody>
      </p:sp>
      <p:sp>
        <p:nvSpPr>
          <p:cNvPr id="11" name="AutoShape 4"/>
          <p:cNvSpPr>
            <a:spLocks noChangeArrowheads="1"/>
          </p:cNvSpPr>
          <p:nvPr/>
        </p:nvSpPr>
        <p:spPr bwMode="auto">
          <a:xfrm>
            <a:off x="343389" y="4094796"/>
            <a:ext cx="5741149" cy="965691"/>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&lt;a </a:t>
            </a:r>
            <a:r>
              <a:rPr lang="en-US" dirty="0" err="1" smtClean="0">
                <a:solidFill>
                  <a:schemeClr val="tx2"/>
                </a:solidFill>
              </a:rPr>
              <a:t>href</a:t>
            </a:r>
            <a:r>
              <a:rPr lang="en-US" dirty="0" smtClean="0">
                <a:solidFill>
                  <a:schemeClr val="tx2"/>
                </a:solidFill>
              </a:rPr>
              <a:t>="page2.html"&gt;Click me!&lt;/a&gt;</a:t>
            </a:r>
          </a:p>
          <a:p>
            <a:r>
              <a:rPr lang="en-US" dirty="0" smtClean="0">
                <a:solidFill>
                  <a:schemeClr val="tx2"/>
                </a:solidFill>
              </a:rPr>
              <a:t>&lt;a </a:t>
            </a:r>
            <a:r>
              <a:rPr lang="en-US" dirty="0" err="1" smtClean="0">
                <a:solidFill>
                  <a:schemeClr val="tx2"/>
                </a:solidFill>
              </a:rPr>
              <a:t>href</a:t>
            </a:r>
            <a:r>
              <a:rPr lang="en-US" dirty="0" smtClean="0">
                <a:solidFill>
                  <a:schemeClr val="tx2"/>
                </a:solidFill>
              </a:rPr>
              <a:t>="page2.html" </a:t>
            </a:r>
            <a:r>
              <a:rPr lang="en-US" dirty="0" smtClean="0">
                <a:solidFill>
                  <a:srgbClr val="0033CC"/>
                </a:solidFill>
              </a:rPr>
              <a:t>data-role="button"</a:t>
            </a:r>
            <a:r>
              <a:rPr lang="en-US" dirty="0" smtClean="0">
                <a:solidFill>
                  <a:schemeClr val="tx2"/>
                </a:solidFill>
              </a:rPr>
              <a:t>&gt;Click me!&lt;/a&gt;</a:t>
            </a:r>
            <a:endParaRPr lang="en-US" dirty="0">
              <a:solidFill>
                <a:schemeClr val="tx2"/>
              </a:solidFill>
              <a:latin typeface="Arial" pitchFamily="34" charset="0"/>
              <a:cs typeface="Arial" pitchFamily="34" charset="0"/>
            </a:endParaRPr>
          </a:p>
        </p:txBody>
      </p:sp>
      <p:pic>
        <p:nvPicPr>
          <p:cNvPr id="3074" name="Picture 2"/>
          <p:cNvPicPr>
            <a:picLocks noChangeAspect="1" noChangeArrowheads="1"/>
          </p:cNvPicPr>
          <p:nvPr/>
        </p:nvPicPr>
        <p:blipFill>
          <a:blip r:embed="rId4"/>
          <a:srcRect/>
          <a:stretch>
            <a:fillRect/>
          </a:stretch>
        </p:blipFill>
        <p:spPr bwMode="auto">
          <a:xfrm>
            <a:off x="6174171" y="4576529"/>
            <a:ext cx="2969829" cy="20117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smtClean="0">
                <a:latin typeface="Arial" pitchFamily="34" charset="0"/>
                <a:cs typeface="Arial" pitchFamily="34" charset="0"/>
              </a:rPr>
              <a:t>3.3 : Working with buttons</a:t>
            </a:r>
            <a:r>
              <a:rPr lang="en-US" dirty="0" smtClean="0"/>
              <a:t/>
            </a:r>
            <a:br>
              <a:rPr lang="en-US" dirty="0" smtClean="0"/>
            </a:br>
            <a:r>
              <a:rPr lang="en-US" dirty="0" smtClean="0"/>
              <a:t>Adding icons </a:t>
            </a:r>
            <a:endParaRPr lang="en-US" dirty="0"/>
          </a:p>
        </p:txBody>
      </p:sp>
      <p:sp>
        <p:nvSpPr>
          <p:cNvPr id="9" name="Content Placeholder 8"/>
          <p:cNvSpPr>
            <a:spLocks noGrp="1"/>
          </p:cNvSpPr>
          <p:nvPr>
            <p:ph idx="1"/>
          </p:nvPr>
        </p:nvSpPr>
        <p:spPr/>
        <p:txBody>
          <a:bodyPr/>
          <a:lstStyle/>
          <a:p>
            <a:pPr lvl="0"/>
            <a:r>
              <a:rPr lang="en-US" dirty="0" smtClean="0"/>
              <a:t>An icon can be added to a button by adding a data-icon attribute on the anchor specifying the icon to display.</a:t>
            </a:r>
          </a:p>
          <a:p>
            <a:pPr lvl="0"/>
            <a:endParaRPr lang="en-US" dirty="0" smtClean="0"/>
          </a:p>
          <a:p>
            <a:pPr lvl="0"/>
            <a:endParaRPr lang="en-US" dirty="0" smtClean="0"/>
          </a:p>
          <a:p>
            <a:endParaRPr lang="en-US" dirty="0" smtClean="0"/>
          </a:p>
          <a:p>
            <a:r>
              <a:rPr lang="en-US" dirty="0" smtClean="0"/>
              <a:t>Icon positioning : By default, all icons in buttons are placed to the left of the button text. The data-</a:t>
            </a:r>
            <a:r>
              <a:rPr lang="en-US" dirty="0" err="1" smtClean="0"/>
              <a:t>iconpos</a:t>
            </a:r>
            <a:r>
              <a:rPr lang="en-US" dirty="0" smtClean="0"/>
              <a:t> attribute allows to change the position.</a:t>
            </a:r>
          </a:p>
          <a:p>
            <a:endParaRPr lang="en-US" dirty="0" smtClean="0"/>
          </a:p>
          <a:p>
            <a:endParaRPr lang="en-US" dirty="0" smtClean="0"/>
          </a:p>
          <a:p>
            <a:r>
              <a:rPr lang="en-US" dirty="0" smtClean="0"/>
              <a:t>A special case is when the button has only one icon and no text. This is indicated with the </a:t>
            </a:r>
            <a:r>
              <a:rPr lang="en-US" dirty="0" smtClean="0">
                <a:solidFill>
                  <a:srgbClr val="0033CC"/>
                </a:solidFill>
              </a:rPr>
              <a:t>data-</a:t>
            </a:r>
            <a:r>
              <a:rPr lang="en-US" dirty="0" err="1" smtClean="0">
                <a:solidFill>
                  <a:srgbClr val="0033CC"/>
                </a:solidFill>
              </a:rPr>
              <a:t>iconpos</a:t>
            </a:r>
            <a:r>
              <a:rPr lang="en-US" dirty="0" smtClean="0">
                <a:solidFill>
                  <a:srgbClr val="0033CC"/>
                </a:solidFill>
              </a:rPr>
              <a:t>="</a:t>
            </a:r>
            <a:r>
              <a:rPr lang="en-US" dirty="0" err="1" smtClean="0">
                <a:solidFill>
                  <a:srgbClr val="0033CC"/>
                </a:solidFill>
              </a:rPr>
              <a:t>notext</a:t>
            </a:r>
            <a:r>
              <a:rPr lang="en-US" dirty="0" smtClean="0">
                <a:solidFill>
                  <a:srgbClr val="0033CC"/>
                </a:solidFill>
              </a:rPr>
              <a:t>" </a:t>
            </a:r>
            <a:r>
              <a:rPr lang="en-US" dirty="0" smtClean="0"/>
              <a:t>attribute</a:t>
            </a:r>
          </a:p>
          <a:p>
            <a:pPr lvl="0"/>
            <a:endParaRPr lang="en-US" dirty="0"/>
          </a:p>
        </p:txBody>
      </p:sp>
      <p:sp>
        <p:nvSpPr>
          <p:cNvPr id="10" name="Content Placeholder 5"/>
          <p:cNvSpPr txBox="1">
            <a:spLocks/>
          </p:cNvSpPr>
          <p:nvPr/>
        </p:nvSpPr>
        <p:spPr>
          <a:xfrm>
            <a:off x="274320" y="1214422"/>
            <a:ext cx="8229600" cy="4892040"/>
          </a:xfrm>
          <a:prstGeom prst="rect">
            <a:avLst/>
          </a:prstGeom>
        </p:spPr>
        <p:txBody>
          <a:bodyPr vert="horz" lIns="91440" tIns="45720" rIns="91440" bIns="45720" rtlCol="0">
            <a:normAutofit/>
          </a:bodyPr>
          <a:lstStyle/>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p:txBody>
      </p:sp>
      <p:sp>
        <p:nvSpPr>
          <p:cNvPr id="12" name="AutoShape 4"/>
          <p:cNvSpPr>
            <a:spLocks noChangeArrowheads="1"/>
          </p:cNvSpPr>
          <p:nvPr/>
        </p:nvSpPr>
        <p:spPr bwMode="auto">
          <a:xfrm>
            <a:off x="647700" y="2246243"/>
            <a:ext cx="4876800" cy="849057"/>
          </a:xfrm>
          <a:prstGeom prst="roundRect">
            <a:avLst>
              <a:gd name="adj" fmla="val 16667"/>
            </a:avLst>
          </a:prstGeom>
          <a:noFill/>
          <a:ln w="19050">
            <a:solidFill>
              <a:srgbClr val="FF9900"/>
            </a:solidFill>
            <a:round/>
            <a:headEnd/>
            <a:tailEnd/>
          </a:ln>
          <a:effectLst/>
        </p:spPr>
        <p:txBody>
          <a:bodyPr anchor="ctr"/>
          <a:lstStyle/>
          <a:p>
            <a:r>
              <a:rPr lang="it-IT" dirty="0" smtClean="0">
                <a:solidFill>
                  <a:schemeClr val="tx2"/>
                </a:solidFill>
                <a:latin typeface="Arial" pitchFamily="34" charset="0"/>
                <a:cs typeface="Arial" pitchFamily="34" charset="0"/>
              </a:rPr>
              <a:t>&lt;a   href="index.html" data-role="button"  </a:t>
            </a:r>
          </a:p>
          <a:p>
            <a:r>
              <a:rPr lang="it-IT" b="1" dirty="0" smtClean="0">
                <a:solidFill>
                  <a:srgbClr val="0033CC"/>
                </a:solidFill>
                <a:latin typeface="Arial" pitchFamily="34" charset="0"/>
                <a:cs typeface="Arial" pitchFamily="34" charset="0"/>
              </a:rPr>
              <a:t>       data-icon="delete</a:t>
            </a:r>
            <a:r>
              <a:rPr lang="it-IT" b="1" dirty="0" smtClean="0">
                <a:solidFill>
                  <a:schemeClr val="tx2"/>
                </a:solidFill>
                <a:latin typeface="Arial" pitchFamily="34" charset="0"/>
                <a:cs typeface="Arial" pitchFamily="34" charset="0"/>
              </a:rPr>
              <a:t>"</a:t>
            </a:r>
            <a:r>
              <a:rPr lang="it-IT" dirty="0" smtClean="0">
                <a:solidFill>
                  <a:schemeClr val="tx2"/>
                </a:solidFill>
                <a:latin typeface="Arial" pitchFamily="34" charset="0"/>
                <a:cs typeface="Arial" pitchFamily="34" charset="0"/>
              </a:rPr>
              <a:t>&gt;Delete&lt;/a&gt;</a:t>
            </a:r>
            <a:endParaRPr lang="en-US" dirty="0">
              <a:solidFill>
                <a:schemeClr val="tx2"/>
              </a:solidFill>
              <a:latin typeface="Arial" pitchFamily="34" charset="0"/>
              <a:cs typeface="Arial" pitchFamily="34" charset="0"/>
            </a:endParaRPr>
          </a:p>
        </p:txBody>
      </p:sp>
      <p:sp>
        <p:nvSpPr>
          <p:cNvPr id="13" name="AutoShape 4"/>
          <p:cNvSpPr>
            <a:spLocks noChangeArrowheads="1"/>
          </p:cNvSpPr>
          <p:nvPr/>
        </p:nvSpPr>
        <p:spPr bwMode="auto">
          <a:xfrm>
            <a:off x="495300" y="4263887"/>
            <a:ext cx="8362950" cy="636104"/>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 </a:t>
            </a:r>
            <a:r>
              <a:rPr lang="it-IT" dirty="0" smtClean="0">
                <a:latin typeface="Arial" pitchFamily="34" charset="0"/>
                <a:cs typeface="Arial" pitchFamily="34" charset="0"/>
              </a:rPr>
              <a:t>&lt;a href=“a.html" data-role="button" data-icon="delete"</a:t>
            </a:r>
            <a:r>
              <a:rPr lang="it-IT" b="1" dirty="0" smtClean="0">
                <a:latin typeface="Arial" pitchFamily="34" charset="0"/>
                <a:cs typeface="Arial" pitchFamily="34" charset="0"/>
              </a:rPr>
              <a:t> data-iconpos="right“</a:t>
            </a:r>
            <a:r>
              <a:rPr lang="it-IT" dirty="0" smtClean="0">
                <a:latin typeface="Arial" pitchFamily="34" charset="0"/>
                <a:cs typeface="Arial" pitchFamily="34" charset="0"/>
              </a:rPr>
              <a:t>&gt;</a:t>
            </a:r>
            <a:endParaRPr lang="en-US" dirty="0">
              <a:solidFill>
                <a:schemeClr val="tx2"/>
              </a:solidFill>
              <a:latin typeface="Arial" pitchFamily="34" charset="0"/>
              <a:cs typeface="Arial" pitchFamily="34" charset="0"/>
            </a:endParaRPr>
          </a:p>
        </p:txBody>
      </p:sp>
      <p:pic>
        <p:nvPicPr>
          <p:cNvPr id="41988" name="Picture 4"/>
          <p:cNvPicPr>
            <a:picLocks noChangeAspect="1" noChangeArrowheads="1"/>
          </p:cNvPicPr>
          <p:nvPr/>
        </p:nvPicPr>
        <p:blipFill>
          <a:blip r:embed="rId3"/>
          <a:srcRect/>
          <a:stretch>
            <a:fillRect/>
          </a:stretch>
        </p:blipFill>
        <p:spPr bwMode="auto">
          <a:xfrm>
            <a:off x="5934075" y="2119313"/>
            <a:ext cx="2771775" cy="585787"/>
          </a:xfrm>
          <a:prstGeom prst="rect">
            <a:avLst/>
          </a:prstGeom>
          <a:noFill/>
          <a:ln w="9525">
            <a:solidFill>
              <a:schemeClr val="tx2"/>
            </a:solidFill>
            <a:miter lim="800000"/>
            <a:headEnd/>
            <a:tailEnd/>
          </a:ln>
          <a:effectLst/>
        </p:spPr>
      </p:pic>
      <p:pic>
        <p:nvPicPr>
          <p:cNvPr id="41992" name="Picture 8"/>
          <p:cNvPicPr>
            <a:picLocks noChangeAspect="1" noChangeArrowheads="1"/>
          </p:cNvPicPr>
          <p:nvPr/>
        </p:nvPicPr>
        <p:blipFill>
          <a:blip r:embed="rId4"/>
          <a:srcRect/>
          <a:stretch>
            <a:fillRect/>
          </a:stretch>
        </p:blipFill>
        <p:spPr bwMode="auto">
          <a:xfrm>
            <a:off x="8261986" y="5651998"/>
            <a:ext cx="685799" cy="666751"/>
          </a:xfrm>
          <a:prstGeom prst="rect">
            <a:avLst/>
          </a:prstGeom>
          <a:noFill/>
          <a:ln w="9525">
            <a:solidFill>
              <a:schemeClr val="tx2"/>
            </a:solidFill>
            <a:miter lim="800000"/>
            <a:headEnd/>
            <a:tailEnd/>
          </a:ln>
          <a:effectLst/>
        </p:spPr>
      </p:pic>
      <p:sp>
        <p:nvSpPr>
          <p:cNvPr id="18" name="AutoShape 4"/>
          <p:cNvSpPr>
            <a:spLocks noChangeArrowheads="1"/>
          </p:cNvSpPr>
          <p:nvPr/>
        </p:nvSpPr>
        <p:spPr bwMode="auto">
          <a:xfrm>
            <a:off x="637316" y="5764696"/>
            <a:ext cx="5611084" cy="622110"/>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 &lt;a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 data-role=button  </a:t>
            </a:r>
          </a:p>
          <a:p>
            <a:r>
              <a:rPr lang="en-US" dirty="0" smtClean="0">
                <a:solidFill>
                  <a:schemeClr val="tx2"/>
                </a:solidFill>
                <a:latin typeface="Arial" pitchFamily="34" charset="0"/>
                <a:cs typeface="Arial" pitchFamily="34" charset="0"/>
              </a:rPr>
              <a:t>        </a:t>
            </a:r>
            <a:r>
              <a:rPr lang="en-US" dirty="0" smtClean="0">
                <a:solidFill>
                  <a:srgbClr val="0033CC"/>
                </a:solidFill>
                <a:latin typeface="Arial" pitchFamily="34" charset="0"/>
                <a:cs typeface="Arial" pitchFamily="34" charset="0"/>
              </a:rPr>
              <a:t>data-icon=“plus” </a:t>
            </a:r>
            <a:r>
              <a:rPr lang="en-US" b="1" dirty="0" smtClean="0">
                <a:solidFill>
                  <a:schemeClr val="tx1">
                    <a:lumMod val="75000"/>
                  </a:schemeClr>
                </a:solidFill>
                <a:latin typeface="Arial" pitchFamily="34" charset="0"/>
                <a:cs typeface="Arial" pitchFamily="34" charset="0"/>
              </a:rPr>
              <a:t>data-</a:t>
            </a:r>
            <a:r>
              <a:rPr lang="en-US" b="1" dirty="0" err="1" smtClean="0">
                <a:solidFill>
                  <a:schemeClr val="tx1">
                    <a:lumMod val="75000"/>
                  </a:schemeClr>
                </a:solidFill>
                <a:latin typeface="Arial" pitchFamily="34" charset="0"/>
                <a:cs typeface="Arial" pitchFamily="34" charset="0"/>
              </a:rPr>
              <a:t>iconpos</a:t>
            </a:r>
            <a:r>
              <a:rPr lang="en-US" b="1" dirty="0" smtClean="0">
                <a:solidFill>
                  <a:schemeClr val="tx1">
                    <a:lumMod val="75000"/>
                  </a:schemeClr>
                </a:solidFill>
                <a:latin typeface="Arial" pitchFamily="34" charset="0"/>
                <a:cs typeface="Arial" pitchFamily="34" charset="0"/>
              </a:rPr>
              <a:t>=“</a:t>
            </a:r>
            <a:r>
              <a:rPr lang="en-US" b="1" dirty="0" err="1" smtClean="0">
                <a:solidFill>
                  <a:schemeClr val="tx1">
                    <a:lumMod val="75000"/>
                  </a:schemeClr>
                </a:solidFill>
                <a:latin typeface="Arial" pitchFamily="34" charset="0"/>
                <a:cs typeface="Arial" pitchFamily="34" charset="0"/>
              </a:rPr>
              <a:t>notext</a:t>
            </a:r>
            <a:r>
              <a:rPr lang="en-US" b="1" dirty="0" smtClean="0">
                <a:solidFill>
                  <a:schemeClr val="tx1">
                    <a:lumMod val="75000"/>
                  </a:schemeClr>
                </a:solidFill>
                <a:latin typeface="Arial" pitchFamily="34" charset="0"/>
                <a:cs typeface="Arial" pitchFamily="34" charset="0"/>
              </a:rPr>
              <a:t>”</a:t>
            </a:r>
            <a:r>
              <a:rPr lang="en-US" dirty="0" smtClean="0">
                <a:solidFill>
                  <a:schemeClr val="tx2"/>
                </a:solidFill>
                <a:latin typeface="Arial" pitchFamily="34" charset="0"/>
                <a:cs typeface="Arial" pitchFamily="34" charset="0"/>
              </a:rPr>
              <a:t>&gt;&lt;/a&gt;</a:t>
            </a: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smtClean="0">
                <a:latin typeface="Arial" pitchFamily="34" charset="0"/>
                <a:cs typeface="Arial" pitchFamily="34" charset="0"/>
              </a:rPr>
              <a:t>3.3 : Working with buttons</a:t>
            </a:r>
            <a:r>
              <a:rPr lang="en-US" dirty="0" smtClean="0"/>
              <a:t/>
            </a:r>
            <a:br>
              <a:rPr lang="en-US" dirty="0" smtClean="0"/>
            </a:br>
            <a:r>
              <a:rPr lang="en-US" dirty="0" smtClean="0"/>
              <a:t>Displaying buttons</a:t>
            </a:r>
            <a:endParaRPr lang="en-US" dirty="0"/>
          </a:p>
        </p:txBody>
      </p:sp>
      <p:sp>
        <p:nvSpPr>
          <p:cNvPr id="9" name="Content Placeholder 8"/>
          <p:cNvSpPr>
            <a:spLocks noGrp="1"/>
          </p:cNvSpPr>
          <p:nvPr>
            <p:ph idx="1"/>
          </p:nvPr>
        </p:nvSpPr>
        <p:spPr/>
        <p:txBody>
          <a:bodyPr/>
          <a:lstStyle/>
          <a:p>
            <a:r>
              <a:rPr lang="en-US" dirty="0" smtClean="0"/>
              <a:t>Inline buttons : make buttons as wide as they need to be in order to correctly contain the button text.</a:t>
            </a:r>
          </a:p>
          <a:p>
            <a:pPr lvl="1"/>
            <a:r>
              <a:rPr lang="en-US" dirty="0" smtClean="0"/>
              <a:t>Add the </a:t>
            </a:r>
            <a:r>
              <a:rPr lang="en-US" dirty="0" smtClean="0">
                <a:solidFill>
                  <a:srgbClr val="0033CC"/>
                </a:solidFill>
              </a:rPr>
              <a:t>data-inline="true"</a:t>
            </a:r>
            <a:r>
              <a:rPr lang="en-US" dirty="0" smtClean="0"/>
              <a:t> attribute to the button</a:t>
            </a:r>
          </a:p>
          <a:p>
            <a:r>
              <a:rPr lang="en-US" dirty="0" smtClean="0"/>
              <a:t>Adding the </a:t>
            </a:r>
            <a:r>
              <a:rPr lang="en-US" dirty="0" smtClean="0">
                <a:solidFill>
                  <a:srgbClr val="0033CC"/>
                </a:solidFill>
              </a:rPr>
              <a:t>data-mini="true"</a:t>
            </a:r>
            <a:r>
              <a:rPr lang="en-US" dirty="0" smtClean="0"/>
              <a:t> to the inline buttons creates a more compact version</a:t>
            </a:r>
          </a:p>
          <a:p>
            <a:pPr lvl="0"/>
            <a:endParaRPr lang="en-US" dirty="0" smtClean="0"/>
          </a:p>
          <a:p>
            <a:endParaRPr lang="en-US" dirty="0" smtClean="0"/>
          </a:p>
          <a:p>
            <a:pPr lvl="0"/>
            <a:endParaRPr lang="en-US" dirty="0"/>
          </a:p>
        </p:txBody>
      </p:sp>
      <p:sp>
        <p:nvSpPr>
          <p:cNvPr id="10" name="Content Placeholder 5"/>
          <p:cNvSpPr txBox="1">
            <a:spLocks/>
          </p:cNvSpPr>
          <p:nvPr/>
        </p:nvSpPr>
        <p:spPr>
          <a:xfrm>
            <a:off x="274320" y="1214422"/>
            <a:ext cx="8229600" cy="4892040"/>
          </a:xfrm>
          <a:prstGeom prst="rect">
            <a:avLst/>
          </a:prstGeom>
        </p:spPr>
        <p:txBody>
          <a:bodyPr vert="horz" lIns="91440" tIns="45720" rIns="91440" bIns="45720" rtlCol="0">
            <a:normAutofit/>
          </a:bodyPr>
          <a:lstStyle/>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p:txBody>
      </p:sp>
      <p:sp>
        <p:nvSpPr>
          <p:cNvPr id="18" name="AutoShape 4"/>
          <p:cNvSpPr>
            <a:spLocks noChangeArrowheads="1"/>
          </p:cNvSpPr>
          <p:nvPr/>
        </p:nvSpPr>
        <p:spPr bwMode="auto">
          <a:xfrm>
            <a:off x="580166" y="3048000"/>
            <a:ext cx="4772884" cy="2438400"/>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 &lt;a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="inline.html" data-role="button" &gt;</a:t>
            </a:r>
          </a:p>
          <a:p>
            <a:r>
              <a:rPr lang="en-US" dirty="0" smtClean="0">
                <a:solidFill>
                  <a:schemeClr val="tx2"/>
                </a:solidFill>
                <a:latin typeface="Arial" pitchFamily="34" charset="0"/>
                <a:cs typeface="Arial" pitchFamily="34" charset="0"/>
              </a:rPr>
              <a:t>                                    Regular Button&lt;/a&gt;</a:t>
            </a:r>
          </a:p>
          <a:p>
            <a:r>
              <a:rPr lang="en-US" dirty="0" smtClean="0">
                <a:solidFill>
                  <a:schemeClr val="tx2"/>
                </a:solidFill>
                <a:latin typeface="Arial" pitchFamily="34" charset="0"/>
                <a:cs typeface="Arial" pitchFamily="34" charset="0"/>
              </a:rPr>
              <a: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="inline.html" data-role="button" </a:t>
            </a:r>
          </a:p>
          <a:p>
            <a:r>
              <a:rPr lang="en-US" dirty="0" smtClean="0">
                <a:solidFill>
                  <a:schemeClr val="tx2"/>
                </a:solidFill>
                <a:latin typeface="Arial" pitchFamily="34" charset="0"/>
                <a:cs typeface="Arial" pitchFamily="34" charset="0"/>
              </a:rPr>
              <a:t>       </a:t>
            </a:r>
            <a:r>
              <a:rPr lang="en-US" dirty="0" smtClean="0">
                <a:solidFill>
                  <a:srgbClr val="0033CC"/>
                </a:solidFill>
                <a:latin typeface="Arial" pitchFamily="34" charset="0"/>
                <a:cs typeface="Arial" pitchFamily="34" charset="0"/>
              </a:rPr>
              <a:t>data-inline="true"</a:t>
            </a:r>
            <a:r>
              <a:rPr lang="en-US" dirty="0" smtClean="0">
                <a:solidFill>
                  <a:schemeClr val="tx2"/>
                </a:solidFill>
                <a:latin typeface="Arial" pitchFamily="34" charset="0"/>
                <a:cs typeface="Arial" pitchFamily="34" charset="0"/>
              </a:rPr>
              <a:t>&gt;Inline button&lt;/a&gt;</a:t>
            </a:r>
          </a:p>
          <a:p>
            <a:r>
              <a:rPr lang="en-US" dirty="0" smtClean="0">
                <a:solidFill>
                  <a:schemeClr val="tx2"/>
                </a:solidFill>
                <a:latin typeface="Arial" pitchFamily="34" charset="0"/>
                <a:cs typeface="Arial" pitchFamily="34" charset="0"/>
              </a:rPr>
              <a: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="inline.html" data-role="button" </a:t>
            </a:r>
          </a:p>
          <a:p>
            <a:r>
              <a:rPr lang="en-US" dirty="0" smtClean="0">
                <a:solidFill>
                  <a:schemeClr val="tx2"/>
                </a:solidFill>
                <a:latin typeface="Arial" pitchFamily="34" charset="0"/>
                <a:cs typeface="Arial" pitchFamily="34" charset="0"/>
              </a:rPr>
              <a:t>       data-inline="true"  </a:t>
            </a:r>
            <a:r>
              <a:rPr lang="en-US" dirty="0" smtClean="0">
                <a:solidFill>
                  <a:srgbClr val="0033CC"/>
                </a:solidFill>
                <a:latin typeface="Arial" pitchFamily="34" charset="0"/>
                <a:cs typeface="Arial" pitchFamily="34" charset="0"/>
              </a:rPr>
              <a:t>data-mini="true"</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Compact button&lt;/a&gt;</a:t>
            </a:r>
            <a:endParaRPr lang="en-US" dirty="0">
              <a:solidFill>
                <a:schemeClr val="tx2"/>
              </a:solidFill>
              <a:latin typeface="Arial" pitchFamily="34" charset="0"/>
              <a:cs typeface="Arial" pitchFamily="34" charset="0"/>
            </a:endParaRPr>
          </a:p>
        </p:txBody>
      </p:sp>
      <p:pic>
        <p:nvPicPr>
          <p:cNvPr id="2050" name="Picture 2"/>
          <p:cNvPicPr>
            <a:picLocks noChangeAspect="1" noChangeArrowheads="1"/>
          </p:cNvPicPr>
          <p:nvPr/>
        </p:nvPicPr>
        <p:blipFill>
          <a:blip r:embed="rId3"/>
          <a:srcRect/>
          <a:stretch>
            <a:fillRect/>
          </a:stretch>
        </p:blipFill>
        <p:spPr bwMode="auto">
          <a:xfrm>
            <a:off x="5514975" y="2933700"/>
            <a:ext cx="3371850" cy="2457450"/>
          </a:xfrm>
          <a:prstGeom prst="rect">
            <a:avLst/>
          </a:prstGeom>
          <a:noFill/>
          <a:ln w="9525">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smtClean="0">
                <a:latin typeface="Arial" pitchFamily="34" charset="0"/>
                <a:cs typeface="Arial" pitchFamily="34" charset="0"/>
              </a:rPr>
              <a:t>3.3 : Working with buttons</a:t>
            </a:r>
            <a:r>
              <a:rPr lang="en-US" dirty="0" smtClean="0"/>
              <a:t/>
            </a:r>
            <a:br>
              <a:rPr lang="en-US" dirty="0" smtClean="0"/>
            </a:br>
            <a:r>
              <a:rPr lang="en-US" dirty="0" smtClean="0"/>
              <a:t>Grouping buttons</a:t>
            </a:r>
            <a:endParaRPr lang="en-US" dirty="0"/>
          </a:p>
        </p:txBody>
      </p:sp>
      <p:sp>
        <p:nvSpPr>
          <p:cNvPr id="9" name="Content Placeholder 8"/>
          <p:cNvSpPr>
            <a:spLocks noGrp="1"/>
          </p:cNvSpPr>
          <p:nvPr>
            <p:ph idx="1"/>
          </p:nvPr>
        </p:nvSpPr>
        <p:spPr/>
        <p:txBody>
          <a:bodyPr/>
          <a:lstStyle/>
          <a:p>
            <a:pPr lvl="0"/>
            <a:r>
              <a:rPr lang="en-US" dirty="0" smtClean="0"/>
              <a:t>You may want to visually group a set of buttons together to form a single block that looks contained like a navigation component.</a:t>
            </a:r>
          </a:p>
          <a:p>
            <a:pPr lvl="0"/>
            <a:r>
              <a:rPr lang="en-US" dirty="0" smtClean="0"/>
              <a:t>Wrap a set of buttons in a container with </a:t>
            </a:r>
            <a:r>
              <a:rPr lang="en-US" dirty="0" smtClean="0">
                <a:solidFill>
                  <a:srgbClr val="0033CC"/>
                </a:solidFill>
              </a:rPr>
              <a:t>the data-role= "</a:t>
            </a:r>
            <a:r>
              <a:rPr lang="en-US" dirty="0" err="1" smtClean="0">
                <a:solidFill>
                  <a:srgbClr val="0033CC"/>
                </a:solidFill>
              </a:rPr>
              <a:t>controlgroup</a:t>
            </a:r>
            <a:r>
              <a:rPr lang="en-US" dirty="0" smtClean="0">
                <a:solidFill>
                  <a:srgbClr val="0033CC"/>
                </a:solidFill>
              </a:rPr>
              <a:t>"</a:t>
            </a:r>
            <a:r>
              <a:rPr lang="en-US" dirty="0" smtClean="0"/>
              <a:t> attribute</a:t>
            </a:r>
          </a:p>
          <a:p>
            <a:endParaRPr lang="en-US" dirty="0" smtClean="0"/>
          </a:p>
          <a:p>
            <a:endParaRPr lang="en-US" dirty="0" smtClean="0"/>
          </a:p>
          <a:p>
            <a:endParaRPr lang="en-US" dirty="0" smtClean="0"/>
          </a:p>
          <a:p>
            <a:endParaRPr lang="en-US" dirty="0" smtClean="0"/>
          </a:p>
          <a:p>
            <a:endParaRPr lang="en-US" dirty="0" smtClean="0"/>
          </a:p>
          <a:p>
            <a:r>
              <a:rPr lang="en-US" dirty="0" smtClean="0"/>
              <a:t>Adding a </a:t>
            </a:r>
            <a:r>
              <a:rPr lang="en-US" dirty="0" smtClean="0">
                <a:solidFill>
                  <a:srgbClr val="0033CC"/>
                </a:solidFill>
              </a:rPr>
              <a:t>data-type="horizontal" </a:t>
            </a:r>
            <a:r>
              <a:rPr lang="en-US" dirty="0" smtClean="0"/>
              <a:t>attribute to the control group element  shows a horizontal group of buttons.</a:t>
            </a:r>
          </a:p>
          <a:p>
            <a:pPr lvl="0"/>
            <a:endParaRPr lang="en-US" dirty="0"/>
          </a:p>
        </p:txBody>
      </p:sp>
      <p:sp>
        <p:nvSpPr>
          <p:cNvPr id="10" name="Content Placeholder 5"/>
          <p:cNvSpPr txBox="1">
            <a:spLocks/>
          </p:cNvSpPr>
          <p:nvPr/>
        </p:nvSpPr>
        <p:spPr>
          <a:xfrm>
            <a:off x="274320" y="1214422"/>
            <a:ext cx="8229600" cy="4892040"/>
          </a:xfrm>
          <a:prstGeom prst="rect">
            <a:avLst/>
          </a:prstGeom>
        </p:spPr>
        <p:txBody>
          <a:bodyPr vert="horz" lIns="91440" tIns="45720" rIns="91440" bIns="45720" rtlCol="0">
            <a:normAutofit/>
          </a:bodyPr>
          <a:lstStyle/>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p:txBody>
      </p:sp>
      <p:sp>
        <p:nvSpPr>
          <p:cNvPr id="18" name="AutoShape 4"/>
          <p:cNvSpPr>
            <a:spLocks noChangeArrowheads="1"/>
          </p:cNvSpPr>
          <p:nvPr/>
        </p:nvSpPr>
        <p:spPr bwMode="auto">
          <a:xfrm>
            <a:off x="503966" y="2781300"/>
            <a:ext cx="5637527" cy="1504950"/>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 &lt;div data-role="</a:t>
            </a:r>
            <a:r>
              <a:rPr lang="en-US" dirty="0" err="1" smtClean="0">
                <a:solidFill>
                  <a:schemeClr val="tx2"/>
                </a:solidFill>
                <a:latin typeface="Arial" pitchFamily="34" charset="0"/>
                <a:cs typeface="Arial" pitchFamily="34" charset="0"/>
              </a:rPr>
              <a:t>controlgroup</a:t>
            </a:r>
            <a:r>
              <a:rPr lang="en-US" dirty="0" smtClean="0">
                <a:solidFill>
                  <a:schemeClr val="tx2"/>
                </a:solidFill>
                <a:latin typeface="Arial" pitchFamily="34" charset="0"/>
                <a:cs typeface="Arial" pitchFamily="34" charset="0"/>
              </a:rPr>
              <a:t>"&gt; </a:t>
            </a:r>
          </a:p>
          <a:p>
            <a:r>
              <a:rPr lang="en-US" dirty="0" smtClean="0">
                <a:solidFill>
                  <a:schemeClr val="tx2"/>
                </a:solidFill>
                <a:latin typeface="Arial" pitchFamily="34" charset="0"/>
                <a:cs typeface="Arial" pitchFamily="34" charset="0"/>
              </a:rPr>
              <a:t>     &lt;a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=“a.html" data-role="button"&gt;Yes&lt;/a&gt; </a:t>
            </a:r>
          </a:p>
          <a:p>
            <a:r>
              <a:rPr lang="en-US" dirty="0" smtClean="0">
                <a:solidFill>
                  <a:schemeClr val="tx2"/>
                </a:solidFill>
                <a:latin typeface="Arial" pitchFamily="34" charset="0"/>
                <a:cs typeface="Arial" pitchFamily="34" charset="0"/>
              </a:rPr>
              <a:t>     &lt;a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=“a.html" data-role="button"&gt;No&lt;/a&gt; </a:t>
            </a:r>
          </a:p>
          <a:p>
            <a:r>
              <a:rPr lang="en-US" dirty="0" smtClean="0">
                <a:solidFill>
                  <a:schemeClr val="tx2"/>
                </a:solidFill>
                <a:latin typeface="Arial" pitchFamily="34" charset="0"/>
                <a:cs typeface="Arial" pitchFamily="34" charset="0"/>
              </a:rPr>
              <a:t>      &lt;a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=“a.html" data-role="button"&gt;Maybe&lt;/a&gt; </a:t>
            </a:r>
          </a:p>
          <a:p>
            <a:r>
              <a:rPr lang="en-US" dirty="0" smtClean="0">
                <a:solidFill>
                  <a:schemeClr val="tx2"/>
                </a:solidFill>
                <a:latin typeface="Arial" pitchFamily="34" charset="0"/>
                <a:cs typeface="Arial" pitchFamily="34" charset="0"/>
              </a:rPr>
              <a:t>&lt;/div&gt; </a:t>
            </a:r>
            <a:endParaRPr lang="en-US" dirty="0">
              <a:solidFill>
                <a:schemeClr val="tx2"/>
              </a:solidFill>
              <a:latin typeface="Arial" pitchFamily="34" charset="0"/>
              <a:cs typeface="Arial" pitchFamily="34" charset="0"/>
            </a:endParaRPr>
          </a:p>
        </p:txBody>
      </p:sp>
      <p:pic>
        <p:nvPicPr>
          <p:cNvPr id="3074" name="Picture 2"/>
          <p:cNvPicPr>
            <a:picLocks noChangeAspect="1" noChangeArrowheads="1"/>
          </p:cNvPicPr>
          <p:nvPr/>
        </p:nvPicPr>
        <p:blipFill>
          <a:blip r:embed="rId3"/>
          <a:srcRect/>
          <a:stretch>
            <a:fillRect/>
          </a:stretch>
        </p:blipFill>
        <p:spPr bwMode="auto">
          <a:xfrm>
            <a:off x="6196084" y="2554620"/>
            <a:ext cx="2715904" cy="1717129"/>
          </a:xfrm>
          <a:prstGeom prst="rect">
            <a:avLst/>
          </a:prstGeom>
          <a:noFill/>
          <a:ln w="9525">
            <a:solidFill>
              <a:schemeClr val="tx2"/>
            </a:solidFill>
            <a:miter lim="800000"/>
            <a:headEnd/>
            <a:tailEnd/>
          </a:ln>
          <a:effectLst/>
        </p:spPr>
      </p:pic>
      <p:sp>
        <p:nvSpPr>
          <p:cNvPr id="8" name="AutoShape 4"/>
          <p:cNvSpPr>
            <a:spLocks noChangeArrowheads="1"/>
          </p:cNvSpPr>
          <p:nvPr/>
        </p:nvSpPr>
        <p:spPr bwMode="auto">
          <a:xfrm>
            <a:off x="533537" y="5253818"/>
            <a:ext cx="6003741" cy="983208"/>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 &lt;div data-role="</a:t>
            </a:r>
            <a:r>
              <a:rPr lang="en-US" dirty="0" err="1" smtClean="0">
                <a:solidFill>
                  <a:schemeClr val="tx2"/>
                </a:solidFill>
                <a:latin typeface="Arial" pitchFamily="34" charset="0"/>
                <a:cs typeface="Arial" pitchFamily="34" charset="0"/>
              </a:rPr>
              <a:t>controlgroup“data</a:t>
            </a:r>
            <a:r>
              <a:rPr lang="en-US" dirty="0" smtClean="0">
                <a:solidFill>
                  <a:schemeClr val="tx2"/>
                </a:solidFill>
                <a:latin typeface="Arial" pitchFamily="34" charset="0"/>
                <a:cs typeface="Arial" pitchFamily="34" charset="0"/>
              </a:rPr>
              <a:t>-type="horizontal" &gt; </a:t>
            </a:r>
          </a:p>
          <a:p>
            <a:r>
              <a:rPr lang="en-US" dirty="0" smtClean="0">
                <a:solidFill>
                  <a:schemeClr val="tx2"/>
                </a:solidFill>
                <a:latin typeface="Arial" pitchFamily="34" charset="0"/>
                <a:cs typeface="Arial" pitchFamily="34" charset="0"/>
              </a:rPr>
              <a:t>   … …</a:t>
            </a:r>
          </a:p>
          <a:p>
            <a:r>
              <a:rPr lang="en-US" dirty="0" smtClean="0">
                <a:solidFill>
                  <a:schemeClr val="tx2"/>
                </a:solidFill>
                <a:latin typeface="Arial" pitchFamily="34" charset="0"/>
                <a:cs typeface="Arial" pitchFamily="34" charset="0"/>
              </a:rPr>
              <a:t>&lt;/div&gt; </a:t>
            </a:r>
            <a:endParaRPr lang="en-US" dirty="0">
              <a:solidFill>
                <a:schemeClr val="tx2"/>
              </a:solidFill>
              <a:latin typeface="Arial" pitchFamily="34" charset="0"/>
              <a:cs typeface="Arial" pitchFamily="34" charset="0"/>
            </a:endParaRPr>
          </a:p>
        </p:txBody>
      </p:sp>
      <p:pic>
        <p:nvPicPr>
          <p:cNvPr id="3075" name="Picture 3"/>
          <p:cNvPicPr>
            <a:picLocks noChangeAspect="1" noChangeArrowheads="1"/>
          </p:cNvPicPr>
          <p:nvPr/>
        </p:nvPicPr>
        <p:blipFill>
          <a:blip r:embed="rId4"/>
          <a:srcRect/>
          <a:stretch>
            <a:fillRect/>
          </a:stretch>
        </p:blipFill>
        <p:spPr bwMode="auto">
          <a:xfrm>
            <a:off x="6339101" y="5304359"/>
            <a:ext cx="2552700" cy="561975"/>
          </a:xfrm>
          <a:prstGeom prst="rect">
            <a:avLst/>
          </a:prstGeom>
          <a:noFill/>
          <a:ln w="9525">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t>Buttons.html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X.X: [Topic] </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smtClean="0"/>
              <a:t>Lab Topic</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t>In this lesson, you learnt:</a:t>
            </a:r>
          </a:p>
          <a:p>
            <a:pPr lvl="1"/>
            <a:r>
              <a:rPr lang="en-US" dirty="0" smtClean="0"/>
              <a:t>Using headers and footers </a:t>
            </a:r>
          </a:p>
          <a:p>
            <a:pPr lvl="1"/>
            <a:r>
              <a:rPr lang="en-US" dirty="0" smtClean="0"/>
              <a:t>Creating navigation bars</a:t>
            </a:r>
          </a:p>
          <a:p>
            <a:pPr lvl="1"/>
            <a:r>
              <a:rPr lang="en-US" dirty="0" smtClean="0"/>
              <a:t>Understanding how positioned toolbars work  </a:t>
            </a:r>
          </a:p>
          <a:p>
            <a:pPr lvl="1"/>
            <a:r>
              <a:rPr lang="en-US" dirty="0" smtClean="0"/>
              <a:t>Button basics </a:t>
            </a:r>
          </a:p>
          <a:p>
            <a:pPr lvl="1"/>
            <a:r>
              <a:rPr lang="en-US" dirty="0" smtClean="0"/>
              <a:t>Working with buttons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Review Question</a:t>
            </a:r>
            <a:endParaRPr lang="en-US" sz="2400" dirty="0"/>
          </a:p>
        </p:txBody>
      </p:sp>
      <p:sp>
        <p:nvSpPr>
          <p:cNvPr id="9" name="Content Placeholder 8"/>
          <p:cNvSpPr>
            <a:spLocks noGrp="1"/>
          </p:cNvSpPr>
          <p:nvPr>
            <p:ph idx="1"/>
          </p:nvPr>
        </p:nvSpPr>
        <p:spPr/>
        <p:txBody>
          <a:bodyPr>
            <a:normAutofit lnSpcReduction="10000"/>
          </a:bodyPr>
          <a:lstStyle/>
          <a:p>
            <a:pPr marL="342900" lvl="1" indent="-342900"/>
            <a:r>
              <a:rPr lang="en-US" sz="2000" b="1" dirty="0" smtClean="0"/>
              <a:t>Question 1 : You wrap a set of buttons in a container with the ________attribute</a:t>
            </a:r>
          </a:p>
          <a:p>
            <a:pPr lvl="1"/>
            <a:r>
              <a:rPr lang="en-US" dirty="0" smtClean="0"/>
              <a:t>Option 1 : data-role= "</a:t>
            </a:r>
            <a:r>
              <a:rPr lang="en-US" dirty="0" err="1" smtClean="0"/>
              <a:t>controlgroup</a:t>
            </a:r>
            <a:r>
              <a:rPr lang="en-US" dirty="0" smtClean="0"/>
              <a:t>" </a:t>
            </a:r>
          </a:p>
          <a:p>
            <a:pPr lvl="1"/>
            <a:r>
              <a:rPr lang="en-US" dirty="0" smtClean="0"/>
              <a:t>Option 2 : data-role= “</a:t>
            </a:r>
            <a:r>
              <a:rPr lang="en-US" dirty="0" err="1" smtClean="0"/>
              <a:t>Buttongroup</a:t>
            </a:r>
            <a:r>
              <a:rPr lang="en-US" dirty="0" smtClean="0"/>
              <a:t>" </a:t>
            </a:r>
          </a:p>
          <a:p>
            <a:pPr lvl="1"/>
            <a:r>
              <a:rPr lang="en-US" dirty="0" smtClean="0"/>
              <a:t>Option 3 : data-role= “</a:t>
            </a:r>
            <a:r>
              <a:rPr lang="en-US" dirty="0" err="1" smtClean="0"/>
              <a:t>GroupButtons</a:t>
            </a:r>
            <a:r>
              <a:rPr lang="en-US" dirty="0" smtClean="0"/>
              <a:t>" </a:t>
            </a:r>
          </a:p>
          <a:p>
            <a:r>
              <a:rPr lang="en-US" dirty="0" smtClean="0"/>
              <a:t>Question 2 : By default, header and footer toolbars are fixed. </a:t>
            </a:r>
          </a:p>
          <a:p>
            <a:pPr lvl="1"/>
            <a:r>
              <a:rPr lang="en-US" dirty="0" smtClean="0"/>
              <a:t>True/False</a:t>
            </a:r>
          </a:p>
          <a:p>
            <a:r>
              <a:rPr lang="en-US" dirty="0" smtClean="0"/>
              <a:t>Question 3: To create a compact button that is only as wide as the text and icons inside, we need to add ______ attribute to the button</a:t>
            </a:r>
          </a:p>
          <a:p>
            <a:pPr lvl="1"/>
            <a:r>
              <a:rPr lang="en-US" dirty="0" smtClean="0"/>
              <a:t>Option 1 : data-compact="true" </a:t>
            </a:r>
          </a:p>
          <a:p>
            <a:pPr lvl="1"/>
            <a:r>
              <a:rPr lang="en-US" dirty="0" smtClean="0"/>
              <a:t>Option 2 : data-mini="true" </a:t>
            </a:r>
          </a:p>
          <a:p>
            <a:pPr lvl="1"/>
            <a:r>
              <a:rPr lang="en-US" dirty="0" smtClean="0"/>
              <a:t>Option 3 : data-inline="true" </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Lesson Objectives</a:t>
            </a:r>
            <a:endParaRPr lang="en-US" sz="2400" dirty="0"/>
          </a:p>
        </p:txBody>
      </p:sp>
      <p:sp>
        <p:nvSpPr>
          <p:cNvPr id="6" name="Content Placeholder 5"/>
          <p:cNvSpPr>
            <a:spLocks noGrp="1"/>
          </p:cNvSpPr>
          <p:nvPr>
            <p:ph idx="1"/>
          </p:nvPr>
        </p:nvSpPr>
        <p:spPr/>
        <p:txBody>
          <a:bodyPr/>
          <a:lstStyle/>
          <a:p>
            <a:r>
              <a:rPr lang="en-US" dirty="0" smtClean="0"/>
              <a:t>In this lesson, you will learn :</a:t>
            </a:r>
          </a:p>
          <a:p>
            <a:pPr lvl="1"/>
            <a:r>
              <a:rPr lang="en-US" dirty="0" smtClean="0"/>
              <a:t>Using headers and footers </a:t>
            </a:r>
          </a:p>
          <a:p>
            <a:pPr lvl="1"/>
            <a:r>
              <a:rPr lang="en-US" dirty="0" smtClean="0"/>
              <a:t>Creating navigation bars</a:t>
            </a:r>
          </a:p>
          <a:p>
            <a:pPr lvl="1"/>
            <a:r>
              <a:rPr lang="en-US" dirty="0" smtClean="0"/>
              <a:t>Understanding how positioned toolbars work  </a:t>
            </a:r>
          </a:p>
          <a:p>
            <a:pPr lvl="1"/>
            <a:r>
              <a:rPr lang="en-US" dirty="0" smtClean="0"/>
              <a:t>Button basics </a:t>
            </a:r>
          </a:p>
          <a:p>
            <a:pPr lvl="1"/>
            <a:r>
              <a:rPr lang="en-US" dirty="0" smtClean="0"/>
              <a:t>Working with buttons</a:t>
            </a:r>
          </a:p>
          <a:p>
            <a:pPr lvl="1"/>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a:solidFill>
                  <a:schemeClr val="tx2"/>
                </a:solidFill>
                <a:latin typeface="Arial" pitchFamily="34" charset="0"/>
                <a:ea typeface="+mj-ea"/>
                <a:cs typeface="Arial" pitchFamily="34" charset="0"/>
              </a:rPr>
              <a:t>3</a:t>
            </a:r>
            <a:r>
              <a:rPr lang="en-US" sz="1200" b="1" kern="1200" dirty="0" smtClean="0">
                <a:solidFill>
                  <a:schemeClr val="tx2"/>
                </a:solidFill>
                <a:latin typeface="Arial" pitchFamily="34" charset="0"/>
                <a:ea typeface="+mj-ea"/>
                <a:cs typeface="Arial" pitchFamily="34" charset="0"/>
              </a:rPr>
              <a:t>.1 : </a:t>
            </a:r>
            <a:r>
              <a:rPr lang="en-US" sz="1200" b="1" dirty="0" smtClean="0"/>
              <a:t>Using headers and footers </a:t>
            </a:r>
            <a:br>
              <a:rPr lang="en-US" sz="1200" b="1" dirty="0" smtClean="0"/>
            </a:br>
            <a:r>
              <a:rPr lang="en-US" sz="2400" b="1" dirty="0" smtClean="0">
                <a:latin typeface="Arial" pitchFamily="34" charset="0"/>
                <a:cs typeface="Arial" pitchFamily="34" charset="0"/>
              </a:rPr>
              <a:t>Toolbars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A toolbar is a bar that contains buttons, text or links that user can interact with</a:t>
            </a:r>
          </a:p>
          <a:p>
            <a:r>
              <a:rPr lang="en-US" dirty="0" smtClean="0"/>
              <a:t>Standard toolbars </a:t>
            </a:r>
            <a:r>
              <a:rPr lang="en-US" dirty="0" err="1" smtClean="0"/>
              <a:t>jQuery</a:t>
            </a:r>
            <a:r>
              <a:rPr lang="en-US" dirty="0" smtClean="0"/>
              <a:t> Mobile provides are:</a:t>
            </a:r>
          </a:p>
          <a:p>
            <a:pPr lvl="1"/>
            <a:r>
              <a:rPr lang="en-US" dirty="0" smtClean="0"/>
              <a:t>Header  bar : normally serves as page title and typically contains a page title and </a:t>
            </a:r>
            <a:r>
              <a:rPr lang="en-US" dirty="0" err="1" smtClean="0"/>
              <a:t>upto</a:t>
            </a:r>
            <a:r>
              <a:rPr lang="en-US" dirty="0" smtClean="0"/>
              <a:t> two buttons</a:t>
            </a:r>
          </a:p>
          <a:p>
            <a:pPr lvl="1"/>
            <a:r>
              <a:rPr lang="en-US" dirty="0" smtClean="0"/>
              <a:t>Footer bar : usually the last element in every mobile page. Typically contains a combination of text and buttons</a:t>
            </a:r>
          </a:p>
          <a:p>
            <a:pPr lvl="1"/>
            <a:r>
              <a:rPr lang="en-US" dirty="0" smtClean="0"/>
              <a:t>Navigation Bar : Typically consists of a set of buttons that allows user to navigate through the application views</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a:solidFill>
                  <a:schemeClr val="tx2"/>
                </a:solidFill>
                <a:latin typeface="Arial" pitchFamily="34" charset="0"/>
                <a:ea typeface="+mj-ea"/>
                <a:cs typeface="Arial" pitchFamily="34" charset="0"/>
              </a:rPr>
              <a:t>3</a:t>
            </a:r>
            <a:r>
              <a:rPr lang="en-US" sz="1200" b="1" kern="1200" dirty="0" smtClean="0">
                <a:solidFill>
                  <a:schemeClr val="tx2"/>
                </a:solidFill>
                <a:latin typeface="Arial" pitchFamily="34" charset="0"/>
                <a:ea typeface="+mj-ea"/>
                <a:cs typeface="Arial" pitchFamily="34" charset="0"/>
              </a:rPr>
              <a:t>.1 : </a:t>
            </a:r>
            <a:r>
              <a:rPr lang="en-US" sz="1200" b="1" dirty="0" smtClean="0"/>
              <a:t>Using headers and footers </a:t>
            </a:r>
            <a:br>
              <a:rPr lang="en-US" sz="1200" b="1" dirty="0" smtClean="0"/>
            </a:br>
            <a:r>
              <a:rPr lang="en-US" sz="2400" b="1" dirty="0" smtClean="0">
                <a:latin typeface="Arial" pitchFamily="34" charset="0"/>
                <a:cs typeface="Arial" pitchFamily="34" charset="0"/>
              </a:rPr>
              <a:t>Header &amp; Footer bar</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a:xfrm>
            <a:off x="298516" y="1166775"/>
            <a:ext cx="8845484" cy="4643751"/>
          </a:xfrm>
        </p:spPr>
        <p:txBody>
          <a:bodyPr/>
          <a:lstStyle/>
          <a:p>
            <a:r>
              <a:rPr lang="en-US" dirty="0" smtClean="0"/>
              <a:t>Creating a header:</a:t>
            </a:r>
          </a:p>
          <a:p>
            <a:pPr lvl="1"/>
            <a:r>
              <a:rPr lang="en-US" dirty="0" smtClean="0"/>
              <a:t>add a element with a </a:t>
            </a:r>
            <a:r>
              <a:rPr lang="en-US" dirty="0" smtClean="0">
                <a:solidFill>
                  <a:srgbClr val="0033CC"/>
                </a:solidFill>
              </a:rPr>
              <a:t>data-role='header'</a:t>
            </a:r>
            <a:r>
              <a:rPr lang="en-US" dirty="0" smtClean="0"/>
              <a:t> attribute:</a:t>
            </a:r>
          </a:p>
          <a:p>
            <a:pPr lvl="1"/>
            <a:endParaRPr lang="en-US" dirty="0" smtClean="0"/>
          </a:p>
          <a:p>
            <a:pPr lvl="1"/>
            <a:endParaRPr lang="en-US" dirty="0" smtClean="0"/>
          </a:p>
          <a:p>
            <a:pPr lvl="1"/>
            <a:endParaRPr lang="en-US" dirty="0" smtClean="0"/>
          </a:p>
          <a:p>
            <a:pPr lvl="1"/>
            <a:endParaRPr lang="en-US" dirty="0" smtClean="0"/>
          </a:p>
          <a:p>
            <a:pPr lvl="1"/>
            <a:r>
              <a:rPr lang="en-US" dirty="0" smtClean="0"/>
              <a:t>Adding the data-</a:t>
            </a:r>
            <a:r>
              <a:rPr lang="en-US" dirty="0" err="1" smtClean="0"/>
              <a:t>rel</a:t>
            </a:r>
            <a:r>
              <a:rPr lang="en-US" dirty="0" smtClean="0"/>
              <a:t>="back“ attribute will display a back button</a:t>
            </a:r>
          </a:p>
          <a:p>
            <a:pPr lvl="1"/>
            <a:endParaRPr lang="en-US" dirty="0" smtClean="0"/>
          </a:p>
          <a:p>
            <a:pPr lvl="1"/>
            <a:endParaRPr lang="en-US" dirty="0" smtClean="0"/>
          </a:p>
          <a:p>
            <a:pPr lvl="1"/>
            <a:endParaRPr lang="en-US" dirty="0" smtClean="0"/>
          </a:p>
          <a:p>
            <a:pPr lvl="1"/>
            <a:endParaRPr lang="en-US" dirty="0" smtClean="0"/>
          </a:p>
          <a:p>
            <a:pPr marL="0" indent="0">
              <a:buNone/>
            </a:pPr>
            <a:r>
              <a:rPr lang="en-US" dirty="0" smtClean="0"/>
              <a:t>Creating </a:t>
            </a:r>
            <a:r>
              <a:rPr lang="en-US" dirty="0" smtClean="0"/>
              <a:t>a Footer:</a:t>
            </a:r>
          </a:p>
          <a:p>
            <a:pPr lvl="1"/>
            <a:r>
              <a:rPr lang="en-US" dirty="0" smtClean="0"/>
              <a:t>add a element with a </a:t>
            </a:r>
            <a:r>
              <a:rPr lang="en-US" dirty="0" smtClean="0">
                <a:solidFill>
                  <a:srgbClr val="0033CC"/>
                </a:solidFill>
              </a:rPr>
              <a:t>data-role=‘footer'</a:t>
            </a:r>
            <a:r>
              <a:rPr lang="en-US" dirty="0" smtClean="0"/>
              <a:t> attribute:</a:t>
            </a:r>
          </a:p>
          <a:p>
            <a:pPr lvl="1"/>
            <a:endParaRPr lang="en-US" dirty="0" smtClean="0"/>
          </a:p>
        </p:txBody>
      </p:sp>
      <p:sp>
        <p:nvSpPr>
          <p:cNvPr id="4" name="AutoShape 4"/>
          <p:cNvSpPr>
            <a:spLocks noChangeArrowheads="1"/>
          </p:cNvSpPr>
          <p:nvPr/>
        </p:nvSpPr>
        <p:spPr bwMode="auto">
          <a:xfrm>
            <a:off x="688427" y="2324488"/>
            <a:ext cx="5833242" cy="893379"/>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&lt;div </a:t>
            </a:r>
            <a:r>
              <a:rPr lang="en-US" dirty="0" smtClean="0">
                <a:solidFill>
                  <a:srgbClr val="0033CC"/>
                </a:solidFill>
                <a:latin typeface="Arial" pitchFamily="34" charset="0"/>
                <a:cs typeface="Arial" pitchFamily="34" charset="0"/>
              </a:rPr>
              <a:t>data-role="header"</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&lt;h1&gt; </a:t>
            </a:r>
            <a:r>
              <a:rPr lang="en-US" dirty="0" err="1" smtClean="0">
                <a:solidFill>
                  <a:schemeClr val="tx2"/>
                </a:solidFill>
                <a:latin typeface="Arial" pitchFamily="34" charset="0"/>
                <a:cs typeface="Arial" pitchFamily="34" charset="0"/>
              </a:rPr>
              <a:t>jQuery</a:t>
            </a:r>
            <a:r>
              <a:rPr lang="en-US" dirty="0" smtClean="0">
                <a:solidFill>
                  <a:schemeClr val="tx2"/>
                </a:solidFill>
                <a:latin typeface="Arial" pitchFamily="34" charset="0"/>
                <a:cs typeface="Arial" pitchFamily="34" charset="0"/>
              </a:rPr>
              <a:t> Mobile &lt;/h1&gt;</a:t>
            </a:r>
          </a:p>
          <a:p>
            <a:r>
              <a:rPr lang="en-US" dirty="0" smtClean="0">
                <a:solidFill>
                  <a:schemeClr val="tx2"/>
                </a:solidFill>
                <a:latin typeface="Arial" pitchFamily="34" charset="0"/>
                <a:cs typeface="Arial" pitchFamily="34" charset="0"/>
              </a:rPr>
              <a:t>&lt;/div&gt;</a:t>
            </a:r>
            <a:endParaRPr lang="en-US" dirty="0">
              <a:solidFill>
                <a:schemeClr val="tx2"/>
              </a:solidFill>
              <a:latin typeface="Arial" pitchFamily="34" charset="0"/>
              <a:cs typeface="Arial" pitchFamily="34" charset="0"/>
            </a:endParaRPr>
          </a:p>
        </p:txBody>
      </p:sp>
      <p:sp>
        <p:nvSpPr>
          <p:cNvPr id="5" name="AutoShape 4"/>
          <p:cNvSpPr>
            <a:spLocks noChangeArrowheads="1"/>
          </p:cNvSpPr>
          <p:nvPr/>
        </p:nvSpPr>
        <p:spPr bwMode="auto">
          <a:xfrm>
            <a:off x="606972" y="3717235"/>
            <a:ext cx="5996152" cy="1113183"/>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&lt;div </a:t>
            </a:r>
            <a:r>
              <a:rPr lang="en-US" dirty="0" smtClean="0">
                <a:solidFill>
                  <a:srgbClr val="0033CC"/>
                </a:solidFill>
                <a:latin typeface="Arial" pitchFamily="34" charset="0"/>
                <a:cs typeface="Arial" pitchFamily="34" charset="0"/>
              </a:rPr>
              <a:t>data-role="header"</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="index.html" data-</a:t>
            </a:r>
            <a:r>
              <a:rPr lang="en-US" dirty="0" err="1" smtClean="0">
                <a:solidFill>
                  <a:schemeClr val="tx2"/>
                </a:solidFill>
                <a:latin typeface="Arial" pitchFamily="34" charset="0"/>
                <a:cs typeface="Arial" pitchFamily="34" charset="0"/>
              </a:rPr>
              <a:t>rel</a:t>
            </a:r>
            <a:r>
              <a:rPr lang="en-US" dirty="0" smtClean="0">
                <a:solidFill>
                  <a:schemeClr val="tx2"/>
                </a:solidFill>
                <a:latin typeface="Arial" pitchFamily="34" charset="0"/>
                <a:cs typeface="Arial" pitchFamily="34" charset="0"/>
              </a:rPr>
              <a:t>="back"&gt;Go back!&lt;/a&gt;</a:t>
            </a:r>
          </a:p>
          <a:p>
            <a:r>
              <a:rPr lang="en-US" dirty="0" smtClean="0">
                <a:solidFill>
                  <a:schemeClr val="tx2"/>
                </a:solidFill>
                <a:latin typeface="Arial" pitchFamily="34" charset="0"/>
                <a:cs typeface="Arial" pitchFamily="34" charset="0"/>
              </a:rPr>
              <a:t>      &lt;h1&gt; </a:t>
            </a:r>
            <a:r>
              <a:rPr lang="en-US" dirty="0" err="1" smtClean="0">
                <a:solidFill>
                  <a:schemeClr val="tx2"/>
                </a:solidFill>
                <a:latin typeface="Arial" pitchFamily="34" charset="0"/>
                <a:cs typeface="Arial" pitchFamily="34" charset="0"/>
              </a:rPr>
              <a:t>jQuery</a:t>
            </a:r>
            <a:r>
              <a:rPr lang="en-US" dirty="0" smtClean="0">
                <a:solidFill>
                  <a:schemeClr val="tx2"/>
                </a:solidFill>
                <a:latin typeface="Arial" pitchFamily="34" charset="0"/>
                <a:cs typeface="Arial" pitchFamily="34" charset="0"/>
              </a:rPr>
              <a:t> Mobile &lt;/h1&gt;</a:t>
            </a:r>
          </a:p>
          <a:p>
            <a:r>
              <a:rPr lang="en-US" dirty="0" smtClean="0">
                <a:solidFill>
                  <a:schemeClr val="tx2"/>
                </a:solidFill>
                <a:latin typeface="Arial" pitchFamily="34" charset="0"/>
                <a:cs typeface="Arial" pitchFamily="34" charset="0"/>
              </a:rPr>
              <a:t>&lt;/div&gt;</a:t>
            </a:r>
            <a:endParaRPr lang="en-US" dirty="0">
              <a:solidFill>
                <a:schemeClr val="tx2"/>
              </a:solidFill>
              <a:latin typeface="Arial" pitchFamily="34" charset="0"/>
              <a:cs typeface="Arial" pitchFamily="34" charset="0"/>
            </a:endParaRPr>
          </a:p>
        </p:txBody>
      </p:sp>
      <p:pic>
        <p:nvPicPr>
          <p:cNvPr id="1026" name="Picture 2"/>
          <p:cNvPicPr>
            <a:picLocks noChangeAspect="1" noChangeArrowheads="1"/>
          </p:cNvPicPr>
          <p:nvPr/>
        </p:nvPicPr>
        <p:blipFill>
          <a:blip r:embed="rId3"/>
          <a:srcRect/>
          <a:stretch>
            <a:fillRect/>
          </a:stretch>
        </p:blipFill>
        <p:spPr bwMode="auto">
          <a:xfrm>
            <a:off x="6810703" y="3862553"/>
            <a:ext cx="2096814" cy="2238702"/>
          </a:xfrm>
          <a:prstGeom prst="rect">
            <a:avLst/>
          </a:prstGeom>
          <a:noFill/>
          <a:ln w="9525">
            <a:noFill/>
            <a:miter lim="800000"/>
            <a:headEnd/>
            <a:tailEnd/>
          </a:ln>
          <a:effectLst/>
        </p:spPr>
      </p:pic>
      <p:sp>
        <p:nvSpPr>
          <p:cNvPr id="9" name="AutoShape 4"/>
          <p:cNvSpPr>
            <a:spLocks noChangeArrowheads="1"/>
          </p:cNvSpPr>
          <p:nvPr/>
        </p:nvSpPr>
        <p:spPr bwMode="auto">
          <a:xfrm>
            <a:off x="551792" y="5804043"/>
            <a:ext cx="5649311" cy="488730"/>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&lt;div </a:t>
            </a:r>
            <a:r>
              <a:rPr lang="en-US" dirty="0" smtClean="0">
                <a:solidFill>
                  <a:srgbClr val="0033CC"/>
                </a:solidFill>
                <a:latin typeface="Arial" pitchFamily="34" charset="0"/>
                <a:cs typeface="Arial" pitchFamily="34" charset="0"/>
              </a:rPr>
              <a:t>data-role=“footer“</a:t>
            </a:r>
            <a:r>
              <a:rPr lang="en-US" dirty="0" smtClean="0">
                <a:solidFill>
                  <a:schemeClr val="tx2"/>
                </a:solidFill>
                <a:latin typeface="Arial" pitchFamily="34" charset="0"/>
                <a:cs typeface="Arial" pitchFamily="34" charset="0"/>
              </a:rPr>
              <a:t>&gt;</a:t>
            </a:r>
            <a:r>
              <a:rPr lang="en-US" dirty="0">
                <a:solidFill>
                  <a:schemeClr val="tx2"/>
                </a:solidFill>
                <a:latin typeface="Arial" pitchFamily="34" charset="0"/>
                <a:cs typeface="Arial" pitchFamily="34" charset="0"/>
              </a:rPr>
              <a:t> </a:t>
            </a:r>
            <a:r>
              <a:rPr lang="en-US" dirty="0" smtClean="0">
                <a:solidFill>
                  <a:schemeClr val="tx2"/>
                </a:solidFill>
                <a:latin typeface="Arial" pitchFamily="34" charset="0"/>
                <a:cs typeface="Arial" pitchFamily="34" charset="0"/>
              </a:rPr>
              <a:t>… &lt;/div&gt;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a:solidFill>
                  <a:schemeClr val="tx2"/>
                </a:solidFill>
                <a:latin typeface="Arial" pitchFamily="34" charset="0"/>
                <a:ea typeface="+mj-ea"/>
                <a:cs typeface="Arial" pitchFamily="34" charset="0"/>
              </a:rPr>
              <a:t>3</a:t>
            </a:r>
            <a:r>
              <a:rPr lang="en-US" sz="1200" b="1" kern="1200" dirty="0" smtClean="0">
                <a:solidFill>
                  <a:schemeClr val="tx2"/>
                </a:solidFill>
                <a:latin typeface="Arial" pitchFamily="34" charset="0"/>
                <a:ea typeface="+mj-ea"/>
                <a:cs typeface="Arial" pitchFamily="34" charset="0"/>
              </a:rPr>
              <a:t>.1 : </a:t>
            </a:r>
            <a:r>
              <a:rPr lang="en-US" sz="1200" b="1" dirty="0" smtClean="0"/>
              <a:t>Using headers and footers </a:t>
            </a:r>
            <a:br>
              <a:rPr lang="en-US" sz="1200" b="1" dirty="0" smtClean="0"/>
            </a:br>
            <a:r>
              <a:rPr lang="en-US" sz="2400" dirty="0" smtClean="0"/>
              <a:t> </a:t>
            </a:r>
            <a:r>
              <a:rPr lang="en-US" sz="2400" b="1" dirty="0" smtClean="0"/>
              <a:t>Fixed positioning </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Header and/or footer toolbars can be fixed to one position by adding </a:t>
            </a:r>
            <a:r>
              <a:rPr lang="en-US" dirty="0" smtClean="0">
                <a:solidFill>
                  <a:srgbClr val="0033CC"/>
                </a:solidFill>
              </a:rPr>
              <a:t>a data-position="fixed" </a:t>
            </a:r>
            <a:r>
              <a:rPr lang="en-US" dirty="0" smtClean="0"/>
              <a:t>attribute to the element</a:t>
            </a:r>
          </a:p>
        </p:txBody>
      </p:sp>
      <p:sp>
        <p:nvSpPr>
          <p:cNvPr id="9" name="AutoShape 4"/>
          <p:cNvSpPr>
            <a:spLocks noChangeArrowheads="1"/>
          </p:cNvSpPr>
          <p:nvPr/>
        </p:nvSpPr>
        <p:spPr bwMode="auto">
          <a:xfrm>
            <a:off x="987971" y="2216426"/>
            <a:ext cx="5929664" cy="1073426"/>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&lt;div data-role="header" </a:t>
            </a:r>
            <a:r>
              <a:rPr lang="en-US" dirty="0" smtClean="0">
                <a:solidFill>
                  <a:srgbClr val="0033CC"/>
                </a:solidFill>
                <a:latin typeface="Arial" pitchFamily="34" charset="0"/>
                <a:cs typeface="Arial" pitchFamily="34" charset="0"/>
              </a:rPr>
              <a:t>data-position="fixed"</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&lt;h1&gt;Fixed header&lt;/h1&gt;</a:t>
            </a:r>
          </a:p>
          <a:p>
            <a:r>
              <a:rPr lang="en-US" dirty="0" smtClean="0">
                <a:solidFill>
                  <a:schemeClr val="tx2"/>
                </a:solidFill>
                <a:latin typeface="Arial" pitchFamily="34" charset="0"/>
                <a:cs typeface="Arial" pitchFamily="34" charset="0"/>
              </a:rPr>
              <a:t>&lt;/div&gt;</a:t>
            </a:r>
          </a:p>
        </p:txBody>
      </p:sp>
      <p:pic>
        <p:nvPicPr>
          <p:cNvPr id="2" name="Picture 2"/>
          <p:cNvPicPr>
            <a:picLocks noChangeAspect="1" noChangeArrowheads="1"/>
          </p:cNvPicPr>
          <p:nvPr/>
        </p:nvPicPr>
        <p:blipFill>
          <a:blip r:embed="rId3"/>
          <a:srcRect/>
          <a:stretch>
            <a:fillRect/>
          </a:stretch>
        </p:blipFill>
        <p:spPr bwMode="auto">
          <a:xfrm>
            <a:off x="1172818" y="3568148"/>
            <a:ext cx="6619460" cy="25703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3.2 : </a:t>
            </a:r>
            <a:r>
              <a:rPr lang="en-US" sz="1200" b="1" dirty="0" smtClean="0"/>
              <a:t>Creating navigation bars</a:t>
            </a:r>
            <a:r>
              <a:rPr lang="en-US" sz="2400" b="1" kern="1200" dirty="0" smtClean="0">
                <a:solidFill>
                  <a:schemeClr val="tx2"/>
                </a:solidFill>
                <a:latin typeface="Arial" pitchFamily="34" charset="0"/>
                <a:ea typeface="+mj-ea"/>
                <a:cs typeface="Arial" pitchFamily="34" charset="0"/>
              </a:rPr>
              <a:t/>
            </a:r>
            <a:br>
              <a:rPr lang="en-US" sz="2400" b="1" kern="1200" dirty="0" smtClean="0">
                <a:solidFill>
                  <a:schemeClr val="tx2"/>
                </a:solidFill>
                <a:latin typeface="Arial" pitchFamily="34" charset="0"/>
                <a:ea typeface="+mj-ea"/>
                <a:cs typeface="Arial" pitchFamily="34" charset="0"/>
              </a:rPr>
            </a:br>
            <a:r>
              <a:rPr lang="en-US" sz="2400" b="1" dirty="0" smtClean="0">
                <a:latin typeface="Arial" pitchFamily="34" charset="0"/>
                <a:cs typeface="Arial" pitchFamily="34" charset="0"/>
              </a:rPr>
              <a:t>Creating navigation bars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A </a:t>
            </a:r>
            <a:r>
              <a:rPr lang="en-US" dirty="0" err="1" smtClean="0"/>
              <a:t>navbar</a:t>
            </a:r>
            <a:r>
              <a:rPr lang="en-US" dirty="0" smtClean="0"/>
              <a:t> is an unordered list of links wrapped into a container element that has a </a:t>
            </a:r>
            <a:r>
              <a:rPr lang="en-US" dirty="0" smtClean="0">
                <a:solidFill>
                  <a:srgbClr val="0033CC"/>
                </a:solidFill>
              </a:rPr>
              <a:t>data-role="</a:t>
            </a:r>
            <a:r>
              <a:rPr lang="en-US" dirty="0" err="1" smtClean="0">
                <a:solidFill>
                  <a:srgbClr val="0033CC"/>
                </a:solidFill>
              </a:rPr>
              <a:t>navbar</a:t>
            </a:r>
            <a:r>
              <a:rPr lang="en-US" dirty="0" smtClean="0">
                <a:solidFill>
                  <a:srgbClr val="0033CC"/>
                </a:solidFill>
              </a:rPr>
              <a:t>"</a:t>
            </a:r>
            <a:r>
              <a:rPr lang="en-US" dirty="0" smtClean="0"/>
              <a:t> attribute.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AutoShape 4"/>
          <p:cNvSpPr>
            <a:spLocks noChangeArrowheads="1"/>
          </p:cNvSpPr>
          <p:nvPr/>
        </p:nvSpPr>
        <p:spPr bwMode="auto">
          <a:xfrm>
            <a:off x="407504" y="2345635"/>
            <a:ext cx="5309215" cy="2325756"/>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&lt;div data-role="footer"&gt;</a:t>
            </a:r>
          </a:p>
          <a:p>
            <a:r>
              <a:rPr lang="en-US" dirty="0" smtClean="0">
                <a:solidFill>
                  <a:schemeClr val="tx2"/>
                </a:solidFill>
              </a:rPr>
              <a:t>     &lt;div </a:t>
            </a:r>
            <a:r>
              <a:rPr lang="en-US" dirty="0" smtClean="0">
                <a:solidFill>
                  <a:srgbClr val="0033CC"/>
                </a:solidFill>
              </a:rPr>
              <a:t>data-role="</a:t>
            </a:r>
            <a:r>
              <a:rPr lang="en-US" dirty="0" err="1" smtClean="0">
                <a:solidFill>
                  <a:srgbClr val="0033CC"/>
                </a:solidFill>
              </a:rPr>
              <a:t>navbar</a:t>
            </a:r>
            <a:r>
              <a:rPr lang="en-US" dirty="0" smtClean="0">
                <a:solidFill>
                  <a:srgbClr val="0033CC"/>
                </a:solidFill>
              </a:rPr>
              <a:t>"</a:t>
            </a:r>
            <a:r>
              <a:rPr lang="en-US" dirty="0" smtClean="0">
                <a:solidFill>
                  <a:schemeClr val="tx2"/>
                </a:solidFill>
              </a:rPr>
              <a:t>&gt;</a:t>
            </a:r>
          </a:p>
          <a:p>
            <a:r>
              <a:rPr lang="en-US" dirty="0" smtClean="0">
                <a:solidFill>
                  <a:schemeClr val="tx2"/>
                </a:solidFill>
              </a:rPr>
              <a:t>        &lt;</a:t>
            </a:r>
            <a:r>
              <a:rPr lang="en-US" dirty="0" err="1" smtClean="0">
                <a:solidFill>
                  <a:schemeClr val="tx2"/>
                </a:solidFill>
              </a:rPr>
              <a:t>ul</a:t>
            </a:r>
            <a:r>
              <a:rPr lang="en-US" dirty="0" smtClean="0">
                <a:solidFill>
                  <a:schemeClr val="tx2"/>
                </a:solidFill>
              </a:rPr>
              <a:t>&gt;</a:t>
            </a:r>
          </a:p>
          <a:p>
            <a:r>
              <a:rPr lang="en-US" dirty="0" smtClean="0">
                <a:solidFill>
                  <a:schemeClr val="tx2"/>
                </a:solidFill>
              </a:rPr>
              <a:t>              &lt;</a:t>
            </a:r>
            <a:r>
              <a:rPr lang="en-US" dirty="0" err="1" smtClean="0">
                <a:solidFill>
                  <a:schemeClr val="tx2"/>
                </a:solidFill>
              </a:rPr>
              <a:t>li</a:t>
            </a:r>
            <a:r>
              <a:rPr lang="en-US" dirty="0" smtClean="0">
                <a:solidFill>
                  <a:schemeClr val="tx2"/>
                </a:solidFill>
              </a:rPr>
              <a:t>&gt;&lt;a </a:t>
            </a:r>
            <a:r>
              <a:rPr lang="en-US" dirty="0" err="1" smtClean="0">
                <a:solidFill>
                  <a:schemeClr val="tx2"/>
                </a:solidFill>
              </a:rPr>
              <a:t>href</a:t>
            </a:r>
            <a:r>
              <a:rPr lang="en-US" dirty="0" smtClean="0">
                <a:solidFill>
                  <a:schemeClr val="tx2"/>
                </a:solidFill>
              </a:rPr>
              <a:t>="one.html"&gt;One&lt;/a&gt;&lt;/</a:t>
            </a:r>
            <a:r>
              <a:rPr lang="en-US" dirty="0" err="1" smtClean="0">
                <a:solidFill>
                  <a:schemeClr val="tx2"/>
                </a:solidFill>
              </a:rPr>
              <a:t>li</a:t>
            </a:r>
            <a:r>
              <a:rPr lang="en-US" dirty="0" smtClean="0">
                <a:solidFill>
                  <a:schemeClr val="tx2"/>
                </a:solidFill>
              </a:rPr>
              <a:t>&gt;</a:t>
            </a:r>
          </a:p>
          <a:p>
            <a:r>
              <a:rPr lang="en-US" dirty="0" smtClean="0">
                <a:solidFill>
                  <a:schemeClr val="tx2"/>
                </a:solidFill>
              </a:rPr>
              <a:t>              &lt;</a:t>
            </a:r>
            <a:r>
              <a:rPr lang="en-US" dirty="0" err="1" smtClean="0">
                <a:solidFill>
                  <a:schemeClr val="tx2"/>
                </a:solidFill>
              </a:rPr>
              <a:t>li</a:t>
            </a:r>
            <a:r>
              <a:rPr lang="en-US" dirty="0" smtClean="0">
                <a:solidFill>
                  <a:schemeClr val="tx2"/>
                </a:solidFill>
              </a:rPr>
              <a:t>&gt;&lt;a </a:t>
            </a:r>
            <a:r>
              <a:rPr lang="en-US" dirty="0" err="1" smtClean="0">
                <a:solidFill>
                  <a:schemeClr val="tx2"/>
                </a:solidFill>
              </a:rPr>
              <a:t>href</a:t>
            </a:r>
            <a:r>
              <a:rPr lang="en-US" dirty="0" smtClean="0">
                <a:solidFill>
                  <a:schemeClr val="tx2"/>
                </a:solidFill>
              </a:rPr>
              <a:t>="two.html"&gt;Two&lt;/a&gt;&lt;/</a:t>
            </a:r>
            <a:r>
              <a:rPr lang="en-US" dirty="0" err="1" smtClean="0">
                <a:solidFill>
                  <a:schemeClr val="tx2"/>
                </a:solidFill>
              </a:rPr>
              <a:t>li</a:t>
            </a:r>
            <a:r>
              <a:rPr lang="en-US" dirty="0" smtClean="0">
                <a:solidFill>
                  <a:schemeClr val="tx2"/>
                </a:solidFill>
              </a:rPr>
              <a:t>&gt;</a:t>
            </a:r>
          </a:p>
          <a:p>
            <a:r>
              <a:rPr lang="en-US" dirty="0" smtClean="0">
                <a:solidFill>
                  <a:schemeClr val="tx2"/>
                </a:solidFill>
              </a:rPr>
              <a:t>         &lt;/</a:t>
            </a:r>
            <a:r>
              <a:rPr lang="en-US" dirty="0" err="1" smtClean="0">
                <a:solidFill>
                  <a:schemeClr val="tx2"/>
                </a:solidFill>
              </a:rPr>
              <a:t>ul</a:t>
            </a:r>
            <a:r>
              <a:rPr lang="en-US" dirty="0" smtClean="0">
                <a:solidFill>
                  <a:schemeClr val="tx2"/>
                </a:solidFill>
              </a:rPr>
              <a:t>&gt;</a:t>
            </a:r>
          </a:p>
          <a:p>
            <a:r>
              <a:rPr lang="en-US" dirty="0" smtClean="0">
                <a:solidFill>
                  <a:schemeClr val="tx2"/>
                </a:solidFill>
              </a:rPr>
              <a:t>     &lt;/div&gt;</a:t>
            </a:r>
          </a:p>
          <a:p>
            <a:r>
              <a:rPr lang="en-US" dirty="0" smtClean="0">
                <a:solidFill>
                  <a:schemeClr val="tx2"/>
                </a:solidFill>
              </a:rPr>
              <a:t>&lt;/div&gt;</a:t>
            </a:r>
            <a:endParaRPr lang="en-US" dirty="0">
              <a:solidFill>
                <a:schemeClr val="tx2"/>
              </a:solidFill>
              <a:latin typeface="Arial" pitchFamily="34" charset="0"/>
              <a:cs typeface="Arial" pitchFamily="34" charset="0"/>
            </a:endParaRPr>
          </a:p>
        </p:txBody>
      </p:sp>
      <p:pic>
        <p:nvPicPr>
          <p:cNvPr id="2050" name="Picture 2"/>
          <p:cNvPicPr>
            <a:picLocks noChangeAspect="1" noChangeArrowheads="1"/>
          </p:cNvPicPr>
          <p:nvPr/>
        </p:nvPicPr>
        <p:blipFill>
          <a:blip r:embed="rId3"/>
          <a:srcRect/>
          <a:stretch>
            <a:fillRect/>
          </a:stretch>
        </p:blipFill>
        <p:spPr bwMode="auto">
          <a:xfrm>
            <a:off x="6000497" y="3796748"/>
            <a:ext cx="2859724" cy="24270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3.2 : </a:t>
            </a:r>
            <a:r>
              <a:rPr lang="en-US" sz="1200" b="1" dirty="0" smtClean="0"/>
              <a:t>Creating navigation bars</a:t>
            </a:r>
            <a:r>
              <a:rPr lang="en-US" sz="2400" b="1" kern="1200" dirty="0" smtClean="0">
                <a:solidFill>
                  <a:schemeClr val="tx2"/>
                </a:solidFill>
                <a:latin typeface="Arial" pitchFamily="34" charset="0"/>
                <a:ea typeface="+mj-ea"/>
                <a:cs typeface="Arial" pitchFamily="34" charset="0"/>
              </a:rPr>
              <a:t/>
            </a:r>
            <a:br>
              <a:rPr lang="en-US" sz="2400" b="1" kern="1200" dirty="0" smtClean="0">
                <a:solidFill>
                  <a:schemeClr val="tx2"/>
                </a:solidFill>
                <a:latin typeface="Arial" pitchFamily="34" charset="0"/>
                <a:ea typeface="+mj-ea"/>
                <a:cs typeface="Arial" pitchFamily="34" charset="0"/>
              </a:rPr>
            </a:br>
            <a:r>
              <a:rPr lang="en-US" sz="2400" b="1" dirty="0" smtClean="0">
                <a:latin typeface="Arial" pitchFamily="34" charset="0"/>
                <a:cs typeface="Arial" pitchFamily="34" charset="0"/>
              </a:rPr>
              <a:t>Creating navigation bars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One link can be set to the active state by adding class </a:t>
            </a:r>
            <a:br>
              <a:rPr lang="en-US" dirty="0" smtClean="0"/>
            </a:br>
            <a:r>
              <a:rPr lang="en-US" dirty="0" err="1" smtClean="0">
                <a:solidFill>
                  <a:srgbClr val="0033CC"/>
                </a:solidFill>
              </a:rPr>
              <a:t>ui</a:t>
            </a:r>
            <a:r>
              <a:rPr lang="en-US" dirty="0" smtClean="0">
                <a:solidFill>
                  <a:srgbClr val="0033CC"/>
                </a:solidFill>
              </a:rPr>
              <a:t>-</a:t>
            </a:r>
            <a:r>
              <a:rPr lang="en-US" dirty="0" err="1" smtClean="0">
                <a:solidFill>
                  <a:srgbClr val="0033CC"/>
                </a:solidFill>
              </a:rPr>
              <a:t>btn</a:t>
            </a:r>
            <a:r>
              <a:rPr lang="en-US" dirty="0" smtClean="0">
                <a:solidFill>
                  <a:srgbClr val="0033CC"/>
                </a:solidFill>
              </a:rPr>
              <a:t>-active</a:t>
            </a:r>
            <a:r>
              <a:rPr lang="en-US" dirty="0" smtClean="0"/>
              <a:t> to it. </a:t>
            </a:r>
          </a:p>
          <a:p>
            <a:endParaRPr lang="en-US" dirty="0" smtClean="0"/>
          </a:p>
          <a:p>
            <a:endParaRPr lang="en-US" dirty="0" smtClean="0"/>
          </a:p>
          <a:p>
            <a:endParaRPr lang="en-US" dirty="0" smtClean="0"/>
          </a:p>
          <a:p>
            <a:endParaRPr lang="en-US" dirty="0" smtClean="0"/>
          </a:p>
          <a:p>
            <a:r>
              <a:rPr lang="en-US" dirty="0" smtClean="0"/>
              <a:t>Icons can be added to </a:t>
            </a:r>
            <a:r>
              <a:rPr lang="en-US" dirty="0" err="1" smtClean="0"/>
              <a:t>navbar</a:t>
            </a:r>
            <a:r>
              <a:rPr lang="en-US" dirty="0" smtClean="0"/>
              <a:t> elements by specifying a data-icon attribute.</a:t>
            </a:r>
          </a:p>
          <a:p>
            <a:pPr lvl="1"/>
            <a:r>
              <a:rPr lang="en-US" dirty="0" smtClean="0"/>
              <a:t>Icons are displayed on top of the text by default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AutoShape 4"/>
          <p:cNvSpPr>
            <a:spLocks noChangeArrowheads="1"/>
          </p:cNvSpPr>
          <p:nvPr/>
        </p:nvSpPr>
        <p:spPr bwMode="auto">
          <a:xfrm>
            <a:off x="546538" y="4761187"/>
            <a:ext cx="4719146" cy="1024757"/>
          </a:xfrm>
          <a:prstGeom prst="roundRect">
            <a:avLst>
              <a:gd name="adj" fmla="val 16667"/>
            </a:avLst>
          </a:prstGeom>
          <a:noFill/>
          <a:ln w="19050">
            <a:solidFill>
              <a:srgbClr val="FF9900"/>
            </a:solidFill>
            <a:round/>
            <a:headEnd/>
            <a:tailEnd/>
          </a:ln>
          <a:effectLst/>
        </p:spPr>
        <p:txBody>
          <a:bodyPr anchor="ctr"/>
          <a:lstStyle/>
          <a:p>
            <a:r>
              <a:rPr lang="en-US" dirty="0" smtClean="0"/>
              <a:t>&lt;</a:t>
            </a:r>
            <a:r>
              <a:rPr lang="en-US" dirty="0" err="1" smtClean="0"/>
              <a:t>li</a:t>
            </a:r>
            <a:r>
              <a:rPr lang="en-US" dirty="0" smtClean="0"/>
              <a:t>&gt;&lt;a </a:t>
            </a:r>
            <a:r>
              <a:rPr lang="en-US" dirty="0" err="1" smtClean="0"/>
              <a:t>href</a:t>
            </a:r>
            <a:r>
              <a:rPr lang="en-US" dirty="0" smtClean="0"/>
              <a:t>="one.html" </a:t>
            </a:r>
            <a:r>
              <a:rPr lang="en-US" dirty="0" smtClean="0">
                <a:solidFill>
                  <a:srgbClr val="0033CC"/>
                </a:solidFill>
              </a:rPr>
              <a:t>data-icon="arrow-l"</a:t>
            </a:r>
            <a:r>
              <a:rPr lang="en-US" dirty="0" smtClean="0"/>
              <a:t> </a:t>
            </a:r>
          </a:p>
          <a:p>
            <a:r>
              <a:rPr lang="en-US" dirty="0" smtClean="0"/>
              <a:t>               class="</a:t>
            </a:r>
            <a:r>
              <a:rPr lang="en-US" dirty="0" err="1" smtClean="0"/>
              <a:t>ui</a:t>
            </a:r>
            <a:r>
              <a:rPr lang="en-US" dirty="0" smtClean="0"/>
              <a:t>-</a:t>
            </a:r>
            <a:r>
              <a:rPr lang="en-US" dirty="0" err="1" smtClean="0"/>
              <a:t>btn</a:t>
            </a:r>
            <a:r>
              <a:rPr lang="en-US" dirty="0" smtClean="0"/>
              <a:t>-active“&gt;One&lt;/a&gt;</a:t>
            </a:r>
          </a:p>
          <a:p>
            <a:r>
              <a:rPr lang="en-US" dirty="0" smtClean="0"/>
              <a:t>&lt;/</a:t>
            </a:r>
            <a:r>
              <a:rPr lang="en-US" dirty="0" err="1" smtClean="0"/>
              <a:t>li</a:t>
            </a:r>
            <a:r>
              <a:rPr lang="en-US" dirty="0" smtClean="0"/>
              <a:t>&gt;</a:t>
            </a:r>
            <a:endParaRPr lang="en-US" dirty="0">
              <a:solidFill>
                <a:schemeClr val="tx2"/>
              </a:solidFill>
              <a:latin typeface="Arial" pitchFamily="34" charset="0"/>
              <a:cs typeface="Arial" pitchFamily="34" charset="0"/>
            </a:endParaRPr>
          </a:p>
        </p:txBody>
      </p:sp>
      <p:pic>
        <p:nvPicPr>
          <p:cNvPr id="4098" name="Picture 2"/>
          <p:cNvPicPr>
            <a:picLocks noChangeAspect="1" noChangeArrowheads="1"/>
          </p:cNvPicPr>
          <p:nvPr/>
        </p:nvPicPr>
        <p:blipFill>
          <a:blip r:embed="rId3"/>
          <a:srcRect/>
          <a:stretch>
            <a:fillRect/>
          </a:stretch>
        </p:blipFill>
        <p:spPr bwMode="auto">
          <a:xfrm>
            <a:off x="5781346" y="4417794"/>
            <a:ext cx="3162300" cy="1743075"/>
          </a:xfrm>
          <a:prstGeom prst="rect">
            <a:avLst/>
          </a:prstGeom>
          <a:noFill/>
          <a:ln w="9525">
            <a:noFill/>
            <a:miter lim="800000"/>
            <a:headEnd/>
            <a:tailEnd/>
          </a:ln>
          <a:effectLst/>
        </p:spPr>
      </p:pic>
      <p:sp>
        <p:nvSpPr>
          <p:cNvPr id="9" name="AutoShape 4"/>
          <p:cNvSpPr>
            <a:spLocks noChangeArrowheads="1"/>
          </p:cNvSpPr>
          <p:nvPr/>
        </p:nvSpPr>
        <p:spPr bwMode="auto">
          <a:xfrm>
            <a:off x="399392" y="2236303"/>
            <a:ext cx="5717629" cy="1003853"/>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a:t>
            </a:r>
            <a:r>
              <a:rPr lang="en-US" dirty="0" err="1" smtClean="0">
                <a:solidFill>
                  <a:schemeClr val="tx2"/>
                </a:solidFill>
              </a:rPr>
              <a:t>li</a:t>
            </a:r>
            <a:r>
              <a:rPr lang="en-US" dirty="0" smtClean="0">
                <a:solidFill>
                  <a:schemeClr val="tx2"/>
                </a:solidFill>
              </a:rPr>
              <a:t>&gt;&lt;a </a:t>
            </a:r>
            <a:r>
              <a:rPr lang="en-US" dirty="0" err="1" smtClean="0">
                <a:solidFill>
                  <a:schemeClr val="tx2"/>
                </a:solidFill>
              </a:rPr>
              <a:t>href</a:t>
            </a:r>
            <a:r>
              <a:rPr lang="en-US" dirty="0" smtClean="0">
                <a:solidFill>
                  <a:schemeClr val="tx2"/>
                </a:solidFill>
              </a:rPr>
              <a:t>="one.html" </a:t>
            </a:r>
            <a:r>
              <a:rPr lang="en-US" dirty="0" smtClean="0">
                <a:solidFill>
                  <a:srgbClr val="0033CC"/>
                </a:solidFill>
              </a:rPr>
              <a:t>class="</a:t>
            </a:r>
            <a:r>
              <a:rPr lang="en-US" dirty="0" err="1" smtClean="0">
                <a:solidFill>
                  <a:srgbClr val="0033CC"/>
                </a:solidFill>
              </a:rPr>
              <a:t>ui</a:t>
            </a:r>
            <a:r>
              <a:rPr lang="en-US" dirty="0" smtClean="0">
                <a:solidFill>
                  <a:srgbClr val="0033CC"/>
                </a:solidFill>
              </a:rPr>
              <a:t>-</a:t>
            </a:r>
            <a:r>
              <a:rPr lang="en-US" dirty="0" err="1" smtClean="0">
                <a:solidFill>
                  <a:srgbClr val="0033CC"/>
                </a:solidFill>
              </a:rPr>
              <a:t>btn</a:t>
            </a:r>
            <a:r>
              <a:rPr lang="en-US" dirty="0" smtClean="0">
                <a:solidFill>
                  <a:srgbClr val="0033CC"/>
                </a:solidFill>
              </a:rPr>
              <a:t>-active"</a:t>
            </a:r>
            <a:r>
              <a:rPr lang="en-US" dirty="0" smtClean="0">
                <a:solidFill>
                  <a:schemeClr val="tx2"/>
                </a:solidFill>
              </a:rPr>
              <a:t>&gt;One&lt;/a&gt;&lt;/</a:t>
            </a:r>
            <a:r>
              <a:rPr lang="en-US" dirty="0" err="1" smtClean="0">
                <a:solidFill>
                  <a:schemeClr val="tx2"/>
                </a:solidFill>
              </a:rPr>
              <a:t>li</a:t>
            </a:r>
            <a:r>
              <a:rPr lang="en-US" dirty="0" smtClean="0">
                <a:solidFill>
                  <a:schemeClr val="tx2"/>
                </a:solidFill>
              </a:rPr>
              <a:t>&gt;</a:t>
            </a:r>
            <a:endParaRPr lang="en-US" dirty="0">
              <a:solidFill>
                <a:schemeClr val="tx2"/>
              </a:solidFill>
              <a:latin typeface="Arial" pitchFamily="34" charset="0"/>
              <a:cs typeface="Arial" pitchFamily="34" charset="0"/>
            </a:endParaRPr>
          </a:p>
        </p:txBody>
      </p:sp>
      <p:pic>
        <p:nvPicPr>
          <p:cNvPr id="10" name="Picture 4"/>
          <p:cNvPicPr>
            <a:picLocks noChangeAspect="1" noChangeArrowheads="1"/>
          </p:cNvPicPr>
          <p:nvPr/>
        </p:nvPicPr>
        <p:blipFill>
          <a:blip r:embed="rId4"/>
          <a:srcRect/>
          <a:stretch>
            <a:fillRect/>
          </a:stretch>
        </p:blipFill>
        <p:spPr bwMode="auto">
          <a:xfrm>
            <a:off x="6243143" y="1860332"/>
            <a:ext cx="2576677" cy="11786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t>HeadersFooters.html</a:t>
            </a:r>
          </a:p>
          <a:p>
            <a:r>
              <a:rPr lang="en-US" dirty="0" smtClean="0"/>
              <a:t>NavPosition.html</a:t>
            </a:r>
          </a:p>
          <a:p>
            <a:r>
              <a:rPr lang="en-US" dirty="0" smtClean="0"/>
              <a:t>Navbar.html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smtClean="0">
                <a:latin typeface="Arial" pitchFamily="34" charset="0"/>
                <a:cs typeface="Arial" pitchFamily="34" charset="0"/>
              </a:rPr>
              <a:t>3.3 : Working with buttons</a:t>
            </a:r>
            <a:r>
              <a:rPr lang="en-US" dirty="0" smtClean="0"/>
              <a:t/>
            </a:r>
            <a:br>
              <a:rPr lang="en-US" dirty="0" smtClean="0"/>
            </a:br>
            <a:r>
              <a:rPr lang="en-US" dirty="0" smtClean="0"/>
              <a:t>Button basics</a:t>
            </a:r>
            <a:endParaRPr lang="en-US" dirty="0"/>
          </a:p>
        </p:txBody>
      </p:sp>
      <p:sp>
        <p:nvSpPr>
          <p:cNvPr id="6" name="Content Placeholder 5"/>
          <p:cNvSpPr>
            <a:spLocks noGrp="1"/>
          </p:cNvSpPr>
          <p:nvPr>
            <p:ph idx="1"/>
          </p:nvPr>
        </p:nvSpPr>
        <p:spPr/>
        <p:txBody>
          <a:bodyPr/>
          <a:lstStyle/>
          <a:p>
            <a:r>
              <a:rPr lang="en-US" dirty="0" smtClean="0"/>
              <a:t>Buttons are core widgets in </a:t>
            </a:r>
            <a:r>
              <a:rPr lang="en-US" dirty="0" err="1" smtClean="0"/>
              <a:t>jQuery</a:t>
            </a:r>
            <a:r>
              <a:rPr lang="en-US" dirty="0" smtClean="0"/>
              <a:t> Mobile, and are used within a wide range of other </a:t>
            </a:r>
            <a:r>
              <a:rPr lang="en-US" dirty="0" err="1" smtClean="0"/>
              <a:t>plugins</a:t>
            </a:r>
            <a:r>
              <a:rPr lang="en-US" dirty="0" smtClean="0"/>
              <a:t>. </a:t>
            </a:r>
          </a:p>
          <a:p>
            <a:pPr lvl="1"/>
            <a:r>
              <a:rPr lang="en-US" dirty="0" smtClean="0"/>
              <a:t>The button markup is flexible and can be created from links or form buttons.</a:t>
            </a:r>
          </a:p>
          <a:p>
            <a:pPr lvl="1"/>
            <a:r>
              <a:rPr lang="en-US" dirty="0" smtClean="0"/>
              <a:t>Each button has a range of styling options including icons and positioning, inline and mini sizing, grouping sets, and theming.</a:t>
            </a:r>
          </a:p>
          <a:p>
            <a:r>
              <a:rPr lang="en-US" dirty="0" smtClean="0"/>
              <a:t>Use anchor links (&lt;a&gt; elements) to mark up navigation buttons and input or button elements for form submission.</a:t>
            </a:r>
          </a:p>
          <a:p>
            <a:pPr lvl="1"/>
            <a:r>
              <a:rPr lang="en-US" dirty="0" smtClean="0"/>
              <a:t>Any anchor link can be styled as a button by adding the data-role="button" attribute</a:t>
            </a:r>
          </a:p>
          <a:p>
            <a:pPr lvl="1"/>
            <a:r>
              <a:rPr lang="en-US" dirty="0" smtClean="0"/>
              <a:t>Buttons can also be created with the input tag or the button tag.</a:t>
            </a:r>
          </a:p>
        </p:txBody>
      </p:sp>
      <p:sp>
        <p:nvSpPr>
          <p:cNvPr id="5" name="AutoShape 4"/>
          <p:cNvSpPr>
            <a:spLocks noChangeArrowheads="1"/>
          </p:cNvSpPr>
          <p:nvPr/>
        </p:nvSpPr>
        <p:spPr bwMode="auto">
          <a:xfrm>
            <a:off x="1048534" y="4840015"/>
            <a:ext cx="5147315" cy="457200"/>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 </a:t>
            </a:r>
            <a:r>
              <a:rPr lang="en-US" dirty="0" smtClean="0">
                <a:solidFill>
                  <a:srgbClr val="0033CC"/>
                </a:solidFill>
                <a:latin typeface="Arial" pitchFamily="34" charset="0"/>
                <a:cs typeface="Arial" pitchFamily="34" charset="0"/>
              </a:rPr>
              <a:t>data-role="button"</a:t>
            </a:r>
            <a:r>
              <a:rPr lang="en-US" dirty="0" smtClean="0">
                <a:solidFill>
                  <a:schemeClr val="tx2"/>
                </a:solidFill>
                <a:latin typeface="Arial" pitchFamily="34" charset="0"/>
                <a:cs typeface="Arial" pitchFamily="34" charset="0"/>
              </a:rPr>
              <a:t>&gt;Link Button&lt;/a&gt;</a:t>
            </a:r>
            <a:endParaRPr lang="en-US" dirty="0">
              <a:solidFill>
                <a:schemeClr val="tx2"/>
              </a:solidFill>
              <a:latin typeface="Arial" pitchFamily="34" charset="0"/>
              <a:cs typeface="Arial" pitchFamily="34" charset="0"/>
            </a:endParaRPr>
          </a:p>
        </p:txBody>
      </p:sp>
      <p:sp>
        <p:nvSpPr>
          <p:cNvPr id="8" name="AutoShape 4"/>
          <p:cNvSpPr>
            <a:spLocks noChangeArrowheads="1"/>
          </p:cNvSpPr>
          <p:nvPr/>
        </p:nvSpPr>
        <p:spPr bwMode="auto">
          <a:xfrm>
            <a:off x="1090575" y="5449616"/>
            <a:ext cx="5184101" cy="746232"/>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&lt;button&gt;Button element&lt;/button&gt; </a:t>
            </a:r>
          </a:p>
          <a:p>
            <a:r>
              <a:rPr lang="en-US" dirty="0" smtClean="0">
                <a:solidFill>
                  <a:schemeClr val="tx2"/>
                </a:solidFill>
                <a:latin typeface="Arial" pitchFamily="34" charset="0"/>
                <a:cs typeface="Arial" pitchFamily="34" charset="0"/>
              </a:rPr>
              <a:t>&lt;input type="button" value="Button" /&gt;</a:t>
            </a:r>
            <a:endParaRPr lang="en-US" dirty="0">
              <a:solidFill>
                <a:schemeClr val="tx2"/>
              </a:solidFill>
              <a:latin typeface="Arial" pitchFamily="34" charset="0"/>
              <a:cs typeface="Arial" pitchFamily="34" charset="0"/>
            </a:endParaRPr>
          </a:p>
        </p:txBody>
      </p:sp>
      <p:sp>
        <p:nvSpPr>
          <p:cNvPr id="9" name="Rounded Rectangle 8"/>
          <p:cNvSpPr/>
          <p:nvPr/>
        </p:nvSpPr>
        <p:spPr>
          <a:xfrm>
            <a:off x="6763405" y="5013436"/>
            <a:ext cx="1277007" cy="5044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examples</a:t>
            </a:r>
            <a:endParaRPr lang="en-US" dirty="0">
              <a:solidFill>
                <a:schemeClr val="tx2"/>
              </a:solidFill>
            </a:endParaRPr>
          </a:p>
        </p:txBody>
      </p:sp>
      <p:cxnSp>
        <p:nvCxnSpPr>
          <p:cNvPr id="11" name="Straight Arrow Connector 10"/>
          <p:cNvCxnSpPr>
            <a:endCxn id="5" idx="3"/>
          </p:cNvCxnSpPr>
          <p:nvPr/>
        </p:nvCxnSpPr>
        <p:spPr>
          <a:xfrm rot="10800000">
            <a:off x="6195850" y="5068615"/>
            <a:ext cx="599089" cy="1970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8" idx="3"/>
          </p:cNvCxnSpPr>
          <p:nvPr/>
        </p:nvCxnSpPr>
        <p:spPr>
          <a:xfrm rot="5400000">
            <a:off x="6256283" y="5315608"/>
            <a:ext cx="525518" cy="48873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evel xmlns="2792f03d-d3b8-434f-88d1-32c1c69d1f7a">L1</Level>
    <Category xmlns="2792f03d-d3b8-434f-88d1-32c1c69d1f7a">Module Artifact</Category>
    <Material_x0020_Type xmlns="2792f03d-d3b8-434f-88d1-32c1c69d1f7a">Class book</Material_x0020_Type>
  </documentManagement>
</p:properties>
</file>

<file path=customXml/itemProps1.xml><?xml version="1.0" encoding="utf-8"?>
<ds:datastoreItem xmlns:ds="http://schemas.openxmlformats.org/officeDocument/2006/customXml" ds:itemID="{4D1F9C29-54EE-4EC2-B388-0DC018DFF6C3}"/>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ClassBook-LessonXX-Template Capgemini</Template>
  <TotalTime>1387</TotalTime>
  <Words>2324</Words>
  <Application>Microsoft Office PowerPoint</Application>
  <PresentationFormat>On-screen Show (4:3)</PresentationFormat>
  <Paragraphs>308</Paragraphs>
  <Slides>17</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Candara</vt:lpstr>
      <vt:lpstr>Helvetica Light</vt:lpstr>
      <vt:lpstr>Wingdings</vt:lpstr>
      <vt:lpstr>2_Corporate Presentation Template (4x3 - Normal)</vt:lpstr>
      <vt:lpstr>think-cell Slide</vt:lpstr>
      <vt:lpstr>jQuery Mobile</vt:lpstr>
      <vt:lpstr>Lesson Objectives</vt:lpstr>
      <vt:lpstr>3.1 : Using headers and footers  Toolbars</vt:lpstr>
      <vt:lpstr>3.1 : Using headers and footers  Header &amp; Footer bar</vt:lpstr>
      <vt:lpstr>3.1 : Using headers and footers   Fixed positioning </vt:lpstr>
      <vt:lpstr>3.2 : Creating navigation bars Creating navigation bars</vt:lpstr>
      <vt:lpstr>3.2 : Creating navigation bars Creating navigation bars</vt:lpstr>
      <vt:lpstr>Demo</vt:lpstr>
      <vt:lpstr>3.3 : Working with buttons Button basics</vt:lpstr>
      <vt:lpstr>3.3 : Working with buttons Button basics</vt:lpstr>
      <vt:lpstr>3.3 : Working with buttons Adding icons </vt:lpstr>
      <vt:lpstr>3.3 : Working with buttons Displaying buttons</vt:lpstr>
      <vt:lpstr>3.3 : Working with buttons Grouping buttons</vt:lpstr>
      <vt:lpstr>Demo</vt:lpstr>
      <vt:lpstr>X.X: [Topic]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264</cp:revision>
  <dcterms:created xsi:type="dcterms:W3CDTF">2012-05-18T02:59:15Z</dcterms:created>
  <dcterms:modified xsi:type="dcterms:W3CDTF">2017-07-11T04:58:18Z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