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handoutMasterIdLst>
    <p:handoutMasterId r:id="rId20"/>
  </p:handoutMasterIdLst>
  <p:sldIdLst>
    <p:sldId id="265" r:id="rId5"/>
    <p:sldId id="259" r:id="rId6"/>
    <p:sldId id="280" r:id="rId7"/>
    <p:sldId id="311" r:id="rId8"/>
    <p:sldId id="312" r:id="rId9"/>
    <p:sldId id="314" r:id="rId10"/>
    <p:sldId id="313" r:id="rId11"/>
    <p:sldId id="315" r:id="rId12"/>
    <p:sldId id="316" r:id="rId13"/>
    <p:sldId id="317" r:id="rId14"/>
    <p:sldId id="318" r:id="rId15"/>
    <p:sldId id="310" r:id="rId16"/>
    <p:sldId id="293" r:id="rId17"/>
    <p:sldId id="29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6703" autoAdjust="0"/>
  </p:normalViewPr>
  <p:slideViewPr>
    <p:cSldViewPr snapToGrid="0" showGuides="1">
      <p:cViewPr varScale="1">
        <p:scale>
          <a:sx n="54" d="100"/>
          <a:sy n="54" d="100"/>
        </p:scale>
        <p:origin x="1640" y="40"/>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44420390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0" baseline="0" dirty="0" smtClean="0">
                <a:latin typeface="Arial" pitchFamily="34" charset="0"/>
                <a:cs typeface="Arial" pitchFamily="34" charset="0"/>
              </a:rPr>
              <a:t>         </a:t>
            </a:r>
            <a:r>
              <a:rPr lang="en-US" sz="1200" b="0" kern="1200" dirty="0" smtClean="0">
                <a:solidFill>
                  <a:schemeClr val="tx1"/>
                </a:solidFill>
                <a:latin typeface="Arial" pitchFamily="34" charset="0"/>
                <a:ea typeface="+mn-ea"/>
                <a:cs typeface="Arial" pitchFamily="34" charset="0"/>
              </a:rPr>
              <a:t>Creating </a:t>
            </a:r>
            <a:r>
              <a:rPr lang="en-US" sz="1200" b="0" kern="1200" dirty="0" err="1" smtClean="0">
                <a:solidFill>
                  <a:schemeClr val="tx1"/>
                </a:solidFill>
                <a:latin typeface="Arial" pitchFamily="34" charset="0"/>
                <a:ea typeface="+mn-ea"/>
                <a:cs typeface="Arial" pitchFamily="34" charset="0"/>
              </a:rPr>
              <a:t>jQuery</a:t>
            </a:r>
            <a:r>
              <a:rPr lang="en-US" sz="1200" b="0" kern="1200" dirty="0" smtClean="0">
                <a:solidFill>
                  <a:schemeClr val="tx1"/>
                </a:solidFill>
                <a:latin typeface="Arial" pitchFamily="34" charset="0"/>
                <a:ea typeface="+mn-ea"/>
                <a:cs typeface="Arial" pitchFamily="34" charset="0"/>
              </a:rPr>
              <a:t> Mobile Forms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138782852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2689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b="1" kern="1200" baseline="0" dirty="0" smtClean="0">
                <a:solidFill>
                  <a:schemeClr val="tx1"/>
                </a:solidFill>
                <a:latin typeface="Arial" pitchFamily="34" charset="0"/>
                <a:ea typeface="+mn-ea"/>
                <a:cs typeface="Arial" pitchFamily="34" charset="0"/>
              </a:rPr>
              <a:t>Sliders : </a:t>
            </a:r>
            <a:r>
              <a:rPr lang="en-US" sz="1000" b="0" kern="1200" baseline="0" dirty="0" smtClean="0">
                <a:solidFill>
                  <a:schemeClr val="tx1"/>
                </a:solidFill>
                <a:latin typeface="Arial" pitchFamily="34" charset="0"/>
                <a:ea typeface="+mn-ea"/>
                <a:cs typeface="Arial" pitchFamily="34" charset="0"/>
              </a:rPr>
              <a:t>Intr</a:t>
            </a:r>
            <a:r>
              <a:rPr lang="en-US" sz="1000" kern="1200" baseline="0" dirty="0" smtClean="0">
                <a:solidFill>
                  <a:schemeClr val="tx1"/>
                </a:solidFill>
                <a:latin typeface="Arial" pitchFamily="34" charset="0"/>
                <a:ea typeface="+mn-ea"/>
                <a:cs typeface="Arial" pitchFamily="34" charset="0"/>
              </a:rPr>
              <a:t>oduced in HTML5 standard. They are UI element that let you specify the minimum and maximum values, so that user can choose one of those values in-between.</a:t>
            </a:r>
            <a:endParaRPr lang="en-US" dirty="0" smtClean="0"/>
          </a:p>
        </p:txBody>
      </p:sp>
    </p:spTree>
    <p:extLst>
      <p:ext uri="{BB962C8B-B14F-4D97-AF65-F5344CB8AC3E}">
        <p14:creationId xmlns:p14="http://schemas.microsoft.com/office/powerpoint/2010/main" val="103228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51031" cy="4418057"/>
          </a:xfrm>
        </p:spPr>
        <p:txBody>
          <a:bodyPr>
            <a:normAutofit/>
          </a:bodyPr>
          <a:lstStyle/>
          <a:p>
            <a:r>
              <a:rPr lang="en-US" dirty="0" smtClean="0"/>
              <a:t>Select menus can be compared to drop-down</a:t>
            </a:r>
            <a:r>
              <a:rPr lang="en-US" baseline="0" dirty="0" smtClean="0"/>
              <a:t> lists. W</a:t>
            </a:r>
            <a:r>
              <a:rPr lang="en-US" sz="1000" kern="1200" baseline="0" dirty="0" smtClean="0">
                <a:solidFill>
                  <a:schemeClr val="tx1"/>
                </a:solidFill>
                <a:latin typeface="Arial" pitchFamily="34" charset="0"/>
                <a:ea typeface="+mn-ea"/>
                <a:cs typeface="Arial" pitchFamily="34" charset="0"/>
              </a:rPr>
              <a:t>hen a select menu is inactive, it displays a single value; when a click event is registered on it, the menu drops down a list of options we can choose from.</a:t>
            </a:r>
          </a:p>
          <a:p>
            <a:r>
              <a:rPr lang="en-US" sz="1000" kern="1200" baseline="0" dirty="0" smtClean="0">
                <a:solidFill>
                  <a:schemeClr val="tx1"/>
                </a:solidFill>
                <a:latin typeface="Arial" pitchFamily="34" charset="0"/>
                <a:ea typeface="+mn-ea"/>
                <a:cs typeface="Arial" pitchFamily="34" charset="0"/>
              </a:rPr>
              <a:t>We can add a placeholder element to the select menu so that it is visible by default (but hidden by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once the drop-down list opens). </a:t>
            </a:r>
          </a:p>
          <a:p>
            <a:r>
              <a:rPr lang="en-US" sz="1000" kern="1200" baseline="0" dirty="0" smtClean="0">
                <a:solidFill>
                  <a:schemeClr val="tx1"/>
                </a:solidFill>
                <a:latin typeface="Arial" pitchFamily="34" charset="0"/>
                <a:ea typeface="+mn-ea"/>
                <a:cs typeface="Arial" pitchFamily="34" charset="0"/>
              </a:rPr>
              <a:t>A valid option, as per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must have both text and value; if one of the two is missing, the option will be treated as a placeholder. </a:t>
            </a:r>
          </a:p>
          <a:p>
            <a:r>
              <a:rPr lang="en-US" sz="1000" kern="1200" baseline="0" dirty="0" smtClean="0">
                <a:solidFill>
                  <a:schemeClr val="tx1"/>
                </a:solidFill>
                <a:latin typeface="Arial" pitchFamily="34" charset="0"/>
                <a:ea typeface="+mn-ea"/>
                <a:cs typeface="Arial" pitchFamily="34" charset="0"/>
              </a:rPr>
              <a:t>&lt;div data-role="</a:t>
            </a:r>
            <a:r>
              <a:rPr lang="en-US" sz="1000" kern="1200" baseline="0" dirty="0" err="1" smtClean="0">
                <a:solidFill>
                  <a:schemeClr val="tx1"/>
                </a:solidFill>
                <a:latin typeface="Arial" pitchFamily="34" charset="0"/>
                <a:ea typeface="+mn-ea"/>
                <a:cs typeface="Arial" pitchFamily="34" charset="0"/>
              </a:rPr>
              <a:t>fieldcontain</a:t>
            </a:r>
            <a:r>
              <a:rPr lang="en-US" sz="1000" kern="1200" baseline="0" dirty="0" smtClean="0">
                <a:solidFill>
                  <a:schemeClr val="tx1"/>
                </a:solidFill>
                <a:latin typeface="Arial" pitchFamily="34" charset="0"/>
                <a:ea typeface="+mn-ea"/>
                <a:cs typeface="Arial" pitchFamily="34" charset="0"/>
              </a:rPr>
              <a:t>"&gt;</a:t>
            </a:r>
          </a:p>
          <a:p>
            <a:r>
              <a:rPr lang="en-US" sz="1000" kern="1200" baseline="0" dirty="0" smtClean="0">
                <a:solidFill>
                  <a:schemeClr val="tx1"/>
                </a:solidFill>
                <a:latin typeface="Arial" pitchFamily="34" charset="0"/>
                <a:ea typeface="+mn-ea"/>
                <a:cs typeface="Arial" pitchFamily="34" charset="0"/>
              </a:rPr>
              <a:t>&lt;label for="myselect1" class="select"&gt;Choose one:&lt;/label&gt;</a:t>
            </a:r>
          </a:p>
          <a:p>
            <a:r>
              <a:rPr lang="en-US" sz="1000" kern="1200" baseline="0" dirty="0" smtClean="0">
                <a:solidFill>
                  <a:schemeClr val="tx1"/>
                </a:solidFill>
                <a:latin typeface="Arial" pitchFamily="34" charset="0"/>
                <a:ea typeface="+mn-ea"/>
                <a:cs typeface="Arial" pitchFamily="34" charset="0"/>
              </a:rPr>
              <a:t>  &lt;select name="myselect1" id="myselect1"&gt;</a:t>
            </a:r>
          </a:p>
          <a:p>
            <a:r>
              <a:rPr lang="en-US" sz="1000" kern="1200" baseline="0" dirty="0" smtClean="0">
                <a:solidFill>
                  <a:schemeClr val="tx1"/>
                </a:solidFill>
                <a:latin typeface="Arial" pitchFamily="34" charset="0"/>
                <a:ea typeface="+mn-ea"/>
                <a:cs typeface="Arial" pitchFamily="34" charset="0"/>
              </a:rPr>
              <a:t>     &lt;option&gt;Please choose&lt;/option&gt;</a:t>
            </a:r>
          </a:p>
          <a:p>
            <a:r>
              <a:rPr lang="en-US" sz="1000" kern="1200" baseline="0" dirty="0" smtClean="0">
                <a:solidFill>
                  <a:schemeClr val="tx1"/>
                </a:solidFill>
                <a:latin typeface="Arial" pitchFamily="34" charset="0"/>
                <a:ea typeface="+mn-ea"/>
                <a:cs typeface="Arial" pitchFamily="34" charset="0"/>
              </a:rPr>
              <a:t>     &lt;option value="option1"&gt;Option 1&lt;/option&gt;</a:t>
            </a:r>
          </a:p>
          <a:p>
            <a:r>
              <a:rPr lang="en-US" sz="1000" kern="1200" baseline="0" dirty="0" smtClean="0">
                <a:solidFill>
                  <a:schemeClr val="tx1"/>
                </a:solidFill>
                <a:latin typeface="Arial" pitchFamily="34" charset="0"/>
                <a:ea typeface="+mn-ea"/>
                <a:cs typeface="Arial" pitchFamily="34" charset="0"/>
              </a:rPr>
              <a:t>     &lt;option value="option2"&gt;Option 2&lt;/option&gt;</a:t>
            </a:r>
          </a:p>
          <a:p>
            <a:r>
              <a:rPr lang="en-US" sz="1000" kern="1200" baseline="0" dirty="0" smtClean="0">
                <a:solidFill>
                  <a:schemeClr val="tx1"/>
                </a:solidFill>
                <a:latin typeface="Arial" pitchFamily="34" charset="0"/>
                <a:ea typeface="+mn-ea"/>
                <a:cs typeface="Arial" pitchFamily="34" charset="0"/>
              </a:rPr>
              <a:t>     &lt;option value="option3"&gt;Option 3&lt;/option&gt;</a:t>
            </a:r>
          </a:p>
          <a:p>
            <a:r>
              <a:rPr lang="en-US" sz="1000" kern="1200" baseline="0" dirty="0" smtClean="0">
                <a:solidFill>
                  <a:schemeClr val="tx1"/>
                </a:solidFill>
                <a:latin typeface="Arial" pitchFamily="34" charset="0"/>
                <a:ea typeface="+mn-ea"/>
                <a:cs typeface="Arial" pitchFamily="34" charset="0"/>
              </a:rPr>
              <a:t>&lt;/select&gt;</a:t>
            </a:r>
          </a:p>
          <a:p>
            <a:r>
              <a:rPr lang="en-US"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Alternatively, we can add a data-placeholder="true" attribute to an option:</a:t>
            </a:r>
          </a:p>
          <a:p>
            <a:r>
              <a:rPr lang="en-US" dirty="0" smtClean="0"/>
              <a:t>&lt;option value="choose" data-placeholder="true"&gt;Choose...&lt;/option&gt;</a:t>
            </a:r>
          </a:p>
        </p:txBody>
      </p:sp>
    </p:spTree>
    <p:extLst>
      <p:ext uri="{BB962C8B-B14F-4D97-AF65-F5344CB8AC3E}">
        <p14:creationId xmlns:p14="http://schemas.microsoft.com/office/powerpoint/2010/main" val="28641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lesson-4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4518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413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21702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2795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Just like we saw in the previous chapter (in case of button) ,</a:t>
            </a:r>
            <a:r>
              <a:rPr lang="en-US" baseline="0" dirty="0" smtClean="0"/>
              <a:t> </a:t>
            </a:r>
            <a:r>
              <a:rPr lang="en-US" sz="1000" kern="1200" baseline="0" dirty="0" smtClean="0">
                <a:solidFill>
                  <a:schemeClr val="tx1"/>
                </a:solidFill>
                <a:latin typeface="Arial" pitchFamily="34" charset="0"/>
                <a:ea typeface="+mn-ea"/>
                <a:cs typeface="Arial" pitchFamily="34" charset="0"/>
              </a:rPr>
              <a:t>all of the elements required to create a form are built by the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framework on top of standard (native) HTML elements, thus providing visually more appealing set of buttons and inputs to A-grade and B-grade mobile browsers.</a:t>
            </a:r>
            <a:r>
              <a:rPr lang="en-US" sz="1000" kern="1200" dirty="0" smtClean="0">
                <a:solidFill>
                  <a:schemeClr val="tx1"/>
                </a:solidFill>
                <a:latin typeface="Arial" pitchFamily="34" charset="0"/>
                <a:ea typeface="+mn-ea"/>
                <a:cs typeface="Arial" pitchFamily="34" charset="0"/>
              </a:rPr>
              <a:t> S</a:t>
            </a:r>
            <a:r>
              <a:rPr lang="en-US" sz="1000" kern="1200" baseline="0" dirty="0" smtClean="0">
                <a:solidFill>
                  <a:schemeClr val="tx1"/>
                </a:solidFill>
                <a:latin typeface="Arial" pitchFamily="34" charset="0"/>
                <a:ea typeface="+mn-ea"/>
                <a:cs typeface="Arial" pitchFamily="34" charset="0"/>
              </a:rPr>
              <a:t>ince no JavaScript or CSS is </a:t>
            </a:r>
            <a:r>
              <a:rPr lang="en-US" dirty="0" smtClean="0"/>
              <a:t>applied in C-grade browsers,</a:t>
            </a:r>
            <a:r>
              <a:rPr lang="en-US" sz="1000" kern="1200" baseline="0" dirty="0" smtClean="0">
                <a:solidFill>
                  <a:schemeClr val="tx1"/>
                </a:solidFill>
                <a:latin typeface="Arial" pitchFamily="34" charset="0"/>
                <a:ea typeface="+mn-ea"/>
                <a:cs typeface="Arial" pitchFamily="34" charset="0"/>
              </a:rPr>
              <a:t> HTML elements are used.</a:t>
            </a:r>
          </a:p>
          <a:p>
            <a:pPr marL="228600" indent="-228600">
              <a:buFont typeface="Arial" pitchFamily="34" charset="0"/>
              <a:buNone/>
            </a:pPr>
            <a:endParaRPr lang="en-US" b="1" dirty="0" smtClean="0"/>
          </a:p>
          <a:p>
            <a:pPr marL="228600" indent="-228600">
              <a:buFont typeface="Arial" pitchFamily="34" charset="0"/>
              <a:buNone/>
            </a:pPr>
            <a:r>
              <a:rPr lang="en-US" b="1" dirty="0" err="1" smtClean="0"/>
              <a:t>JQuery</a:t>
            </a:r>
            <a:r>
              <a:rPr lang="en-US" b="1" dirty="0" smtClean="0"/>
              <a:t> Mobile forms are similar to traditional HTML-coded forms. </a:t>
            </a:r>
            <a:r>
              <a:rPr lang="en-US" b="1" dirty="0" err="1" smtClean="0"/>
              <a:t>Eg</a:t>
            </a:r>
            <a:r>
              <a:rPr lang="en-US" dirty="0" smtClean="0"/>
              <a:t>:</a:t>
            </a:r>
            <a:endParaRPr lang="en-US" baseline="0" dirty="0" smtClean="0"/>
          </a:p>
          <a:p>
            <a:pPr marL="228600" indent="-228600">
              <a:buFont typeface="Arial" pitchFamily="34" charset="0"/>
              <a:buChar char="•"/>
            </a:pPr>
            <a:r>
              <a:rPr lang="en-US" dirty="0" smtClean="0"/>
              <a:t>W</a:t>
            </a:r>
            <a:r>
              <a:rPr lang="en-US" sz="1000" kern="1200" baseline="0" dirty="0" smtClean="0">
                <a:solidFill>
                  <a:schemeClr val="tx1"/>
                </a:solidFill>
                <a:latin typeface="Arial" pitchFamily="34" charset="0"/>
                <a:ea typeface="+mn-ea"/>
                <a:cs typeface="Arial" pitchFamily="34" charset="0"/>
              </a:rPr>
              <a:t>rap all elements into a form tag and decide how form data will be submitted (POST or GET) using the </a:t>
            </a:r>
            <a:r>
              <a:rPr lang="en-US" dirty="0" smtClean="0"/>
              <a:t>&lt;form method=”post” action=”</a:t>
            </a:r>
            <a:r>
              <a:rPr lang="en-US" dirty="0" err="1" smtClean="0"/>
              <a:t>someaction</a:t>
            </a:r>
            <a:r>
              <a:rPr lang="en-US" dirty="0" smtClean="0"/>
              <a:t>”&gt; &lt;/form&gt; syntax. “</a:t>
            </a:r>
            <a:r>
              <a:rPr lang="en-US" sz="1000" b="1" kern="1200" baseline="0" dirty="0" smtClean="0">
                <a:solidFill>
                  <a:schemeClr val="tx1"/>
                </a:solidFill>
                <a:latin typeface="Arial" pitchFamily="34" charset="0"/>
                <a:ea typeface="+mn-ea"/>
                <a:cs typeface="Arial" pitchFamily="34" charset="0"/>
              </a:rPr>
              <a:t>action</a:t>
            </a:r>
            <a:r>
              <a:rPr lang="en-US" sz="1000" kern="1200" baseline="0" dirty="0" smtClean="0">
                <a:solidFill>
                  <a:schemeClr val="tx1"/>
                </a:solidFill>
                <a:latin typeface="Arial" pitchFamily="34" charset="0"/>
                <a:ea typeface="+mn-ea"/>
                <a:cs typeface="Arial" pitchFamily="34" charset="0"/>
              </a:rPr>
              <a:t>” attribute handles the data processing on the server-side. Unique Form ID will prevent any problems.</a:t>
            </a:r>
            <a:endParaRPr lang="en-US" dirty="0" smtClean="0"/>
          </a:p>
          <a:p>
            <a:pPr marL="228600" indent="-228600">
              <a:buFont typeface="Arial" pitchFamily="34" charset="0"/>
              <a:buChar char="•"/>
            </a:pPr>
            <a:r>
              <a:rPr lang="en-US" dirty="0" smtClean="0"/>
              <a:t>Provide a name attribute for each element of your form.</a:t>
            </a:r>
          </a:p>
          <a:p>
            <a:pPr marL="228600" indent="-228600">
              <a:buFont typeface="Arial" pitchFamily="34" charset="0"/>
              <a:buChar char="•"/>
            </a:pPr>
            <a:r>
              <a:rPr lang="en-US" dirty="0" smtClean="0"/>
              <a:t>On form submission, the data is submitted to the “action” of the form.</a:t>
            </a:r>
          </a:p>
          <a:p>
            <a:pPr marL="228600" indent="-228600">
              <a:buFont typeface="Arial" pitchFamily="34" charset="0"/>
              <a:buChar char="•"/>
            </a:pPr>
            <a:r>
              <a:rPr lang="en-US" dirty="0" smtClean="0"/>
              <a:t>Optionally setup an “</a:t>
            </a:r>
            <a:r>
              <a:rPr lang="en-US" dirty="0" err="1" smtClean="0"/>
              <a:t>onsubmit</a:t>
            </a:r>
            <a:r>
              <a:rPr lang="en-US" dirty="0" smtClean="0"/>
              <a:t>” handler to pre-process a form submission.</a:t>
            </a:r>
          </a:p>
          <a:p>
            <a:pPr marL="228600" indent="-228600">
              <a:buFont typeface="Arial" pitchFamily="34" charset="0"/>
              <a:buChar char="•"/>
            </a:pPr>
            <a:endParaRPr lang="en-US" dirty="0" smtClean="0"/>
          </a:p>
          <a:p>
            <a:pPr marL="228600" indent="-228600"/>
            <a:r>
              <a:rPr lang="en-US" b="1" dirty="0" err="1" smtClean="0"/>
              <a:t>JQuery</a:t>
            </a:r>
            <a:r>
              <a:rPr lang="en-US" b="1" dirty="0" smtClean="0"/>
              <a:t> Mobile forms are different from traditional HTML forms. </a:t>
            </a:r>
            <a:r>
              <a:rPr lang="en-US" b="1" dirty="0" err="1" smtClean="0"/>
              <a:t>Eg</a:t>
            </a:r>
            <a:r>
              <a:rPr lang="en-US" b="1" dirty="0" smtClean="0"/>
              <a:t>:</a:t>
            </a:r>
          </a:p>
          <a:p>
            <a:pPr marL="228600" indent="-228600">
              <a:buFont typeface="Arial" pitchFamily="34" charset="0"/>
              <a:buChar char="•"/>
            </a:pPr>
            <a:r>
              <a:rPr lang="en-US" dirty="0" smtClean="0"/>
              <a:t>Since </a:t>
            </a:r>
            <a:r>
              <a:rPr lang="en-US" dirty="0" err="1" smtClean="0"/>
              <a:t>JQuery</a:t>
            </a:r>
            <a:r>
              <a:rPr lang="en-US" dirty="0" smtClean="0"/>
              <a:t> Mobile provides a more seamless, single-page navigation experience, the “id” attribute must be unique across all form elements, not just unique within a single “html” page.</a:t>
            </a:r>
          </a:p>
          <a:p>
            <a:pPr marL="228600" indent="-228600">
              <a:buFont typeface="Arial" pitchFamily="34" charset="0"/>
              <a:buChar char="•"/>
            </a:pPr>
            <a:r>
              <a:rPr lang="en-US" dirty="0" err="1" smtClean="0"/>
              <a:t>JQuery</a:t>
            </a:r>
            <a:r>
              <a:rPr lang="en-US" dirty="0" smtClean="0"/>
              <a:t> Mobile also makes some decisions while laying out a form, depending on the screen dimensions of the device. Since most mobile devices today can readily be rotated, applications are expected to handle those rotation scenarios &amp; react in an intuitive manner. </a:t>
            </a:r>
            <a:r>
              <a:rPr lang="en-US" dirty="0" err="1" smtClean="0"/>
              <a:t>JQuery</a:t>
            </a:r>
            <a:r>
              <a:rPr lang="en-US" dirty="0" smtClean="0"/>
              <a:t> Mobile handles these events by providing a dynamic form layout process, using the available width for forms and stacking the form “labels” when the width is insufficient to have them directly to the left of a related field.</a:t>
            </a:r>
          </a:p>
          <a:p>
            <a:pPr marL="228600" indent="-228600">
              <a:buFont typeface="Arial" pitchFamily="34" charset="0"/>
              <a:buChar char="•"/>
            </a:pPr>
            <a:endParaRPr lang="en-US" dirty="0" smtClean="0"/>
          </a:p>
          <a:p>
            <a:endParaRPr lang="en-US" dirty="0"/>
          </a:p>
        </p:txBody>
      </p:sp>
      <p:sp>
        <p:nvSpPr>
          <p:cNvPr id="5" name="Text Box 9"/>
          <p:cNvSpPr txBox="1">
            <a:spLocks noChangeArrowheads="1"/>
          </p:cNvSpPr>
          <p:nvPr/>
        </p:nvSpPr>
        <p:spPr bwMode="auto">
          <a:xfrm>
            <a:off x="142875" y="1133475"/>
            <a:ext cx="1600200" cy="3477875"/>
          </a:xfrm>
          <a:prstGeom prst="rect">
            <a:avLst/>
          </a:prstGeom>
          <a:noFill/>
          <a:ln w="9525">
            <a:noFill/>
            <a:miter lim="800000"/>
            <a:headEnd/>
            <a:tailEnd/>
          </a:ln>
          <a:effectLst/>
        </p:spPr>
        <p:txBody>
          <a:bodyPr>
            <a:spAutoFit/>
          </a:bodyPr>
          <a:lstStyle/>
          <a:p>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applies its scripting to mobile devices which are known to support it and render the page correctly. Other browsers will fall back to a standard display as if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was not used at all.</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 makes use of a single-page navigation model (which</a:t>
            </a:r>
          </a:p>
          <a:p>
            <a:r>
              <a:rPr lang="en-US" sz="1000" dirty="0" smtClean="0">
                <a:latin typeface="Arial" pitchFamily="34" charset="0"/>
                <a:cs typeface="Arial" pitchFamily="34" charset="0"/>
              </a:rPr>
              <a:t>allows for multiple pages to be present at the same time in the DOM)</a:t>
            </a:r>
          </a:p>
          <a:p>
            <a:r>
              <a:rPr lang="en-US" sz="1000" dirty="0" smtClean="0">
                <a:latin typeface="Arial" pitchFamily="34" charset="0"/>
                <a:cs typeface="Arial" pitchFamily="34" charset="0"/>
              </a:rPr>
              <a:t>we must make sure all of our forms (and form elements as well) have a</a:t>
            </a:r>
          </a:p>
          <a:p>
            <a:r>
              <a:rPr lang="en-US" sz="1000" dirty="0" smtClean="0">
                <a:latin typeface="Arial" pitchFamily="34" charset="0"/>
                <a:cs typeface="Arial" pitchFamily="34" charset="0"/>
              </a:rPr>
              <a:t>different form ID to prevent any kind of trouble.</a:t>
            </a:r>
          </a:p>
        </p:txBody>
      </p:sp>
    </p:spTree>
    <p:extLst>
      <p:ext uri="{BB962C8B-B14F-4D97-AF65-F5344CB8AC3E}">
        <p14:creationId xmlns:p14="http://schemas.microsoft.com/office/powerpoint/2010/main" val="228189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The styling of labels and form elements on wider screens can be improved by wrapping a containing element (like a div or </a:t>
            </a:r>
            <a:r>
              <a:rPr lang="en-US" dirty="0" err="1" smtClean="0"/>
              <a:t>fieldset</a:t>
            </a:r>
            <a:r>
              <a:rPr lang="en-US" dirty="0" smtClean="0"/>
              <a:t>) with the data-role="</a:t>
            </a:r>
            <a:r>
              <a:rPr lang="en-US" dirty="0" err="1" smtClean="0"/>
              <a:t>fieldcontain</a:t>
            </a:r>
            <a:r>
              <a:rPr lang="en-US" dirty="0" smtClean="0"/>
              <a:t>" attribute. This framework aligns the input and associated label side-by-side, and breaks to stacked block-level elements for lower resolution screens (below ~480px). The framework will also add a thin bottom border to act as a field separator.</a:t>
            </a:r>
          </a:p>
          <a:p>
            <a:endParaRPr lang="en-US" dirty="0" smtClean="0"/>
          </a:p>
          <a:p>
            <a:r>
              <a:rPr lang="en-US" dirty="0" smtClean="0"/>
              <a:t>If you don’t want </a:t>
            </a:r>
            <a:r>
              <a:rPr lang="en-US" dirty="0" err="1" smtClean="0"/>
              <a:t>jQuery</a:t>
            </a:r>
            <a:r>
              <a:rPr lang="en-US" dirty="0" smtClean="0"/>
              <a:t> Mobile to enhance a form element or an entire form, simply give that element or form the attribute data-role="none". For example:</a:t>
            </a:r>
          </a:p>
          <a:p>
            <a:r>
              <a:rPr lang="en-US" dirty="0" smtClean="0"/>
              <a:t>&lt;label for="</a:t>
            </a:r>
            <a:r>
              <a:rPr lang="en-US" dirty="0" err="1" smtClean="0"/>
              <a:t>foo</a:t>
            </a:r>
            <a:r>
              <a:rPr lang="en-US" dirty="0" smtClean="0"/>
              <a:t>"&gt; </a:t>
            </a:r>
          </a:p>
          <a:p>
            <a:r>
              <a:rPr lang="en-US" dirty="0" smtClean="0"/>
              <a:t>     &lt;select name="</a:t>
            </a:r>
            <a:r>
              <a:rPr lang="en-US" dirty="0" err="1" smtClean="0"/>
              <a:t>foo</a:t>
            </a:r>
            <a:r>
              <a:rPr lang="en-US" dirty="0" smtClean="0"/>
              <a:t>" id="</a:t>
            </a:r>
            <a:r>
              <a:rPr lang="en-US" dirty="0" err="1" smtClean="0"/>
              <a:t>foo</a:t>
            </a:r>
            <a:r>
              <a:rPr lang="en-US" dirty="0" smtClean="0"/>
              <a:t>" </a:t>
            </a:r>
            <a:r>
              <a:rPr lang="en-US" b="1" dirty="0" smtClean="0"/>
              <a:t>data-role="none"</a:t>
            </a:r>
            <a:r>
              <a:rPr lang="en-US" dirty="0" smtClean="0"/>
              <a:t>&gt; </a:t>
            </a:r>
          </a:p>
          <a:p>
            <a:r>
              <a:rPr lang="en-US" dirty="0" smtClean="0"/>
              <a:t>           &lt;option value="a"&gt;A&lt;/option&gt; </a:t>
            </a:r>
          </a:p>
          <a:p>
            <a:r>
              <a:rPr lang="en-US" dirty="0" smtClean="0"/>
              <a:t>           &lt;option value="b"&gt;B&lt;/option&gt;</a:t>
            </a:r>
          </a:p>
          <a:p>
            <a:r>
              <a:rPr lang="en-US" dirty="0" smtClean="0"/>
              <a:t>           &lt;option value="c"&gt;C&lt;/option&gt; </a:t>
            </a:r>
          </a:p>
          <a:p>
            <a:r>
              <a:rPr lang="en-US" dirty="0" smtClean="0"/>
              <a:t>     &lt;/select&gt; </a:t>
            </a:r>
            <a:endParaRPr lang="en-US" dirty="0"/>
          </a:p>
        </p:txBody>
      </p:sp>
    </p:spTree>
    <p:extLst>
      <p:ext uri="{BB962C8B-B14F-4D97-AF65-F5344CB8AC3E}">
        <p14:creationId xmlns:p14="http://schemas.microsoft.com/office/powerpoint/2010/main" val="186833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In the case of </a:t>
            </a:r>
            <a:r>
              <a:rPr lang="en-US" dirty="0" err="1" smtClean="0"/>
              <a:t>textarea</a:t>
            </a:r>
            <a:r>
              <a:rPr lang="en-US" dirty="0" smtClean="0"/>
              <a:t>, the framework will auto-grow the height of the </a:t>
            </a:r>
            <a:r>
              <a:rPr lang="en-US" dirty="0" err="1" smtClean="0"/>
              <a:t>textarea</a:t>
            </a:r>
            <a:r>
              <a:rPr lang="en-US" dirty="0" smtClean="0"/>
              <a:t> to avoid the need for an internal scrollbar. </a:t>
            </a:r>
          </a:p>
          <a:p>
            <a:r>
              <a:rPr lang="en-US" sz="1000" kern="1200" baseline="0" dirty="0" smtClean="0">
                <a:solidFill>
                  <a:schemeClr val="tx1"/>
                </a:solidFill>
                <a:latin typeface="Arial" pitchFamily="34" charset="0"/>
                <a:ea typeface="+mn-ea"/>
                <a:cs typeface="Arial" pitchFamily="34" charset="0"/>
              </a:rPr>
              <a:t>In fact, input fields can apply a type attribute and use several of the new values defined in HTML 5 to help the user by displaying the correct kind of keyboard to use. For example, an input with a type="number" will show the numeric keyboard in most mobile devices. </a:t>
            </a:r>
            <a:endParaRPr lang="en-US" dirty="0"/>
          </a:p>
        </p:txBody>
      </p:sp>
    </p:spTree>
    <p:extLst>
      <p:ext uri="{BB962C8B-B14F-4D97-AF65-F5344CB8AC3E}">
        <p14:creationId xmlns:p14="http://schemas.microsoft.com/office/powerpoint/2010/main" val="116473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US" dirty="0"/>
          </a:p>
        </p:txBody>
      </p:sp>
    </p:spTree>
    <p:extLst>
      <p:ext uri="{BB962C8B-B14F-4D97-AF65-F5344CB8AC3E}">
        <p14:creationId xmlns:p14="http://schemas.microsoft.com/office/powerpoint/2010/main" val="182041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US" dirty="0"/>
          </a:p>
        </p:txBody>
      </p:sp>
    </p:spTree>
    <p:extLst>
      <p:ext uri="{BB962C8B-B14F-4D97-AF65-F5344CB8AC3E}">
        <p14:creationId xmlns:p14="http://schemas.microsoft.com/office/powerpoint/2010/main" val="18740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Radio buttons are UI elements that are used when user must select one item from a list of several options.</a:t>
            </a:r>
          </a:p>
          <a:p>
            <a:r>
              <a:rPr lang="en-US" dirty="0" smtClean="0"/>
              <a:t>Adding data-type="horizontal” attribute to the </a:t>
            </a:r>
            <a:r>
              <a:rPr lang="en-US" dirty="0" err="1" smtClean="0"/>
              <a:t>fieldset</a:t>
            </a:r>
            <a:r>
              <a:rPr lang="en-US" dirty="0" smtClean="0"/>
              <a:t> displays the radio buttons in a  horizontal manner.</a:t>
            </a:r>
          </a:p>
          <a:p>
            <a:r>
              <a:rPr lang="en-US" dirty="0" smtClean="0"/>
              <a:t>        &lt;</a:t>
            </a:r>
            <a:r>
              <a:rPr lang="en-US" dirty="0" err="1" smtClean="0"/>
              <a:t>fieldset</a:t>
            </a:r>
            <a:r>
              <a:rPr lang="en-US" dirty="0" smtClean="0"/>
              <a:t> data-role="</a:t>
            </a:r>
            <a:r>
              <a:rPr lang="en-US" dirty="0" err="1" smtClean="0"/>
              <a:t>controlgroup</a:t>
            </a:r>
            <a:r>
              <a:rPr lang="en-US" dirty="0" smtClean="0"/>
              <a:t>" data-type="horizontal"&gt;</a:t>
            </a:r>
            <a:endParaRPr lang="en-US" sz="1000" kern="1200" baseline="0" dirty="0" smtClean="0">
              <a:solidFill>
                <a:schemeClr val="tx1"/>
              </a:solidFill>
              <a:latin typeface="Arial" pitchFamily="34" charset="0"/>
              <a:ea typeface="+mn-ea"/>
              <a:cs typeface="Arial" pitchFamily="34" charset="0"/>
            </a:endParaRPr>
          </a:p>
          <a:p>
            <a:endParaRPr lang="en-US" dirty="0" smtClean="0"/>
          </a:p>
          <a:p>
            <a:r>
              <a:rPr lang="en-US" dirty="0" smtClean="0"/>
              <a:t>Output of the code in the slide above looks as follows:</a:t>
            </a:r>
            <a:endParaRPr lang="en-US" dirty="0"/>
          </a:p>
        </p:txBody>
      </p:sp>
      <p:pic>
        <p:nvPicPr>
          <p:cNvPr id="47106" name="Picture 2"/>
          <p:cNvPicPr>
            <a:picLocks noChangeAspect="1" noChangeArrowheads="1"/>
          </p:cNvPicPr>
          <p:nvPr/>
        </p:nvPicPr>
        <p:blipFill>
          <a:blip r:embed="rId3"/>
          <a:srcRect/>
          <a:stretch>
            <a:fillRect/>
          </a:stretch>
        </p:blipFill>
        <p:spPr bwMode="auto">
          <a:xfrm>
            <a:off x="2757831" y="5537609"/>
            <a:ext cx="2238451" cy="760780"/>
          </a:xfrm>
          <a:prstGeom prst="rect">
            <a:avLst/>
          </a:prstGeom>
          <a:noFill/>
          <a:ln w="12700">
            <a:solidFill>
              <a:schemeClr val="tx2"/>
            </a:solidFill>
            <a:miter lim="800000"/>
            <a:headEnd/>
            <a:tailEnd/>
          </a:ln>
          <a:effectLst/>
        </p:spPr>
      </p:pic>
    </p:spTree>
    <p:extLst>
      <p:ext uri="{BB962C8B-B14F-4D97-AF65-F5344CB8AC3E}">
        <p14:creationId xmlns:p14="http://schemas.microsoft.com/office/powerpoint/2010/main" val="298015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dirty="0" smtClean="0"/>
              <a:t>Checkboxes provide a list of options where multiple options can be selected.</a:t>
            </a:r>
          </a:p>
          <a:p>
            <a:r>
              <a:rPr lang="en-US" sz="1000" kern="1200" baseline="0" dirty="0" smtClean="0">
                <a:solidFill>
                  <a:schemeClr val="tx1"/>
                </a:solidFill>
                <a:latin typeface="Arial" pitchFamily="34" charset="0"/>
                <a:ea typeface="+mn-ea"/>
                <a:cs typeface="Arial" pitchFamily="34" charset="0"/>
              </a:rPr>
              <a:t>Flip toggles or switches allow the user to toggle between two values (“on” and “off”, for example). The user can flip the toggle by either sliding the toggle back and forth or by tapping on the toggle.</a:t>
            </a:r>
            <a:endParaRPr lang="en-US" dirty="0" smtClean="0"/>
          </a:p>
        </p:txBody>
      </p:sp>
    </p:spTree>
    <p:extLst>
      <p:ext uri="{BB962C8B-B14F-4D97-AF65-F5344CB8AC3E}">
        <p14:creationId xmlns:p14="http://schemas.microsoft.com/office/powerpoint/2010/main" val="3410964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1307241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9719824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6953613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44020453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12453742"/>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1086759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0509012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7536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1124260"/>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2895083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92641885"/>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44500743"/>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5288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01308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2799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59916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78949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7621926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9671517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04 : Creating </a:t>
            </a:r>
            <a:r>
              <a:rPr lang="en-US" dirty="0" err="1" smtClean="0"/>
              <a:t>jQuery</a:t>
            </a:r>
            <a:r>
              <a:rPr lang="en-US" dirty="0" smtClean="0"/>
              <a:t> Mobile Forms</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4.4 : </a:t>
            </a:r>
            <a:r>
              <a:rPr lang="en-US" sz="1200" b="1" dirty="0" smtClean="0"/>
              <a:t>Using select lists and sliders  </a:t>
            </a:r>
            <a:r>
              <a:rPr lang="en-US" sz="1200" dirty="0" smtClean="0"/>
              <a:t/>
            </a:r>
            <a:br>
              <a:rPr lang="en-US" sz="1200" dirty="0" smtClean="0"/>
            </a:br>
            <a:r>
              <a:rPr lang="en-US" sz="2400" b="1" dirty="0"/>
              <a:t> </a:t>
            </a:r>
            <a:r>
              <a:rPr lang="en-US" sz="2400" b="1" dirty="0" err="1" smtClean="0"/>
              <a:t>Sliders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To create a slider, add a type="range" attribute to an input element.</a:t>
            </a:r>
          </a:p>
        </p:txBody>
      </p:sp>
      <p:sp>
        <p:nvSpPr>
          <p:cNvPr id="8" name="AutoShape 4"/>
          <p:cNvSpPr>
            <a:spLocks noChangeArrowheads="1"/>
          </p:cNvSpPr>
          <p:nvPr/>
        </p:nvSpPr>
        <p:spPr bwMode="auto">
          <a:xfrm>
            <a:off x="578069" y="2078182"/>
            <a:ext cx="7824952" cy="191192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data-role="</a:t>
            </a:r>
            <a:r>
              <a:rPr lang="en-US" dirty="0" err="1" smtClean="0">
                <a:solidFill>
                  <a:schemeClr val="tx2"/>
                </a:solidFill>
                <a:latin typeface="Arial" pitchFamily="34" charset="0"/>
                <a:cs typeface="Arial" pitchFamily="34" charset="0"/>
              </a:rPr>
              <a:t>fieldcontain</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&lt;label for="slider"&gt;Input slider:&lt;/label&gt;</a:t>
            </a:r>
          </a:p>
          <a:p>
            <a:r>
              <a:rPr lang="en-US" dirty="0" smtClean="0">
                <a:solidFill>
                  <a:schemeClr val="tx2"/>
                </a:solidFill>
                <a:latin typeface="Arial" pitchFamily="34" charset="0"/>
                <a:cs typeface="Arial" pitchFamily="34" charset="0"/>
              </a:rPr>
              <a:t>       &lt;input type="range" name="myslider1" id="myslider1" value="50"</a:t>
            </a:r>
          </a:p>
          <a:p>
            <a:r>
              <a:rPr lang="en-US" dirty="0" smtClean="0">
                <a:solidFill>
                  <a:schemeClr val="tx2"/>
                </a:solidFill>
                <a:latin typeface="Arial" pitchFamily="34" charset="0"/>
                <a:cs typeface="Arial" pitchFamily="34" charset="0"/>
              </a:rPr>
              <a:t>                                                                            min="0" max="100" /&gt;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4.4 : </a:t>
            </a:r>
            <a:r>
              <a:rPr lang="en-US" sz="1200" b="1" dirty="0" smtClean="0"/>
              <a:t>Using select  lists and sliders  </a:t>
            </a:r>
            <a:r>
              <a:rPr lang="en-US" sz="1200" dirty="0" smtClean="0"/>
              <a:t/>
            </a:r>
            <a:br>
              <a:rPr lang="en-US" sz="1200" dirty="0" smtClean="0"/>
            </a:br>
            <a:r>
              <a:rPr lang="en-US" sz="2400" b="1" dirty="0"/>
              <a:t> </a:t>
            </a:r>
            <a:r>
              <a:rPr lang="en-US" sz="2400" b="1" dirty="0" smtClean="0"/>
              <a:t>Select </a:t>
            </a:r>
            <a:r>
              <a:rPr lang="en-US" sz="2400" b="1" dirty="0"/>
              <a:t>menus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Select menu is created exactly as we do in plain HTML.</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Options can be disabled by adding a disabled attribute to the option tag.</a:t>
            </a:r>
          </a:p>
          <a:p>
            <a:pPr lvl="1"/>
            <a:r>
              <a:rPr lang="en-US" dirty="0" err="1" smtClean="0"/>
              <a:t>Eg</a:t>
            </a:r>
            <a:r>
              <a:rPr lang="en-US" dirty="0" smtClean="0"/>
              <a:t> : &lt;option value="value2" </a:t>
            </a:r>
            <a:r>
              <a:rPr lang="en-US" dirty="0" smtClean="0">
                <a:solidFill>
                  <a:srgbClr val="0033CC"/>
                </a:solidFill>
              </a:rPr>
              <a:t>disabled=“true</a:t>
            </a:r>
            <a:r>
              <a:rPr lang="en-US" dirty="0" smtClean="0"/>
              <a:t>"&gt;Value 2&lt;/option&gt;</a:t>
            </a:r>
          </a:p>
        </p:txBody>
      </p:sp>
      <p:sp>
        <p:nvSpPr>
          <p:cNvPr id="8" name="AutoShape 4"/>
          <p:cNvSpPr>
            <a:spLocks noChangeArrowheads="1"/>
          </p:cNvSpPr>
          <p:nvPr/>
        </p:nvSpPr>
        <p:spPr bwMode="auto">
          <a:xfrm>
            <a:off x="515006" y="1864425"/>
            <a:ext cx="7824952" cy="207818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&lt;label for="select-restaurants"&gt;Select Your Restaurants:&lt;/label&gt;</a:t>
            </a:r>
          </a:p>
          <a:p>
            <a:r>
              <a:rPr lang="en-US" dirty="0" smtClean="0">
                <a:solidFill>
                  <a:schemeClr val="tx2"/>
                </a:solidFill>
                <a:latin typeface="Arial" pitchFamily="34" charset="0"/>
                <a:cs typeface="Arial" pitchFamily="34" charset="0"/>
              </a:rPr>
              <a:t>&lt;select id="select-restaurants" name="select-restaurants"&gt;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lecentral</a:t>
            </a:r>
            <a:r>
              <a:rPr lang="en-US" dirty="0" smtClean="0">
                <a:solidFill>
                  <a:schemeClr val="tx2"/>
                </a:solidFill>
                <a:latin typeface="Arial" pitchFamily="34" charset="0"/>
                <a:cs typeface="Arial" pitchFamily="34" charset="0"/>
              </a:rPr>
              <a:t>"&gt;Le Central&lt;/option&gt;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bistrovandome</a:t>
            </a:r>
            <a:r>
              <a:rPr lang="en-US" dirty="0" smtClean="0">
                <a:solidFill>
                  <a:schemeClr val="tx2"/>
                </a:solidFill>
                <a:latin typeface="Arial" pitchFamily="34" charset="0"/>
                <a:cs typeface="Arial" pitchFamily="34" charset="0"/>
              </a:rPr>
              <a:t>"&gt;Bistro </a:t>
            </a:r>
            <a:r>
              <a:rPr lang="en-US" dirty="0" err="1" smtClean="0">
                <a:solidFill>
                  <a:schemeClr val="tx2"/>
                </a:solidFill>
                <a:latin typeface="Arial" pitchFamily="34" charset="0"/>
                <a:cs typeface="Arial" pitchFamily="34" charset="0"/>
              </a:rPr>
              <a:t>Vandome</a:t>
            </a:r>
            <a:r>
              <a:rPr lang="en-US" dirty="0" smtClean="0">
                <a:solidFill>
                  <a:schemeClr val="tx2"/>
                </a:solidFill>
                <a:latin typeface="Arial" pitchFamily="34" charset="0"/>
                <a:cs typeface="Arial" pitchFamily="34" charset="0"/>
              </a:rPr>
              <a:t>&lt;/option&gt;</a:t>
            </a:r>
          </a:p>
          <a:p>
            <a:r>
              <a:rPr lang="en-US" dirty="0" smtClean="0">
                <a:solidFill>
                  <a:schemeClr val="tx2"/>
                </a:solidFill>
                <a:latin typeface="Arial" pitchFamily="34" charset="0"/>
                <a:cs typeface="Arial" pitchFamily="34" charset="0"/>
              </a:rPr>
              <a:t>   &lt;option value="</a:t>
            </a:r>
            <a:r>
              <a:rPr lang="en-US" dirty="0" err="1" smtClean="0">
                <a:solidFill>
                  <a:schemeClr val="tx2"/>
                </a:solidFill>
                <a:latin typeface="Arial" pitchFamily="34" charset="0"/>
                <a:cs typeface="Arial" pitchFamily="34" charset="0"/>
              </a:rPr>
              <a:t>antoines</a:t>
            </a:r>
            <a:r>
              <a:rPr lang="en-US" dirty="0" smtClean="0">
                <a:solidFill>
                  <a:schemeClr val="tx2"/>
                </a:solidFill>
                <a:latin typeface="Arial" pitchFamily="34" charset="0"/>
                <a:cs typeface="Arial" pitchFamily="34" charset="0"/>
              </a:rPr>
              <a:t>"&gt;Antoine's&lt;/option&gt;</a:t>
            </a:r>
          </a:p>
          <a:p>
            <a:r>
              <a:rPr lang="en-US" dirty="0" smtClean="0">
                <a:solidFill>
                  <a:schemeClr val="tx2"/>
                </a:solidFill>
                <a:latin typeface="Arial" pitchFamily="34" charset="0"/>
                <a:cs typeface="Arial" pitchFamily="34" charset="0"/>
              </a:rPr>
              <a:t>&lt;/select&gt;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FormBasics.html</a:t>
            </a:r>
          </a:p>
          <a:p>
            <a:r>
              <a:rPr lang="en-US" dirty="0" smtClean="0"/>
              <a:t>Inputs.html</a:t>
            </a:r>
          </a:p>
          <a:p>
            <a:r>
              <a:rPr lang="en-US" dirty="0" smtClean="0"/>
              <a:t>RadioCheckbox.html</a:t>
            </a:r>
          </a:p>
          <a:p>
            <a:r>
              <a:rPr lang="en-US" dirty="0" smtClean="0"/>
              <a:t>Toggle.html</a:t>
            </a:r>
          </a:p>
          <a:p>
            <a:r>
              <a:rPr lang="en-US" dirty="0" smtClean="0"/>
              <a:t>SelectBasic.html</a:t>
            </a:r>
          </a:p>
          <a:p>
            <a:r>
              <a:rPr lang="en-US" dirty="0" smtClean="0"/>
              <a:t>SelectCustom.html</a:t>
            </a:r>
          </a:p>
          <a:p>
            <a:r>
              <a:rPr lang="en-US" dirty="0" smtClean="0"/>
              <a:t>SelectGroup.html</a:t>
            </a:r>
          </a:p>
          <a:p>
            <a:r>
              <a:rPr lang="en-US" dirty="0" smtClean="0"/>
              <a:t>Slider.html</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Understanding form basics   </a:t>
            </a:r>
          </a:p>
          <a:p>
            <a:pPr lvl="1"/>
            <a:r>
              <a:rPr lang="en-US" dirty="0" smtClean="0"/>
              <a:t>Using text and search inputs  </a:t>
            </a:r>
          </a:p>
          <a:p>
            <a:pPr lvl="1"/>
            <a:r>
              <a:rPr lang="en-US" dirty="0" smtClean="0"/>
              <a:t>Using radio buttons, checkboxes, and toggles  </a:t>
            </a:r>
          </a:p>
          <a:p>
            <a:pPr lvl="1"/>
            <a:r>
              <a:rPr lang="en-US" dirty="0" smtClean="0"/>
              <a:t>Using select lists and sliders  </a:t>
            </a:r>
          </a:p>
          <a:p>
            <a:pPr lvl="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Understanding form basics   </a:t>
            </a:r>
          </a:p>
          <a:p>
            <a:pPr lvl="1"/>
            <a:r>
              <a:rPr lang="en-US" dirty="0" smtClean="0"/>
              <a:t>Using text and search inputs  </a:t>
            </a:r>
          </a:p>
          <a:p>
            <a:pPr lvl="1"/>
            <a:r>
              <a:rPr lang="en-US" dirty="0" smtClean="0"/>
              <a:t>Using radio buttons, checkboxes, and toggles  </a:t>
            </a:r>
          </a:p>
          <a:p>
            <a:pPr lvl="1"/>
            <a:r>
              <a:rPr lang="en-US" dirty="0" smtClean="0"/>
              <a:t>Using select lists and sliders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4.1 : </a:t>
            </a:r>
            <a:r>
              <a:rPr lang="en-US" sz="1200" b="1" dirty="0" smtClean="0"/>
              <a:t>Understanding form basics   </a:t>
            </a:r>
            <a:br>
              <a:rPr lang="en-US" sz="1200" b="1" dirty="0" smtClean="0"/>
            </a:br>
            <a:r>
              <a:rPr lang="en-US" sz="2400" b="1" dirty="0" smtClean="0"/>
              <a:t>Form structure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Forms in </a:t>
            </a:r>
            <a:r>
              <a:rPr lang="en-US" dirty="0" err="1" smtClean="0"/>
              <a:t>JQuery</a:t>
            </a:r>
            <a:r>
              <a:rPr lang="en-US" dirty="0" smtClean="0"/>
              <a:t> Mobile are similar to traditional HTML-coded forms in many ways. </a:t>
            </a:r>
          </a:p>
          <a:p>
            <a:pPr lvl="1"/>
            <a:r>
              <a:rPr lang="en-US" dirty="0" smtClean="0"/>
              <a:t>All forms should be wrapped in a form tag that has an action and method that will handle the form data processing on the server. </a:t>
            </a:r>
            <a:r>
              <a:rPr lang="en-US" dirty="0" err="1" smtClean="0"/>
              <a:t>Eg</a:t>
            </a:r>
            <a:r>
              <a:rPr lang="en-US" dirty="0" smtClean="0"/>
              <a:t>:</a:t>
            </a:r>
          </a:p>
          <a:p>
            <a:pPr lvl="1">
              <a:buNone/>
            </a:pPr>
            <a:r>
              <a:rPr lang="en-US" dirty="0" smtClean="0">
                <a:solidFill>
                  <a:srgbClr val="0033CC"/>
                </a:solidFill>
              </a:rPr>
              <a:t>      &lt;form  id=“myform1” method=”post” action=”</a:t>
            </a:r>
            <a:r>
              <a:rPr lang="en-US" dirty="0" err="1" smtClean="0">
                <a:solidFill>
                  <a:srgbClr val="0033CC"/>
                </a:solidFill>
              </a:rPr>
              <a:t>someaction</a:t>
            </a:r>
            <a:r>
              <a:rPr lang="en-US" dirty="0" smtClean="0">
                <a:solidFill>
                  <a:srgbClr val="0033CC"/>
                </a:solidFill>
              </a:rPr>
              <a:t>”&gt; </a:t>
            </a:r>
          </a:p>
          <a:p>
            <a:r>
              <a:rPr lang="en-US" dirty="0" smtClean="0"/>
              <a:t>However, </a:t>
            </a:r>
            <a:r>
              <a:rPr lang="en-US" dirty="0" err="1" smtClean="0"/>
              <a:t>JQuery</a:t>
            </a:r>
            <a:r>
              <a:rPr lang="en-US" dirty="0" smtClean="0"/>
              <a:t> Mobile forms are also different from traditional HTML-coded forms:</a:t>
            </a:r>
          </a:p>
          <a:p>
            <a:pPr lvl="1"/>
            <a:r>
              <a:rPr lang="en-US" dirty="0" smtClean="0"/>
              <a:t>Since </a:t>
            </a:r>
            <a:r>
              <a:rPr lang="en-US" dirty="0" err="1" smtClean="0"/>
              <a:t>jQuery</a:t>
            </a:r>
            <a:r>
              <a:rPr lang="en-US" dirty="0" smtClean="0"/>
              <a:t> Mobile makes use of a single-page navigation model all forms (and form elements) must have a different ID to prevent any kind of trouble.</a:t>
            </a:r>
          </a:p>
          <a:p>
            <a:pPr lvl="1"/>
            <a:r>
              <a:rPr lang="en-US" dirty="0" smtClean="0"/>
              <a:t>All elements in the framework are designed to be flexible so that they can comfortably fit the width of any mobile device screen.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4.1 : </a:t>
            </a:r>
            <a:r>
              <a:rPr lang="en-US" sz="1200" b="1" dirty="0" smtClean="0"/>
              <a:t>Understanding form basics   </a:t>
            </a:r>
            <a:br>
              <a:rPr lang="en-US" sz="1200" b="1" dirty="0" smtClean="0"/>
            </a:br>
            <a:r>
              <a:rPr lang="en-US" sz="2400" b="1" dirty="0" smtClean="0"/>
              <a:t>Form structure</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pPr>
              <a:buNone/>
            </a:pPr>
            <a:r>
              <a:rPr lang="en-US" dirty="0" smtClean="0"/>
              <a:t>Field containers</a:t>
            </a:r>
          </a:p>
          <a:p>
            <a:r>
              <a:rPr lang="en-US" dirty="0" smtClean="0"/>
              <a:t>To visually group form elements together within a form, apply the </a:t>
            </a:r>
            <a:r>
              <a:rPr lang="en-US" dirty="0" err="1" smtClean="0"/>
              <a:t>datarole</a:t>
            </a:r>
            <a:r>
              <a:rPr lang="en-US" dirty="0" smtClean="0"/>
              <a:t>=“</a:t>
            </a:r>
            <a:r>
              <a:rPr lang="en-US" dirty="0" err="1" smtClean="0"/>
              <a:t>fieldcontain</a:t>
            </a:r>
            <a:r>
              <a:rPr lang="en-US" dirty="0" smtClean="0"/>
              <a:t>" attribute to an element wrapping the elements in question. </a:t>
            </a:r>
          </a:p>
          <a:p>
            <a:pPr lvl="1"/>
            <a:r>
              <a:rPr lang="en-US" dirty="0" err="1" smtClean="0"/>
              <a:t>Fieldsets</a:t>
            </a:r>
            <a:r>
              <a:rPr lang="en-US" dirty="0" smtClean="0"/>
              <a:t> or </a:t>
            </a:r>
            <a:r>
              <a:rPr lang="en-US" dirty="0" err="1" smtClean="0"/>
              <a:t>divs</a:t>
            </a:r>
            <a:r>
              <a:rPr lang="en-US" dirty="0" smtClean="0"/>
              <a:t> are ideal for this</a:t>
            </a:r>
          </a:p>
          <a:p>
            <a:pPr lvl="1"/>
            <a:endParaRPr lang="en-US" dirty="0" smtClean="0"/>
          </a:p>
          <a:p>
            <a:pPr>
              <a:buNone/>
            </a:pPr>
            <a:endParaRPr lang="en-US" b="1" dirty="0" smtClean="0"/>
          </a:p>
          <a:p>
            <a:pPr>
              <a:buNone/>
            </a:pPr>
            <a:endParaRPr lang="en-US" dirty="0" smtClean="0"/>
          </a:p>
          <a:p>
            <a:pPr>
              <a:buNone/>
            </a:pPr>
            <a:endParaRPr lang="en-US" b="1" dirty="0" smtClean="0"/>
          </a:p>
          <a:p>
            <a:pPr>
              <a:buNone/>
            </a:pPr>
            <a:r>
              <a:rPr lang="en-US" b="1" dirty="0" smtClean="0"/>
              <a:t>Mini sized elements</a:t>
            </a:r>
          </a:p>
          <a:p>
            <a:r>
              <a:rPr lang="en-US" dirty="0" smtClean="0"/>
              <a:t>Add the data-mini="true" attribute to the element to create a more compact version of all form elements and buttons</a:t>
            </a:r>
            <a:endParaRPr lang="en-US" b="1" dirty="0" smtClean="0"/>
          </a:p>
          <a:p>
            <a:pPr lvl="1"/>
            <a:endParaRPr lang="en-US" dirty="0" smtClean="0"/>
          </a:p>
        </p:txBody>
      </p:sp>
      <p:sp>
        <p:nvSpPr>
          <p:cNvPr id="4" name="AutoShape 4"/>
          <p:cNvSpPr>
            <a:spLocks noChangeArrowheads="1"/>
          </p:cNvSpPr>
          <p:nvPr/>
        </p:nvSpPr>
        <p:spPr bwMode="auto">
          <a:xfrm>
            <a:off x="630621" y="5723906"/>
            <a:ext cx="7126014" cy="58341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&lt;input type="text" name="name" id="basic" </a:t>
            </a:r>
            <a:r>
              <a:rPr lang="en-US" b="1" dirty="0" smtClean="0">
                <a:solidFill>
                  <a:schemeClr val="tx2"/>
                </a:solidFill>
              </a:rPr>
              <a:t>data-mini="true"</a:t>
            </a:r>
            <a:r>
              <a:rPr lang="en-US" dirty="0" smtClean="0">
                <a:solidFill>
                  <a:schemeClr val="tx2"/>
                </a:solidFill>
              </a:rPr>
              <a:t> /&gt;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893380" y="3241964"/>
            <a:ext cx="6358758" cy="1318161"/>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p>
          <a:p>
            <a:r>
              <a:rPr lang="en-US" dirty="0" smtClean="0">
                <a:solidFill>
                  <a:schemeClr val="tx2"/>
                </a:solidFill>
              </a:rPr>
              <a:t>      &lt;label for="name“&gt;Textbox</a:t>
            </a:r>
            <a:r>
              <a:rPr lang="en-US" dirty="0" smtClean="0"/>
              <a:t>: </a:t>
            </a:r>
            <a:r>
              <a:rPr lang="en-US" dirty="0" smtClean="0">
                <a:solidFill>
                  <a:schemeClr val="tx2"/>
                </a:solidFill>
              </a:rPr>
              <a:t>&lt;/label&gt; </a:t>
            </a:r>
          </a:p>
          <a:p>
            <a:r>
              <a:rPr lang="en-US" dirty="0" smtClean="0">
                <a:solidFill>
                  <a:schemeClr val="tx2"/>
                </a:solidFill>
              </a:rPr>
              <a:t>      &lt;input type="text" name="name" id="name" value="" /&gt; </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t>Using text and search inputs  </a:t>
            </a:r>
            <a:br>
              <a:rPr lang="en-US" sz="1200" b="1" dirty="0" smtClean="0"/>
            </a:br>
            <a:r>
              <a:rPr lang="en-US" sz="2400" b="1" dirty="0" smtClean="0"/>
              <a:t>Text inputs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494766"/>
            <a:ext cx="8845484" cy="5143540"/>
          </a:xfrm>
        </p:spPr>
        <p:txBody>
          <a:bodyPr/>
          <a:lstStyle/>
          <a:p>
            <a:r>
              <a:rPr lang="en-US" sz="1400" dirty="0" smtClean="0"/>
              <a:t>Text inputs are the primary way in which users can enter information and interact with the form.</a:t>
            </a:r>
          </a:p>
          <a:p>
            <a:pPr lvl="1"/>
            <a:r>
              <a:rPr lang="en-US" sz="1400" dirty="0" smtClean="0"/>
              <a:t>They include actual text inputs, password inputs, and text areas</a:t>
            </a:r>
          </a:p>
          <a:p>
            <a:r>
              <a:rPr lang="en-US" sz="1400" dirty="0" smtClean="0"/>
              <a:t>&lt;input type=“text”&gt; and &lt;input type=“password”&gt; are used to accept text and display a password filed respectively.</a:t>
            </a:r>
          </a:p>
          <a:p>
            <a:r>
              <a:rPr lang="en-US" sz="1400" dirty="0" smtClean="0"/>
              <a:t>For multi-line text inputs, use a </a:t>
            </a:r>
            <a:r>
              <a:rPr lang="en-US" sz="1400" dirty="0" err="1" smtClean="0"/>
              <a:t>textarea</a:t>
            </a:r>
            <a:r>
              <a:rPr lang="en-US" sz="1400" dirty="0" smtClean="0"/>
              <a:t> element. </a:t>
            </a:r>
            <a:r>
              <a:rPr lang="en-US" sz="1400" dirty="0" err="1" smtClean="0"/>
              <a:t>Eg</a:t>
            </a:r>
            <a:r>
              <a:rPr lang="en-US" sz="1400" dirty="0" smtClean="0"/>
              <a:t>:</a:t>
            </a:r>
          </a:p>
          <a:p>
            <a:pPr lvl="1"/>
            <a:r>
              <a:rPr lang="en-US" sz="1400" dirty="0" smtClean="0"/>
              <a:t>&lt;</a:t>
            </a:r>
            <a:r>
              <a:rPr lang="en-US" sz="1400" dirty="0" err="1" smtClean="0"/>
              <a:t>textarea</a:t>
            </a:r>
            <a:r>
              <a:rPr lang="en-US" sz="1400" dirty="0" smtClean="0"/>
              <a:t> cols="20" rows="10" name=“ta1" id="mytextarea1“ /&gt;</a:t>
            </a:r>
          </a:p>
          <a:p>
            <a:pPr lvl="1"/>
            <a:endParaRPr lang="en-US" dirty="0" smtClean="0"/>
          </a:p>
          <a:p>
            <a:pPr lvl="1"/>
            <a:endParaRPr lang="en-US" dirty="0" smtClean="0"/>
          </a:p>
          <a:p>
            <a:pPr lvl="1"/>
            <a:endParaRPr lang="en-US" dirty="0" smtClean="0"/>
          </a:p>
        </p:txBody>
      </p:sp>
      <p:sp>
        <p:nvSpPr>
          <p:cNvPr id="4" name="AutoShape 4"/>
          <p:cNvSpPr>
            <a:spLocks noChangeArrowheads="1"/>
          </p:cNvSpPr>
          <p:nvPr/>
        </p:nvSpPr>
        <p:spPr bwMode="auto">
          <a:xfrm>
            <a:off x="315311" y="3194462"/>
            <a:ext cx="5883608" cy="323786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br>
              <a:rPr lang="en-US" dirty="0" smtClean="0">
                <a:solidFill>
                  <a:schemeClr val="tx2"/>
                </a:solidFill>
              </a:rPr>
            </a:br>
            <a:r>
              <a:rPr lang="en-US" dirty="0" smtClean="0">
                <a:solidFill>
                  <a:schemeClr val="tx2"/>
                </a:solidFill>
              </a:rPr>
              <a:t>     &lt;label for="textbox"&gt;Textbox:&lt;/label&gt; </a:t>
            </a:r>
            <a:br>
              <a:rPr lang="en-US" dirty="0" smtClean="0">
                <a:solidFill>
                  <a:schemeClr val="tx2"/>
                </a:solidFill>
              </a:rPr>
            </a:br>
            <a:r>
              <a:rPr lang="en-US" dirty="0" smtClean="0">
                <a:solidFill>
                  <a:schemeClr val="tx2"/>
                </a:solidFill>
              </a:rPr>
              <a:t>     &lt;input type="text" name="textbox" id="textbox" value=""  /&gt; </a:t>
            </a:r>
            <a:br>
              <a:rPr lang="en-US" dirty="0" smtClean="0">
                <a:solidFill>
                  <a:schemeClr val="tx2"/>
                </a:solidFill>
              </a:rPr>
            </a:br>
            <a:r>
              <a:rPr lang="en-US" dirty="0" smtClean="0">
                <a:solidFill>
                  <a:schemeClr val="tx2"/>
                </a:solidFill>
              </a:rPr>
              <a:t>&lt;/div&gt;</a:t>
            </a:r>
            <a:br>
              <a:rPr lang="en-US" dirty="0" smtClean="0">
                <a:solidFill>
                  <a:schemeClr val="tx2"/>
                </a:solidFill>
              </a:rPr>
            </a:br>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 </a:t>
            </a:r>
            <a:br>
              <a:rPr lang="en-US" dirty="0" smtClean="0">
                <a:solidFill>
                  <a:schemeClr val="tx2"/>
                </a:solidFill>
              </a:rPr>
            </a:br>
            <a:r>
              <a:rPr lang="en-US" dirty="0" smtClean="0">
                <a:solidFill>
                  <a:schemeClr val="tx2"/>
                </a:solidFill>
              </a:rPr>
              <a:t>     &lt;label for="</a:t>
            </a:r>
            <a:r>
              <a:rPr lang="en-US" dirty="0" err="1" smtClean="0">
                <a:solidFill>
                  <a:schemeClr val="tx2"/>
                </a:solidFill>
              </a:rPr>
              <a:t>textarea</a:t>
            </a:r>
            <a:r>
              <a:rPr lang="en-US" dirty="0" smtClean="0">
                <a:solidFill>
                  <a:schemeClr val="tx2"/>
                </a:solidFill>
              </a:rPr>
              <a:t>"&gt;</a:t>
            </a:r>
            <a:r>
              <a:rPr lang="en-US" dirty="0" err="1" smtClean="0">
                <a:solidFill>
                  <a:schemeClr val="tx2"/>
                </a:solidFill>
              </a:rPr>
              <a:t>Textarea</a:t>
            </a:r>
            <a:r>
              <a:rPr lang="en-US" dirty="0" smtClean="0">
                <a:solidFill>
                  <a:schemeClr val="tx2"/>
                </a:solidFill>
              </a:rPr>
              <a:t>:&lt;/label&gt; </a:t>
            </a:r>
            <a:br>
              <a:rPr lang="en-US" dirty="0" smtClean="0">
                <a:solidFill>
                  <a:schemeClr val="tx2"/>
                </a:solidFill>
              </a:rPr>
            </a:br>
            <a:r>
              <a:rPr lang="en-US" dirty="0" smtClean="0">
                <a:solidFill>
                  <a:schemeClr val="tx2"/>
                </a:solidFill>
              </a:rPr>
              <a:t>     &lt;</a:t>
            </a:r>
            <a:r>
              <a:rPr lang="en-US" dirty="0" err="1" smtClean="0">
                <a:solidFill>
                  <a:schemeClr val="tx2"/>
                </a:solidFill>
              </a:rPr>
              <a:t>textarea</a:t>
            </a:r>
            <a:r>
              <a:rPr lang="en-US" dirty="0" smtClean="0">
                <a:solidFill>
                  <a:schemeClr val="tx2"/>
                </a:solidFill>
              </a:rPr>
              <a:t> name="</a:t>
            </a:r>
            <a:r>
              <a:rPr lang="en-US" dirty="0" err="1" smtClean="0">
                <a:solidFill>
                  <a:schemeClr val="tx2"/>
                </a:solidFill>
              </a:rPr>
              <a:t>textarea</a:t>
            </a:r>
            <a:r>
              <a:rPr lang="en-US" dirty="0" smtClean="0">
                <a:solidFill>
                  <a:schemeClr val="tx2"/>
                </a:solidFill>
              </a:rPr>
              <a:t>" id="</a:t>
            </a:r>
            <a:r>
              <a:rPr lang="en-US" dirty="0" err="1" smtClean="0">
                <a:solidFill>
                  <a:schemeClr val="tx2"/>
                </a:solidFill>
              </a:rPr>
              <a:t>textarea</a:t>
            </a:r>
            <a:r>
              <a:rPr lang="en-US" dirty="0" smtClean="0">
                <a:solidFill>
                  <a:schemeClr val="tx2"/>
                </a:solidFill>
              </a:rPr>
              <a:t>" value="" /&gt;</a:t>
            </a:r>
            <a:br>
              <a:rPr lang="en-US" dirty="0" smtClean="0">
                <a:solidFill>
                  <a:schemeClr val="tx2"/>
                </a:solidFill>
              </a:rPr>
            </a:br>
            <a:r>
              <a:rPr lang="en-US" dirty="0" smtClean="0">
                <a:solidFill>
                  <a:schemeClr val="tx2"/>
                </a:solidFill>
              </a:rPr>
              <a:t>&lt;/div&gt;</a:t>
            </a:r>
            <a:br>
              <a:rPr lang="en-US" dirty="0" smtClean="0">
                <a:solidFill>
                  <a:schemeClr val="tx2"/>
                </a:solidFill>
              </a:rPr>
            </a:br>
            <a:endParaRPr lang="en-US" dirty="0">
              <a:solidFill>
                <a:schemeClr val="tx2"/>
              </a:solidFill>
              <a:latin typeface="Arial" pitchFamily="34" charset="0"/>
              <a:cs typeface="Arial" pitchFamily="34" charset="0"/>
            </a:endParaRPr>
          </a:p>
        </p:txBody>
      </p:sp>
      <p:pic>
        <p:nvPicPr>
          <p:cNvPr id="44034" name="Picture 2"/>
          <p:cNvPicPr>
            <a:picLocks noChangeAspect="1" noChangeArrowheads="1"/>
          </p:cNvPicPr>
          <p:nvPr/>
        </p:nvPicPr>
        <p:blipFill>
          <a:blip r:embed="rId3"/>
          <a:srcRect/>
          <a:stretch>
            <a:fillRect/>
          </a:stretch>
        </p:blipFill>
        <p:spPr bwMode="auto">
          <a:xfrm>
            <a:off x="6794938" y="4083269"/>
            <a:ext cx="2159876" cy="1954924"/>
          </a:xfrm>
          <a:prstGeom prst="rect">
            <a:avLst/>
          </a:prstGeom>
          <a:noFill/>
          <a:ln w="1587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t>Using text and search inputs  </a:t>
            </a:r>
            <a:br>
              <a:rPr lang="en-US" sz="1200" b="1" dirty="0" smtClean="0"/>
            </a:br>
            <a:r>
              <a:rPr lang="en-US" sz="2400" b="1" dirty="0" smtClean="0"/>
              <a:t>Text input methods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err="1" smtClean="0"/>
              <a:t>jQuery</a:t>
            </a:r>
            <a:r>
              <a:rPr lang="en-US" dirty="0" smtClean="0"/>
              <a:t> Mobile uses the </a:t>
            </a:r>
            <a:r>
              <a:rPr lang="en-US" dirty="0" err="1" smtClean="0"/>
              <a:t>textinput</a:t>
            </a:r>
            <a:r>
              <a:rPr lang="en-US" dirty="0" smtClean="0"/>
              <a:t> plug-in to handle </a:t>
            </a:r>
            <a:r>
              <a:rPr lang="en-US" dirty="0" err="1" smtClean="0"/>
              <a:t>textareas</a:t>
            </a:r>
            <a:r>
              <a:rPr lang="en-US" dirty="0" smtClean="0"/>
              <a:t> and input fields</a:t>
            </a:r>
          </a:p>
          <a:p>
            <a:r>
              <a:rPr lang="en-US" dirty="0" smtClean="0"/>
              <a:t>The </a:t>
            </a:r>
            <a:r>
              <a:rPr lang="en-US" dirty="0" err="1" smtClean="0"/>
              <a:t>textinput</a:t>
            </a:r>
            <a:r>
              <a:rPr lang="en-US" dirty="0" smtClean="0"/>
              <a:t> </a:t>
            </a:r>
            <a:r>
              <a:rPr lang="en-US" dirty="0" err="1" smtClean="0"/>
              <a:t>plugin</a:t>
            </a:r>
            <a:r>
              <a:rPr lang="en-US" dirty="0" smtClean="0"/>
              <a:t> can be directly called on any selector</a:t>
            </a:r>
          </a:p>
          <a:p>
            <a:pPr lvl="1">
              <a:buNone/>
            </a:pPr>
            <a:r>
              <a:rPr lang="en-US" dirty="0" smtClean="0"/>
              <a:t>Example : $('input').</a:t>
            </a:r>
            <a:r>
              <a:rPr lang="en-US" dirty="0" err="1" smtClean="0"/>
              <a:t>textinput</a:t>
            </a:r>
            <a:r>
              <a:rPr lang="en-US" dirty="0" smtClean="0"/>
              <a:t>();</a:t>
            </a:r>
          </a:p>
          <a:p>
            <a:pPr lvl="1"/>
            <a:endParaRPr lang="en-US" dirty="0" smtClean="0"/>
          </a:p>
          <a:p>
            <a:pPr lvl="1"/>
            <a:endParaRPr lang="en-US" dirty="0" smtClean="0"/>
          </a:p>
        </p:txBody>
      </p:sp>
      <p:sp>
        <p:nvSpPr>
          <p:cNvPr id="4" name="AutoShape 4"/>
          <p:cNvSpPr>
            <a:spLocks noChangeArrowheads="1"/>
          </p:cNvSpPr>
          <p:nvPr/>
        </p:nvSpPr>
        <p:spPr bwMode="auto">
          <a:xfrm>
            <a:off x="220718" y="3289465"/>
            <a:ext cx="5155323" cy="210234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&lt;script&gt;</a:t>
            </a:r>
          </a:p>
          <a:p>
            <a:r>
              <a:rPr lang="en-US" dirty="0" smtClean="0">
                <a:solidFill>
                  <a:schemeClr val="tx2"/>
                </a:solidFill>
              </a:rPr>
              <a:t>      $(document).ready(function() {</a:t>
            </a:r>
          </a:p>
          <a:p>
            <a:r>
              <a:rPr lang="en-US" dirty="0" smtClean="0">
                <a:solidFill>
                  <a:schemeClr val="tx2"/>
                </a:solidFill>
              </a:rPr>
              <a:t>            // Disable an input</a:t>
            </a:r>
          </a:p>
          <a:p>
            <a:r>
              <a:rPr lang="en-US" dirty="0" smtClean="0">
                <a:solidFill>
                  <a:schemeClr val="tx2"/>
                </a:solidFill>
              </a:rPr>
              <a:t>           $("#</a:t>
            </a:r>
            <a:r>
              <a:rPr lang="en-US" dirty="0" err="1" smtClean="0">
                <a:solidFill>
                  <a:schemeClr val="tx2"/>
                </a:solidFill>
              </a:rPr>
              <a:t>myinput</a:t>
            </a:r>
            <a:r>
              <a:rPr lang="en-US" dirty="0" smtClean="0">
                <a:solidFill>
                  <a:schemeClr val="tx2"/>
                </a:solidFill>
              </a:rPr>
              <a:t>").</a:t>
            </a:r>
            <a:r>
              <a:rPr lang="en-US" dirty="0" err="1" smtClean="0">
                <a:solidFill>
                  <a:schemeClr val="tx2"/>
                </a:solidFill>
              </a:rPr>
              <a:t>textinput</a:t>
            </a:r>
            <a:r>
              <a:rPr lang="en-US" dirty="0" smtClean="0">
                <a:solidFill>
                  <a:schemeClr val="tx2"/>
                </a:solidFill>
              </a:rPr>
              <a:t>('disable');</a:t>
            </a:r>
          </a:p>
          <a:p>
            <a:r>
              <a:rPr lang="en-US" dirty="0" smtClean="0">
                <a:solidFill>
                  <a:schemeClr val="tx2"/>
                </a:solidFill>
              </a:rPr>
              <a:t>           // Enable an input</a:t>
            </a:r>
          </a:p>
          <a:p>
            <a:r>
              <a:rPr lang="en-US" dirty="0" smtClean="0">
                <a:solidFill>
                  <a:schemeClr val="tx2"/>
                </a:solidFill>
              </a:rPr>
              <a:t>            $("#</a:t>
            </a:r>
            <a:r>
              <a:rPr lang="en-US" dirty="0" err="1" smtClean="0">
                <a:solidFill>
                  <a:schemeClr val="tx2"/>
                </a:solidFill>
              </a:rPr>
              <a:t>myotherinput</a:t>
            </a:r>
            <a:r>
              <a:rPr lang="en-US" dirty="0" smtClean="0">
                <a:solidFill>
                  <a:schemeClr val="tx2"/>
                </a:solidFill>
              </a:rPr>
              <a:t>").</a:t>
            </a:r>
            <a:r>
              <a:rPr lang="en-US" dirty="0" err="1" smtClean="0">
                <a:solidFill>
                  <a:schemeClr val="tx2"/>
                </a:solidFill>
              </a:rPr>
              <a:t>textinput</a:t>
            </a:r>
            <a:r>
              <a:rPr lang="en-US" dirty="0" smtClean="0">
                <a:solidFill>
                  <a:schemeClr val="tx2"/>
                </a:solidFill>
              </a:rPr>
              <a:t>("enable");</a:t>
            </a:r>
          </a:p>
          <a:p>
            <a:r>
              <a:rPr lang="en-US" dirty="0" smtClean="0">
                <a:solidFill>
                  <a:schemeClr val="tx2"/>
                </a:solidFill>
              </a:rPr>
              <a:t>         })</a:t>
            </a:r>
          </a:p>
          <a:p>
            <a:r>
              <a:rPr lang="en-US" dirty="0" smtClean="0">
                <a:solidFill>
                  <a:schemeClr val="tx2"/>
                </a:solidFill>
              </a:rPr>
              <a:t>&lt;/script&gt; </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4.2 : </a:t>
            </a:r>
            <a:r>
              <a:rPr lang="en-US" sz="1200" b="1" dirty="0" smtClean="0">
                <a:solidFill>
                  <a:schemeClr val="tx2"/>
                </a:solidFill>
              </a:rPr>
              <a:t>Using text and search inputs  </a:t>
            </a:r>
            <a:br>
              <a:rPr lang="en-US" sz="1200" b="1" dirty="0" smtClean="0">
                <a:solidFill>
                  <a:schemeClr val="tx2"/>
                </a:solidFill>
              </a:rPr>
            </a:br>
            <a:r>
              <a:rPr lang="en-US" sz="2400" b="1" dirty="0">
                <a:solidFill>
                  <a:schemeClr val="tx2"/>
                </a:solidFill>
              </a:rPr>
              <a:t>Search inputs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Search inputs were introduced in HTML5 and are created using &lt;input type=“search”&gt;</a:t>
            </a:r>
          </a:p>
          <a:p>
            <a:pPr lvl="1"/>
            <a:r>
              <a:rPr lang="en-US" dirty="0" smtClean="0"/>
              <a:t>They are styled with pill-shaped corners, a magnifier icon  and an "x" icon to clear the field on the right.</a:t>
            </a:r>
          </a:p>
        </p:txBody>
      </p:sp>
      <p:sp>
        <p:nvSpPr>
          <p:cNvPr id="4" name="AutoShape 4"/>
          <p:cNvSpPr>
            <a:spLocks noChangeArrowheads="1"/>
          </p:cNvSpPr>
          <p:nvPr/>
        </p:nvSpPr>
        <p:spPr bwMode="auto">
          <a:xfrm>
            <a:off x="804041" y="2850078"/>
            <a:ext cx="7110249" cy="160251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a:t>
            </a:r>
          </a:p>
          <a:p>
            <a:r>
              <a:rPr lang="en-US" dirty="0" smtClean="0">
                <a:solidFill>
                  <a:schemeClr val="tx2"/>
                </a:solidFill>
              </a:rPr>
              <a:t>    &lt;label for="</a:t>
            </a:r>
            <a:r>
              <a:rPr lang="en-US" dirty="0" err="1" smtClean="0">
                <a:solidFill>
                  <a:schemeClr val="tx2"/>
                </a:solidFill>
              </a:rPr>
              <a:t>mysearch</a:t>
            </a:r>
            <a:r>
              <a:rPr lang="en-US" dirty="0" smtClean="0">
                <a:solidFill>
                  <a:schemeClr val="tx2"/>
                </a:solidFill>
              </a:rPr>
              <a:t>"&gt;Search Input:&lt;/label&gt;</a:t>
            </a:r>
          </a:p>
          <a:p>
            <a:r>
              <a:rPr lang="en-US" dirty="0" smtClean="0">
                <a:solidFill>
                  <a:schemeClr val="tx2"/>
                </a:solidFill>
              </a:rPr>
              <a:t>    &lt;input type="search" name="</a:t>
            </a:r>
            <a:r>
              <a:rPr lang="en-US" dirty="0" err="1" smtClean="0">
                <a:solidFill>
                  <a:schemeClr val="tx2"/>
                </a:solidFill>
              </a:rPr>
              <a:t>mysearch</a:t>
            </a:r>
            <a:r>
              <a:rPr lang="en-US" dirty="0" smtClean="0">
                <a:solidFill>
                  <a:schemeClr val="tx2"/>
                </a:solidFill>
              </a:rPr>
              <a:t>” id="</a:t>
            </a:r>
            <a:r>
              <a:rPr lang="en-US" dirty="0" err="1" smtClean="0">
                <a:solidFill>
                  <a:schemeClr val="tx2"/>
                </a:solidFill>
              </a:rPr>
              <a:t>mysearch</a:t>
            </a:r>
            <a:r>
              <a:rPr lang="en-US" dirty="0" smtClean="0">
                <a:solidFill>
                  <a:schemeClr val="tx2"/>
                </a:solidFill>
              </a:rPr>
              <a:t>“  value="" /&gt;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45058" name="Picture 2"/>
          <p:cNvPicPr>
            <a:picLocks noChangeAspect="1" noChangeArrowheads="1"/>
          </p:cNvPicPr>
          <p:nvPr/>
        </p:nvPicPr>
        <p:blipFill>
          <a:blip r:embed="rId3"/>
          <a:srcRect/>
          <a:stretch>
            <a:fillRect/>
          </a:stretch>
        </p:blipFill>
        <p:spPr bwMode="auto">
          <a:xfrm>
            <a:off x="4572000" y="4645136"/>
            <a:ext cx="2800350" cy="1685925"/>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4.3 : </a:t>
            </a:r>
            <a:r>
              <a:rPr lang="en-US" sz="1200" b="1" dirty="0" smtClean="0"/>
              <a:t>Using radio buttons, checkboxes, and toggles  </a:t>
            </a:r>
            <a:r>
              <a:rPr lang="en-US" sz="1200" dirty="0" smtClean="0"/>
              <a:t/>
            </a:r>
            <a:br>
              <a:rPr lang="en-US" sz="1200" dirty="0" smtClean="0"/>
            </a:br>
            <a:r>
              <a:rPr lang="en-US" sz="2400" b="1" dirty="0" smtClean="0"/>
              <a:t>Radio buttons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235034"/>
            <a:ext cx="8845484" cy="4903483"/>
          </a:xfrm>
        </p:spPr>
        <p:txBody>
          <a:bodyPr/>
          <a:lstStyle/>
          <a:p>
            <a:r>
              <a:rPr lang="en-US" dirty="0" smtClean="0"/>
              <a:t>To create a set of radio buttons, add an input with a type="radio" attribute and a corresponding label. </a:t>
            </a:r>
          </a:p>
          <a:p>
            <a:pPr lvl="1"/>
            <a:r>
              <a:rPr lang="en-US" dirty="0" smtClean="0"/>
              <a:t>Wrap the radio buttons in a </a:t>
            </a:r>
            <a:r>
              <a:rPr lang="en-US" b="1" dirty="0" err="1" smtClean="0"/>
              <a:t>fieldset</a:t>
            </a:r>
            <a:r>
              <a:rPr lang="en-US" dirty="0" smtClean="0"/>
              <a:t> element with a legend that serve as a label for the radio buttons group.</a:t>
            </a:r>
          </a:p>
          <a:p>
            <a:pPr lvl="1"/>
            <a:r>
              <a:rPr lang="en-US" dirty="0" smtClean="0"/>
              <a:t>wrap the </a:t>
            </a:r>
            <a:r>
              <a:rPr lang="en-US" dirty="0" err="1" smtClean="0"/>
              <a:t>fieldset</a:t>
            </a:r>
            <a:r>
              <a:rPr lang="en-US" dirty="0" smtClean="0"/>
              <a:t> in a div with </a:t>
            </a:r>
            <a:r>
              <a:rPr lang="en-US" b="1" dirty="0" smtClean="0"/>
              <a:t>data-role="</a:t>
            </a:r>
            <a:r>
              <a:rPr lang="en-US" b="1" dirty="0" err="1" smtClean="0"/>
              <a:t>controlgroup</a:t>
            </a:r>
            <a:r>
              <a:rPr lang="en-US" b="1" dirty="0" smtClean="0"/>
              <a:t>" </a:t>
            </a:r>
            <a:r>
              <a:rPr lang="en-US" dirty="0" smtClean="0"/>
              <a:t>attribute so it can be styled similar to other elements </a:t>
            </a:r>
          </a:p>
          <a:p>
            <a:pPr lvl="1"/>
            <a:r>
              <a:rPr lang="en-US" dirty="0" err="1" smtClean="0"/>
              <a:t>jQuery</a:t>
            </a:r>
            <a:r>
              <a:rPr lang="en-US" dirty="0" smtClean="0"/>
              <a:t> Mobile automatically remove margins &amp; borders from the buttons</a:t>
            </a:r>
          </a:p>
          <a:p>
            <a:pPr lvl="1"/>
            <a:endParaRPr lang="en-US" dirty="0" smtClean="0"/>
          </a:p>
          <a:p>
            <a:endParaRPr lang="en-US" dirty="0" smtClean="0"/>
          </a:p>
        </p:txBody>
      </p:sp>
      <p:sp>
        <p:nvSpPr>
          <p:cNvPr id="4" name="AutoShape 4"/>
          <p:cNvSpPr>
            <a:spLocks noChangeArrowheads="1"/>
          </p:cNvSpPr>
          <p:nvPr/>
        </p:nvSpPr>
        <p:spPr bwMode="auto">
          <a:xfrm>
            <a:off x="394138" y="3408218"/>
            <a:ext cx="8371490" cy="291375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a:t>
            </a:r>
            <a:r>
              <a:rPr lang="en-US" dirty="0" err="1" smtClean="0">
                <a:solidFill>
                  <a:schemeClr val="tx2"/>
                </a:solidFill>
              </a:rPr>
              <a:t>fieldcontain</a:t>
            </a:r>
            <a:r>
              <a:rPr lang="en-US" dirty="0" smtClean="0">
                <a:solidFill>
                  <a:schemeClr val="tx2"/>
                </a:solidFill>
              </a:rPr>
              <a:t>"&gt;</a:t>
            </a:r>
          </a:p>
          <a:p>
            <a:r>
              <a:rPr lang="en-US" dirty="0" smtClean="0">
                <a:solidFill>
                  <a:schemeClr val="tx2"/>
                </a:solidFill>
              </a:rPr>
              <a:t>       &lt;</a:t>
            </a:r>
            <a:r>
              <a:rPr lang="en-US" dirty="0" err="1" smtClean="0">
                <a:solidFill>
                  <a:schemeClr val="tx2"/>
                </a:solidFill>
              </a:rPr>
              <a:t>fieldset</a:t>
            </a:r>
            <a:r>
              <a:rPr lang="en-US" dirty="0" smtClean="0">
                <a:solidFill>
                  <a:schemeClr val="tx2"/>
                </a:solidFill>
              </a:rPr>
              <a:t> data-role="</a:t>
            </a:r>
            <a:r>
              <a:rPr lang="en-US" dirty="0" err="1" smtClean="0">
                <a:solidFill>
                  <a:schemeClr val="tx2"/>
                </a:solidFill>
              </a:rPr>
              <a:t>controlgroup</a:t>
            </a:r>
            <a:r>
              <a:rPr lang="en-US" dirty="0" smtClean="0">
                <a:solidFill>
                  <a:schemeClr val="tx2"/>
                </a:solidFill>
              </a:rPr>
              <a:t>"&gt; &lt;legend&gt;Choose:&lt;/legend&gt;</a:t>
            </a:r>
          </a:p>
          <a:p>
            <a:r>
              <a:rPr lang="en-US" dirty="0" smtClean="0">
                <a:solidFill>
                  <a:schemeClr val="tx2"/>
                </a:solidFill>
              </a:rPr>
              <a:t>               &lt;input type="radio" name=“r1" id=“r1“ value="radio1" checked="true" /&gt;</a:t>
            </a:r>
          </a:p>
          <a:p>
            <a:r>
              <a:rPr lang="en-US" dirty="0" smtClean="0">
                <a:solidFill>
                  <a:schemeClr val="tx2"/>
                </a:solidFill>
              </a:rPr>
              <a:t>               &lt;label for="myradio1"&gt;First&lt;/label&gt;</a:t>
            </a:r>
          </a:p>
          <a:p>
            <a:r>
              <a:rPr lang="en-US" dirty="0" smtClean="0">
                <a:solidFill>
                  <a:schemeClr val="tx2"/>
                </a:solidFill>
              </a:rPr>
              <a:t>               &lt;input type="radio" name=“r2" id=“r2“  value="radio2" /&gt;</a:t>
            </a:r>
          </a:p>
          <a:p>
            <a:r>
              <a:rPr lang="en-US" dirty="0" smtClean="0">
                <a:solidFill>
                  <a:schemeClr val="tx2"/>
                </a:solidFill>
              </a:rPr>
              <a:t>               &lt;label for="myradio2"&gt;Second&lt;/label&gt;</a:t>
            </a:r>
          </a:p>
          <a:p>
            <a:r>
              <a:rPr lang="en-US" dirty="0" smtClean="0">
                <a:solidFill>
                  <a:schemeClr val="tx2"/>
                </a:solidFill>
              </a:rPr>
              <a:t>               &lt;input type="radio" name=“r3" id=“r3“  value="radio3" /&gt;</a:t>
            </a:r>
          </a:p>
          <a:p>
            <a:r>
              <a:rPr lang="en-US" dirty="0" smtClean="0">
                <a:solidFill>
                  <a:schemeClr val="tx2"/>
                </a:solidFill>
              </a:rPr>
              <a:t>               &lt;label for="myradio3"&gt;Third&lt;/label&gt;</a:t>
            </a:r>
          </a:p>
          <a:p>
            <a:r>
              <a:rPr lang="en-US" dirty="0" smtClean="0">
                <a:solidFill>
                  <a:schemeClr val="tx2"/>
                </a:solidFill>
              </a:rPr>
              <a:t>        &lt;/</a:t>
            </a:r>
            <a:r>
              <a:rPr lang="en-US" dirty="0" err="1" smtClean="0">
                <a:solidFill>
                  <a:schemeClr val="tx2"/>
                </a:solidFill>
              </a:rPr>
              <a:t>fieldset</a:t>
            </a:r>
            <a:r>
              <a:rPr lang="en-US" dirty="0" smtClean="0">
                <a:solidFill>
                  <a:schemeClr val="tx2"/>
                </a:solidFill>
              </a:rPr>
              <a:t>&gt;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46084" name="Picture 4"/>
          <p:cNvPicPr>
            <a:picLocks noChangeAspect="1" noChangeArrowheads="1"/>
          </p:cNvPicPr>
          <p:nvPr/>
        </p:nvPicPr>
        <p:blipFill>
          <a:blip r:embed="rId3"/>
          <a:srcRect/>
          <a:stretch>
            <a:fillRect/>
          </a:stretch>
        </p:blipFill>
        <p:spPr bwMode="auto">
          <a:xfrm>
            <a:off x="5803836" y="5580648"/>
            <a:ext cx="2272204" cy="1115738"/>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4.3 : </a:t>
            </a:r>
            <a:r>
              <a:rPr lang="en-US" sz="1200" b="1" dirty="0" smtClean="0"/>
              <a:t>Using radio buttons, checkboxes, and toggles  </a:t>
            </a:r>
            <a:r>
              <a:rPr lang="en-US" sz="1200" dirty="0" smtClean="0"/>
              <a:t/>
            </a:r>
            <a:br>
              <a:rPr lang="en-US" sz="1200" dirty="0" smtClean="0"/>
            </a:br>
            <a:r>
              <a:rPr lang="en-US" sz="2400" b="1" dirty="0" smtClean="0"/>
              <a:t> Check Boxes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To create a single checkbox, add an input with a type="checkbox" attribute and a corresponding label.</a:t>
            </a:r>
          </a:p>
          <a:p>
            <a:endParaRPr lang="en-US" dirty="0" smtClean="0"/>
          </a:p>
          <a:p>
            <a:endParaRPr lang="en-US" dirty="0" smtClean="0"/>
          </a:p>
          <a:p>
            <a:endParaRPr lang="en-US" dirty="0" smtClean="0"/>
          </a:p>
          <a:p>
            <a:r>
              <a:rPr lang="en-US" dirty="0" smtClean="0"/>
              <a:t>We can also group any checkboxes vertically </a:t>
            </a:r>
          </a:p>
        </p:txBody>
      </p:sp>
      <p:sp>
        <p:nvSpPr>
          <p:cNvPr id="4" name="AutoShape 4"/>
          <p:cNvSpPr>
            <a:spLocks noChangeArrowheads="1"/>
          </p:cNvSpPr>
          <p:nvPr/>
        </p:nvSpPr>
        <p:spPr bwMode="auto">
          <a:xfrm>
            <a:off x="1072055" y="2137557"/>
            <a:ext cx="6653048" cy="10154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&lt;input type="checkbox" name="mycb1" id="mycb1" /&gt;</a:t>
            </a:r>
          </a:p>
          <a:p>
            <a:r>
              <a:rPr lang="en-US" dirty="0" smtClean="0">
                <a:solidFill>
                  <a:schemeClr val="tx2"/>
                </a:solidFill>
                <a:latin typeface="Arial" pitchFamily="34" charset="0"/>
                <a:cs typeface="Arial" pitchFamily="34" charset="0"/>
              </a:rPr>
              <a:t>&lt;label for="mycb1"&gt;Yes, I agree!&lt;/label&gt;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562303" y="3645589"/>
            <a:ext cx="6653048" cy="243990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a:t>
            </a:r>
            <a:r>
              <a:rPr lang="en-US" dirty="0" err="1" smtClean="0">
                <a:solidFill>
                  <a:schemeClr val="tx2"/>
                </a:solidFill>
                <a:latin typeface="Arial" pitchFamily="34" charset="0"/>
                <a:cs typeface="Arial" pitchFamily="34" charset="0"/>
              </a:rPr>
              <a:t>fieldset</a:t>
            </a:r>
            <a:r>
              <a:rPr lang="en-US" dirty="0" smtClean="0">
                <a:solidFill>
                  <a:schemeClr val="tx2"/>
                </a:solidFill>
                <a:latin typeface="Arial" pitchFamily="34" charset="0"/>
                <a:cs typeface="Arial" pitchFamily="34" charset="0"/>
              </a:rPr>
              <a:t> data-role="</a:t>
            </a:r>
            <a:r>
              <a:rPr lang="en-US" dirty="0" err="1" smtClean="0">
                <a:solidFill>
                  <a:schemeClr val="tx2"/>
                </a:solidFill>
                <a:latin typeface="Arial" pitchFamily="34" charset="0"/>
                <a:cs typeface="Arial" pitchFamily="34" charset="0"/>
              </a:rPr>
              <a:t>controlgroup</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&lt;legend&gt;</a:t>
            </a:r>
            <a:r>
              <a:rPr lang="en-US" dirty="0" err="1" smtClean="0">
                <a:solidFill>
                  <a:schemeClr val="tx2"/>
                </a:solidFill>
                <a:latin typeface="Arial" pitchFamily="34" charset="0"/>
                <a:cs typeface="Arial" pitchFamily="34" charset="0"/>
              </a:rPr>
              <a:t>iGATEPATNI</a:t>
            </a:r>
            <a:r>
              <a:rPr lang="en-US" dirty="0" smtClean="0">
                <a:solidFill>
                  <a:schemeClr val="tx2"/>
                </a:solidFill>
                <a:latin typeface="Arial" pitchFamily="34" charset="0"/>
                <a:cs typeface="Arial" pitchFamily="34" charset="0"/>
              </a:rPr>
              <a:t> Branches:&lt;/legend&gt;</a:t>
            </a:r>
          </a:p>
          <a:p>
            <a:r>
              <a:rPr lang="en-US" dirty="0" smtClean="0">
                <a:solidFill>
                  <a:schemeClr val="tx2"/>
                </a:solidFill>
                <a:latin typeface="Arial" pitchFamily="34" charset="0"/>
                <a:cs typeface="Arial" pitchFamily="34" charset="0"/>
              </a:rPr>
              <a:t>           &lt;label for="pf1"&gt;Bangalore&lt;/label&gt;</a:t>
            </a:r>
          </a:p>
          <a:p>
            <a:r>
              <a:rPr lang="en-US" dirty="0" smtClean="0">
                <a:solidFill>
                  <a:schemeClr val="tx2"/>
                </a:solidFill>
                <a:latin typeface="Arial" pitchFamily="34" charset="0"/>
                <a:cs typeface="Arial" pitchFamily="34" charset="0"/>
              </a:rPr>
              <a:t>           &lt;input type="checkbox" name="pf1" id="pf1" /&gt;</a:t>
            </a:r>
          </a:p>
          <a:p>
            <a:r>
              <a:rPr lang="en-US" dirty="0" smtClean="0">
                <a:solidFill>
                  <a:schemeClr val="tx2"/>
                </a:solidFill>
                <a:latin typeface="Arial" pitchFamily="34" charset="0"/>
                <a:cs typeface="Arial" pitchFamily="34" charset="0"/>
              </a:rPr>
              <a:t>           &lt;label for="pf2"&gt;Chennai&lt;/label&gt;</a:t>
            </a:r>
          </a:p>
          <a:p>
            <a:r>
              <a:rPr lang="en-US" dirty="0" smtClean="0">
                <a:solidFill>
                  <a:schemeClr val="tx2"/>
                </a:solidFill>
                <a:latin typeface="Arial" pitchFamily="34" charset="0"/>
                <a:cs typeface="Arial" pitchFamily="34" charset="0"/>
              </a:rPr>
              <a:t>           &lt;input type="checkbox" name="pf2" id="pf2" /&gt;</a:t>
            </a:r>
          </a:p>
          <a:p>
            <a:r>
              <a:rPr lang="en-US" dirty="0" smtClean="0">
                <a:solidFill>
                  <a:schemeClr val="tx2"/>
                </a:solidFill>
                <a:latin typeface="Arial" pitchFamily="34" charset="0"/>
                <a:cs typeface="Arial" pitchFamily="34" charset="0"/>
              </a:rPr>
              <a:t>           &lt;label for="pf3"&gt;Mumbai&lt;/label&gt;</a:t>
            </a:r>
          </a:p>
          <a:p>
            <a:r>
              <a:rPr lang="en-US" dirty="0" smtClean="0">
                <a:solidFill>
                  <a:schemeClr val="tx2"/>
                </a:solidFill>
                <a:latin typeface="Arial" pitchFamily="34" charset="0"/>
                <a:cs typeface="Arial" pitchFamily="34" charset="0"/>
              </a:rPr>
              <a:t>           &lt;input type="checkbox" name="pf3" id="pf3" /&gt;</a:t>
            </a:r>
          </a:p>
          <a:p>
            <a:r>
              <a:rPr lang="en-US" dirty="0" smtClean="0">
                <a:solidFill>
                  <a:schemeClr val="tx2"/>
                </a:solidFill>
                <a:latin typeface="Arial" pitchFamily="34" charset="0"/>
                <a:cs typeface="Arial" pitchFamily="34" charset="0"/>
              </a:rPr>
              <a:t>   &lt;/</a:t>
            </a:r>
            <a:r>
              <a:rPr lang="en-US" dirty="0" err="1" smtClean="0">
                <a:solidFill>
                  <a:schemeClr val="tx2"/>
                </a:solidFill>
                <a:latin typeface="Arial" pitchFamily="34" charset="0"/>
                <a:cs typeface="Arial" pitchFamily="34" charset="0"/>
              </a:rPr>
              <a:t>fieldset</a:t>
            </a:r>
            <a:r>
              <a:rPr lang="en-US" dirty="0" smtClean="0">
                <a:solidFill>
                  <a:schemeClr val="tx2"/>
                </a:solidFill>
                <a:latin typeface="Arial" pitchFamily="34" charset="0"/>
                <a:cs typeface="Arial" pitchFamily="34" charset="0"/>
              </a:rPr>
              <a:t>&gt;</a:t>
            </a:r>
            <a:endParaRPr lang="en-US" dirty="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721695" y="4453712"/>
            <a:ext cx="2257753" cy="1429078"/>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4CD428-2869-475F-9B4B-72CCC96378DB}"/>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1769</TotalTime>
  <Words>2232</Words>
  <Application>Microsoft Office PowerPoint</Application>
  <PresentationFormat>On-screen Show (4:3)</PresentationFormat>
  <Paragraphs>189</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Helvetica Light</vt:lpstr>
      <vt:lpstr>Wingdings</vt:lpstr>
      <vt:lpstr>2_Corporate Presentation Template (4x3 - Normal)</vt:lpstr>
      <vt:lpstr>think-cell Slide</vt:lpstr>
      <vt:lpstr>jQuery Mobile</vt:lpstr>
      <vt:lpstr> Lesson Objectives</vt:lpstr>
      <vt:lpstr>4.1 : Understanding form basics    Form structure</vt:lpstr>
      <vt:lpstr>4.1 : Understanding form basics    Form structure</vt:lpstr>
      <vt:lpstr>4.2 : Using text and search inputs   Text inputs</vt:lpstr>
      <vt:lpstr>4.2 : Using text and search inputs   Text input methods</vt:lpstr>
      <vt:lpstr>4.2 : Using text and search inputs   Search inputs</vt:lpstr>
      <vt:lpstr>4.3 : Using radio buttons, checkboxes, and toggles   Radio buttons</vt:lpstr>
      <vt:lpstr>4.3 : Using radio buttons, checkboxes, and toggles    Check Boxes</vt:lpstr>
      <vt:lpstr>4.4 : Using select lists and sliders    Sliders</vt:lpstr>
      <vt:lpstr>4.4 : Using select  lists and sliders    Select menus</vt:lpstr>
      <vt:lpstr>Demo</vt:lpstr>
      <vt:lpstr>X.X: [Topic]  Lab</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319</cp:revision>
  <dcterms:created xsi:type="dcterms:W3CDTF">2012-05-18T02:59:15Z</dcterms:created>
  <dcterms:modified xsi:type="dcterms:W3CDTF">2017-07-11T05:09:42Z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