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handoutMasterIdLst>
    <p:handoutMasterId r:id="rId20"/>
  </p:handoutMasterIdLst>
  <p:sldIdLst>
    <p:sldId id="265" r:id="rId5"/>
    <p:sldId id="259" r:id="rId6"/>
    <p:sldId id="280" r:id="rId7"/>
    <p:sldId id="321" r:id="rId8"/>
    <p:sldId id="322" r:id="rId9"/>
    <p:sldId id="323" r:id="rId10"/>
    <p:sldId id="324" r:id="rId11"/>
    <p:sldId id="325" r:id="rId12"/>
    <p:sldId id="326" r:id="rId13"/>
    <p:sldId id="327" r:id="rId14"/>
    <p:sldId id="305" r:id="rId15"/>
    <p:sldId id="293" r:id="rId16"/>
    <p:sldId id="294"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046" autoAdjust="0"/>
  </p:normalViewPr>
  <p:slideViewPr>
    <p:cSldViewPr snapToGrid="0" showGuides="1">
      <p:cViewPr varScale="1">
        <p:scale>
          <a:sx n="66" d="100"/>
          <a:sy n="66" d="100"/>
        </p:scale>
        <p:origin x="1280" y="40"/>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286" y="-4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5090657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jQuery Mobile			                     </a:t>
            </a:r>
            <a:r>
              <a:rPr lang="en-US" sz="1200" b="0" baseline="0" dirty="0" smtClean="0">
                <a:latin typeface="Arial" pitchFamily="34" charset="0"/>
                <a:cs typeface="Arial" pitchFamily="34" charset="0"/>
              </a:rPr>
              <a:t> </a:t>
            </a:r>
            <a:r>
              <a:rPr lang="en-US" sz="1200" dirty="0" smtClean="0">
                <a:latin typeface="Arial" pitchFamily="34" charset="0"/>
                <a:cs typeface="Arial" pitchFamily="34" charset="0"/>
              </a:rPr>
              <a:t>jQuery Mobile Events</a:t>
            </a:r>
            <a:r>
              <a:rPr lang="en-US" sz="1200" b="0" kern="1200" dirty="0" smtClean="0">
                <a:solidFill>
                  <a:schemeClr val="tx1"/>
                </a:solidFill>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07-</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84330455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795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16945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lesson-7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518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3993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7944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2 (2,3,1)</a:t>
            </a:r>
          </a:p>
          <a:p>
            <a:pPr>
              <a:spcBef>
                <a:spcPct val="50000"/>
              </a:spcBef>
            </a:pPr>
            <a:r>
              <a:rPr lang="en-US" sz="1000" b="0" dirty="0" smtClean="0">
                <a:latin typeface="Arial" pitchFamily="34" charset="0"/>
                <a:cs typeface="Arial" pitchFamily="34" charset="0"/>
              </a:rPr>
              <a:t>Answer 2 : option 1</a:t>
            </a:r>
          </a:p>
        </p:txBody>
      </p:sp>
    </p:spTree>
    <p:extLst>
      <p:ext uri="{BB962C8B-B14F-4D97-AF65-F5344CB8AC3E}">
        <p14:creationId xmlns:p14="http://schemas.microsoft.com/office/powerpoint/2010/main" val="207554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0069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We have seen a number of events in jQuery and how to handle them. These events can be used in jQuery Mobile too in much the same manner. However,</a:t>
            </a:r>
            <a:r>
              <a:rPr lang="en-US" baseline="0" dirty="0" smtClean="0"/>
              <a:t> </a:t>
            </a:r>
            <a:r>
              <a:rPr lang="en-IN" sz="1000" kern="1200" baseline="0" dirty="0" smtClean="0">
                <a:solidFill>
                  <a:schemeClr val="tx1"/>
                </a:solidFill>
              </a:rPr>
              <a:t>jQuery Mobile itself provides a whole new set of events geared around mobile applications. These custom events behave similar to jQuery events and can be bound to them with either bind() or live().</a:t>
            </a:r>
          </a:p>
          <a:p>
            <a:r>
              <a:rPr lang="en-IN" sz="1000" kern="1200" baseline="0" dirty="0" smtClean="0">
                <a:solidFill>
                  <a:schemeClr val="tx1"/>
                </a:solidFill>
              </a:rPr>
              <a:t>Touch events are of different kinds:</a:t>
            </a:r>
          </a:p>
          <a:p>
            <a:pPr marL="228600" indent="-228600">
              <a:buFont typeface="Arial" pitchFamily="34" charset="0"/>
              <a:buChar char="•"/>
            </a:pPr>
            <a:r>
              <a:rPr lang="en-IN" sz="1000" i="1" kern="1200" baseline="0" dirty="0" smtClean="0">
                <a:solidFill>
                  <a:schemeClr val="tx1"/>
                </a:solidFill>
              </a:rPr>
              <a:t>Tap : </a:t>
            </a:r>
            <a:r>
              <a:rPr lang="en-IN" sz="1000" kern="1200" baseline="0" dirty="0" smtClean="0">
                <a:solidFill>
                  <a:schemeClr val="tx1"/>
                </a:solidFill>
              </a:rPr>
              <a:t>A tap event, triggered when the user taps on an element</a:t>
            </a:r>
          </a:p>
          <a:p>
            <a:pPr marL="228600" indent="-228600">
              <a:buFont typeface="Arial" pitchFamily="34" charset="0"/>
              <a:buChar char="•"/>
            </a:pPr>
            <a:r>
              <a:rPr lang="en-IN" sz="1000" i="1" kern="1200" baseline="0" dirty="0" smtClean="0">
                <a:solidFill>
                  <a:schemeClr val="tx1"/>
                </a:solidFill>
              </a:rPr>
              <a:t>Taphold : </a:t>
            </a:r>
            <a:r>
              <a:rPr lang="en-IN" sz="1000" kern="1200" baseline="0" dirty="0" smtClean="0">
                <a:solidFill>
                  <a:schemeClr val="tx1"/>
                </a:solidFill>
              </a:rPr>
              <a:t>A tap-and-hold event, triggered when the user taps and holds on an element for about a second</a:t>
            </a:r>
          </a:p>
          <a:p>
            <a:pPr marL="228600" indent="-228600">
              <a:buFont typeface="Arial" pitchFamily="34" charset="0"/>
              <a:buChar char="•"/>
            </a:pPr>
            <a:r>
              <a:rPr lang="en-IN" sz="1000" i="1" kern="1200" baseline="0" dirty="0" smtClean="0">
                <a:solidFill>
                  <a:schemeClr val="tx1"/>
                </a:solidFill>
              </a:rPr>
              <a:t>Swipe : </a:t>
            </a:r>
            <a:r>
              <a:rPr lang="en-IN" sz="1000" kern="1200" baseline="0" dirty="0" smtClean="0">
                <a:solidFill>
                  <a:schemeClr val="tx1"/>
                </a:solidFill>
              </a:rPr>
              <a:t>A swipe event, triggered when the user swipes either vertically (20 or fewer pixels) or horizontally (30 or more pixels)</a:t>
            </a:r>
          </a:p>
          <a:p>
            <a:pPr marL="228600" indent="-228600">
              <a:buFont typeface="Arial" pitchFamily="34" charset="0"/>
              <a:buChar char="•"/>
            </a:pPr>
            <a:r>
              <a:rPr lang="en-IN" sz="1000" i="1" kern="1200" baseline="0" dirty="0" smtClean="0">
                <a:solidFill>
                  <a:schemeClr val="tx1"/>
                </a:solidFill>
              </a:rPr>
              <a:t>Swipeleft : </a:t>
            </a:r>
            <a:r>
              <a:rPr lang="en-IN" sz="1000" kern="1200" baseline="0" dirty="0" smtClean="0">
                <a:solidFill>
                  <a:schemeClr val="tx1"/>
                </a:solidFill>
              </a:rPr>
              <a:t>A left-directed swipe, triggered when the user swipes to the left 30 or more pixels</a:t>
            </a:r>
          </a:p>
          <a:p>
            <a:pPr marL="228600" indent="-228600">
              <a:buFont typeface="Arial" pitchFamily="34" charset="0"/>
              <a:buChar char="•"/>
            </a:pPr>
            <a:r>
              <a:rPr lang="en-IN" sz="1000" i="1" kern="1200" baseline="0" dirty="0" smtClean="0">
                <a:solidFill>
                  <a:schemeClr val="tx1"/>
                </a:solidFill>
              </a:rPr>
              <a:t>Swiperight : </a:t>
            </a:r>
            <a:r>
              <a:rPr lang="en-IN" sz="1000" kern="1200" baseline="0" dirty="0" smtClean="0">
                <a:solidFill>
                  <a:schemeClr val="tx1"/>
                </a:solidFill>
              </a:rPr>
              <a:t>A right-directed swipe, triggered when the user swipes to the right 30 or more pixels</a:t>
            </a:r>
            <a:endParaRPr lang="en-IN" dirty="0" smtClean="0"/>
          </a:p>
        </p:txBody>
      </p:sp>
      <p:sp>
        <p:nvSpPr>
          <p:cNvPr id="5" name="Text Box 9"/>
          <p:cNvSpPr txBox="1">
            <a:spLocks noChangeArrowheads="1"/>
          </p:cNvSpPr>
          <p:nvPr/>
        </p:nvSpPr>
        <p:spPr bwMode="auto">
          <a:xfrm>
            <a:off x="142874" y="1133475"/>
            <a:ext cx="1700555" cy="4093428"/>
          </a:xfrm>
          <a:prstGeom prst="rect">
            <a:avLst/>
          </a:prstGeom>
          <a:noFill/>
          <a:ln w="9525">
            <a:noFill/>
            <a:miter lim="800000"/>
            <a:headEnd/>
            <a:tailEnd/>
          </a:ln>
          <a:effectLst/>
        </p:spPr>
        <p:txBody>
          <a:bodyPr wrap="square">
            <a:spAutoFit/>
          </a:bodyPr>
          <a:lstStyle/>
          <a:p>
            <a:r>
              <a:rPr lang="en-IN" sz="1000" b="1" dirty="0" smtClean="0">
                <a:latin typeface="Arial" pitchFamily="34" charset="0"/>
                <a:cs typeface="Arial" pitchFamily="34" charset="0"/>
              </a:rPr>
              <a:t>Bind or live?</a:t>
            </a:r>
          </a:p>
          <a:p>
            <a:r>
              <a:rPr lang="en-IN" sz="1000" dirty="0" smtClean="0">
                <a:latin typeface="Arial" pitchFamily="34" charset="0"/>
                <a:cs typeface="Arial" pitchFamily="34" charset="0"/>
              </a:rPr>
              <a:t>Both events are used for a similar purpose, which is attaching a handler</a:t>
            </a:r>
          </a:p>
          <a:p>
            <a:r>
              <a:rPr lang="en-IN" sz="1000" dirty="0" smtClean="0">
                <a:latin typeface="Arial" pitchFamily="34" charset="0"/>
                <a:cs typeface="Arial" pitchFamily="34" charset="0"/>
              </a:rPr>
              <a:t>to an event for the elements which match the current selector. The only</a:t>
            </a:r>
          </a:p>
          <a:p>
            <a:r>
              <a:rPr lang="en-IN" sz="1000" dirty="0" smtClean="0">
                <a:latin typeface="Arial" pitchFamily="34" charset="0"/>
                <a:cs typeface="Arial" pitchFamily="34" charset="0"/>
              </a:rPr>
              <a:t>difference is that live() attaches the handler to the elements matching</a:t>
            </a:r>
          </a:p>
          <a:p>
            <a:r>
              <a:rPr lang="en-IN" sz="1000" dirty="0" smtClean="0">
                <a:latin typeface="Arial" pitchFamily="34" charset="0"/>
                <a:cs typeface="Arial" pitchFamily="34" charset="0"/>
              </a:rPr>
              <a:t>the current selector that will be created in the future.</a:t>
            </a:r>
          </a:p>
          <a:p>
            <a:r>
              <a:rPr lang="en-IN" sz="1000" dirty="0" smtClean="0">
                <a:latin typeface="Arial" pitchFamily="34" charset="0"/>
                <a:cs typeface="Arial" pitchFamily="34" charset="0"/>
              </a:rPr>
              <a:t>This is to say, for example, that if we want a click event to be bound to the</a:t>
            </a:r>
          </a:p>
          <a:p>
            <a:r>
              <a:rPr lang="en-IN" sz="1000" dirty="0" smtClean="0">
                <a:latin typeface="Arial" pitchFamily="34" charset="0"/>
                <a:cs typeface="Arial" pitchFamily="34" charset="0"/>
              </a:rPr>
              <a:t>already existing paragraphs only, we should use bind().</a:t>
            </a:r>
          </a:p>
          <a:p>
            <a:r>
              <a:rPr lang="en-IN" sz="1000" dirty="0" smtClean="0">
                <a:latin typeface="Arial" pitchFamily="34" charset="0"/>
                <a:cs typeface="Arial" pitchFamily="34" charset="0"/>
              </a:rPr>
              <a:t>On the other hand, if we plan on adding a new paragraph, and we need</a:t>
            </a:r>
          </a:p>
          <a:p>
            <a:r>
              <a:rPr lang="en-IN" sz="1000" dirty="0" smtClean="0">
                <a:latin typeface="Arial" pitchFamily="34" charset="0"/>
                <a:cs typeface="Arial" pitchFamily="34" charset="0"/>
              </a:rPr>
              <a:t>the click event handler attached to it, too, we need to use live() when</a:t>
            </a:r>
          </a:p>
          <a:p>
            <a:r>
              <a:rPr lang="en-IN" sz="1000" dirty="0" smtClean="0">
                <a:latin typeface="Arial" pitchFamily="34" charset="0"/>
                <a:cs typeface="Arial" pitchFamily="34" charset="0"/>
              </a:rPr>
              <a:t>binding the event handler.</a:t>
            </a:r>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18699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sz="1000" kern="1200" baseline="0" dirty="0" smtClean="0">
                <a:solidFill>
                  <a:schemeClr val="tx1"/>
                </a:solidFill>
                <a:latin typeface="Arial" pitchFamily="34" charset="0"/>
                <a:ea typeface="+mn-ea"/>
                <a:cs typeface="Arial" pitchFamily="34" charset="0"/>
              </a:rPr>
              <a:t>To bind to any of the events, we would write code as follows (You may use live() or bind()):</a:t>
            </a:r>
          </a:p>
          <a:p>
            <a:r>
              <a:rPr lang="en-IN" sz="1000" kern="1200" baseline="0" dirty="0" smtClean="0">
                <a:solidFill>
                  <a:schemeClr val="tx1"/>
                </a:solidFill>
                <a:latin typeface="Arial" pitchFamily="34" charset="0"/>
                <a:ea typeface="+mn-ea"/>
                <a:cs typeface="Arial" pitchFamily="34" charset="0"/>
              </a:rPr>
              <a:t>$('body').bind ('tap', function () {</a:t>
            </a:r>
          </a:p>
          <a:p>
            <a:r>
              <a:rPr lang="en-IN" sz="1000" kern="1200" baseline="0" dirty="0" smtClean="0">
                <a:solidFill>
                  <a:schemeClr val="tx1"/>
                </a:solidFill>
                <a:latin typeface="Arial" pitchFamily="34" charset="0"/>
                <a:ea typeface="+mn-ea"/>
                <a:cs typeface="Arial" pitchFamily="34" charset="0"/>
              </a:rPr>
              <a:t>     alert ('Tap!');</a:t>
            </a:r>
          </a:p>
          <a:p>
            <a:r>
              <a:rPr lang="en-IN" sz="1000" kern="1200" baseline="0" dirty="0" smtClean="0">
                <a:solidFill>
                  <a:schemeClr val="tx1"/>
                </a:solidFill>
                <a:latin typeface="Arial" pitchFamily="34" charset="0"/>
                <a:ea typeface="+mn-ea"/>
                <a:cs typeface="Arial" pitchFamily="34" charset="0"/>
              </a:rPr>
              <a:t>      return false;</a:t>
            </a:r>
          </a:p>
          <a:p>
            <a:r>
              <a:rPr lang="en-IN" sz="1000" kern="1200" baseline="0" dirty="0" smtClean="0">
                <a:solidFill>
                  <a:schemeClr val="tx1"/>
                </a:solidFill>
                <a:latin typeface="Arial" pitchFamily="34" charset="0"/>
                <a:ea typeface="+mn-ea"/>
                <a:cs typeface="Arial" pitchFamily="34" charset="0"/>
              </a:rPr>
              <a:t>});</a:t>
            </a:r>
          </a:p>
          <a:p>
            <a:r>
              <a:rPr lang="en-US" sz="1000" kern="1200" baseline="0" dirty="0" smtClean="0">
                <a:solidFill>
                  <a:schemeClr val="tx1"/>
                </a:solidFill>
                <a:latin typeface="Arial" pitchFamily="34" charset="0"/>
                <a:ea typeface="+mn-ea"/>
                <a:cs typeface="Arial" pitchFamily="34" charset="0"/>
              </a:rPr>
              <a:t>We are binding the tap event to a page. So anytime we tap on the page, tap event is triggered. This invokes the anonymous function that simply displays an alert here.</a:t>
            </a:r>
          </a:p>
          <a:p>
            <a:r>
              <a:rPr lang="en-US" sz="1000" kern="1200" baseline="0" dirty="0" smtClean="0">
                <a:solidFill>
                  <a:schemeClr val="tx1"/>
                </a:solidFill>
                <a:latin typeface="Arial" pitchFamily="34" charset="0"/>
                <a:ea typeface="+mn-ea"/>
                <a:cs typeface="Arial" pitchFamily="34" charset="0"/>
              </a:rPr>
              <a:t>Notice that we have used return false;. This does three things:</a:t>
            </a:r>
          </a:p>
          <a:p>
            <a:pPr marL="228600" indent="-228600">
              <a:buFont typeface="Arial" pitchFamily="34" charset="0"/>
              <a:buChar char="•"/>
            </a:pPr>
            <a:r>
              <a:rPr lang="en-IN" sz="1000" kern="1200" baseline="0" dirty="0" smtClean="0">
                <a:solidFill>
                  <a:schemeClr val="tx1"/>
                </a:solidFill>
                <a:latin typeface="Arial" pitchFamily="34" charset="0"/>
                <a:ea typeface="+mn-ea"/>
                <a:cs typeface="Arial" pitchFamily="34" charset="0"/>
              </a:rPr>
              <a:t>preventDefault()</a:t>
            </a:r>
          </a:p>
          <a:p>
            <a:pPr marL="228600" indent="-228600">
              <a:buFont typeface="Arial" pitchFamily="34" charset="0"/>
              <a:buChar char="•"/>
            </a:pPr>
            <a:r>
              <a:rPr lang="en-IN" sz="1000" kern="1200" baseline="0" dirty="0" smtClean="0">
                <a:solidFill>
                  <a:schemeClr val="tx1"/>
                </a:solidFill>
                <a:latin typeface="Arial" pitchFamily="34" charset="0"/>
                <a:ea typeface="+mn-ea"/>
                <a:cs typeface="Arial" pitchFamily="34" charset="0"/>
              </a:rPr>
              <a:t>stopPropagation(),</a:t>
            </a:r>
          </a:p>
          <a:p>
            <a:pPr marL="228600" indent="-228600">
              <a:buFont typeface="Arial" pitchFamily="34" charset="0"/>
              <a:buChar char="•"/>
            </a:pPr>
            <a:r>
              <a:rPr lang="en-IN" sz="1000" kern="1200" baseline="0" dirty="0" smtClean="0">
                <a:solidFill>
                  <a:schemeClr val="tx1"/>
                </a:solidFill>
                <a:latin typeface="Arial" pitchFamily="34" charset="0"/>
                <a:ea typeface="+mn-ea"/>
                <a:cs typeface="Arial" pitchFamily="34" charset="0"/>
              </a:rPr>
              <a:t>stops callback execution and returns immediately.</a:t>
            </a:r>
          </a:p>
          <a:p>
            <a:pPr marL="228600" indent="-228600">
              <a:buFont typeface="Arial" pitchFamily="34" charset="0"/>
              <a:buChar char="•"/>
            </a:pPr>
            <a:endParaRPr lang="en-IN" dirty="0" smtClean="0"/>
          </a:p>
          <a:p>
            <a:r>
              <a:rPr lang="en-US" b="1" dirty="0" smtClean="0"/>
              <a:t>Important: Use $(document).bind('pageinit'), not $(document).ready()</a:t>
            </a:r>
          </a:p>
          <a:p>
            <a:r>
              <a:rPr lang="en-US" dirty="0" smtClean="0"/>
              <a:t>The first thing you learn in jQuery is to call code inside the $(document).ready() function so everything will execute as soon as the DOM is loaded. However, in jQuery Mobile, Ajax is used to load the contents of each page into the DOM as you navigate, and the DOM ready handler only executes for the first page. To execute code whenever a new page is loaded and created, you can bind to the </a:t>
            </a:r>
            <a:r>
              <a:rPr lang="en-US" b="1" dirty="0" smtClean="0"/>
              <a:t>pageinit</a:t>
            </a:r>
            <a:r>
              <a:rPr lang="en-US" dirty="0" smtClean="0"/>
              <a:t> event. </a:t>
            </a:r>
          </a:p>
          <a:p>
            <a:pPr marL="228600" indent="-228600">
              <a:buFont typeface="Arial" pitchFamily="34" charset="0"/>
              <a:buChar char="•"/>
            </a:pPr>
            <a:endParaRPr lang="en-IN" dirty="0" smtClean="0"/>
          </a:p>
        </p:txBody>
      </p:sp>
    </p:spTree>
    <p:extLst>
      <p:ext uri="{BB962C8B-B14F-4D97-AF65-F5344CB8AC3E}">
        <p14:creationId xmlns:p14="http://schemas.microsoft.com/office/powerpoint/2010/main" val="216991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The callback function provides an orientation property which equals either portrait or landscape. This allows for an effective change of styling when the device orientation is modified.</a:t>
            </a:r>
          </a:p>
          <a:p>
            <a:r>
              <a:rPr lang="en-US" sz="1000" kern="1200" baseline="0" dirty="0" smtClean="0">
                <a:solidFill>
                  <a:schemeClr val="tx1"/>
                </a:solidFill>
                <a:latin typeface="Arial" pitchFamily="34" charset="0"/>
                <a:ea typeface="+mn-ea"/>
                <a:cs typeface="Arial" pitchFamily="34" charset="0"/>
              </a:rPr>
              <a:t>An example:</a:t>
            </a:r>
          </a:p>
          <a:p>
            <a:r>
              <a:rPr lang="en-US" sz="1000" kern="1200" baseline="0" dirty="0" smtClean="0">
                <a:solidFill>
                  <a:schemeClr val="tx1"/>
                </a:solidFill>
                <a:latin typeface="Arial" pitchFamily="34" charset="0"/>
                <a:ea typeface="+mn-ea"/>
                <a:cs typeface="Arial" pitchFamily="34" charset="0"/>
              </a:rPr>
              <a:t>$(window).bind ('orientationchange', function (e) {</a:t>
            </a:r>
          </a:p>
          <a:p>
            <a:r>
              <a:rPr lang="en-US" sz="1000" kern="1200" baseline="0" dirty="0" smtClean="0">
                <a:solidFill>
                  <a:schemeClr val="tx1"/>
                </a:solidFill>
                <a:latin typeface="Arial" pitchFamily="34" charset="0"/>
                <a:ea typeface="+mn-ea"/>
                <a:cs typeface="Arial" pitchFamily="34" charset="0"/>
              </a:rPr>
              <a:t>    $('body').removeClass ('portrait landscape').addClass (e.orientation ? 'landscape' : 'portrait');</a:t>
            </a:r>
          </a:p>
          <a:p>
            <a:r>
              <a:rPr lang="en-US" sz="1000" kern="1200" baseline="0" dirty="0" smtClean="0">
                <a:solidFill>
                  <a:schemeClr val="tx1"/>
                </a:solidFill>
                <a:latin typeface="Arial" pitchFamily="34" charset="0"/>
                <a:ea typeface="+mn-ea"/>
                <a:cs typeface="Arial" pitchFamily="34" charset="0"/>
              </a:rPr>
              <a:t>});</a:t>
            </a: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Her, we have bound the orientationchange event to the window object. The window.orientation property returns 0 for portrait and 90 or -90 for landscape</a:t>
            </a:r>
          </a:p>
          <a:p>
            <a:r>
              <a:rPr lang="en-US" sz="1000" kern="1200" baseline="0" dirty="0" smtClean="0">
                <a:solidFill>
                  <a:schemeClr val="tx1"/>
                </a:solidFill>
                <a:latin typeface="Arial" pitchFamily="34" charset="0"/>
                <a:ea typeface="+mn-ea"/>
                <a:cs typeface="Arial" pitchFamily="34" charset="0"/>
              </a:rPr>
              <a:t>view.</a:t>
            </a:r>
          </a:p>
          <a:p>
            <a:endParaRPr lang="en-IN" dirty="0" smtClean="0"/>
          </a:p>
        </p:txBody>
      </p:sp>
    </p:spTree>
    <p:extLst>
      <p:ext uri="{BB962C8B-B14F-4D97-AF65-F5344CB8AC3E}">
        <p14:creationId xmlns:p14="http://schemas.microsoft.com/office/powerpoint/2010/main" val="247176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Scroll events are obtained similar to swipe events, only difference being that they are vertical.</a:t>
            </a:r>
            <a:endParaRPr lang="en-IN" dirty="0" smtClean="0"/>
          </a:p>
        </p:txBody>
      </p:sp>
    </p:spTree>
    <p:extLst>
      <p:ext uri="{BB962C8B-B14F-4D97-AF65-F5344CB8AC3E}">
        <p14:creationId xmlns:p14="http://schemas.microsoft.com/office/powerpoint/2010/main" val="64287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329764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172231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1301062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0851089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18999966"/>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7797584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21219617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04408019"/>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9258230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93428299"/>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437386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2629599"/>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1720504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3727302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52254392"/>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04495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14411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9747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43295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01762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5067344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70190154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jQuery Mobile</a:t>
            </a:r>
            <a:endParaRPr lang="en-US" dirty="0"/>
          </a:p>
        </p:txBody>
      </p:sp>
      <p:sp>
        <p:nvSpPr>
          <p:cNvPr id="12" name="Subtitle 11"/>
          <p:cNvSpPr>
            <a:spLocks noGrp="1"/>
          </p:cNvSpPr>
          <p:nvPr>
            <p:ph type="subTitle" idx="1"/>
          </p:nvPr>
        </p:nvSpPr>
        <p:spPr/>
        <p:txBody>
          <a:bodyPr/>
          <a:lstStyle/>
          <a:p>
            <a:r>
              <a:rPr lang="en-US" dirty="0" smtClean="0"/>
              <a:t>Lesson 07 : jQuery Mobile Events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7.5 : </a:t>
            </a:r>
            <a:r>
              <a:rPr lang="en-US" sz="1200" b="1" dirty="0" smtClean="0"/>
              <a:t>Page change and transition events  </a:t>
            </a:r>
            <a:r>
              <a:rPr lang="en-IN" sz="1200" b="1" dirty="0" smtClean="0"/>
              <a:t/>
            </a:r>
            <a:br>
              <a:rPr lang="en-IN" sz="1200" b="1" dirty="0" smtClean="0"/>
            </a:br>
            <a:r>
              <a:rPr lang="en-US" sz="2400" b="1" dirty="0" smtClean="0"/>
              <a:t>Page Transition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Page transitions are used to animate the change from the current active page to a new page. </a:t>
            </a:r>
          </a:p>
          <a:p>
            <a:pPr lvl="1"/>
            <a:r>
              <a:rPr lang="en-US" dirty="0" smtClean="0"/>
              <a:t>Events are triggered before and after these transitions.</a:t>
            </a:r>
          </a:p>
          <a:p>
            <a:pPr lvl="1"/>
            <a:r>
              <a:rPr lang="en-US" dirty="0" smtClean="0"/>
              <a:t>This allows observers to be notified whenever pages are shown or hidden. </a:t>
            </a:r>
          </a:p>
          <a:p>
            <a:r>
              <a:rPr lang="en-US" dirty="0" smtClean="0"/>
              <a:t>The events triggered are:</a:t>
            </a:r>
          </a:p>
          <a:p>
            <a:pPr lvl="1"/>
            <a:r>
              <a:rPr lang="en-US" dirty="0" smtClean="0"/>
              <a:t>pagebeforeshow : is triggered on the "toPage" we are transitioning to, before the actual transition animation is kicked off.</a:t>
            </a:r>
          </a:p>
          <a:p>
            <a:pPr lvl="1"/>
            <a:r>
              <a:rPr lang="en-US" dirty="0" smtClean="0"/>
              <a:t>pagebeforehide  : is triggered on the "fromPage" we are transitioning away from, before the actual transition animation is kicked off. </a:t>
            </a:r>
          </a:p>
          <a:p>
            <a:pPr lvl="1"/>
            <a:r>
              <a:rPr lang="en-US" dirty="0" smtClean="0"/>
              <a:t>pageshow  : is triggered on the "toPage" after the transition animation has completed.</a:t>
            </a:r>
          </a:p>
          <a:p>
            <a:pPr lvl="1"/>
            <a:r>
              <a:rPr lang="en-US" dirty="0" smtClean="0"/>
              <a:t>pagehide  : is triggered on the "fromPage" after the transition animation has completed.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TouchEvents.html</a:t>
            </a:r>
          </a:p>
          <a:p>
            <a:r>
              <a:rPr lang="en-US" dirty="0" smtClean="0"/>
              <a:t>OrientEvents.html</a:t>
            </a:r>
          </a:p>
          <a:p>
            <a:r>
              <a:rPr lang="en-US" dirty="0" smtClean="0"/>
              <a:t>ScrollEvents.html</a:t>
            </a:r>
          </a:p>
          <a:p>
            <a:r>
              <a:rPr lang="en-US" dirty="0" smtClean="0"/>
              <a:t>PageInit.html</a:t>
            </a:r>
          </a:p>
          <a:p>
            <a:r>
              <a:rPr lang="en-US" dirty="0" smtClean="0"/>
              <a:t>PageLoad.html</a:t>
            </a:r>
          </a:p>
          <a:p>
            <a:r>
              <a:rPr lang="en-US" dirty="0" smtClean="0"/>
              <a:t>PageTransition.html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Touch events </a:t>
            </a:r>
            <a:endParaRPr lang="en-IN" dirty="0" smtClean="0"/>
          </a:p>
          <a:p>
            <a:pPr lvl="1"/>
            <a:r>
              <a:rPr lang="en-US" dirty="0" smtClean="0"/>
              <a:t>Orientation events</a:t>
            </a:r>
            <a:endParaRPr lang="en-IN" dirty="0" smtClean="0"/>
          </a:p>
          <a:p>
            <a:pPr lvl="1"/>
            <a:r>
              <a:rPr lang="en-US" dirty="0" smtClean="0"/>
              <a:t>Scroll events </a:t>
            </a:r>
            <a:endParaRPr lang="en-IN" dirty="0" smtClean="0"/>
          </a:p>
          <a:p>
            <a:pPr lvl="1"/>
            <a:r>
              <a:rPr lang="en-US" dirty="0" smtClean="0"/>
              <a:t>Page initialization and load events   </a:t>
            </a:r>
            <a:endParaRPr lang="en-IN" dirty="0" smtClean="0"/>
          </a:p>
          <a:p>
            <a:pPr lvl="1"/>
            <a:r>
              <a:rPr lang="en-US" dirty="0" smtClean="0"/>
              <a:t>Page change and transition events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a:bodyPr>
          <a:lstStyle/>
          <a:p>
            <a:pPr marL="342900" lvl="1" indent="-342900"/>
            <a:r>
              <a:rPr lang="en-US" sz="2000" dirty="0" smtClean="0"/>
              <a:t>Question 1 :  Given the following page initialization </a:t>
            </a:r>
            <a:r>
              <a:rPr lang="en-US" sz="2000" b="1" dirty="0" smtClean="0"/>
              <a:t>events: </a:t>
            </a:r>
          </a:p>
          <a:p>
            <a:pPr marL="806450" lvl="2" indent="-457200"/>
            <a:r>
              <a:rPr lang="en-US" b="1" dirty="0" smtClean="0"/>
              <a:t>pageinit</a:t>
            </a:r>
          </a:p>
          <a:p>
            <a:pPr marL="806450" lvl="2" indent="-457200"/>
            <a:r>
              <a:rPr lang="en-US" b="1" dirty="0" smtClean="0"/>
              <a:t>pagebeforecreate</a:t>
            </a:r>
          </a:p>
          <a:p>
            <a:pPr marL="806450" lvl="2" indent="-457200"/>
            <a:r>
              <a:rPr lang="en-US" b="1" dirty="0" smtClean="0"/>
              <a:t>pagecreate </a:t>
            </a:r>
          </a:p>
          <a:p>
            <a:pPr marL="347663" lvl="1" indent="-347663">
              <a:buNone/>
            </a:pPr>
            <a:r>
              <a:rPr lang="en-US" sz="2000" b="1" dirty="0" smtClean="0"/>
              <a:t>     What is the sequence in which they will occur?</a:t>
            </a:r>
          </a:p>
          <a:p>
            <a:pPr lvl="1"/>
            <a:r>
              <a:rPr lang="en-US" dirty="0" smtClean="0"/>
              <a:t>Option 1 : 1, 2, 3</a:t>
            </a:r>
          </a:p>
          <a:p>
            <a:pPr lvl="1"/>
            <a:r>
              <a:rPr lang="en-US" dirty="0" smtClean="0"/>
              <a:t>Option 2 :  2,3,1</a:t>
            </a:r>
          </a:p>
          <a:p>
            <a:pPr lvl="1"/>
            <a:r>
              <a:rPr lang="en-US" dirty="0" smtClean="0"/>
              <a:t>Option 3 :   3,2,1</a:t>
            </a:r>
          </a:p>
          <a:p>
            <a:r>
              <a:rPr lang="en-US" dirty="0" smtClean="0"/>
              <a:t>Question 2 :  __________ event is triggered when a scroll finishes. </a:t>
            </a:r>
          </a:p>
          <a:p>
            <a:pPr lvl="1"/>
            <a:r>
              <a:rPr lang="en-US" dirty="0" smtClean="0"/>
              <a:t>Option 1 : scrollstop</a:t>
            </a:r>
          </a:p>
          <a:p>
            <a:pPr lvl="1"/>
            <a:r>
              <a:rPr lang="en-US" dirty="0" smtClean="0"/>
              <a:t>Option 2 : scrollend </a:t>
            </a:r>
          </a:p>
          <a:p>
            <a:pPr lvl="1"/>
            <a:r>
              <a:rPr lang="en-US" dirty="0" smtClean="0"/>
              <a:t>Option 3 : scrollfinish</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Touch events </a:t>
            </a:r>
            <a:endParaRPr lang="en-IN" dirty="0" smtClean="0"/>
          </a:p>
          <a:p>
            <a:pPr lvl="1"/>
            <a:r>
              <a:rPr lang="en-US" dirty="0" smtClean="0"/>
              <a:t>Orientation events</a:t>
            </a:r>
            <a:endParaRPr lang="en-IN" dirty="0" smtClean="0"/>
          </a:p>
          <a:p>
            <a:pPr lvl="1"/>
            <a:r>
              <a:rPr lang="en-US" dirty="0" smtClean="0"/>
              <a:t>Scroll events </a:t>
            </a:r>
            <a:endParaRPr lang="en-IN" dirty="0" smtClean="0"/>
          </a:p>
          <a:p>
            <a:pPr lvl="1"/>
            <a:r>
              <a:rPr lang="en-US" dirty="0" smtClean="0"/>
              <a:t>Page initialization and load events   </a:t>
            </a:r>
            <a:endParaRPr lang="en-IN" dirty="0" smtClean="0"/>
          </a:p>
          <a:p>
            <a:pPr lvl="1"/>
            <a:r>
              <a:rPr lang="en-US" dirty="0" smtClean="0"/>
              <a:t>Page change and transition events  </a:t>
            </a:r>
            <a:endParaRPr lang="en-IN"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7</a:t>
            </a:r>
            <a:r>
              <a:rPr lang="en-US" sz="1200" b="1" kern="1200" dirty="0" smtClean="0">
                <a:solidFill>
                  <a:schemeClr val="tx2"/>
                </a:solidFill>
                <a:latin typeface="Arial" pitchFamily="34" charset="0"/>
                <a:ea typeface="+mj-ea"/>
                <a:cs typeface="Arial" pitchFamily="34" charset="0"/>
              </a:rPr>
              <a:t>.1 : </a:t>
            </a:r>
            <a:r>
              <a:rPr lang="en-US" sz="1200" b="1" dirty="0" smtClean="0"/>
              <a:t>Touch events </a:t>
            </a:r>
            <a:r>
              <a:rPr lang="en-IN" sz="1200" dirty="0" smtClean="0"/>
              <a:t/>
            </a:r>
            <a:br>
              <a:rPr lang="en-IN" sz="1200" dirty="0" smtClean="0"/>
            </a:br>
            <a:r>
              <a:rPr lang="en-US" sz="2400" dirty="0" smtClean="0"/>
              <a:t> </a:t>
            </a:r>
            <a:r>
              <a:rPr lang="en-US" sz="2400" b="1" dirty="0" smtClean="0"/>
              <a:t>Touch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lnSpcReduction="10000"/>
          </a:bodyPr>
          <a:lstStyle/>
          <a:p>
            <a:r>
              <a:rPr lang="en-IN" dirty="0" smtClean="0"/>
              <a:t>jQuery Mobile provides a set of events geared around mobile applications.</a:t>
            </a:r>
          </a:p>
          <a:p>
            <a:r>
              <a:rPr lang="en-US" dirty="0" smtClean="0"/>
              <a:t>They can be classified into:</a:t>
            </a:r>
          </a:p>
          <a:p>
            <a:pPr lvl="1"/>
            <a:r>
              <a:rPr lang="en-IN" dirty="0" smtClean="0"/>
              <a:t>Touch events</a:t>
            </a:r>
          </a:p>
          <a:p>
            <a:pPr lvl="1"/>
            <a:r>
              <a:rPr lang="en-IN" dirty="0" smtClean="0"/>
              <a:t>Scroll events</a:t>
            </a:r>
          </a:p>
          <a:p>
            <a:pPr lvl="1"/>
            <a:r>
              <a:rPr lang="en-IN" dirty="0" smtClean="0"/>
              <a:t>Page-related events</a:t>
            </a:r>
          </a:p>
          <a:p>
            <a:pPr lvl="1"/>
            <a:endParaRPr lang="en-US" dirty="0" smtClean="0"/>
          </a:p>
          <a:p>
            <a:r>
              <a:rPr lang="en-IN" dirty="0" smtClean="0"/>
              <a:t>Touch events are triggered when user touches any part of the page. Fall into several categories:</a:t>
            </a:r>
          </a:p>
          <a:p>
            <a:pPr lvl="1"/>
            <a:r>
              <a:rPr lang="en-US" dirty="0" smtClean="0"/>
              <a:t>Tap</a:t>
            </a:r>
          </a:p>
          <a:p>
            <a:pPr lvl="1"/>
            <a:r>
              <a:rPr lang="en-US" dirty="0" smtClean="0"/>
              <a:t>taphold</a:t>
            </a:r>
          </a:p>
          <a:p>
            <a:pPr lvl="1"/>
            <a:r>
              <a:rPr lang="en-US" dirty="0" smtClean="0"/>
              <a:t>swipe</a:t>
            </a:r>
          </a:p>
          <a:p>
            <a:pPr lvl="1"/>
            <a:r>
              <a:rPr lang="en-US" dirty="0" smtClean="0"/>
              <a:t>swipeleft</a:t>
            </a:r>
          </a:p>
          <a:p>
            <a:pPr lvl="1"/>
            <a:r>
              <a:rPr lang="en-US" dirty="0" smtClean="0"/>
              <a:t>swiperight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7</a:t>
            </a:r>
            <a:r>
              <a:rPr lang="en-US" sz="1200" b="1" kern="1200" dirty="0" smtClean="0">
                <a:solidFill>
                  <a:schemeClr val="tx2"/>
                </a:solidFill>
                <a:latin typeface="Arial" pitchFamily="34" charset="0"/>
                <a:ea typeface="+mj-ea"/>
                <a:cs typeface="Arial" pitchFamily="34" charset="0"/>
              </a:rPr>
              <a:t>.1 : </a:t>
            </a:r>
            <a:r>
              <a:rPr lang="en-US" sz="1200" b="1" dirty="0" smtClean="0"/>
              <a:t>Touch events </a:t>
            </a:r>
            <a:r>
              <a:rPr lang="en-IN" sz="1200" dirty="0" smtClean="0"/>
              <a:t/>
            </a:r>
            <a:br>
              <a:rPr lang="en-IN" sz="1200" dirty="0" smtClean="0"/>
            </a:br>
            <a:r>
              <a:rPr lang="en-US" sz="2400" dirty="0" smtClean="0"/>
              <a:t> </a:t>
            </a:r>
            <a:r>
              <a:rPr lang="en-US" sz="2400" b="1" dirty="0" smtClean="0"/>
              <a:t>Touch Events : Example</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endParaRPr lang="en-US" dirty="0" smtClean="0"/>
          </a:p>
          <a:p>
            <a:endParaRPr lang="en-IN" dirty="0" smtClean="0"/>
          </a:p>
          <a:p>
            <a:endParaRPr lang="en-IN" dirty="0" smtClean="0"/>
          </a:p>
          <a:p>
            <a:endParaRPr lang="en-US" dirty="0" smtClean="0"/>
          </a:p>
        </p:txBody>
      </p:sp>
      <p:sp>
        <p:nvSpPr>
          <p:cNvPr id="4" name="AutoShape 4"/>
          <p:cNvSpPr>
            <a:spLocks noChangeArrowheads="1"/>
          </p:cNvSpPr>
          <p:nvPr/>
        </p:nvSpPr>
        <p:spPr bwMode="auto">
          <a:xfrm>
            <a:off x="310056" y="1150883"/>
            <a:ext cx="8439805" cy="5171089"/>
          </a:xfrm>
          <a:prstGeom prst="roundRect">
            <a:avLst>
              <a:gd name="adj" fmla="val 16667"/>
            </a:avLst>
          </a:prstGeom>
          <a:noFill/>
          <a:ln w="19050">
            <a:solidFill>
              <a:srgbClr val="FF9900"/>
            </a:solidFill>
            <a:round/>
            <a:headEnd/>
            <a:tailEnd/>
          </a:ln>
          <a:effectLst/>
        </p:spPr>
        <p:txBody>
          <a:bodyPr anchor="ctr"/>
          <a:lstStyle/>
          <a:p>
            <a:r>
              <a:rPr lang="en-IN" sz="1600" dirty="0" smtClean="0">
                <a:solidFill>
                  <a:schemeClr val="tx2"/>
                </a:solidFill>
                <a:latin typeface="Arial" pitchFamily="34" charset="0"/>
                <a:cs typeface="Arial" pitchFamily="34" charset="0"/>
              </a:rPr>
              <a:t>&lt;head&gt;</a:t>
            </a:r>
          </a:p>
          <a:p>
            <a:r>
              <a:rPr lang="en-IN" sz="1600" dirty="0" smtClean="0">
                <a:solidFill>
                  <a:schemeClr val="tx2"/>
                </a:solidFill>
                <a:latin typeface="Arial" pitchFamily="34" charset="0"/>
                <a:cs typeface="Arial" pitchFamily="34" charset="0"/>
              </a:rPr>
              <a:t>&lt;script&gt;</a:t>
            </a:r>
          </a:p>
          <a:p>
            <a:r>
              <a:rPr lang="en-IN" sz="1600" dirty="0" smtClean="0">
                <a:solidFill>
                  <a:schemeClr val="tx2"/>
                </a:solidFill>
                <a:latin typeface="Arial" pitchFamily="34" charset="0"/>
                <a:cs typeface="Arial" pitchFamily="34" charset="0"/>
              </a:rPr>
              <a:t>        $("#firstpage").live('pageinit', function (evt) {</a:t>
            </a:r>
          </a:p>
          <a:p>
            <a:r>
              <a:rPr lang="en-IN" sz="1600" dirty="0" smtClean="0">
                <a:solidFill>
                  <a:schemeClr val="tx2"/>
                </a:solidFill>
                <a:latin typeface="Arial" pitchFamily="34" charset="0"/>
                <a:cs typeface="Arial" pitchFamily="34" charset="0"/>
              </a:rPr>
              <a:t>            $("#firstpage").bind("tap", function (e) {  alert("you tapped!");  });</a:t>
            </a:r>
          </a:p>
          <a:p>
            <a:r>
              <a:rPr lang="en-IN" sz="1600" dirty="0" smtClean="0">
                <a:solidFill>
                  <a:schemeClr val="tx2"/>
                </a:solidFill>
                <a:latin typeface="Arial" pitchFamily="34" charset="0"/>
                <a:cs typeface="Arial" pitchFamily="34" charset="0"/>
              </a:rPr>
              <a:t>            $("#firstpage").bind("swiperight", function (e) { alert("you swiped right!");  });</a:t>
            </a:r>
          </a:p>
          <a:p>
            <a:r>
              <a:rPr lang="en-IN" sz="1600" dirty="0" smtClean="0">
                <a:solidFill>
                  <a:schemeClr val="tx2"/>
                </a:solidFill>
                <a:latin typeface="Arial" pitchFamily="34" charset="0"/>
                <a:cs typeface="Arial" pitchFamily="34" charset="0"/>
              </a:rPr>
              <a:t>            $("#firstpage").bind("swipeleft", function (e) { alert("you swiped left!");   });</a:t>
            </a:r>
          </a:p>
          <a:p>
            <a:r>
              <a:rPr lang="en-IN" sz="1600" dirty="0" smtClean="0">
                <a:solidFill>
                  <a:schemeClr val="tx2"/>
                </a:solidFill>
                <a:latin typeface="Arial" pitchFamily="34" charset="0"/>
                <a:cs typeface="Arial" pitchFamily="34" charset="0"/>
              </a:rPr>
              <a:t>        });</a:t>
            </a:r>
          </a:p>
          <a:p>
            <a:r>
              <a:rPr lang="en-IN" sz="1600" dirty="0" smtClean="0">
                <a:solidFill>
                  <a:schemeClr val="tx2"/>
                </a:solidFill>
                <a:latin typeface="Arial" pitchFamily="34" charset="0"/>
                <a:cs typeface="Arial" pitchFamily="34" charset="0"/>
              </a:rPr>
              <a:t>    &lt;/script&gt;</a:t>
            </a:r>
          </a:p>
          <a:p>
            <a:r>
              <a:rPr lang="en-IN" sz="1600" dirty="0" smtClean="0">
                <a:solidFill>
                  <a:schemeClr val="tx2"/>
                </a:solidFill>
                <a:latin typeface="Arial" pitchFamily="34" charset="0"/>
                <a:cs typeface="Arial" pitchFamily="34" charset="0"/>
              </a:rPr>
              <a:t>&lt;/head&gt;</a:t>
            </a:r>
          </a:p>
          <a:p>
            <a:r>
              <a:rPr lang="en-IN" sz="1600" dirty="0" smtClean="0">
                <a:solidFill>
                  <a:schemeClr val="tx2"/>
                </a:solidFill>
                <a:latin typeface="Arial" pitchFamily="34" charset="0"/>
                <a:cs typeface="Arial" pitchFamily="34" charset="0"/>
              </a:rPr>
              <a:t>&lt;body&gt;</a:t>
            </a:r>
          </a:p>
          <a:p>
            <a:r>
              <a:rPr lang="en-IN" sz="1600" dirty="0" smtClean="0">
                <a:solidFill>
                  <a:schemeClr val="tx2"/>
                </a:solidFill>
                <a:latin typeface="Arial" pitchFamily="34" charset="0"/>
                <a:cs typeface="Arial" pitchFamily="34" charset="0"/>
              </a:rPr>
              <a:t>     &lt;section id="firstpage" data-role="page"&gt;</a:t>
            </a:r>
          </a:p>
          <a:p>
            <a:r>
              <a:rPr lang="en-IN" sz="1600" dirty="0" smtClean="0">
                <a:solidFill>
                  <a:schemeClr val="tx2"/>
                </a:solidFill>
                <a:latin typeface="Arial" pitchFamily="34" charset="0"/>
                <a:cs typeface="Arial" pitchFamily="34" charset="0"/>
              </a:rPr>
              <a:t>           &lt;header data-role="header"&gt; </a:t>
            </a:r>
          </a:p>
          <a:p>
            <a:r>
              <a:rPr lang="en-IN" sz="1600" dirty="0" smtClean="0">
                <a:solidFill>
                  <a:schemeClr val="tx2"/>
                </a:solidFill>
                <a:latin typeface="Arial" pitchFamily="34" charset="0"/>
                <a:cs typeface="Arial" pitchFamily="34" charset="0"/>
              </a:rPr>
              <a:t>                &lt;h1&gt;Touch Events Example&lt;/h1&gt;</a:t>
            </a:r>
          </a:p>
          <a:p>
            <a:r>
              <a:rPr lang="en-IN" sz="1600" dirty="0" smtClean="0">
                <a:solidFill>
                  <a:schemeClr val="tx2"/>
                </a:solidFill>
                <a:latin typeface="Arial" pitchFamily="34" charset="0"/>
                <a:cs typeface="Arial" pitchFamily="34" charset="0"/>
              </a:rPr>
              <a:t>           &lt;/header&gt;</a:t>
            </a:r>
          </a:p>
          <a:p>
            <a:r>
              <a:rPr lang="en-IN" sz="1600" dirty="0" smtClean="0">
                <a:solidFill>
                  <a:schemeClr val="tx2"/>
                </a:solidFill>
                <a:latin typeface="Arial" pitchFamily="34" charset="0"/>
                <a:cs typeface="Arial" pitchFamily="34" charset="0"/>
              </a:rPr>
              <a:t>           &lt;div data-role="content"&gt;</a:t>
            </a:r>
          </a:p>
          <a:p>
            <a:r>
              <a:rPr lang="en-IN" sz="1600" dirty="0" smtClean="0">
                <a:solidFill>
                  <a:schemeClr val="tx2"/>
                </a:solidFill>
                <a:latin typeface="Arial" pitchFamily="34" charset="0"/>
                <a:cs typeface="Arial" pitchFamily="34" charset="0"/>
              </a:rPr>
              <a:t>                 &lt;p&gt;This is page 1&lt;/p&gt;</a:t>
            </a:r>
          </a:p>
          <a:p>
            <a:r>
              <a:rPr lang="en-IN" sz="1600" dirty="0" smtClean="0">
                <a:solidFill>
                  <a:schemeClr val="tx2"/>
                </a:solidFill>
                <a:latin typeface="Arial" pitchFamily="34" charset="0"/>
                <a:cs typeface="Arial" pitchFamily="34" charset="0"/>
              </a:rPr>
              <a:t>           &lt;/div&gt;</a:t>
            </a:r>
          </a:p>
          <a:p>
            <a:r>
              <a:rPr lang="en-IN" sz="1600" dirty="0" smtClean="0">
                <a:solidFill>
                  <a:schemeClr val="tx2"/>
                </a:solidFill>
                <a:latin typeface="Arial" pitchFamily="34" charset="0"/>
                <a:cs typeface="Arial" pitchFamily="34" charset="0"/>
              </a:rPr>
              <a:t>           &lt;footer data-role="footer"&gt;Touch Events Example</a:t>
            </a:r>
          </a:p>
          <a:p>
            <a:r>
              <a:rPr lang="en-IN" sz="1600" dirty="0" smtClean="0">
                <a:solidFill>
                  <a:schemeClr val="tx2"/>
                </a:solidFill>
                <a:latin typeface="Arial" pitchFamily="34" charset="0"/>
                <a:cs typeface="Arial" pitchFamily="34" charset="0"/>
              </a:rPr>
              <a:t>            &lt;/footer&gt; </a:t>
            </a:r>
          </a:p>
          <a:p>
            <a:r>
              <a:rPr lang="en-IN" sz="1600" dirty="0" smtClean="0">
                <a:solidFill>
                  <a:schemeClr val="tx2"/>
                </a:solidFill>
                <a:latin typeface="Arial" pitchFamily="34" charset="0"/>
                <a:cs typeface="Arial" pitchFamily="34" charset="0"/>
              </a:rPr>
              <a:t>     &lt;/section&gt;  &lt;/body&gt;  &lt;/html&gt;</a:t>
            </a:r>
            <a:endParaRPr lang="en-US" sz="1600" dirty="0" smtClean="0">
              <a:solidFill>
                <a:schemeClr val="tx2"/>
              </a:solidFill>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6069723" y="2962275"/>
            <a:ext cx="2587843" cy="1389008"/>
          </a:xfrm>
          <a:prstGeom prst="rect">
            <a:avLst/>
          </a:prstGeom>
          <a:noFill/>
          <a:ln w="12700">
            <a:solidFill>
              <a:schemeClr val="tx2"/>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069724" y="4455238"/>
            <a:ext cx="2632842" cy="1535660"/>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7.2 : </a:t>
            </a:r>
            <a:r>
              <a:rPr lang="en-US" sz="1200" b="1" dirty="0" smtClean="0">
                <a:solidFill>
                  <a:schemeClr val="tx2"/>
                </a:solidFill>
                <a:latin typeface="Arial" pitchFamily="34" charset="0"/>
                <a:cs typeface="Arial" pitchFamily="34" charset="0"/>
              </a:rPr>
              <a:t>Orientation events</a:t>
            </a:r>
            <a:r>
              <a:rPr lang="en-IN" sz="1200" dirty="0" smtClean="0">
                <a:solidFill>
                  <a:schemeClr val="tx2"/>
                </a:solidFill>
                <a:latin typeface="Arial" pitchFamily="34" charset="0"/>
                <a:cs typeface="Arial" pitchFamily="34" charset="0"/>
              </a:rPr>
              <a:t/>
            </a:r>
            <a:br>
              <a:rPr lang="en-IN" sz="1200" dirty="0" smtClean="0">
                <a:solidFill>
                  <a:schemeClr val="tx2"/>
                </a:solidFill>
                <a:latin typeface="Arial" pitchFamily="34" charset="0"/>
                <a:cs typeface="Arial" pitchFamily="34" charset="0"/>
              </a:rPr>
            </a:br>
            <a:r>
              <a:rPr lang="en-US" sz="2400" b="1" dirty="0" smtClean="0">
                <a:solidFill>
                  <a:schemeClr val="tx2"/>
                </a:solidFill>
                <a:latin typeface="Arial" pitchFamily="34" charset="0"/>
                <a:cs typeface="Arial" pitchFamily="34" charset="0"/>
              </a:rPr>
              <a:t>Orientation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Orientationchange : Triggers when a device orientation changes (by turning it vertically or horizontally). </a:t>
            </a:r>
          </a:p>
          <a:p>
            <a:pPr lvl="1"/>
            <a:r>
              <a:rPr lang="en-US" dirty="0" smtClean="0"/>
              <a:t>When bound to this event, the callback function has one argument, the event object. </a:t>
            </a:r>
          </a:p>
          <a:p>
            <a:pPr lvl="1"/>
            <a:r>
              <a:rPr lang="en-US" dirty="0" smtClean="0"/>
              <a:t>The event object contains an orientation property equal to either "portrait" or "landscape". </a:t>
            </a:r>
          </a:p>
        </p:txBody>
      </p:sp>
      <p:sp>
        <p:nvSpPr>
          <p:cNvPr id="4" name="AutoShape 4"/>
          <p:cNvSpPr>
            <a:spLocks noChangeArrowheads="1"/>
          </p:cNvSpPr>
          <p:nvPr/>
        </p:nvSpPr>
        <p:spPr bwMode="auto">
          <a:xfrm>
            <a:off x="764627" y="3265951"/>
            <a:ext cx="7614745" cy="316886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$(window).bind('orientationchange', _orientationHandler);</a:t>
            </a:r>
          </a:p>
          <a:p>
            <a:r>
              <a:rPr lang="en-US" dirty="0" smtClean="0">
                <a:solidFill>
                  <a:schemeClr val="tx2"/>
                </a:solidFill>
                <a:latin typeface="Arial" pitchFamily="34" charset="0"/>
                <a:cs typeface="Arial" pitchFamily="34" charset="0"/>
              </a:rPr>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function  _orientationHandler(Event event)  {</a:t>
            </a:r>
          </a:p>
          <a:p>
            <a:r>
              <a:rPr lang="en-US" dirty="0" smtClean="0">
                <a:solidFill>
                  <a:schemeClr val="tx2"/>
                </a:solidFill>
                <a:latin typeface="Arial" pitchFamily="34" charset="0"/>
                <a:cs typeface="Arial" pitchFamily="34" charset="0"/>
              </a:rPr>
              <a:t>     if(event.orientation){</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if(event.orientation == 'portrait'){</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//do something</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else if(event.orientation == 'landscape')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//do something</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7.3 : </a:t>
            </a:r>
            <a:r>
              <a:rPr lang="en-US" sz="1200" b="1" dirty="0" smtClean="0"/>
              <a:t>Scroll events</a:t>
            </a:r>
            <a:r>
              <a:rPr lang="en-IN" sz="1200" dirty="0" smtClean="0"/>
              <a:t/>
            </a:r>
            <a:br>
              <a:rPr lang="en-IN" sz="1200" dirty="0" smtClean="0"/>
            </a:br>
            <a:r>
              <a:rPr lang="en-US" sz="2400" b="1" dirty="0" smtClean="0"/>
              <a:t>Scroll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Scroll events are triggered when any type of scrolling is done.</a:t>
            </a:r>
          </a:p>
          <a:p>
            <a:r>
              <a:rPr lang="en-US" dirty="0" smtClean="0"/>
              <a:t>Categorized into:</a:t>
            </a:r>
          </a:p>
          <a:p>
            <a:pPr lvl="1"/>
            <a:r>
              <a:rPr lang="en-US" dirty="0" smtClean="0"/>
              <a:t>Scroll : a native jQuery event</a:t>
            </a:r>
          </a:p>
          <a:p>
            <a:pPr lvl="1"/>
            <a:r>
              <a:rPr lang="en-US" dirty="0" smtClean="0"/>
              <a:t>Scrollstart : Triggers when a scroll begins</a:t>
            </a:r>
          </a:p>
          <a:p>
            <a:pPr lvl="1"/>
            <a:r>
              <a:rPr lang="en-US" dirty="0" smtClean="0"/>
              <a:t>Scrollstop : Triggers when a scroll finishes.</a:t>
            </a:r>
          </a:p>
          <a:p>
            <a:endParaRPr lang="en-US" dirty="0" smtClean="0"/>
          </a:p>
          <a:p>
            <a:endParaRPr lang="en-US" dirty="0" smtClean="0"/>
          </a:p>
          <a:p>
            <a:endParaRPr lang="en-IN" dirty="0" smtClean="0"/>
          </a:p>
          <a:p>
            <a:endParaRPr lang="en-IN" dirty="0" smtClean="0"/>
          </a:p>
          <a:p>
            <a:endParaRPr lang="en-US" dirty="0" smtClean="0"/>
          </a:p>
        </p:txBody>
      </p:sp>
      <p:sp>
        <p:nvSpPr>
          <p:cNvPr id="5" name="AutoShape 4"/>
          <p:cNvSpPr>
            <a:spLocks noChangeArrowheads="1"/>
          </p:cNvSpPr>
          <p:nvPr/>
        </p:nvSpPr>
        <p:spPr bwMode="auto">
          <a:xfrm>
            <a:off x="298516" y="3481246"/>
            <a:ext cx="8187558" cy="2811518"/>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&lt;script&gt;</a:t>
            </a:r>
          </a:p>
          <a:p>
            <a:r>
              <a:rPr lang="en-US" dirty="0" smtClean="0">
                <a:solidFill>
                  <a:schemeClr val="tx2"/>
                </a:solidFill>
                <a:latin typeface="Arial" pitchFamily="34" charset="0"/>
                <a:cs typeface="Arial" pitchFamily="34" charset="0"/>
              </a:rPr>
              <a:t>        $("#firstpage").live('pageinit', function (evt) {</a:t>
            </a:r>
          </a:p>
          <a:p>
            <a:r>
              <a:rPr lang="en-US" dirty="0" smtClean="0">
                <a:solidFill>
                  <a:schemeClr val="tx2"/>
                </a:solidFill>
                <a:latin typeface="Arial" pitchFamily="34" charset="0"/>
                <a:cs typeface="Arial" pitchFamily="34" charset="0"/>
              </a:rPr>
              <a:t>        //scrollstart fires when the user starts to scroll the contents in the view.      </a:t>
            </a:r>
          </a:p>
          <a:p>
            <a:r>
              <a:rPr lang="en-US" dirty="0" smtClean="0">
                <a:solidFill>
                  <a:schemeClr val="tx2"/>
                </a:solidFill>
                <a:latin typeface="Arial" pitchFamily="34" charset="0"/>
                <a:cs typeface="Arial" pitchFamily="34" charset="0"/>
              </a:rPr>
              <a:t>       //scrollstop fires when the scrolling stops</a:t>
            </a:r>
          </a:p>
          <a:p>
            <a:r>
              <a:rPr lang="en-US" dirty="0" smtClean="0">
                <a:solidFill>
                  <a:schemeClr val="tx2"/>
                </a:solidFill>
                <a:latin typeface="Arial" pitchFamily="34" charset="0"/>
                <a:cs typeface="Arial" pitchFamily="34" charset="0"/>
              </a:rPr>
              <a:t>            $(document).bind("</a:t>
            </a:r>
            <a:r>
              <a:rPr lang="en-US" dirty="0" smtClean="0">
                <a:solidFill>
                  <a:srgbClr val="0033CC"/>
                </a:solidFill>
                <a:latin typeface="Arial" pitchFamily="34" charset="0"/>
                <a:cs typeface="Arial" pitchFamily="34" charset="0"/>
              </a:rPr>
              <a:t>scrollstop</a:t>
            </a:r>
            <a:r>
              <a:rPr lang="en-US" dirty="0" smtClean="0">
                <a:solidFill>
                  <a:schemeClr val="tx2"/>
                </a:solidFill>
                <a:latin typeface="Arial" pitchFamily="34" charset="0"/>
                <a:cs typeface="Arial" pitchFamily="34" charset="0"/>
              </a:rPr>
              <a:t>", function (e) {</a:t>
            </a:r>
          </a:p>
          <a:p>
            <a:r>
              <a:rPr lang="en-US" dirty="0" smtClean="0">
                <a:solidFill>
                  <a:schemeClr val="tx2"/>
                </a:solidFill>
                <a:latin typeface="Arial" pitchFamily="34" charset="0"/>
                <a:cs typeface="Arial" pitchFamily="34" charset="0"/>
              </a:rPr>
              <a:t>                alert("scrolling stopped");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&lt;/script&gt;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7.4 : </a:t>
            </a:r>
            <a:r>
              <a:rPr lang="en-US" sz="1200" b="1" dirty="0" smtClean="0"/>
              <a:t>Page initialization and load events   </a:t>
            </a:r>
            <a:r>
              <a:rPr lang="en-IN" sz="1200" dirty="0" smtClean="0"/>
              <a:t/>
            </a:r>
            <a:br>
              <a:rPr lang="en-IN" sz="1200" dirty="0" smtClean="0"/>
            </a:br>
            <a:r>
              <a:rPr lang="en-US" sz="2400" b="1" dirty="0" smtClean="0"/>
              <a:t>Page Initialization</a:t>
            </a:r>
            <a:r>
              <a:rPr lang="en-US" sz="2400" dirty="0" smtClean="0"/>
              <a:t> </a:t>
            </a:r>
            <a:r>
              <a:rPr lang="en-US" sz="2400" b="1" dirty="0" smtClean="0"/>
              <a:t>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When jQuery Mobile initializes a page (an element that has data-role="page"), it triggers the </a:t>
            </a:r>
            <a:r>
              <a:rPr lang="en-US" dirty="0" smtClean="0">
                <a:solidFill>
                  <a:srgbClr val="0033CC"/>
                </a:solidFill>
              </a:rPr>
              <a:t>pagebeforecreate</a:t>
            </a:r>
            <a:r>
              <a:rPr lang="en-US" dirty="0" smtClean="0"/>
              <a:t> event (before a page is initialized) and </a:t>
            </a:r>
            <a:r>
              <a:rPr lang="en-US" dirty="0" smtClean="0">
                <a:solidFill>
                  <a:srgbClr val="0033CC"/>
                </a:solidFill>
              </a:rPr>
              <a:t>pagecreate</a:t>
            </a:r>
            <a:r>
              <a:rPr lang="en-US" dirty="0" smtClean="0"/>
              <a:t> (after a page is initialized). </a:t>
            </a:r>
          </a:p>
          <a:p>
            <a:pPr lvl="1"/>
            <a:r>
              <a:rPr lang="en-US" dirty="0" smtClean="0"/>
              <a:t>Since page initialization only happens once, these events only fire once for a given page</a:t>
            </a:r>
          </a:p>
          <a:p>
            <a:pPr lvl="1"/>
            <a:r>
              <a:rPr lang="en-US" dirty="0" smtClean="0"/>
              <a:t>These events can be bound to the page element itself</a:t>
            </a:r>
          </a:p>
          <a:p>
            <a:endParaRPr lang="en-US" dirty="0" smtClean="0"/>
          </a:p>
          <a:p>
            <a:endParaRPr lang="en-IN" dirty="0" smtClean="0"/>
          </a:p>
          <a:p>
            <a:endParaRPr lang="en-IN" dirty="0" smtClean="0"/>
          </a:p>
          <a:p>
            <a:endParaRPr lang="en-US" dirty="0" smtClean="0"/>
          </a:p>
        </p:txBody>
      </p:sp>
      <p:sp>
        <p:nvSpPr>
          <p:cNvPr id="5" name="AutoShape 4"/>
          <p:cNvSpPr>
            <a:spLocks noChangeArrowheads="1"/>
          </p:cNvSpPr>
          <p:nvPr/>
        </p:nvSpPr>
        <p:spPr bwMode="auto">
          <a:xfrm>
            <a:off x="1195552" y="3393960"/>
            <a:ext cx="6752896" cy="3237188"/>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&lt;script&gt;</a:t>
            </a:r>
          </a:p>
          <a:p>
            <a:r>
              <a:rPr lang="en-US" dirty="0" smtClean="0">
                <a:solidFill>
                  <a:schemeClr val="tx2"/>
                </a:solidFill>
                <a:latin typeface="Arial" pitchFamily="34" charset="0"/>
                <a:cs typeface="Arial" pitchFamily="34" charset="0"/>
              </a:rPr>
              <a:t>       $("#firstpage").live('pageinit', function (evt) {</a:t>
            </a:r>
          </a:p>
          <a:p>
            <a:r>
              <a:rPr lang="en-US" dirty="0" smtClean="0">
                <a:solidFill>
                  <a:schemeClr val="tx2"/>
                </a:solidFill>
                <a:latin typeface="Arial" pitchFamily="34" charset="0"/>
                <a:cs typeface="Arial" pitchFamily="34" charset="0"/>
              </a:rPr>
              <a:t>             alert("pageinit event fired");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$("#firstpage").live('pagebeforecreate', function (evt) {</a:t>
            </a:r>
          </a:p>
          <a:p>
            <a:r>
              <a:rPr lang="en-US" dirty="0" smtClean="0">
                <a:solidFill>
                  <a:schemeClr val="tx2"/>
                </a:solidFill>
                <a:latin typeface="Arial" pitchFamily="34" charset="0"/>
                <a:cs typeface="Arial" pitchFamily="34" charset="0"/>
              </a:rPr>
              <a:t>             alert("pagebeforecreate fired");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$("#firstpage").live('pagecreate', function (evt) {</a:t>
            </a:r>
          </a:p>
          <a:p>
            <a:r>
              <a:rPr lang="en-US" dirty="0" smtClean="0">
                <a:solidFill>
                  <a:schemeClr val="tx2"/>
                </a:solidFill>
                <a:latin typeface="Arial" pitchFamily="34" charset="0"/>
                <a:cs typeface="Arial" pitchFamily="34" charset="0"/>
              </a:rPr>
              <a:t>              alert("pagecreate fired");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&lt;/script&gt;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7.4 : </a:t>
            </a:r>
            <a:r>
              <a:rPr lang="en-US" sz="1200" b="1" dirty="0" smtClean="0"/>
              <a:t>Page initialization and load events   </a:t>
            </a:r>
            <a:r>
              <a:rPr lang="en-IN" sz="1200" dirty="0" smtClean="0"/>
              <a:t/>
            </a:r>
            <a:br>
              <a:rPr lang="en-IN" sz="1200" dirty="0" smtClean="0"/>
            </a:br>
            <a:r>
              <a:rPr lang="en-US" sz="2400" b="1" dirty="0" smtClean="0"/>
              <a:t>Page load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Whenever an external page is loaded into the application DOM, 2 events are fired (in the sequence given):</a:t>
            </a:r>
          </a:p>
          <a:p>
            <a:pPr lvl="1"/>
            <a:r>
              <a:rPr lang="en-US" dirty="0" smtClean="0">
                <a:solidFill>
                  <a:srgbClr val="0033CC"/>
                </a:solidFill>
              </a:rPr>
              <a:t>pagebeforeload</a:t>
            </a:r>
            <a:r>
              <a:rPr lang="en-US" dirty="0" smtClean="0"/>
              <a:t> : Triggered before any load request is made. </a:t>
            </a:r>
          </a:p>
          <a:p>
            <a:pPr lvl="2"/>
            <a:r>
              <a:rPr lang="en-US" dirty="0" smtClean="0"/>
              <a:t>Callbacks bound to this event can call preventDefault() on the event to indicate that they are handling the load request. </a:t>
            </a:r>
          </a:p>
          <a:p>
            <a:pPr lvl="1"/>
            <a:r>
              <a:rPr lang="en-US" dirty="0" smtClean="0">
                <a:solidFill>
                  <a:srgbClr val="0033CC"/>
                </a:solidFill>
              </a:rPr>
              <a:t>pageload</a:t>
            </a:r>
            <a:r>
              <a:rPr lang="en-US" dirty="0" smtClean="0"/>
              <a:t> : Triggered after the page is successfully loaded and inserted into the DOM.</a:t>
            </a:r>
          </a:p>
          <a:p>
            <a:pPr lvl="2"/>
            <a:r>
              <a:rPr lang="en-US" dirty="0" smtClean="0"/>
              <a:t>A </a:t>
            </a:r>
            <a:r>
              <a:rPr lang="en-US" dirty="0" smtClean="0">
                <a:solidFill>
                  <a:srgbClr val="0033CC"/>
                </a:solidFill>
              </a:rPr>
              <a:t>pageloadfailed</a:t>
            </a:r>
            <a:r>
              <a:rPr lang="en-US" dirty="0" smtClean="0"/>
              <a:t> is triggered if the page load request failed. </a:t>
            </a:r>
          </a:p>
          <a:p>
            <a:endParaRPr lang="en-IN" dirty="0" smtClean="0"/>
          </a:p>
          <a:p>
            <a:endParaRPr lang="en-IN" dirty="0" smtClean="0"/>
          </a:p>
          <a:p>
            <a:endParaRPr lang="en-US" dirty="0" smtClean="0"/>
          </a:p>
        </p:txBody>
      </p:sp>
      <p:sp>
        <p:nvSpPr>
          <p:cNvPr id="5" name="AutoShape 4"/>
          <p:cNvSpPr>
            <a:spLocks noChangeArrowheads="1"/>
          </p:cNvSpPr>
          <p:nvPr/>
        </p:nvSpPr>
        <p:spPr bwMode="auto">
          <a:xfrm>
            <a:off x="362608" y="3909848"/>
            <a:ext cx="8150772" cy="2333296"/>
          </a:xfrm>
          <a:prstGeom prst="roundRect">
            <a:avLst>
              <a:gd name="adj" fmla="val 16667"/>
            </a:avLst>
          </a:prstGeom>
          <a:noFill/>
          <a:ln w="19050">
            <a:solidFill>
              <a:srgbClr val="FF9900"/>
            </a:solidFill>
            <a:round/>
            <a:headEnd/>
            <a:tailEnd/>
          </a:ln>
          <a:effectLst/>
        </p:spPr>
        <p:txBody>
          <a:bodyPr anchor="ctr"/>
          <a:lstStyle/>
          <a:p>
            <a:r>
              <a:rPr lang="en-US" sz="1600" dirty="0" smtClean="0">
                <a:solidFill>
                  <a:schemeClr val="tx2"/>
                </a:solidFill>
                <a:latin typeface="Arial" pitchFamily="34" charset="0"/>
                <a:cs typeface="Arial" pitchFamily="34" charset="0"/>
              </a:rPr>
              <a:t>$(document).bind('pagebeforeload', function (evt,data) {</a:t>
            </a:r>
          </a:p>
          <a:p>
            <a:r>
              <a:rPr lang="en-US" sz="1600" dirty="0" smtClean="0">
                <a:solidFill>
                  <a:schemeClr val="tx2"/>
                </a:solidFill>
                <a:latin typeface="Arial" pitchFamily="34" charset="0"/>
                <a:cs typeface="Arial" pitchFamily="34" charset="0"/>
              </a:rPr>
              <a:t>           alert("page before load");</a:t>
            </a:r>
          </a:p>
          <a:p>
            <a:r>
              <a:rPr lang="en-US" sz="1600" dirty="0" smtClean="0">
                <a:solidFill>
                  <a:schemeClr val="tx2"/>
                </a:solidFill>
                <a:latin typeface="Arial" pitchFamily="34" charset="0"/>
                <a:cs typeface="Arial" pitchFamily="34" charset="0"/>
              </a:rPr>
              <a:t>        });</a:t>
            </a:r>
          </a:p>
          <a:p>
            <a:r>
              <a:rPr lang="en-US" sz="1600" dirty="0" smtClean="0">
                <a:solidFill>
                  <a:schemeClr val="tx2"/>
                </a:solidFill>
                <a:latin typeface="Arial" pitchFamily="34" charset="0"/>
                <a:cs typeface="Arial" pitchFamily="34" charset="0"/>
              </a:rPr>
              <a:t>$(document).bind('pageload', function (evt,data) {</a:t>
            </a:r>
          </a:p>
          <a:p>
            <a:r>
              <a:rPr lang="en-US" sz="1600" dirty="0" smtClean="0">
                <a:solidFill>
                  <a:schemeClr val="tx2"/>
                </a:solidFill>
                <a:latin typeface="Arial" pitchFamily="34" charset="0"/>
                <a:cs typeface="Arial" pitchFamily="34" charset="0"/>
              </a:rPr>
              <a:t>           alert("page loaded:\nURL: " + data.url);</a:t>
            </a:r>
          </a:p>
          <a:p>
            <a:r>
              <a:rPr lang="en-US" sz="1600" dirty="0" smtClean="0">
                <a:solidFill>
                  <a:schemeClr val="tx2"/>
                </a:solidFill>
                <a:latin typeface="Arial" pitchFamily="34" charset="0"/>
                <a:cs typeface="Arial" pitchFamily="34" charset="0"/>
              </a:rPr>
              <a:t>        });</a:t>
            </a:r>
          </a:p>
          <a:p>
            <a:r>
              <a:rPr lang="en-US" sz="1600" dirty="0" smtClean="0">
                <a:solidFill>
                  <a:schemeClr val="tx2"/>
                </a:solidFill>
                <a:latin typeface="Arial" pitchFamily="34" charset="0"/>
                <a:cs typeface="Arial" pitchFamily="34" charset="0"/>
              </a:rPr>
              <a:t>$(document).bind('pageloadfailed', function (evt,data) { alert("page not found");   });</a:t>
            </a:r>
          </a:p>
          <a:p>
            <a:r>
              <a:rPr lang="en-US" sz="1600" dirty="0" smtClean="0">
                <a:solidFill>
                  <a:schemeClr val="tx2"/>
                </a:solidFill>
                <a:latin typeface="Arial" pitchFamily="34" charset="0"/>
                <a:cs typeface="Arial" pitchFamily="34" charset="0"/>
              </a:rPr>
              <a:t>$(document).bind('pageremove', function (evt,data) { alert("page removed");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7.5 : </a:t>
            </a:r>
            <a:r>
              <a:rPr lang="en-US" sz="1200" b="1" dirty="0" smtClean="0"/>
              <a:t>Page change and transition events  </a:t>
            </a:r>
            <a:r>
              <a:rPr lang="en-IN" sz="1200" b="1" dirty="0" smtClean="0"/>
              <a:t/>
            </a:r>
            <a:br>
              <a:rPr lang="en-IN" sz="1200" b="1" dirty="0" smtClean="0"/>
            </a:br>
            <a:r>
              <a:rPr lang="en-US" sz="2400" b="1" dirty="0" smtClean="0"/>
              <a:t>Page Change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jQuery Mobile allows navigating between pages in the application through a call to $.mobile.changePage().</a:t>
            </a:r>
          </a:p>
          <a:p>
            <a:r>
              <a:rPr lang="en-US" dirty="0" smtClean="0"/>
              <a:t>changePage() fires 2 events:</a:t>
            </a:r>
          </a:p>
          <a:p>
            <a:pPr lvl="1"/>
            <a:r>
              <a:rPr lang="en-US" dirty="0" smtClean="0">
                <a:solidFill>
                  <a:srgbClr val="0033CC"/>
                </a:solidFill>
              </a:rPr>
              <a:t>pagebeforechange</a:t>
            </a:r>
            <a:r>
              <a:rPr lang="en-US" dirty="0" smtClean="0"/>
              <a:t>  : is triggered before any page loading or transition </a:t>
            </a:r>
          </a:p>
          <a:p>
            <a:pPr lvl="1"/>
            <a:r>
              <a:rPr lang="en-US" dirty="0" smtClean="0">
                <a:solidFill>
                  <a:srgbClr val="0033CC"/>
                </a:solidFill>
              </a:rPr>
              <a:t>pagechange</a:t>
            </a:r>
            <a:r>
              <a:rPr lang="en-US" dirty="0" smtClean="0"/>
              <a:t> : is triggered after the changePage() request has finished loading the page into the DOM and all page transition animations have completed. </a:t>
            </a:r>
          </a:p>
          <a:p>
            <a:pPr lvl="2"/>
            <a:r>
              <a:rPr lang="en-US" dirty="0" smtClean="0"/>
              <a:t>A </a:t>
            </a:r>
            <a:r>
              <a:rPr lang="en-US" dirty="0" smtClean="0">
                <a:solidFill>
                  <a:srgbClr val="0033CC"/>
                </a:solidFill>
              </a:rPr>
              <a:t>pagechangefailed</a:t>
            </a:r>
            <a:r>
              <a:rPr lang="en-US" dirty="0" smtClean="0"/>
              <a:t>  event is triggered when the changePage() request fails to load the page.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54E27F-DC82-457B-8568-6D2EB8FE003E}"/>
</file>

<file path=customXml/itemProps2.xml><?xml version="1.0" encoding="utf-8"?>
<ds:datastoreItem xmlns:ds="http://schemas.openxmlformats.org/officeDocument/2006/customXml" ds:itemID="{16FFF03B-5386-4619-8710-B3B7CAD0B8A1}"/>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ClassBook-LessonXX-Template Capgemini</Template>
  <TotalTime>2008</TotalTime>
  <Words>1733</Words>
  <Application>Microsoft Office PowerPoint</Application>
  <PresentationFormat>On-screen Show (4:3)</PresentationFormat>
  <Paragraphs>198</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Helvetica Light</vt:lpstr>
      <vt:lpstr>Wingdings</vt:lpstr>
      <vt:lpstr>2_Corporate Presentation Template (4x3 - Normal)</vt:lpstr>
      <vt:lpstr>think-cell Slide</vt:lpstr>
      <vt:lpstr>jQuery Mobile</vt:lpstr>
      <vt:lpstr>Lesson Objectives</vt:lpstr>
      <vt:lpstr>7.1 : Touch events   Touch Events</vt:lpstr>
      <vt:lpstr>7.1 : Touch events   Touch Events : Example</vt:lpstr>
      <vt:lpstr>7.2 : Orientation events Orientation events</vt:lpstr>
      <vt:lpstr>7.3 : Scroll events Scroll events</vt:lpstr>
      <vt:lpstr>7.4 : Page initialization and load events    Page Initialization events</vt:lpstr>
      <vt:lpstr>7.4 : Page initialization and load events    Page load events</vt:lpstr>
      <vt:lpstr>7.5 : Page change and transition events   Page Change events</vt:lpstr>
      <vt:lpstr>7.5 : Page change and transition events   Page Transition events</vt:lpstr>
      <vt:lpstr>Demo</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404</cp:revision>
  <dcterms:created xsi:type="dcterms:W3CDTF">2012-05-18T02:59:15Z</dcterms:created>
  <dcterms:modified xsi:type="dcterms:W3CDTF">2017-07-11T05:34:30Z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