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265" r:id="rId5"/>
    <p:sldId id="259" r:id="rId6"/>
    <p:sldId id="280" r:id="rId7"/>
    <p:sldId id="328" r:id="rId8"/>
    <p:sldId id="329" r:id="rId9"/>
    <p:sldId id="305" r:id="rId10"/>
    <p:sldId id="293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1631B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022" autoAdjust="0"/>
  </p:normalViewPr>
  <p:slideViewPr>
    <p:cSldViewPr snapToGrid="0" showGuides="1">
      <p:cViewPr varScale="1">
        <p:scale>
          <a:sx n="60" d="100"/>
          <a:sy n="60" d="100"/>
        </p:scale>
        <p:origin x="1460" y="52"/>
      </p:cViewPr>
      <p:guideLst>
        <p:guide orient="horz" pos="216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2106" y="-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300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Mobile			</a:t>
            </a:r>
            <a:r>
              <a:rPr lang="en-US" sz="1200" b="0" baseline="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Mobile API </a:t>
            </a:r>
            <a:endParaRPr lang="en-US" sz="1200" b="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08-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648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0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2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automatically applies many markup enhancements as soon as it loads (even before the </a:t>
            </a:r>
            <a:r>
              <a:rPr lang="en-US" dirty="0" err="1" smtClean="0"/>
              <a:t>document.ready</a:t>
            </a:r>
            <a:r>
              <a:rPr lang="en-US" dirty="0" smtClean="0"/>
              <a:t> event fires). These enhancements are applied based on </a:t>
            </a:r>
            <a:r>
              <a:rPr lang="en-US" dirty="0" err="1" smtClean="0"/>
              <a:t>jQuery</a:t>
            </a:r>
            <a:r>
              <a:rPr lang="en-US" dirty="0" smtClean="0"/>
              <a:t> Mobile's default settings. If changes to the settings are required, they are easy to configure.</a:t>
            </a:r>
          </a:p>
          <a:p>
            <a:endParaRPr lang="en-US" dirty="0" smtClean="0"/>
          </a:p>
          <a:p>
            <a:r>
              <a:rPr lang="en-US" dirty="0" smtClean="0"/>
              <a:t>Since the </a:t>
            </a:r>
            <a:r>
              <a:rPr lang="en-US" dirty="0" err="1" smtClean="0"/>
              <a:t>mobileinit</a:t>
            </a:r>
            <a:r>
              <a:rPr lang="en-US" dirty="0" smtClean="0"/>
              <a:t> event is triggered immediately, you must bind your event handler </a:t>
            </a:r>
            <a:r>
              <a:rPr lang="en-US" i="1" dirty="0" smtClean="0"/>
              <a:t>before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Mobile is loaded. So, your JavaScript files must be declared in the following order:</a:t>
            </a:r>
          </a:p>
          <a:p>
            <a:endParaRPr lang="en-IN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486026" y="5634532"/>
            <a:ext cx="2895600" cy="63291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sz="1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&lt;script </a:t>
            </a:r>
            <a:r>
              <a:rPr lang="en-US" sz="1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1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="jquery.js"&gt;&lt;/script&gt;</a:t>
            </a:r>
          </a:p>
          <a:p>
            <a:r>
              <a:rPr lang="en-US" sz="10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&lt;script </a:t>
            </a:r>
            <a:r>
              <a:rPr lang="en-US" sz="1000" dirty="0" err="1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10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="custom-scripting.js"&gt;&lt;/script&gt;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&lt;script </a:t>
            </a:r>
            <a:r>
              <a:rPr lang="en-US" sz="1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1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="jquery-mobile.js"&gt;&lt;/script&gt;</a:t>
            </a:r>
            <a:endParaRPr lang="en-IN" sz="1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8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6781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51817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Code for these demos has</a:t>
            </a:r>
            <a:r>
              <a:rPr lang="en-US" baseline="0" dirty="0" smtClean="0"/>
              <a:t> been discussed in the earlier slides.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Pls. see the demos in lesson-8 folder.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25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Answer 1 : option 1, true</a:t>
            </a:r>
          </a:p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Answer 2 : option2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Answer 3 : The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mobileinit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event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7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4664089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5719865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905409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85251370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9646759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83471462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85501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7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63268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72070" y="3000836"/>
            <a:ext cx="5652089" cy="1143008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 template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2070" y="1687056"/>
            <a:ext cx="5652089" cy="1285884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42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 template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85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14422"/>
            <a:ext cx="8229600" cy="4892040"/>
          </a:xfrm>
        </p:spPr>
        <p:txBody>
          <a:bodyPr/>
          <a:lstStyle>
            <a:lvl1pPr marL="347663" indent="-347663">
              <a:buClr>
                <a:srgbClr val="FF9900"/>
              </a:buClr>
              <a:defRPr sz="2000" b="1">
                <a:solidFill>
                  <a:schemeClr val="tx2"/>
                </a:solidFill>
              </a:defRPr>
            </a:lvl1pPr>
            <a:lvl2pPr marL="739775" indent="-292100">
              <a:buClr>
                <a:srgbClr val="FF9900"/>
              </a:buClr>
              <a:defRPr sz="1800">
                <a:solidFill>
                  <a:schemeClr val="tx2"/>
                </a:solidFill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>
              <a:buClr>
                <a:srgbClr val="FF9900"/>
              </a:buClr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076325" lvl="2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438275" lvl="3" indent="-276225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790700" lvl="4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85720" y="64008"/>
            <a:ext cx="6858048" cy="857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896902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187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86825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85164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751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58058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9558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07496574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Relationship Id="rId27" Type="http://schemas.openxmlformats.org/officeDocument/2006/relationships/tags" Target="../tags/tag6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5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8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6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56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Lesson 08 : The </a:t>
            </a:r>
            <a:r>
              <a:rPr lang="en-US" dirty="0" err="1" smtClean="0"/>
              <a:t>jQuery</a:t>
            </a:r>
            <a:r>
              <a:rPr lang="en-US" dirty="0" smtClean="0"/>
              <a:t> Mobile API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will learn :</a:t>
            </a:r>
          </a:p>
          <a:p>
            <a:pPr lvl="1"/>
            <a:r>
              <a:rPr lang="en-US" dirty="0" smtClean="0"/>
              <a:t>Configuring defaults  </a:t>
            </a:r>
          </a:p>
          <a:p>
            <a:pPr lvl="1"/>
            <a:r>
              <a:rPr lang="en-US" dirty="0" smtClean="0"/>
              <a:t>Utility methods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8.1 : </a:t>
            </a:r>
            <a:r>
              <a:rPr lang="en-US" sz="1200" b="1" dirty="0" smtClean="0"/>
              <a:t>Configuring defaults 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400" b="1" dirty="0" smtClean="0"/>
              <a:t> Configuring defaults 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mobileinit</a:t>
            </a:r>
            <a:r>
              <a:rPr lang="en-US" dirty="0" smtClean="0"/>
              <a:t> event is triggered on document object when </a:t>
            </a:r>
            <a:r>
              <a:rPr lang="en-US" dirty="0" err="1" smtClean="0"/>
              <a:t>jQuery</a:t>
            </a:r>
            <a:r>
              <a:rPr lang="en-US" dirty="0" smtClean="0"/>
              <a:t> Mobile starts.</a:t>
            </a:r>
          </a:p>
          <a:p>
            <a:r>
              <a:rPr lang="en-US" dirty="0" smtClean="0"/>
              <a:t>To override default settings, bind to </a:t>
            </a:r>
            <a:r>
              <a:rPr lang="en-US" dirty="0" err="1" smtClean="0"/>
              <a:t>mobileinit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now override default settings by using object property notation.</a:t>
            </a:r>
          </a:p>
          <a:p>
            <a:r>
              <a:rPr lang="en-US" dirty="0" smtClean="0"/>
              <a:t>Example: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72207" y="2647507"/>
            <a:ext cx="5538951" cy="893134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$(document).bind("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mobileinit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", function(){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//apply overrides here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});</a:t>
            </a:r>
            <a:endParaRPr lang="en-IN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117834" y="4263656"/>
            <a:ext cx="5686097" cy="1821834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$(document).bind("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mobileinit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", function(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evt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alert("Mobile initialization event fired");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// Change some settings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$.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mobile.defaultPageTransition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= "flip";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$.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mobile.defaultDialogTransition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= "fade";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$.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mobile.pageLoadErrorMessage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= "Custom Error";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});</a:t>
            </a:r>
            <a:endParaRPr lang="en-IN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8.2 : Methods and Utilities</a:t>
            </a:r>
            <a:r>
              <a:rPr lang="en-US" sz="1200" b="1" dirty="0" smtClean="0"/>
              <a:t> 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400" b="1" dirty="0" smtClean="0"/>
              <a:t>Methods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exposes several methods and properties on the $.mobile object. Some of them are:</a:t>
            </a:r>
          </a:p>
          <a:p>
            <a:r>
              <a:rPr lang="en-US" b="1" dirty="0" err="1" smtClean="0">
                <a:solidFill>
                  <a:srgbClr val="0033CC"/>
                </a:solidFill>
              </a:rPr>
              <a:t>changePage</a:t>
            </a:r>
            <a:r>
              <a:rPr lang="en-US" dirty="0" smtClean="0"/>
              <a:t> : changes from one page to another. </a:t>
            </a:r>
          </a:p>
          <a:p>
            <a:pPr lvl="1"/>
            <a:r>
              <a:rPr lang="en-US" dirty="0" smtClean="0"/>
              <a:t>This method is used internally for the page loading and transitioning that occurs as a result of clicking a link or submitting a form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>
                <a:solidFill>
                  <a:srgbClr val="0033CC"/>
                </a:solidFill>
              </a:rPr>
              <a:t>loadPage</a:t>
            </a:r>
            <a:r>
              <a:rPr lang="en-US" dirty="0" smtClean="0"/>
              <a:t> : Loads an external page, enhances its content &amp; insert it into the DOM. </a:t>
            </a:r>
          </a:p>
          <a:p>
            <a:pPr lvl="1"/>
            <a:r>
              <a:rPr lang="en-US" dirty="0" smtClean="0"/>
              <a:t>This method is called internally by the </a:t>
            </a:r>
            <a:r>
              <a:rPr lang="en-US" dirty="0" err="1" smtClean="0"/>
              <a:t>changePage</a:t>
            </a:r>
            <a:r>
              <a:rPr lang="en-US" dirty="0" smtClean="0"/>
              <a:t>() function when its first argument is a URL.</a:t>
            </a:r>
            <a:endParaRPr 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976948" y="3239631"/>
            <a:ext cx="7488619" cy="961696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$('#btn1').bind('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tap',function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(){	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$.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mobile.changePage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('#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secondpage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', { transition: "flip" } );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});</a:t>
            </a:r>
            <a:endParaRPr lang="en-IN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731064" y="5712848"/>
            <a:ext cx="5980386" cy="8513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//load the "about us" page into the DOM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$.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mobile.loadPage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 "about/us.html" );</a:t>
            </a:r>
            <a:endParaRPr lang="en-IN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8.2 : Methods and Utilities</a:t>
            </a:r>
            <a:r>
              <a:rPr lang="en-US" sz="1200" b="1" dirty="0" smtClean="0"/>
              <a:t> 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400" b="1" dirty="0" smtClean="0"/>
              <a:t>Methods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33CC"/>
                </a:solidFill>
              </a:rPr>
              <a:t>pageLoading</a:t>
            </a:r>
            <a:r>
              <a:rPr lang="en-US" dirty="0" smtClean="0"/>
              <a:t> : shows and hides the </a:t>
            </a:r>
            <a:r>
              <a:rPr lang="en-US" dirty="0" err="1" smtClean="0"/>
              <a:t>jQuery</a:t>
            </a:r>
            <a:r>
              <a:rPr lang="en-US" dirty="0" smtClean="0"/>
              <a:t> Mobile loading dialog.</a:t>
            </a:r>
          </a:p>
          <a:p>
            <a:r>
              <a:rPr lang="en-US" dirty="0" err="1" smtClean="0">
                <a:solidFill>
                  <a:srgbClr val="0033CC"/>
                </a:solidFill>
              </a:rPr>
              <a:t>silentScroll</a:t>
            </a:r>
            <a:r>
              <a:rPr lang="en-US" dirty="0" smtClean="0"/>
              <a:t>  : scrolls to a particular Y position without triggering scroll event listeners.</a:t>
            </a:r>
          </a:p>
          <a:p>
            <a:pPr lvl="1"/>
            <a:r>
              <a:rPr lang="en-US" dirty="0" smtClean="0"/>
              <a:t>The method takes an integer argument which corresponds to the y-position to scroll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08690" y="3294993"/>
            <a:ext cx="5160579" cy="141889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// Scroll down to the desired location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$.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mobile.silentScroll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(500);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&lt;/script&gt;</a:t>
            </a:r>
            <a:endParaRPr lang="en-IN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Config.html</a:t>
            </a:r>
          </a:p>
          <a:p>
            <a:r>
              <a:rPr lang="en-US" dirty="0" smtClean="0"/>
              <a:t>Utility.html</a:t>
            </a:r>
          </a:p>
          <a:p>
            <a:r>
              <a:rPr lang="en-US" dirty="0" smtClean="0"/>
              <a:t>externalpage.html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X.X: [Topic]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Topic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learnt:</a:t>
            </a:r>
          </a:p>
          <a:p>
            <a:pPr lvl="1"/>
            <a:r>
              <a:rPr lang="en-US" dirty="0" smtClean="0"/>
              <a:t>Configuring defaults  </a:t>
            </a:r>
          </a:p>
          <a:p>
            <a:pPr lvl="1"/>
            <a:r>
              <a:rPr lang="en-US" dirty="0" smtClean="0"/>
              <a:t>Utility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Question 1 : The </a:t>
            </a:r>
            <a:r>
              <a:rPr lang="en-US" sz="2000" b="1" dirty="0" err="1" smtClean="0"/>
              <a:t>changepage</a:t>
            </a:r>
            <a:r>
              <a:rPr lang="en-US" sz="2000" b="1" dirty="0" smtClean="0"/>
              <a:t> method allows user to p</a:t>
            </a:r>
            <a:r>
              <a:rPr lang="en-US" dirty="0" smtClean="0"/>
              <a:t>rogrammatically change from one page to another using a transition effect</a:t>
            </a:r>
            <a:endParaRPr lang="en-US" sz="4800" b="1" dirty="0" smtClean="0"/>
          </a:p>
          <a:p>
            <a:pPr lvl="1"/>
            <a:r>
              <a:rPr lang="en-US" dirty="0" smtClean="0"/>
              <a:t>Option 1 : True</a:t>
            </a:r>
          </a:p>
          <a:p>
            <a:pPr lvl="1"/>
            <a:r>
              <a:rPr lang="en-US" dirty="0" smtClean="0"/>
              <a:t>Option 2 : False</a:t>
            </a:r>
          </a:p>
          <a:p>
            <a:r>
              <a:rPr lang="en-US" dirty="0" smtClean="0"/>
              <a:t>Question 2 : Which method allows scrolling to a particular Y position without triggering scroll event listeners. </a:t>
            </a:r>
          </a:p>
          <a:p>
            <a:pPr lvl="1"/>
            <a:r>
              <a:rPr lang="en-US" dirty="0" smtClean="0"/>
              <a:t>Option 1 : scroll</a:t>
            </a:r>
          </a:p>
          <a:p>
            <a:pPr lvl="1"/>
            <a:r>
              <a:rPr lang="en-US" dirty="0" smtClean="0"/>
              <a:t>Option 2 : </a:t>
            </a:r>
            <a:r>
              <a:rPr lang="en-US" dirty="0" err="1" smtClean="0"/>
              <a:t>silentScroll</a:t>
            </a:r>
            <a:endParaRPr lang="en-US" dirty="0" smtClean="0"/>
          </a:p>
          <a:p>
            <a:pPr lvl="1"/>
            <a:r>
              <a:rPr lang="en-US" dirty="0" smtClean="0"/>
              <a:t>Option 3 : </a:t>
            </a:r>
            <a:r>
              <a:rPr lang="en-US" dirty="0" err="1" smtClean="0"/>
              <a:t>scrollSilently</a:t>
            </a:r>
            <a:endParaRPr lang="en-US" dirty="0" smtClean="0"/>
          </a:p>
          <a:p>
            <a:r>
              <a:rPr lang="en-US" dirty="0" smtClean="0"/>
              <a:t>Question 3: Which event  is triggered on document object when </a:t>
            </a:r>
            <a:r>
              <a:rPr lang="en-US" dirty="0" err="1" smtClean="0"/>
              <a:t>jQuery</a:t>
            </a:r>
            <a:r>
              <a:rPr lang="en-US" dirty="0" smtClean="0"/>
              <a:t> Mobile starts?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evel xmlns="2792f03d-d3b8-434f-88d1-32c1c69d1f7a">L1</Level>
    <Category xmlns="2792f03d-d3b8-434f-88d1-32c1c69d1f7a">Module Artifact</Category>
    <Material_x0020_Type xmlns="2792f03d-d3b8-434f-88d1-32c1c69d1f7a">Class book</Material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33F141-96F5-4D41-9DE8-0DBC2A65EA26}"/>
</file>

<file path=customXml/itemProps2.xml><?xml version="1.0" encoding="utf-8"?>
<ds:datastoreItem xmlns:ds="http://schemas.openxmlformats.org/officeDocument/2006/customXml" ds:itemID="{210C4932-29C4-4F54-BFA2-82BFD28C2E42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>ClassBook-LessonXX-Template Capgemini</Template>
  <TotalTime>2000</TotalTime>
  <Words>589</Words>
  <Application>Microsoft Office PowerPoint</Application>
  <PresentationFormat>On-screen Show (4:3)</PresentationFormat>
  <Paragraphs>86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jQuery Mobile</vt:lpstr>
      <vt:lpstr>Lesson Objectives</vt:lpstr>
      <vt:lpstr>8.1 : Configuring defaults    Configuring defaults </vt:lpstr>
      <vt:lpstr>8.2 : Methods and Utilities   Methods</vt:lpstr>
      <vt:lpstr>8.2 : Methods and Utilities   Methods</vt:lpstr>
      <vt:lpstr>Demo</vt:lpstr>
      <vt:lpstr>X.X: [Topic]  Lab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416</cp:revision>
  <dcterms:created xsi:type="dcterms:W3CDTF">2012-05-18T02:59:15Z</dcterms:created>
  <dcterms:modified xsi:type="dcterms:W3CDTF">2017-07-11T05:36:48Z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