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7" r:id="rId5"/>
  </p:sldMasterIdLst>
  <p:notesMasterIdLst>
    <p:notesMasterId r:id="rId21"/>
  </p:notesMasterIdLst>
  <p:handoutMasterIdLst>
    <p:handoutMasterId r:id="rId22"/>
  </p:handoutMasterIdLst>
  <p:sldIdLst>
    <p:sldId id="263" r:id="rId6"/>
    <p:sldId id="264" r:id="rId7"/>
    <p:sldId id="265" r:id="rId8"/>
    <p:sldId id="266" r:id="rId9"/>
    <p:sldId id="267" r:id="rId10"/>
    <p:sldId id="268" r:id="rId11"/>
    <p:sldId id="278" r:id="rId12"/>
    <p:sldId id="273" r:id="rId13"/>
    <p:sldId id="274" r:id="rId14"/>
    <p:sldId id="275" r:id="rId15"/>
    <p:sldId id="276" r:id="rId16"/>
    <p:sldId id="277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E4"/>
    <a:srgbClr val="E6E8F2"/>
    <a:srgbClr val="D0D4E8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10" autoAdjust="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198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5B8CD-F359-4D94-8AD1-923710D8C70B}" type="datetimeFigureOut">
              <a:rPr lang="en-US" smtClean="0"/>
              <a:pPr/>
              <a:t>7/12/2017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5FA1E-2594-4534-BDDE-F96DBDDC82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321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1644" y="428596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43050" y="4100538"/>
            <a:ext cx="4500594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14290" y="71406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Candara" pitchFamily="34" charset="0"/>
                <a:cs typeface="Arial" pitchFamily="34" charset="0"/>
              </a:rPr>
              <a:t>&lt;Course Name&gt;		</a:t>
            </a:r>
            <a:endParaRPr lang="en-US" dirty="0">
              <a:solidFill>
                <a:schemeClr val="tx1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Candara" pitchFamily="34" charset="0"/>
                <a:cs typeface="Arial" pitchFamily="34" charset="0"/>
              </a:rPr>
              <a:t>		    Page 0-</a:t>
            </a:r>
            <a:fld id="{BD9FB300-F9DC-4669-88F4-967ABA23CC04}" type="slidenum">
              <a:rPr lang="en-US" sz="1000" smtClean="0">
                <a:latin typeface="Candar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Candara" pitchFamily="34" charset="0"/>
                <a:cs typeface="Arial" pitchFamily="34" charset="0"/>
              </a:rPr>
              <a:t> </a:t>
            </a:r>
          </a:p>
          <a:p>
            <a:endParaRPr lang="en-US" sz="1000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428736" y="357158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42910"/>
            <a:ext cx="13572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Candara" pitchFamily="34" charset="0"/>
                <a:cs typeface="Arial" pitchFamily="34" charset="0"/>
              </a:rPr>
              <a:t>Instructor Notes:</a:t>
            </a:r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</p:spTree>
    <p:extLst>
      <p:ext uri="{BB962C8B-B14F-4D97-AF65-F5344CB8AC3E}">
        <p14:creationId xmlns:p14="http://schemas.microsoft.com/office/powerpoint/2010/main" val="1412707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432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594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770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885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038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68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770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115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305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999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442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057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727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874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24.xml"/><Relationship Id="rId7" Type="http://schemas.openxmlformats.org/officeDocument/2006/relationships/oleObject" Target="../embeddings/oleObject5.bin"/><Relationship Id="rId2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28.xml"/><Relationship Id="rId7" Type="http://schemas.openxmlformats.org/officeDocument/2006/relationships/oleObject" Target="../embeddings/oleObject6.bin"/><Relationship Id="rId2" Type="http://schemas.openxmlformats.org/officeDocument/2006/relationships/tags" Target="../tags/tag27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vmlDrawing" Target="../drawings/vmlDrawing7.v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5.emf"/><Relationship Id="rId4" Type="http://schemas.openxmlformats.org/officeDocument/2006/relationships/tags" Target="../tags/tag33.xml"/><Relationship Id="rId9" Type="http://schemas.openxmlformats.org/officeDocument/2006/relationships/oleObject" Target="../embeddings/oleObject7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9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13" Type="http://schemas.openxmlformats.org/officeDocument/2006/relationships/image" Target="../media/image9.emf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5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1.xml"/><Relationship Id="rId10" Type="http://schemas.openxmlformats.org/officeDocument/2006/relationships/image" Target="../media/image8.jpeg"/><Relationship Id="rId4" Type="http://schemas.openxmlformats.org/officeDocument/2006/relationships/tags" Target="../tags/tag10.xml"/><Relationship Id="rId9" Type="http://schemas.openxmlformats.org/officeDocument/2006/relationships/image" Target="../media/image7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5.emf"/><Relationship Id="rId2" Type="http://schemas.openxmlformats.org/officeDocument/2006/relationships/tags" Target="../tags/tag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5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8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11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83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21756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6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78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309836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581394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50586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26402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260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6163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531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36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444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9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8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4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shutterstock_111035876.jpg"/>
          <p:cNvPicPr>
            <a:picLocks noChangeAspect="1"/>
          </p:cNvPicPr>
          <p:nvPr userDrawn="1"/>
        </p:nvPicPr>
        <p:blipFill>
          <a:blip r:embed="rId9" cstate="print"/>
          <a:srcRect b="6147"/>
          <a:stretch>
            <a:fillRect/>
          </a:stretch>
        </p:blipFill>
        <p:spPr>
          <a:xfrm>
            <a:off x="0" y="972965"/>
            <a:ext cx="9144000" cy="588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144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14429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79098" y="658705"/>
            <a:ext cx="2880360" cy="685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tretch>
            <a:fillRect/>
          </a:stretch>
        </p:blipFill>
        <p:spPr bwMode="auto">
          <a:xfrm>
            <a:off x="5910040" y="6509494"/>
            <a:ext cx="2889576" cy="2398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06178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675138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90147" y="962025"/>
            <a:ext cx="2883877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21539" y="1512000"/>
            <a:ext cx="4851889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75781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46225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tags" Target="../tags/tag1.xml"/><Relationship Id="rId26" Type="http://schemas.openxmlformats.org/officeDocument/2006/relationships/image" Target="../media/image5.emf"/><Relationship Id="rId3" Type="http://schemas.openxmlformats.org/officeDocument/2006/relationships/slideLayout" Target="../slideLayouts/slideLayout9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vmlDrawing" Target="../drawings/vmlDrawing1.v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6" Type="http://schemas.openxmlformats.org/officeDocument/2006/relationships/theme" Target="../theme/theme2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24" Type="http://schemas.openxmlformats.org/officeDocument/2006/relationships/tags" Target="../tags/tag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tags" Target="../tags/tag6.xml"/><Relationship Id="rId10" Type="http://schemas.openxmlformats.org/officeDocument/2006/relationships/slideLayout" Target="../slideLayouts/slideLayout16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tags" Target="../tags/tag5.xml"/><Relationship Id="rId27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7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2" descr="D:\Temlates\Capgemini_logo_pms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sp>
        <p:nvSpPr>
          <p:cNvPr id="7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July 12,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3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25" imgW="360" imgH="360" progId="">
                  <p:embed/>
                </p:oleObj>
              </mc:Choice>
              <mc:Fallback>
                <p:oleObj name="think-cell Slide" r:id="rId2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1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4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273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AngularJS 1.0 &amp; 2.0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2.4: Form Validation Directives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Form Validation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2.5: Custom Directives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Custom Directives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Applying restrictions to directives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Custom Directives - template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Custom Directives - </a:t>
            </a:r>
            <a:r>
              <a:rPr lang="en-US" dirty="0" err="1" smtClean="0">
                <a:solidFill>
                  <a:schemeClr val="tx1"/>
                </a:solidFill>
              </a:rPr>
              <a:t>templateUrl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Custom Directives – compile() &amp; link function()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Custom Directives - controller Function and require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Custom Directives – Directive's Scope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Custom Directives – Isolated Scope using '@  =  &amp;'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Custom Directives – </a:t>
            </a:r>
            <a:r>
              <a:rPr lang="en-US" dirty="0" err="1" smtClean="0">
                <a:solidFill>
                  <a:schemeClr val="tx1"/>
                </a:solidFill>
              </a:rPr>
              <a:t>Transclusion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Working with </a:t>
            </a:r>
            <a:r>
              <a:rPr lang="en-US" dirty="0" err="1" smtClean="0">
                <a:solidFill>
                  <a:schemeClr val="tx1"/>
                </a:solidFill>
              </a:rPr>
              <a:t>jQuery</a:t>
            </a:r>
            <a:r>
              <a:rPr lang="en-US" dirty="0" smtClean="0">
                <a:solidFill>
                  <a:schemeClr val="tx1"/>
                </a:solidFill>
              </a:rPr>
              <a:t> UI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 2.6: Digest Cycle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Digest Cycle and $scope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$watch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$digest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$apply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800" b="1" dirty="0" smtClean="0">
                <a:solidFill>
                  <a:schemeClr val="tx1"/>
                </a:solidFill>
              </a:rPr>
              <a:t>Lesson 03: </a:t>
            </a:r>
            <a:r>
              <a:rPr lang="en-US" sz="1800" b="1" dirty="0" err="1" smtClean="0">
                <a:solidFill>
                  <a:schemeClr val="tx1"/>
                </a:solidFill>
              </a:rPr>
              <a:t>AngularJS</a:t>
            </a:r>
            <a:r>
              <a:rPr lang="en-US" sz="1800" b="1" dirty="0" smtClean="0">
                <a:solidFill>
                  <a:schemeClr val="tx1"/>
                </a:solidFill>
              </a:rPr>
              <a:t> Filters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3.1: Introduction to filters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Filters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3.2: Built-In filters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Built-In Filters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3.3: Custom filters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Custom Filters</a:t>
            </a:r>
          </a:p>
          <a:p>
            <a:pPr marL="342900" lvl="1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800" b="1" dirty="0" smtClean="0">
                <a:solidFill>
                  <a:schemeClr val="tx1"/>
                </a:solidFill>
              </a:rPr>
              <a:t>Lesson 04: </a:t>
            </a:r>
            <a:r>
              <a:rPr lang="en-US" sz="1800" b="1" dirty="0" err="1" smtClean="0">
                <a:solidFill>
                  <a:schemeClr val="tx1"/>
                </a:solidFill>
              </a:rPr>
              <a:t>AngularJS</a:t>
            </a:r>
            <a:r>
              <a:rPr lang="en-US" sz="1800" b="1" dirty="0" smtClean="0">
                <a:solidFill>
                  <a:schemeClr val="tx1"/>
                </a:solidFill>
              </a:rPr>
              <a:t> Services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4.1: </a:t>
            </a:r>
            <a:r>
              <a:rPr lang="en-US" dirty="0" err="1" smtClean="0">
                <a:solidFill>
                  <a:schemeClr val="tx1"/>
                </a:solidFill>
              </a:rPr>
              <a:t>AngularJS</a:t>
            </a:r>
            <a:r>
              <a:rPr lang="en-US" dirty="0" smtClean="0">
                <a:solidFill>
                  <a:schemeClr val="tx1"/>
                </a:solidFill>
              </a:rPr>
              <a:t> Service Introduction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Service Introduction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4.2: Creating and Registering a Service 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Creating and Registering a Service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Registering service using factory() function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Registering service using service() function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Registering service using provider() function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Registering a Service with $provide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Registering  service using constant() function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Registering  service using value()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4.3: Built-In Services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Built-In Services</a:t>
            </a:r>
          </a:p>
          <a:p>
            <a:pPr lvl="2"/>
            <a:r>
              <a:rPr lang="en-US" dirty="0" err="1" smtClean="0">
                <a:solidFill>
                  <a:schemeClr val="tx1"/>
                </a:solidFill>
              </a:rPr>
              <a:t>AngularJS</a:t>
            </a:r>
            <a:r>
              <a:rPr lang="en-US" dirty="0" smtClean="0">
                <a:solidFill>
                  <a:schemeClr val="tx1"/>
                </a:solidFill>
              </a:rPr>
              <a:t> promise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$q Service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$http Service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$resource Service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$</a:t>
            </a:r>
            <a:r>
              <a:rPr lang="en-US" dirty="0" err="1" smtClean="0">
                <a:solidFill>
                  <a:schemeClr val="tx1"/>
                </a:solidFill>
              </a:rPr>
              <a:t>anchorScroll</a:t>
            </a:r>
            <a:r>
              <a:rPr lang="en-US" dirty="0" smtClean="0">
                <a:solidFill>
                  <a:schemeClr val="tx1"/>
                </a:solidFill>
              </a:rPr>
              <a:t> Service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$</a:t>
            </a:r>
            <a:r>
              <a:rPr lang="en-US" dirty="0" err="1" smtClean="0">
                <a:solidFill>
                  <a:schemeClr val="tx1"/>
                </a:solidFill>
              </a:rPr>
              <a:t>cacheFactory</a:t>
            </a:r>
            <a:r>
              <a:rPr lang="en-US" dirty="0" smtClean="0">
                <a:solidFill>
                  <a:schemeClr val="tx1"/>
                </a:solidFill>
              </a:rPr>
              <a:t> Service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$compile Service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$locale Service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$timeout Service</a:t>
            </a:r>
          </a:p>
          <a:p>
            <a:pPr marL="342900" lvl="1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800" b="1" dirty="0" smtClean="0">
                <a:solidFill>
                  <a:schemeClr val="tx1"/>
                </a:solidFill>
              </a:rPr>
              <a:t>Lesson 05: </a:t>
            </a:r>
            <a:r>
              <a:rPr lang="en-US" sz="1800" b="1" dirty="0" err="1" smtClean="0">
                <a:solidFill>
                  <a:schemeClr val="tx1"/>
                </a:solidFill>
              </a:rPr>
              <a:t>AngularJS</a:t>
            </a:r>
            <a:r>
              <a:rPr lang="en-US" sz="1800" b="1" dirty="0" smtClean="0">
                <a:solidFill>
                  <a:schemeClr val="tx1"/>
                </a:solidFill>
              </a:rPr>
              <a:t> Routing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5.1: </a:t>
            </a:r>
            <a:r>
              <a:rPr lang="en-US" dirty="0" err="1" smtClean="0">
                <a:solidFill>
                  <a:schemeClr val="tx1"/>
                </a:solidFill>
              </a:rPr>
              <a:t>AngularJS</a:t>
            </a:r>
            <a:r>
              <a:rPr lang="en-US" dirty="0" smtClean="0">
                <a:solidFill>
                  <a:schemeClr val="tx1"/>
                </a:solidFill>
              </a:rPr>
              <a:t> Routing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Routing</a:t>
            </a:r>
          </a:p>
          <a:p>
            <a:pPr lvl="2"/>
            <a:r>
              <a:rPr lang="en-US" dirty="0" err="1" smtClean="0">
                <a:solidFill>
                  <a:schemeClr val="tx1"/>
                </a:solidFill>
              </a:rPr>
              <a:t>AngularJS</a:t>
            </a:r>
            <a:r>
              <a:rPr lang="en-US" dirty="0" smtClean="0">
                <a:solidFill>
                  <a:schemeClr val="tx1"/>
                </a:solidFill>
              </a:rPr>
              <a:t> Routes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Setting up page for routing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Routing Modes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Route Parameters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$</a:t>
            </a:r>
            <a:r>
              <a:rPr lang="en-US" dirty="0" err="1" smtClean="0">
                <a:solidFill>
                  <a:schemeClr val="tx1"/>
                </a:solidFill>
              </a:rPr>
              <a:t>routeParams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$route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resolve property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$location service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Route Events</a:t>
            </a:r>
          </a:p>
          <a:p>
            <a:pPr lvl="2"/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</a:rPr>
              <a:t>ng</a:t>
            </a:r>
            <a:r>
              <a:rPr lang="en-US" dirty="0" smtClean="0">
                <a:solidFill>
                  <a:schemeClr val="tx1"/>
                </a:solidFill>
              </a:rPr>
              <a:t>-book The Complete Book on </a:t>
            </a:r>
            <a:r>
              <a:rPr lang="en-US" dirty="0" err="1" smtClean="0">
                <a:solidFill>
                  <a:schemeClr val="tx1"/>
                </a:solidFill>
              </a:rPr>
              <a:t>AngularJS</a:t>
            </a:r>
            <a:r>
              <a:rPr lang="en-US" dirty="0" smtClean="0">
                <a:solidFill>
                  <a:schemeClr val="tx1"/>
                </a:solidFill>
              </a:rPr>
              <a:t> by Ari Lerner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O’REILLY </a:t>
            </a:r>
            <a:r>
              <a:rPr lang="en-US" dirty="0" err="1" smtClean="0">
                <a:solidFill>
                  <a:schemeClr val="tx1"/>
                </a:solidFill>
              </a:rPr>
              <a:t>AngularJS</a:t>
            </a:r>
            <a:r>
              <a:rPr lang="en-US" dirty="0" smtClean="0">
                <a:solidFill>
                  <a:schemeClr val="tx1"/>
                </a:solidFill>
              </a:rPr>
              <a:t> by Brad Green &amp; </a:t>
            </a:r>
            <a:r>
              <a:rPr lang="en-US" dirty="0" err="1" smtClean="0">
                <a:solidFill>
                  <a:schemeClr val="tx1"/>
                </a:solidFill>
              </a:rPr>
              <a:t>Shyam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Seshadri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</a:rPr>
              <a:t>APress</a:t>
            </a:r>
            <a:r>
              <a:rPr lang="en-US" dirty="0" smtClean="0">
                <a:solidFill>
                  <a:schemeClr val="tx1"/>
                </a:solidFill>
              </a:rPr>
              <a:t> Pro </a:t>
            </a:r>
            <a:r>
              <a:rPr lang="en-US" dirty="0" err="1" smtClean="0">
                <a:solidFill>
                  <a:schemeClr val="tx1"/>
                </a:solidFill>
              </a:rPr>
              <a:t>AngularJS</a:t>
            </a:r>
            <a:r>
              <a:rPr lang="en-US" dirty="0" smtClean="0">
                <a:solidFill>
                  <a:schemeClr val="tx1"/>
                </a:solidFill>
              </a:rPr>
              <a:t> by Adam Freeman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PACKT Publishing Instant </a:t>
            </a:r>
            <a:r>
              <a:rPr lang="en-US" dirty="0" err="1" smtClean="0">
                <a:solidFill>
                  <a:schemeClr val="tx1"/>
                </a:solidFill>
              </a:rPr>
              <a:t>AngularJS</a:t>
            </a:r>
            <a:r>
              <a:rPr lang="en-US" dirty="0" smtClean="0">
                <a:solidFill>
                  <a:schemeClr val="tx1"/>
                </a:solidFill>
              </a:rPr>
              <a:t> Starter by Dan Menard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PACKT Publishing Dependency Injection with </a:t>
            </a:r>
            <a:r>
              <a:rPr lang="en-US" dirty="0" err="1" smtClean="0">
                <a:solidFill>
                  <a:schemeClr val="tx1"/>
                </a:solidFill>
              </a:rPr>
              <a:t>AngularJS</a:t>
            </a:r>
            <a:r>
              <a:rPr lang="en-US" dirty="0" smtClean="0">
                <a:solidFill>
                  <a:schemeClr val="tx1"/>
                </a:solidFill>
              </a:rPr>
              <a:t> by Alex </a:t>
            </a:r>
            <a:r>
              <a:rPr lang="en-US" dirty="0" err="1" smtClean="0">
                <a:solidFill>
                  <a:schemeClr val="tx1"/>
                </a:solidFill>
              </a:rPr>
              <a:t>Knol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PACKT Publishing  </a:t>
            </a:r>
            <a:r>
              <a:rPr lang="en-US" dirty="0" err="1" smtClean="0">
                <a:solidFill>
                  <a:schemeClr val="tx1"/>
                </a:solidFill>
              </a:rPr>
              <a:t>AngularJS</a:t>
            </a:r>
            <a:r>
              <a:rPr lang="en-US" dirty="0" smtClean="0">
                <a:solidFill>
                  <a:schemeClr val="tx1"/>
                </a:solidFill>
              </a:rPr>
              <a:t> Directives by Alex </a:t>
            </a:r>
            <a:r>
              <a:rPr lang="en-US" dirty="0" err="1" smtClean="0">
                <a:solidFill>
                  <a:schemeClr val="tx1"/>
                </a:solidFill>
              </a:rPr>
              <a:t>Vanston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https://docs.angularjs.org/guide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https://docs.angularjs.org/api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1219200"/>
            <a:ext cx="19050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Step Courses (if applicable)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Creating Web application using MEAN (</a:t>
            </a:r>
            <a:r>
              <a:rPr lang="en-US" dirty="0" err="1" smtClean="0">
                <a:solidFill>
                  <a:schemeClr val="tx1"/>
                </a:solidFill>
              </a:rPr>
              <a:t>MongoDB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ExpressJS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AngularJS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NodeJS</a:t>
            </a:r>
            <a:r>
              <a:rPr lang="en-US" dirty="0" smtClean="0">
                <a:solidFill>
                  <a:schemeClr val="tx1"/>
                </a:solidFill>
              </a:rPr>
              <a:t>) Stack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58025" y="1066800"/>
            <a:ext cx="19145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Parallel Technology Areas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Knockout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Backbone.JS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</a:rPr>
              <a:t>EmberJS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Meteor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</a:rPr>
              <a:t>ExtJS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History</a:t>
            </a:r>
            <a:endParaRPr lang="en-US" sz="2400" dirty="0"/>
          </a:p>
        </p:txBody>
      </p:sp>
      <p:graphicFrame>
        <p:nvGraphicFramePr>
          <p:cNvPr id="5" name="Group 5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3711"/>
              </p:ext>
            </p:extLst>
          </p:nvPr>
        </p:nvGraphicFramePr>
        <p:xfrm>
          <a:off x="298450" y="1495425"/>
          <a:ext cx="8845550" cy="1447800"/>
        </p:xfrm>
        <a:graphic>
          <a:graphicData uri="http://schemas.openxmlformats.org/drawingml/2006/table">
            <a:tbl>
              <a:tblPr/>
              <a:tblGrid>
                <a:gridCol w="1105694"/>
                <a:gridCol w="1597113"/>
                <a:gridCol w="1883775"/>
                <a:gridCol w="1801871"/>
                <a:gridCol w="2457097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Date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Course Version No.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Software Version No.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Developer / SME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Change Record Remarks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25/08/2014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1.0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AngularJS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 v1.2.20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Karthik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Muthukrishnan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01/07/2017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2.0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AngularJS 1.0 &amp; 2.0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Rahul </a:t>
                      </a:r>
                      <a:r>
                        <a:rPr kumimoji="0" 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vikash</a:t>
                      </a: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Goals and Non Goals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Course Goals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Learning the fundamentals of </a:t>
            </a:r>
            <a:r>
              <a:rPr lang="en-US" dirty="0" err="1" smtClean="0">
                <a:solidFill>
                  <a:schemeClr val="tx1"/>
                </a:solidFill>
              </a:rPr>
              <a:t>AngularJS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Course Non Goals 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Comparison with other MV* frameworks like Backbone.JS, Knockout, </a:t>
            </a:r>
            <a:r>
              <a:rPr lang="en-US" dirty="0" err="1" smtClean="0">
                <a:solidFill>
                  <a:schemeClr val="tx1"/>
                </a:solidFill>
              </a:rPr>
              <a:t>EmberJS</a:t>
            </a:r>
            <a:r>
              <a:rPr lang="en-US" dirty="0" smtClean="0">
                <a:solidFill>
                  <a:schemeClr val="tx1"/>
                </a:solidFill>
              </a:rPr>
              <a:t>, Meteor, </a:t>
            </a:r>
            <a:r>
              <a:rPr lang="en-US" dirty="0" err="1" smtClean="0">
                <a:solidFill>
                  <a:schemeClr val="tx1"/>
                </a:solidFill>
              </a:rPr>
              <a:t>ExtJS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Writing unit tests and Integrated end to end test for Angular components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Creating </a:t>
            </a:r>
            <a:r>
              <a:rPr lang="en-US" dirty="0" err="1" smtClean="0">
                <a:solidFill>
                  <a:schemeClr val="tx1"/>
                </a:solidFill>
              </a:rPr>
              <a:t>RESTful</a:t>
            </a:r>
            <a:r>
              <a:rPr lang="en-US" dirty="0" smtClean="0">
                <a:solidFill>
                  <a:schemeClr val="tx1"/>
                </a:solidFill>
              </a:rPr>
              <a:t> Services.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Pre-requisites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HTML, JavaScript, AJAX Basics &amp; </a:t>
            </a:r>
            <a:r>
              <a:rPr lang="en-US" dirty="0" err="1" smtClean="0">
                <a:solidFill>
                  <a:schemeClr val="tx1"/>
                </a:solidFill>
              </a:rPr>
              <a:t>jQuery</a:t>
            </a:r>
            <a:r>
              <a:rPr lang="en-US" dirty="0" smtClean="0">
                <a:solidFill>
                  <a:schemeClr val="tx1"/>
                </a:solidFill>
              </a:rPr>
              <a:t> Basics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Intended Audience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Web application developers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219200"/>
            <a:ext cx="1000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 Wise Schedule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Day 1</a:t>
            </a:r>
          </a:p>
          <a:p>
            <a:pPr lvl="1">
              <a:buNone/>
            </a:pPr>
            <a:r>
              <a:rPr lang="en-US" dirty="0" smtClean="0"/>
              <a:t>Lesson 1: Introduction to AngularJS </a:t>
            </a:r>
            <a:endParaRPr lang="en-US" dirty="0" smtClean="0"/>
          </a:p>
          <a:p>
            <a:pPr lvl="1">
              <a:buNone/>
            </a:pPr>
            <a:r>
              <a:rPr lang="en-US" dirty="0"/>
              <a:t>Lesson 2: AngularJS </a:t>
            </a:r>
            <a:r>
              <a:rPr lang="en-US" dirty="0" smtClean="0"/>
              <a:t>Directives</a:t>
            </a:r>
          </a:p>
          <a:p>
            <a:pPr lvl="1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Day 2</a:t>
            </a:r>
          </a:p>
          <a:p>
            <a:pPr marL="174625" lvl="1" indent="0">
              <a:buNone/>
            </a:pPr>
            <a:r>
              <a:rPr lang="en-US" dirty="0"/>
              <a:t>Lesson 3: AngularJS </a:t>
            </a:r>
            <a:r>
              <a:rPr lang="en-US" dirty="0" smtClean="0"/>
              <a:t>Filters</a:t>
            </a:r>
          </a:p>
          <a:p>
            <a:pPr marL="174625" lvl="1" indent="0">
              <a:buNone/>
            </a:pPr>
            <a:r>
              <a:rPr lang="en-US" dirty="0"/>
              <a:t>Lesson 4 : AngularJS Services</a:t>
            </a:r>
          </a:p>
          <a:p>
            <a:pPr marL="174625" lvl="1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Day 3</a:t>
            </a:r>
          </a:p>
          <a:p>
            <a:pPr lvl="1">
              <a:buNone/>
            </a:pPr>
            <a:r>
              <a:rPr lang="en-US" dirty="0" smtClean="0"/>
              <a:t>Lesson </a:t>
            </a:r>
            <a:r>
              <a:rPr lang="en-US" dirty="0" smtClean="0"/>
              <a:t>4 : AngularJS </a:t>
            </a:r>
            <a:r>
              <a:rPr lang="en-US" dirty="0" smtClean="0"/>
              <a:t>Services</a:t>
            </a:r>
          </a:p>
          <a:p>
            <a:pPr lvl="1">
              <a:buNone/>
            </a:pPr>
            <a:r>
              <a:rPr lang="en-US" dirty="0"/>
              <a:t>Lesson 5: AngularJS Routing</a:t>
            </a:r>
          </a:p>
          <a:p>
            <a:pPr lvl="1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Day 4</a:t>
            </a:r>
          </a:p>
          <a:p>
            <a:pPr lvl="1">
              <a:buNone/>
            </a:pPr>
            <a:r>
              <a:rPr lang="en-US" dirty="0" smtClean="0"/>
              <a:t> Lesson </a:t>
            </a:r>
            <a:r>
              <a:rPr lang="en-US" dirty="0" smtClean="0"/>
              <a:t>5: AngularJS </a:t>
            </a:r>
            <a:r>
              <a:rPr lang="en-US" dirty="0" smtClean="0"/>
              <a:t>Routing(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/>
              <a:t> </a:t>
            </a:r>
            <a:r>
              <a:rPr lang="en-US" dirty="0" smtClean="0"/>
              <a:t>Lesson 6 : </a:t>
            </a:r>
            <a:r>
              <a:rPr lang="en-US" dirty="0" err="1" smtClean="0"/>
              <a:t>TypeScript</a:t>
            </a:r>
            <a:r>
              <a:rPr lang="en-US" dirty="0" smtClean="0"/>
              <a:t> Introduction</a:t>
            </a:r>
          </a:p>
          <a:p>
            <a:pPr lvl="1">
              <a:buNone/>
            </a:pPr>
            <a:r>
              <a:rPr lang="en-US" dirty="0"/>
              <a:t> </a:t>
            </a:r>
            <a:r>
              <a:rPr lang="en-US" dirty="0" smtClean="0"/>
              <a:t>Lesson </a:t>
            </a:r>
            <a:r>
              <a:rPr lang="en-US" dirty="0" smtClean="0"/>
              <a:t>7 : Angular 2 Fundamentals</a:t>
            </a: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 Wise Schedule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Day </a:t>
            </a:r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en-US" sz="2000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Lesson </a:t>
            </a:r>
            <a:r>
              <a:rPr lang="en-US" dirty="0" smtClean="0">
                <a:solidFill>
                  <a:schemeClr val="tx1"/>
                </a:solidFill>
              </a:rPr>
              <a:t>8: </a:t>
            </a:r>
            <a:r>
              <a:rPr lang="en-US" dirty="0">
                <a:solidFill>
                  <a:schemeClr val="tx1"/>
                </a:solidFill>
              </a:rPr>
              <a:t>Databinding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Lesson </a:t>
            </a:r>
            <a:r>
              <a:rPr lang="en-US" dirty="0" smtClean="0">
                <a:solidFill>
                  <a:schemeClr val="tx1"/>
                </a:solidFill>
              </a:rPr>
              <a:t>9: </a:t>
            </a:r>
            <a:r>
              <a:rPr lang="en-US" dirty="0">
                <a:solidFill>
                  <a:schemeClr val="tx1"/>
                </a:solidFill>
              </a:rPr>
              <a:t>Directives and </a:t>
            </a:r>
            <a:r>
              <a:rPr lang="en-US" dirty="0" smtClean="0">
                <a:solidFill>
                  <a:schemeClr val="tx1"/>
                </a:solidFill>
              </a:rPr>
              <a:t>Pipes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Lesson 10:</a:t>
            </a:r>
            <a:r>
              <a:rPr lang="en-US" dirty="0"/>
              <a:t>Component </a:t>
            </a:r>
            <a:r>
              <a:rPr lang="en-US" dirty="0" smtClean="0"/>
              <a:t>Lifecycle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Lesson 11:</a:t>
            </a:r>
            <a:r>
              <a:rPr lang="en-US" dirty="0"/>
              <a:t>Services and Dependency Injection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Day 6</a:t>
            </a:r>
          </a:p>
          <a:p>
            <a:pPr marL="174625" lvl="1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     Lesson </a:t>
            </a:r>
            <a:r>
              <a:rPr lang="en-US" dirty="0">
                <a:solidFill>
                  <a:schemeClr val="tx1"/>
                </a:solidFill>
              </a:rPr>
              <a:t>12:</a:t>
            </a:r>
            <a:r>
              <a:rPr lang="en-US" dirty="0"/>
              <a:t> Angular 2 Forms</a:t>
            </a: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Lesson 13: </a:t>
            </a:r>
            <a:r>
              <a:rPr lang="en-US" dirty="0">
                <a:solidFill>
                  <a:schemeClr val="tx1"/>
                </a:solidFill>
              </a:rPr>
              <a:t>Internals of Angular 2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Lesson </a:t>
            </a:r>
            <a:r>
              <a:rPr lang="en-US" dirty="0" smtClean="0">
                <a:solidFill>
                  <a:schemeClr val="tx1"/>
                </a:solidFill>
              </a:rPr>
              <a:t>14: </a:t>
            </a:r>
            <a:r>
              <a:rPr lang="en-US" dirty="0">
                <a:solidFill>
                  <a:schemeClr val="tx1"/>
                </a:solidFill>
              </a:rPr>
              <a:t>Routing</a:t>
            </a: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13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1900" dirty="0" smtClean="0">
                <a:solidFill>
                  <a:schemeClr val="tx1"/>
                </a:solidFill>
              </a:rPr>
              <a:t>Lesson 1: Introduction to </a:t>
            </a:r>
            <a:r>
              <a:rPr lang="en-US" sz="1900" dirty="0" err="1" smtClean="0">
                <a:solidFill>
                  <a:schemeClr val="tx1"/>
                </a:solidFill>
              </a:rPr>
              <a:t>AngularJS</a:t>
            </a:r>
            <a:r>
              <a:rPr lang="en-US" sz="1900" dirty="0" smtClean="0">
                <a:solidFill>
                  <a:schemeClr val="tx1"/>
                </a:solidFill>
              </a:rPr>
              <a:t> </a:t>
            </a:r>
          </a:p>
          <a:p>
            <a:pPr lvl="1">
              <a:buNone/>
            </a:pPr>
            <a:r>
              <a:rPr lang="en-US" sz="1700" dirty="0" smtClean="0">
                <a:solidFill>
                  <a:schemeClr val="tx1"/>
                </a:solidFill>
              </a:rPr>
              <a:t>1.1. JavaScript Fundamentals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JavaScript fundamentals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Objects in JavaScript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Creating objects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Checking for non existing property in object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Iterating over object keys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Object reference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this keyword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Constructor Function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Prototypal inheritance 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Static variables and methods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JavaScript Functions 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Working with JavaScript Functions</a:t>
            </a:r>
          </a:p>
          <a:p>
            <a:pPr lvl="1">
              <a:buNone/>
            </a:pPr>
            <a:r>
              <a:rPr lang="en-US" sz="1700" dirty="0" smtClean="0">
                <a:solidFill>
                  <a:schemeClr val="tx1"/>
                </a:solidFill>
              </a:rPr>
              <a:t>1.2. MV* Frameworks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MV* Frameworks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Model, View and Controllers</a:t>
            </a:r>
          </a:p>
          <a:p>
            <a:pPr lvl="1">
              <a:buNone/>
            </a:pPr>
            <a:r>
              <a:rPr lang="en-US" sz="1700" dirty="0" smtClean="0">
                <a:solidFill>
                  <a:schemeClr val="tx1"/>
                </a:solidFill>
              </a:rPr>
              <a:t>1.3. </a:t>
            </a:r>
            <a:r>
              <a:rPr lang="en-US" sz="1700" dirty="0" err="1" smtClean="0">
                <a:solidFill>
                  <a:schemeClr val="tx1"/>
                </a:solidFill>
              </a:rPr>
              <a:t>AngularJS</a:t>
            </a:r>
            <a:r>
              <a:rPr lang="en-US" sz="1700" dirty="0" smtClean="0">
                <a:solidFill>
                  <a:schemeClr val="tx1"/>
                </a:solidFill>
              </a:rPr>
              <a:t>  Introduction</a:t>
            </a:r>
          </a:p>
          <a:p>
            <a:pPr lvl="2"/>
            <a:r>
              <a:rPr lang="en-US" sz="1300" dirty="0" err="1" smtClean="0">
                <a:solidFill>
                  <a:schemeClr val="tx1"/>
                </a:solidFill>
              </a:rPr>
              <a:t>AngularJS</a:t>
            </a:r>
            <a:r>
              <a:rPr lang="en-US" sz="1300" dirty="0" smtClean="0">
                <a:solidFill>
                  <a:schemeClr val="tx1"/>
                </a:solidFill>
              </a:rPr>
              <a:t> Features 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AngularJS</a:t>
            </a:r>
            <a:r>
              <a:rPr lang="en-US" sz="1300" dirty="0" smtClean="0">
                <a:solidFill>
                  <a:schemeClr val="tx1"/>
                </a:solidFill>
              </a:rPr>
              <a:t> Controller and Scope</a:t>
            </a:r>
          </a:p>
          <a:p>
            <a:pPr lvl="2"/>
            <a:r>
              <a:rPr lang="en-US" sz="1300" dirty="0" err="1" smtClean="0">
                <a:solidFill>
                  <a:schemeClr val="tx1"/>
                </a:solidFill>
              </a:rPr>
              <a:t>AngularJS</a:t>
            </a:r>
            <a:r>
              <a:rPr lang="en-US" sz="1300" dirty="0" smtClean="0">
                <a:solidFill>
                  <a:schemeClr val="tx1"/>
                </a:solidFill>
              </a:rPr>
              <a:t> Model</a:t>
            </a: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2"/>
            <a:r>
              <a:rPr lang="en-US" sz="1300" dirty="0" err="1" smtClean="0">
                <a:solidFill>
                  <a:schemeClr val="tx1"/>
                </a:solidFill>
              </a:rPr>
              <a:t>AngularJS</a:t>
            </a:r>
            <a:r>
              <a:rPr lang="en-US" sz="1300" dirty="0" smtClean="0">
                <a:solidFill>
                  <a:schemeClr val="tx1"/>
                </a:solidFill>
              </a:rPr>
              <a:t> View and Templates</a:t>
            </a:r>
          </a:p>
          <a:p>
            <a:pPr lvl="2"/>
            <a:r>
              <a:rPr lang="en-US" sz="1300" dirty="0" err="1" smtClean="0">
                <a:solidFill>
                  <a:schemeClr val="tx1"/>
                </a:solidFill>
              </a:rPr>
              <a:t>AngularJS</a:t>
            </a:r>
            <a:r>
              <a:rPr lang="en-US" sz="1300" dirty="0" smtClean="0">
                <a:solidFill>
                  <a:schemeClr val="tx1"/>
                </a:solidFill>
              </a:rPr>
              <a:t> Modules</a:t>
            </a:r>
          </a:p>
          <a:p>
            <a:pPr lvl="2"/>
            <a:r>
              <a:rPr lang="en-US" sz="1300" dirty="0" err="1" smtClean="0">
                <a:solidFill>
                  <a:schemeClr val="tx1"/>
                </a:solidFill>
              </a:rPr>
              <a:t>AngularJs</a:t>
            </a:r>
            <a:r>
              <a:rPr lang="en-US" sz="1300" dirty="0" smtClean="0">
                <a:solidFill>
                  <a:schemeClr val="tx1"/>
                </a:solidFill>
              </a:rPr>
              <a:t> Expressions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$</a:t>
            </a:r>
            <a:r>
              <a:rPr lang="en-US" sz="1300" dirty="0" err="1" smtClean="0">
                <a:solidFill>
                  <a:schemeClr val="tx1"/>
                </a:solidFill>
              </a:rPr>
              <a:t>rootScope</a:t>
            </a:r>
            <a:endParaRPr lang="en-US" sz="1300" dirty="0" smtClean="0">
              <a:solidFill>
                <a:schemeClr val="tx1"/>
              </a:solidFill>
            </a:endParaRP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Steps for Coding Hello World in </a:t>
            </a:r>
            <a:r>
              <a:rPr lang="en-US" sz="1300" dirty="0" err="1" smtClean="0">
                <a:solidFill>
                  <a:schemeClr val="tx1"/>
                </a:solidFill>
              </a:rPr>
              <a:t>AngularJs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Dependency Injection</a:t>
            </a:r>
          </a:p>
          <a:p>
            <a:pPr lvl="2"/>
            <a:r>
              <a:rPr lang="en-US" sz="1300" dirty="0" err="1" smtClean="0">
                <a:solidFill>
                  <a:schemeClr val="tx1"/>
                </a:solidFill>
              </a:rPr>
              <a:t>AngularJS</a:t>
            </a:r>
            <a:r>
              <a:rPr lang="en-US" sz="1300" dirty="0" smtClean="0">
                <a:solidFill>
                  <a:schemeClr val="tx1"/>
                </a:solidFill>
              </a:rPr>
              <a:t> Services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injector Service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How Angular uses injector Service </a:t>
            </a:r>
          </a:p>
          <a:p>
            <a:pPr lvl="2"/>
            <a:r>
              <a:rPr lang="en-US" sz="1300" dirty="0" err="1" smtClean="0">
                <a:solidFill>
                  <a:schemeClr val="tx1"/>
                </a:solidFill>
              </a:rPr>
              <a:t>Config</a:t>
            </a:r>
            <a:r>
              <a:rPr lang="en-US" sz="1300" dirty="0" smtClean="0">
                <a:solidFill>
                  <a:schemeClr val="tx1"/>
                </a:solidFill>
              </a:rPr>
              <a:t> and Run Method</a:t>
            </a:r>
          </a:p>
          <a:p>
            <a:pPr lvl="2"/>
            <a:r>
              <a:rPr lang="en-US" sz="1300" dirty="0" err="1" smtClean="0">
                <a:solidFill>
                  <a:schemeClr val="tx1"/>
                </a:solidFill>
              </a:rPr>
              <a:t>jqLite</a:t>
            </a:r>
            <a:endParaRPr lang="en-US" sz="1300" dirty="0" smtClean="0">
              <a:solidFill>
                <a:schemeClr val="tx1"/>
              </a:solidFill>
            </a:endParaRP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How </a:t>
            </a:r>
            <a:r>
              <a:rPr lang="en-US" sz="1300" dirty="0" err="1" smtClean="0">
                <a:solidFill>
                  <a:schemeClr val="tx1"/>
                </a:solidFill>
              </a:rPr>
              <a:t>AngularJs</a:t>
            </a:r>
            <a:r>
              <a:rPr lang="en-US" sz="1300" dirty="0" smtClean="0">
                <a:solidFill>
                  <a:schemeClr val="tx1"/>
                </a:solidFill>
              </a:rPr>
              <a:t> Works 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 smtClean="0">
                <a:solidFill>
                  <a:schemeClr val="tx1"/>
                </a:solidFill>
              </a:rPr>
              <a:t>Lesson 2: </a:t>
            </a:r>
            <a:r>
              <a:rPr lang="en-US" sz="1900" dirty="0" err="1" smtClean="0">
                <a:solidFill>
                  <a:schemeClr val="tx1"/>
                </a:solidFill>
              </a:rPr>
              <a:t>AngularJS</a:t>
            </a:r>
            <a:r>
              <a:rPr lang="en-US" sz="1900" dirty="0" smtClean="0">
                <a:solidFill>
                  <a:schemeClr val="tx1"/>
                </a:solidFill>
              </a:rPr>
              <a:t> Directives</a:t>
            </a:r>
          </a:p>
          <a:p>
            <a:pPr lvl="1">
              <a:buNone/>
            </a:pPr>
            <a:r>
              <a:rPr lang="en-US" sz="1700" dirty="0" smtClean="0">
                <a:solidFill>
                  <a:schemeClr val="tx1"/>
                </a:solidFill>
              </a:rPr>
              <a:t>2.1: Controllers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Controllers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Controllers – Best practices</a:t>
            </a:r>
          </a:p>
          <a:p>
            <a:pPr lvl="1">
              <a:buNone/>
            </a:pPr>
            <a:r>
              <a:rPr lang="en-US" sz="1700" dirty="0" smtClean="0">
                <a:solidFill>
                  <a:schemeClr val="tx1"/>
                </a:solidFill>
              </a:rPr>
              <a:t>2.2: Directives Introduction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Directives</a:t>
            </a:r>
          </a:p>
          <a:p>
            <a:pPr lvl="1">
              <a:buNone/>
            </a:pPr>
            <a:r>
              <a:rPr lang="en-US" sz="1700" dirty="0" smtClean="0">
                <a:solidFill>
                  <a:schemeClr val="tx1"/>
                </a:solidFill>
              </a:rPr>
              <a:t>2.3: Built-In Directives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Built-In Directives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Built-In Event Directives</a:t>
            </a: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792f03d-d3b8-434f-88d1-32c1c69d1f7a">Template</Material_x0020_Type>
    <Level xmlns="2792f03d-d3b8-434f-88d1-32c1c69d1f7a">Generic</Level>
    <Category xmlns="2792f03d-d3b8-434f-88d1-32c1c69d1f7a">Module Artifact</Category>
  </documentManagement>
</p:properties>
</file>

<file path=customXml/itemProps1.xml><?xml version="1.0" encoding="utf-8"?>
<ds:datastoreItem xmlns:ds="http://schemas.openxmlformats.org/officeDocument/2006/customXml" ds:itemID="{F156D22C-3F26-4567-A295-1E2A2B99CAFB}"/>
</file>

<file path=customXml/itemProps2.xml><?xml version="1.0" encoding="utf-8"?>
<ds:datastoreItem xmlns:ds="http://schemas.openxmlformats.org/officeDocument/2006/customXml" ds:itemID="{E6D7665F-8C87-49F1-94B0-6D13FB5E127F}"/>
</file>

<file path=customXml/itemProps3.xml><?xml version="1.0" encoding="utf-8"?>
<ds:datastoreItem xmlns:ds="http://schemas.openxmlformats.org/officeDocument/2006/customXml" ds:itemID="{E63433B7-998A-4D4C-91CD-BC966B06FCAD}"/>
</file>

<file path=docProps/app.xml><?xml version="1.0" encoding="utf-8"?>
<Properties xmlns="http://schemas.openxmlformats.org/officeDocument/2006/extended-properties" xmlns:vt="http://schemas.openxmlformats.org/officeDocument/2006/docPropsVTypes">
  <Template>ClassBook-Lesson0-Template Capgemini</Template>
  <TotalTime>1498</TotalTime>
  <Words>736</Words>
  <Application>Microsoft Office PowerPoint</Application>
  <PresentationFormat>On-screen Show (4:3)</PresentationFormat>
  <Paragraphs>220</Paragraphs>
  <Slides>15</Slides>
  <Notes>15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Candara</vt:lpstr>
      <vt:lpstr>Helvetica Light</vt:lpstr>
      <vt:lpstr>ＭＳ Ｐゴシック</vt:lpstr>
      <vt:lpstr>Wingdings</vt:lpstr>
      <vt:lpstr>3_Office Theme</vt:lpstr>
      <vt:lpstr>1_Corporate Presentation Template (4x3 - Normal)</vt:lpstr>
      <vt:lpstr>think-cell Slide</vt:lpstr>
      <vt:lpstr>AngularJS 1.0 &amp; 2.0</vt:lpstr>
      <vt:lpstr>Document History</vt:lpstr>
      <vt:lpstr>Course Goals and Non Goals</vt:lpstr>
      <vt:lpstr>Pre-requisites</vt:lpstr>
      <vt:lpstr>Intended Audience</vt:lpstr>
      <vt:lpstr>Day Wise Schedule</vt:lpstr>
      <vt:lpstr>Day Wise Schedule</vt:lpstr>
      <vt:lpstr>Table of Contents</vt:lpstr>
      <vt:lpstr>Table of Contents</vt:lpstr>
      <vt:lpstr>Table of Contents</vt:lpstr>
      <vt:lpstr>Table of Contents</vt:lpstr>
      <vt:lpstr>Table of Contents</vt:lpstr>
      <vt:lpstr>References</vt:lpstr>
      <vt:lpstr>Next Step Courses (if applicable)</vt:lpstr>
      <vt:lpstr>Other Parallel Technology Areas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- Lesson0</dc:title>
  <dc:creator>Karthik Muthukrishnan</dc:creator>
  <cp:lastModifiedBy>Vikash, Rahul</cp:lastModifiedBy>
  <cp:revision>120</cp:revision>
  <dcterms:created xsi:type="dcterms:W3CDTF">2014-04-28T11:21:39Z</dcterms:created>
  <dcterms:modified xsi:type="dcterms:W3CDTF">2017-07-12T05:27:15Z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0x0101000108302FC8669F4799BB2525FF9426D3</vt:lpwstr>
  </property>
</Properties>
</file>