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55"/>
  </p:notesMasterIdLst>
  <p:handoutMasterIdLst>
    <p:handoutMasterId r:id="rId56"/>
  </p:handoutMasterIdLst>
  <p:sldIdLst>
    <p:sldId id="265" r:id="rId5"/>
    <p:sldId id="259" r:id="rId6"/>
    <p:sldId id="281" r:id="rId7"/>
    <p:sldId id="334" r:id="rId8"/>
    <p:sldId id="335" r:id="rId9"/>
    <p:sldId id="336" r:id="rId10"/>
    <p:sldId id="338" r:id="rId11"/>
    <p:sldId id="339" r:id="rId12"/>
    <p:sldId id="340" r:id="rId13"/>
    <p:sldId id="341" r:id="rId14"/>
    <p:sldId id="342" r:id="rId15"/>
    <p:sldId id="343" r:id="rId16"/>
    <p:sldId id="344" r:id="rId17"/>
    <p:sldId id="345" r:id="rId18"/>
    <p:sldId id="346" r:id="rId19"/>
    <p:sldId id="347" r:id="rId20"/>
    <p:sldId id="348" r:id="rId21"/>
    <p:sldId id="298" r:id="rId22"/>
    <p:sldId id="317" r:id="rId23"/>
    <p:sldId id="318" r:id="rId24"/>
    <p:sldId id="301" r:id="rId25"/>
    <p:sldId id="300" r:id="rId26"/>
    <p:sldId id="302" r:id="rId27"/>
    <p:sldId id="303" r:id="rId28"/>
    <p:sldId id="304" r:id="rId29"/>
    <p:sldId id="305" r:id="rId30"/>
    <p:sldId id="306" r:id="rId31"/>
    <p:sldId id="315" r:id="rId32"/>
    <p:sldId id="308" r:id="rId33"/>
    <p:sldId id="310" r:id="rId34"/>
    <p:sldId id="320" r:id="rId35"/>
    <p:sldId id="323" r:id="rId36"/>
    <p:sldId id="322" r:id="rId37"/>
    <p:sldId id="309" r:id="rId38"/>
    <p:sldId id="313" r:id="rId39"/>
    <p:sldId id="324" r:id="rId40"/>
    <p:sldId id="325" r:id="rId41"/>
    <p:sldId id="327" r:id="rId42"/>
    <p:sldId id="332" r:id="rId43"/>
    <p:sldId id="326" r:id="rId44"/>
    <p:sldId id="330" r:id="rId45"/>
    <p:sldId id="331" r:id="rId46"/>
    <p:sldId id="328" r:id="rId47"/>
    <p:sldId id="329" r:id="rId48"/>
    <p:sldId id="350" r:id="rId49"/>
    <p:sldId id="351" r:id="rId50"/>
    <p:sldId id="333" r:id="rId51"/>
    <p:sldId id="314" r:id="rId52"/>
    <p:sldId id="294" r:id="rId53"/>
    <p:sldId id="34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90476" autoAdjust="0"/>
  </p:normalViewPr>
  <p:slideViewPr>
    <p:cSldViewPr snapToGrid="0" showGuides="1">
      <p:cViewPr>
        <p:scale>
          <a:sx n="66" d="100"/>
          <a:sy n="66" d="100"/>
        </p:scale>
        <p:origin x="-1254" y="-18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225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398A4-FE4C-4830-9182-84EE8EB8C5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0D8B5D-3563-41DE-A9CC-D53EEA4A8333}">
      <dgm:prSet phldrT="[Text]"/>
      <dgm:spPr/>
      <dgm:t>
        <a:bodyPr/>
        <a:lstStyle/>
        <a:p>
          <a:r>
            <a:rPr lang="en-US" dirty="0" smtClean="0">
              <a:latin typeface="Candara" pitchFamily="34" charset="0"/>
            </a:rPr>
            <a:t>Model</a:t>
          </a:r>
          <a:endParaRPr lang="en-US" dirty="0">
            <a:latin typeface="Candara" pitchFamily="34" charset="0"/>
          </a:endParaRPr>
        </a:p>
      </dgm:t>
    </dgm:pt>
    <dgm:pt modelId="{A07C2644-9B02-40A9-9234-BCBD04D042C6}" type="parTrans" cxnId="{B8F02A7C-BDBC-426A-9379-2D95AA1124CE}">
      <dgm:prSet/>
      <dgm:spPr/>
      <dgm:t>
        <a:bodyPr/>
        <a:lstStyle/>
        <a:p>
          <a:endParaRPr lang="en-US">
            <a:latin typeface="Candara" pitchFamily="34" charset="0"/>
          </a:endParaRPr>
        </a:p>
      </dgm:t>
    </dgm:pt>
    <dgm:pt modelId="{CC55DE8C-D561-429A-AB98-9D2B8855228C}" type="sibTrans" cxnId="{B8F02A7C-BDBC-426A-9379-2D95AA1124CE}">
      <dgm:prSet/>
      <dgm:spPr/>
      <dgm:t>
        <a:bodyPr/>
        <a:lstStyle/>
        <a:p>
          <a:endParaRPr lang="en-US">
            <a:latin typeface="Candara" pitchFamily="34" charset="0"/>
          </a:endParaRPr>
        </a:p>
      </dgm:t>
    </dgm:pt>
    <dgm:pt modelId="{F0141795-6D46-413B-A0DA-C19B85F66487}">
      <dgm:prSet phldrT="[Text]"/>
      <dgm:spPr/>
      <dgm:t>
        <a:bodyPr/>
        <a:lstStyle/>
        <a:p>
          <a:r>
            <a:rPr lang="en-US" dirty="0" smtClean="0">
              <a:solidFill>
                <a:schemeClr val="tx1"/>
              </a:solidFill>
              <a:latin typeface="Candara" pitchFamily="34" charset="0"/>
            </a:rPr>
            <a:t>Contains the data which we are using in our application</a:t>
          </a:r>
          <a:endParaRPr lang="en-US" dirty="0">
            <a:latin typeface="Candara" pitchFamily="34" charset="0"/>
          </a:endParaRPr>
        </a:p>
      </dgm:t>
    </dgm:pt>
    <dgm:pt modelId="{FDF90380-462A-4B22-A3F6-24202D1DE642}" type="parTrans" cxnId="{24B7065B-269B-4C19-AD23-9DABCDE6B834}">
      <dgm:prSet/>
      <dgm:spPr/>
      <dgm:t>
        <a:bodyPr/>
        <a:lstStyle/>
        <a:p>
          <a:endParaRPr lang="en-US">
            <a:latin typeface="Candara" pitchFamily="34" charset="0"/>
          </a:endParaRPr>
        </a:p>
      </dgm:t>
    </dgm:pt>
    <dgm:pt modelId="{79D786DE-ED17-4DF5-8E15-CC7E3B2BADE3}" type="sibTrans" cxnId="{24B7065B-269B-4C19-AD23-9DABCDE6B834}">
      <dgm:prSet/>
      <dgm:spPr/>
      <dgm:t>
        <a:bodyPr/>
        <a:lstStyle/>
        <a:p>
          <a:endParaRPr lang="en-US">
            <a:latin typeface="Candara" pitchFamily="34" charset="0"/>
          </a:endParaRPr>
        </a:p>
      </dgm:t>
    </dgm:pt>
    <dgm:pt modelId="{86E7F5A6-091E-4337-BE1C-31DB057F762E}">
      <dgm:prSet phldrT="[Text]"/>
      <dgm:spPr/>
      <dgm:t>
        <a:bodyPr/>
        <a:lstStyle/>
        <a:p>
          <a:r>
            <a:rPr lang="en-US" dirty="0" smtClean="0">
              <a:latin typeface="Candara" pitchFamily="34" charset="0"/>
            </a:rPr>
            <a:t>View</a:t>
          </a:r>
          <a:endParaRPr lang="en-US" dirty="0">
            <a:latin typeface="Candara" pitchFamily="34" charset="0"/>
          </a:endParaRPr>
        </a:p>
      </dgm:t>
    </dgm:pt>
    <dgm:pt modelId="{D074C94F-7FBA-4DF1-8729-8D8B999FD5AF}" type="parTrans" cxnId="{C0E84022-C4F4-4FBE-8229-7B1405067B92}">
      <dgm:prSet/>
      <dgm:spPr/>
      <dgm:t>
        <a:bodyPr/>
        <a:lstStyle/>
        <a:p>
          <a:endParaRPr lang="en-US">
            <a:latin typeface="Candara" pitchFamily="34" charset="0"/>
          </a:endParaRPr>
        </a:p>
      </dgm:t>
    </dgm:pt>
    <dgm:pt modelId="{2678B0B9-1C69-4DDD-944A-8B304DE7EDD8}" type="sibTrans" cxnId="{C0E84022-C4F4-4FBE-8229-7B1405067B92}">
      <dgm:prSet/>
      <dgm:spPr/>
      <dgm:t>
        <a:bodyPr/>
        <a:lstStyle/>
        <a:p>
          <a:endParaRPr lang="en-US">
            <a:latin typeface="Candara" pitchFamily="34" charset="0"/>
          </a:endParaRPr>
        </a:p>
      </dgm:t>
    </dgm:pt>
    <dgm:pt modelId="{B2F42B7D-DF20-4434-8A61-4997885B3C4C}">
      <dgm:prSet phldrT="[Text]"/>
      <dgm:spPr/>
      <dgm:t>
        <a:bodyPr/>
        <a:lstStyle/>
        <a:p>
          <a:r>
            <a:rPr lang="en-US" dirty="0" smtClean="0">
              <a:solidFill>
                <a:schemeClr val="tx1"/>
              </a:solidFill>
              <a:latin typeface="Candara" pitchFamily="34" charset="0"/>
            </a:rPr>
            <a:t>Displays the data to the user and read the user input.</a:t>
          </a:r>
          <a:endParaRPr lang="en-US" dirty="0">
            <a:latin typeface="Candara" pitchFamily="34" charset="0"/>
          </a:endParaRPr>
        </a:p>
      </dgm:t>
    </dgm:pt>
    <dgm:pt modelId="{C7F32ADC-23EE-48FB-9155-7E673371DB02}" type="parTrans" cxnId="{07C13978-E6DD-47F7-9FFB-034D0F3A17E6}">
      <dgm:prSet/>
      <dgm:spPr/>
      <dgm:t>
        <a:bodyPr/>
        <a:lstStyle/>
        <a:p>
          <a:endParaRPr lang="en-US">
            <a:latin typeface="Candara" pitchFamily="34" charset="0"/>
          </a:endParaRPr>
        </a:p>
      </dgm:t>
    </dgm:pt>
    <dgm:pt modelId="{091088A4-BA32-4D46-8776-00F88D3A4873}" type="sibTrans" cxnId="{07C13978-E6DD-47F7-9FFB-034D0F3A17E6}">
      <dgm:prSet/>
      <dgm:spPr/>
      <dgm:t>
        <a:bodyPr/>
        <a:lstStyle/>
        <a:p>
          <a:endParaRPr lang="en-US">
            <a:latin typeface="Candara" pitchFamily="34" charset="0"/>
          </a:endParaRPr>
        </a:p>
      </dgm:t>
    </dgm:pt>
    <dgm:pt modelId="{95E5841C-BF4F-42AA-92A7-EBE8E90661D8}">
      <dgm:prSet phldrT="[Text]"/>
      <dgm:spPr/>
      <dgm:t>
        <a:bodyPr/>
        <a:lstStyle/>
        <a:p>
          <a:r>
            <a:rPr lang="en-US" dirty="0" smtClean="0">
              <a:latin typeface="Candara" pitchFamily="34" charset="0"/>
            </a:rPr>
            <a:t>Controller</a:t>
          </a:r>
          <a:endParaRPr lang="en-US" dirty="0">
            <a:latin typeface="Candara" pitchFamily="34" charset="0"/>
          </a:endParaRPr>
        </a:p>
      </dgm:t>
    </dgm:pt>
    <dgm:pt modelId="{B48656F2-B605-48E9-9C36-526845D27877}" type="parTrans" cxnId="{1018D0FD-BA5B-4B0C-9AA8-D77FC9D40718}">
      <dgm:prSet/>
      <dgm:spPr/>
      <dgm:t>
        <a:bodyPr/>
        <a:lstStyle/>
        <a:p>
          <a:endParaRPr lang="en-US">
            <a:latin typeface="Candara" pitchFamily="34" charset="0"/>
          </a:endParaRPr>
        </a:p>
      </dgm:t>
    </dgm:pt>
    <dgm:pt modelId="{8FF916F5-D275-4432-90E8-A8E7CCD003C2}" type="sibTrans" cxnId="{1018D0FD-BA5B-4B0C-9AA8-D77FC9D40718}">
      <dgm:prSet/>
      <dgm:spPr/>
      <dgm:t>
        <a:bodyPr/>
        <a:lstStyle/>
        <a:p>
          <a:endParaRPr lang="en-US">
            <a:latin typeface="Candara" pitchFamily="34" charset="0"/>
          </a:endParaRPr>
        </a:p>
      </dgm:t>
    </dgm:pt>
    <dgm:pt modelId="{6BE33E72-D4A4-44C0-AA80-989469EF5BD6}">
      <dgm:prSet phldrT="[Text]"/>
      <dgm:spPr/>
      <dgm:t>
        <a:bodyPr/>
        <a:lstStyle/>
        <a:p>
          <a:r>
            <a:rPr lang="en-US" dirty="0" smtClean="0">
              <a:solidFill>
                <a:schemeClr val="tx1"/>
              </a:solidFill>
              <a:latin typeface="Candara" pitchFamily="34" charset="0"/>
            </a:rPr>
            <a:t>Format the data for views and handle application state.</a:t>
          </a:r>
          <a:endParaRPr lang="en-US" dirty="0">
            <a:latin typeface="Candara" pitchFamily="34" charset="0"/>
          </a:endParaRPr>
        </a:p>
      </dgm:t>
    </dgm:pt>
    <dgm:pt modelId="{9A428699-E3C7-4258-A08C-9C75DC2F71B0}" type="parTrans" cxnId="{A77B1743-A405-43FC-BA6A-9F1C0F9E640F}">
      <dgm:prSet/>
      <dgm:spPr/>
      <dgm:t>
        <a:bodyPr/>
        <a:lstStyle/>
        <a:p>
          <a:endParaRPr lang="en-US">
            <a:latin typeface="Candara" pitchFamily="34" charset="0"/>
          </a:endParaRPr>
        </a:p>
      </dgm:t>
    </dgm:pt>
    <dgm:pt modelId="{4EE748FD-0415-4B7F-AF70-761F7DAEDE5D}" type="sibTrans" cxnId="{A77B1743-A405-43FC-BA6A-9F1C0F9E640F}">
      <dgm:prSet/>
      <dgm:spPr/>
      <dgm:t>
        <a:bodyPr/>
        <a:lstStyle/>
        <a:p>
          <a:endParaRPr lang="en-US">
            <a:latin typeface="Candara" pitchFamily="34" charset="0"/>
          </a:endParaRPr>
        </a:p>
      </dgm:t>
    </dgm:pt>
    <dgm:pt modelId="{8CC765A7-1BE7-46F3-9C41-2E2380B330CD}" type="pres">
      <dgm:prSet presAssocID="{77E398A4-FE4C-4830-9182-84EE8EB8C5E2}" presName="linear" presStyleCnt="0">
        <dgm:presLayoutVars>
          <dgm:dir/>
          <dgm:animLvl val="lvl"/>
          <dgm:resizeHandles val="exact"/>
        </dgm:presLayoutVars>
      </dgm:prSet>
      <dgm:spPr/>
      <dgm:t>
        <a:bodyPr/>
        <a:lstStyle/>
        <a:p>
          <a:endParaRPr lang="en-US"/>
        </a:p>
      </dgm:t>
    </dgm:pt>
    <dgm:pt modelId="{D49DD481-E587-46C6-BCA3-ED127666DD90}" type="pres">
      <dgm:prSet presAssocID="{6B0D8B5D-3563-41DE-A9CC-D53EEA4A8333}" presName="parentLin" presStyleCnt="0"/>
      <dgm:spPr/>
    </dgm:pt>
    <dgm:pt modelId="{8B564C95-A386-49C1-A42F-767E12C8D1D0}" type="pres">
      <dgm:prSet presAssocID="{6B0D8B5D-3563-41DE-A9CC-D53EEA4A8333}" presName="parentLeftMargin" presStyleLbl="node1" presStyleIdx="0" presStyleCnt="3"/>
      <dgm:spPr/>
      <dgm:t>
        <a:bodyPr/>
        <a:lstStyle/>
        <a:p>
          <a:endParaRPr lang="en-US"/>
        </a:p>
      </dgm:t>
    </dgm:pt>
    <dgm:pt modelId="{B37DB4AF-0C5C-4305-96E5-E3860E07600D}" type="pres">
      <dgm:prSet presAssocID="{6B0D8B5D-3563-41DE-A9CC-D53EEA4A8333}" presName="parentText" presStyleLbl="node1" presStyleIdx="0" presStyleCnt="3">
        <dgm:presLayoutVars>
          <dgm:chMax val="0"/>
          <dgm:bulletEnabled val="1"/>
        </dgm:presLayoutVars>
      </dgm:prSet>
      <dgm:spPr/>
      <dgm:t>
        <a:bodyPr/>
        <a:lstStyle/>
        <a:p>
          <a:endParaRPr lang="en-US"/>
        </a:p>
      </dgm:t>
    </dgm:pt>
    <dgm:pt modelId="{530A3AD4-0ED7-413A-B8C3-AAE2816EF676}" type="pres">
      <dgm:prSet presAssocID="{6B0D8B5D-3563-41DE-A9CC-D53EEA4A8333}" presName="negativeSpace" presStyleCnt="0"/>
      <dgm:spPr/>
    </dgm:pt>
    <dgm:pt modelId="{C4234B59-766B-4EE5-8200-30B065CC2520}" type="pres">
      <dgm:prSet presAssocID="{6B0D8B5D-3563-41DE-A9CC-D53EEA4A8333}" presName="childText" presStyleLbl="conFgAcc1" presStyleIdx="0" presStyleCnt="3">
        <dgm:presLayoutVars>
          <dgm:bulletEnabled val="1"/>
        </dgm:presLayoutVars>
      </dgm:prSet>
      <dgm:spPr/>
      <dgm:t>
        <a:bodyPr/>
        <a:lstStyle/>
        <a:p>
          <a:endParaRPr lang="en-US"/>
        </a:p>
      </dgm:t>
    </dgm:pt>
    <dgm:pt modelId="{DEB2555A-687D-443B-B0E4-9547F9330B01}" type="pres">
      <dgm:prSet presAssocID="{CC55DE8C-D561-429A-AB98-9D2B8855228C}" presName="spaceBetweenRectangles" presStyleCnt="0"/>
      <dgm:spPr/>
    </dgm:pt>
    <dgm:pt modelId="{E243D27C-E24B-446A-8025-A2298E02280D}" type="pres">
      <dgm:prSet presAssocID="{86E7F5A6-091E-4337-BE1C-31DB057F762E}" presName="parentLin" presStyleCnt="0"/>
      <dgm:spPr/>
    </dgm:pt>
    <dgm:pt modelId="{1C863DCC-5983-4189-ABF1-6A0C44A0BFA6}" type="pres">
      <dgm:prSet presAssocID="{86E7F5A6-091E-4337-BE1C-31DB057F762E}" presName="parentLeftMargin" presStyleLbl="node1" presStyleIdx="0" presStyleCnt="3"/>
      <dgm:spPr/>
      <dgm:t>
        <a:bodyPr/>
        <a:lstStyle/>
        <a:p>
          <a:endParaRPr lang="en-US"/>
        </a:p>
      </dgm:t>
    </dgm:pt>
    <dgm:pt modelId="{A2AF0F5B-5A2D-4DD4-9321-07B621439A04}" type="pres">
      <dgm:prSet presAssocID="{86E7F5A6-091E-4337-BE1C-31DB057F762E}" presName="parentText" presStyleLbl="node1" presStyleIdx="1" presStyleCnt="3">
        <dgm:presLayoutVars>
          <dgm:chMax val="0"/>
          <dgm:bulletEnabled val="1"/>
        </dgm:presLayoutVars>
      </dgm:prSet>
      <dgm:spPr/>
      <dgm:t>
        <a:bodyPr/>
        <a:lstStyle/>
        <a:p>
          <a:endParaRPr lang="en-US"/>
        </a:p>
      </dgm:t>
    </dgm:pt>
    <dgm:pt modelId="{7A2A303C-5006-45C8-B729-759580D2F1BF}" type="pres">
      <dgm:prSet presAssocID="{86E7F5A6-091E-4337-BE1C-31DB057F762E}" presName="negativeSpace" presStyleCnt="0"/>
      <dgm:spPr/>
    </dgm:pt>
    <dgm:pt modelId="{ACE82D31-E8DE-49FD-96C8-1923BAE6E29A}" type="pres">
      <dgm:prSet presAssocID="{86E7F5A6-091E-4337-BE1C-31DB057F762E}" presName="childText" presStyleLbl="conFgAcc1" presStyleIdx="1" presStyleCnt="3">
        <dgm:presLayoutVars>
          <dgm:bulletEnabled val="1"/>
        </dgm:presLayoutVars>
      </dgm:prSet>
      <dgm:spPr/>
      <dgm:t>
        <a:bodyPr/>
        <a:lstStyle/>
        <a:p>
          <a:endParaRPr lang="en-US"/>
        </a:p>
      </dgm:t>
    </dgm:pt>
    <dgm:pt modelId="{30FF44F4-FAF1-446C-BA06-5040E7723A7F}" type="pres">
      <dgm:prSet presAssocID="{2678B0B9-1C69-4DDD-944A-8B304DE7EDD8}" presName="spaceBetweenRectangles" presStyleCnt="0"/>
      <dgm:spPr/>
    </dgm:pt>
    <dgm:pt modelId="{8496EEB2-5497-4B31-AF2B-A9C589E4F19C}" type="pres">
      <dgm:prSet presAssocID="{95E5841C-BF4F-42AA-92A7-EBE8E90661D8}" presName="parentLin" presStyleCnt="0"/>
      <dgm:spPr/>
    </dgm:pt>
    <dgm:pt modelId="{4661C59D-3F52-43E0-AD5F-BA988EF22C59}" type="pres">
      <dgm:prSet presAssocID="{95E5841C-BF4F-42AA-92A7-EBE8E90661D8}" presName="parentLeftMargin" presStyleLbl="node1" presStyleIdx="1" presStyleCnt="3"/>
      <dgm:spPr/>
      <dgm:t>
        <a:bodyPr/>
        <a:lstStyle/>
        <a:p>
          <a:endParaRPr lang="en-US"/>
        </a:p>
      </dgm:t>
    </dgm:pt>
    <dgm:pt modelId="{8B7412DE-4473-4274-98E7-E4B2F8CD503F}" type="pres">
      <dgm:prSet presAssocID="{95E5841C-BF4F-42AA-92A7-EBE8E90661D8}" presName="parentText" presStyleLbl="node1" presStyleIdx="2" presStyleCnt="3">
        <dgm:presLayoutVars>
          <dgm:chMax val="0"/>
          <dgm:bulletEnabled val="1"/>
        </dgm:presLayoutVars>
      </dgm:prSet>
      <dgm:spPr/>
      <dgm:t>
        <a:bodyPr/>
        <a:lstStyle/>
        <a:p>
          <a:endParaRPr lang="en-US"/>
        </a:p>
      </dgm:t>
    </dgm:pt>
    <dgm:pt modelId="{AC42E398-9D7A-48B0-8D8F-A896790034DB}" type="pres">
      <dgm:prSet presAssocID="{95E5841C-BF4F-42AA-92A7-EBE8E90661D8}" presName="negativeSpace" presStyleCnt="0"/>
      <dgm:spPr/>
    </dgm:pt>
    <dgm:pt modelId="{BE8C69E7-AEB2-4F10-94F3-4CF0E20CF643}" type="pres">
      <dgm:prSet presAssocID="{95E5841C-BF4F-42AA-92A7-EBE8E90661D8}" presName="childText" presStyleLbl="conFgAcc1" presStyleIdx="2" presStyleCnt="3">
        <dgm:presLayoutVars>
          <dgm:bulletEnabled val="1"/>
        </dgm:presLayoutVars>
      </dgm:prSet>
      <dgm:spPr/>
      <dgm:t>
        <a:bodyPr/>
        <a:lstStyle/>
        <a:p>
          <a:endParaRPr lang="en-US"/>
        </a:p>
      </dgm:t>
    </dgm:pt>
  </dgm:ptLst>
  <dgm:cxnLst>
    <dgm:cxn modelId="{24B7065B-269B-4C19-AD23-9DABCDE6B834}" srcId="{6B0D8B5D-3563-41DE-A9CC-D53EEA4A8333}" destId="{F0141795-6D46-413B-A0DA-C19B85F66487}" srcOrd="0" destOrd="0" parTransId="{FDF90380-462A-4B22-A3F6-24202D1DE642}" sibTransId="{79D786DE-ED17-4DF5-8E15-CC7E3B2BADE3}"/>
    <dgm:cxn modelId="{F4003CD9-39C2-4A45-A290-94F691210678}" type="presOf" srcId="{95E5841C-BF4F-42AA-92A7-EBE8E90661D8}" destId="{8B7412DE-4473-4274-98E7-E4B2F8CD503F}" srcOrd="1" destOrd="0" presId="urn:microsoft.com/office/officeart/2005/8/layout/list1"/>
    <dgm:cxn modelId="{C0E84022-C4F4-4FBE-8229-7B1405067B92}" srcId="{77E398A4-FE4C-4830-9182-84EE8EB8C5E2}" destId="{86E7F5A6-091E-4337-BE1C-31DB057F762E}" srcOrd="1" destOrd="0" parTransId="{D074C94F-7FBA-4DF1-8729-8D8B999FD5AF}" sibTransId="{2678B0B9-1C69-4DDD-944A-8B304DE7EDD8}"/>
    <dgm:cxn modelId="{6841E2A3-5EF7-407A-864E-D98B0A40D67E}" type="presOf" srcId="{95E5841C-BF4F-42AA-92A7-EBE8E90661D8}" destId="{4661C59D-3F52-43E0-AD5F-BA988EF22C59}" srcOrd="0" destOrd="0" presId="urn:microsoft.com/office/officeart/2005/8/layout/list1"/>
    <dgm:cxn modelId="{07C13978-E6DD-47F7-9FFB-034D0F3A17E6}" srcId="{86E7F5A6-091E-4337-BE1C-31DB057F762E}" destId="{B2F42B7D-DF20-4434-8A61-4997885B3C4C}" srcOrd="0" destOrd="0" parTransId="{C7F32ADC-23EE-48FB-9155-7E673371DB02}" sibTransId="{091088A4-BA32-4D46-8776-00F88D3A4873}"/>
    <dgm:cxn modelId="{549B8BE5-F61A-4668-A00C-58DE14C0B9CA}" type="presOf" srcId="{86E7F5A6-091E-4337-BE1C-31DB057F762E}" destId="{A2AF0F5B-5A2D-4DD4-9321-07B621439A04}" srcOrd="1" destOrd="0" presId="urn:microsoft.com/office/officeart/2005/8/layout/list1"/>
    <dgm:cxn modelId="{A77B1743-A405-43FC-BA6A-9F1C0F9E640F}" srcId="{95E5841C-BF4F-42AA-92A7-EBE8E90661D8}" destId="{6BE33E72-D4A4-44C0-AA80-989469EF5BD6}" srcOrd="0" destOrd="0" parTransId="{9A428699-E3C7-4258-A08C-9C75DC2F71B0}" sibTransId="{4EE748FD-0415-4B7F-AF70-761F7DAEDE5D}"/>
    <dgm:cxn modelId="{BF8E05B2-6858-4FF8-98CE-DCBD52C36F7C}" type="presOf" srcId="{B2F42B7D-DF20-4434-8A61-4997885B3C4C}" destId="{ACE82D31-E8DE-49FD-96C8-1923BAE6E29A}" srcOrd="0" destOrd="0" presId="urn:microsoft.com/office/officeart/2005/8/layout/list1"/>
    <dgm:cxn modelId="{B8F02A7C-BDBC-426A-9379-2D95AA1124CE}" srcId="{77E398A4-FE4C-4830-9182-84EE8EB8C5E2}" destId="{6B0D8B5D-3563-41DE-A9CC-D53EEA4A8333}" srcOrd="0" destOrd="0" parTransId="{A07C2644-9B02-40A9-9234-BCBD04D042C6}" sibTransId="{CC55DE8C-D561-429A-AB98-9D2B8855228C}"/>
    <dgm:cxn modelId="{1A507A8E-3A5B-40E3-B026-E5BCEC8ED880}" type="presOf" srcId="{6B0D8B5D-3563-41DE-A9CC-D53EEA4A8333}" destId="{8B564C95-A386-49C1-A42F-767E12C8D1D0}" srcOrd="0" destOrd="0" presId="urn:microsoft.com/office/officeart/2005/8/layout/list1"/>
    <dgm:cxn modelId="{54B69D93-2A67-4649-844A-63E8001E815A}" type="presOf" srcId="{77E398A4-FE4C-4830-9182-84EE8EB8C5E2}" destId="{8CC765A7-1BE7-46F3-9C41-2E2380B330CD}" srcOrd="0" destOrd="0" presId="urn:microsoft.com/office/officeart/2005/8/layout/list1"/>
    <dgm:cxn modelId="{5BC64ED2-F771-41EB-8D57-B7620A40A3A5}" type="presOf" srcId="{6B0D8B5D-3563-41DE-A9CC-D53EEA4A8333}" destId="{B37DB4AF-0C5C-4305-96E5-E3860E07600D}" srcOrd="1" destOrd="0" presId="urn:microsoft.com/office/officeart/2005/8/layout/list1"/>
    <dgm:cxn modelId="{9A7BF572-6905-4E46-A2AA-B59FFBC84F08}" type="presOf" srcId="{F0141795-6D46-413B-A0DA-C19B85F66487}" destId="{C4234B59-766B-4EE5-8200-30B065CC2520}" srcOrd="0" destOrd="0" presId="urn:microsoft.com/office/officeart/2005/8/layout/list1"/>
    <dgm:cxn modelId="{67180264-505D-42B5-AC8A-F6C9881ED91A}" type="presOf" srcId="{6BE33E72-D4A4-44C0-AA80-989469EF5BD6}" destId="{BE8C69E7-AEB2-4F10-94F3-4CF0E20CF643}" srcOrd="0" destOrd="0" presId="urn:microsoft.com/office/officeart/2005/8/layout/list1"/>
    <dgm:cxn modelId="{1018D0FD-BA5B-4B0C-9AA8-D77FC9D40718}" srcId="{77E398A4-FE4C-4830-9182-84EE8EB8C5E2}" destId="{95E5841C-BF4F-42AA-92A7-EBE8E90661D8}" srcOrd="2" destOrd="0" parTransId="{B48656F2-B605-48E9-9C36-526845D27877}" sibTransId="{8FF916F5-D275-4432-90E8-A8E7CCD003C2}"/>
    <dgm:cxn modelId="{25056CEA-C693-48EA-B81A-6380E706C23A}" type="presOf" srcId="{86E7F5A6-091E-4337-BE1C-31DB057F762E}" destId="{1C863DCC-5983-4189-ABF1-6A0C44A0BFA6}" srcOrd="0" destOrd="0" presId="urn:microsoft.com/office/officeart/2005/8/layout/list1"/>
    <dgm:cxn modelId="{BC07A6EA-C5AF-49C5-AA54-BE2C48AB5EA6}" type="presParOf" srcId="{8CC765A7-1BE7-46F3-9C41-2E2380B330CD}" destId="{D49DD481-E587-46C6-BCA3-ED127666DD90}" srcOrd="0" destOrd="0" presId="urn:microsoft.com/office/officeart/2005/8/layout/list1"/>
    <dgm:cxn modelId="{A7CDE66D-1947-4285-8128-F8C9CBB8D26D}" type="presParOf" srcId="{D49DD481-E587-46C6-BCA3-ED127666DD90}" destId="{8B564C95-A386-49C1-A42F-767E12C8D1D0}" srcOrd="0" destOrd="0" presId="urn:microsoft.com/office/officeart/2005/8/layout/list1"/>
    <dgm:cxn modelId="{4ABDC74C-C145-4F84-839D-1981535B132E}" type="presParOf" srcId="{D49DD481-E587-46C6-BCA3-ED127666DD90}" destId="{B37DB4AF-0C5C-4305-96E5-E3860E07600D}" srcOrd="1" destOrd="0" presId="urn:microsoft.com/office/officeart/2005/8/layout/list1"/>
    <dgm:cxn modelId="{E722FCEE-CE18-49D3-BCAD-D3743529B95D}" type="presParOf" srcId="{8CC765A7-1BE7-46F3-9C41-2E2380B330CD}" destId="{530A3AD4-0ED7-413A-B8C3-AAE2816EF676}" srcOrd="1" destOrd="0" presId="urn:microsoft.com/office/officeart/2005/8/layout/list1"/>
    <dgm:cxn modelId="{09A39D16-D6C5-435A-BB8D-0955F95F7C39}" type="presParOf" srcId="{8CC765A7-1BE7-46F3-9C41-2E2380B330CD}" destId="{C4234B59-766B-4EE5-8200-30B065CC2520}" srcOrd="2" destOrd="0" presId="urn:microsoft.com/office/officeart/2005/8/layout/list1"/>
    <dgm:cxn modelId="{4D4C4CDC-C569-4A91-BC26-92C07B0EE72B}" type="presParOf" srcId="{8CC765A7-1BE7-46F3-9C41-2E2380B330CD}" destId="{DEB2555A-687D-443B-B0E4-9547F9330B01}" srcOrd="3" destOrd="0" presId="urn:microsoft.com/office/officeart/2005/8/layout/list1"/>
    <dgm:cxn modelId="{1EBCEE65-5415-4F3E-816D-BF20B9A5EF8A}" type="presParOf" srcId="{8CC765A7-1BE7-46F3-9C41-2E2380B330CD}" destId="{E243D27C-E24B-446A-8025-A2298E02280D}" srcOrd="4" destOrd="0" presId="urn:microsoft.com/office/officeart/2005/8/layout/list1"/>
    <dgm:cxn modelId="{3670BE10-24DA-4ACB-BE74-3D32AB1E1323}" type="presParOf" srcId="{E243D27C-E24B-446A-8025-A2298E02280D}" destId="{1C863DCC-5983-4189-ABF1-6A0C44A0BFA6}" srcOrd="0" destOrd="0" presId="urn:microsoft.com/office/officeart/2005/8/layout/list1"/>
    <dgm:cxn modelId="{3952187F-E263-4980-BD77-2B72B451DA41}" type="presParOf" srcId="{E243D27C-E24B-446A-8025-A2298E02280D}" destId="{A2AF0F5B-5A2D-4DD4-9321-07B621439A04}" srcOrd="1" destOrd="0" presId="urn:microsoft.com/office/officeart/2005/8/layout/list1"/>
    <dgm:cxn modelId="{856F0548-74D6-4C81-93ED-5E62279AC075}" type="presParOf" srcId="{8CC765A7-1BE7-46F3-9C41-2E2380B330CD}" destId="{7A2A303C-5006-45C8-B729-759580D2F1BF}" srcOrd="5" destOrd="0" presId="urn:microsoft.com/office/officeart/2005/8/layout/list1"/>
    <dgm:cxn modelId="{A4C55B82-147F-4EAA-B936-715B0AF8BF81}" type="presParOf" srcId="{8CC765A7-1BE7-46F3-9C41-2E2380B330CD}" destId="{ACE82D31-E8DE-49FD-96C8-1923BAE6E29A}" srcOrd="6" destOrd="0" presId="urn:microsoft.com/office/officeart/2005/8/layout/list1"/>
    <dgm:cxn modelId="{BD3C7D71-0E52-4940-AE66-513AFCE6CD88}" type="presParOf" srcId="{8CC765A7-1BE7-46F3-9C41-2E2380B330CD}" destId="{30FF44F4-FAF1-446C-BA06-5040E7723A7F}" srcOrd="7" destOrd="0" presId="urn:microsoft.com/office/officeart/2005/8/layout/list1"/>
    <dgm:cxn modelId="{8FFE6DD7-A8B2-4C03-8565-B581385F1AD0}" type="presParOf" srcId="{8CC765A7-1BE7-46F3-9C41-2E2380B330CD}" destId="{8496EEB2-5497-4B31-AF2B-A9C589E4F19C}" srcOrd="8" destOrd="0" presId="urn:microsoft.com/office/officeart/2005/8/layout/list1"/>
    <dgm:cxn modelId="{7CB19F65-B08C-467D-8F1A-883FFAF2343D}" type="presParOf" srcId="{8496EEB2-5497-4B31-AF2B-A9C589E4F19C}" destId="{4661C59D-3F52-43E0-AD5F-BA988EF22C59}" srcOrd="0" destOrd="0" presId="urn:microsoft.com/office/officeart/2005/8/layout/list1"/>
    <dgm:cxn modelId="{F20D28CC-E9E4-4B64-B5FC-75ADFB933E5A}" type="presParOf" srcId="{8496EEB2-5497-4B31-AF2B-A9C589E4F19C}" destId="{8B7412DE-4473-4274-98E7-E4B2F8CD503F}" srcOrd="1" destOrd="0" presId="urn:microsoft.com/office/officeart/2005/8/layout/list1"/>
    <dgm:cxn modelId="{E6FC4B8E-313D-48FC-A419-4271B252FD9D}" type="presParOf" srcId="{8CC765A7-1BE7-46F3-9C41-2E2380B330CD}" destId="{AC42E398-9D7A-48B0-8D8F-A896790034DB}" srcOrd="9" destOrd="0" presId="urn:microsoft.com/office/officeart/2005/8/layout/list1"/>
    <dgm:cxn modelId="{FC7EE33D-6925-4C1F-8311-8D5054AEF732}" type="presParOf" srcId="{8CC765A7-1BE7-46F3-9C41-2E2380B330CD}" destId="{BE8C69E7-AEB2-4F10-94F3-4CF0E20CF643}"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latin typeface="Candara" pitchFamily="34" charset="0"/>
              </a:rPr>
              <a:t>In JavaScript :</a:t>
            </a:r>
          </a:p>
          <a:p>
            <a:endParaRPr lang="en-US" dirty="0" smtClean="0">
              <a:latin typeface="Candara" pitchFamily="34" charset="0"/>
            </a:endParaRPr>
          </a:p>
          <a:p>
            <a:pPr algn="just"/>
            <a:r>
              <a:rPr lang="en-US" dirty="0" smtClean="0">
                <a:latin typeface="Candara" pitchFamily="34" charset="0"/>
              </a:rPr>
              <a:t>private variables are declared with the '</a:t>
            </a:r>
            <a:r>
              <a:rPr lang="en-US" dirty="0" err="1" smtClean="0">
                <a:latin typeface="Candara" pitchFamily="34" charset="0"/>
              </a:rPr>
              <a:t>var</a:t>
            </a:r>
            <a:r>
              <a:rPr lang="en-US" dirty="0" smtClean="0">
                <a:latin typeface="Candara" pitchFamily="34" charset="0"/>
              </a:rPr>
              <a:t>' keyword inside the object, and can only be accessed by private functions and privileged methods.</a:t>
            </a:r>
          </a:p>
          <a:p>
            <a:pPr algn="just"/>
            <a:endParaRPr lang="en-US" dirty="0" smtClean="0">
              <a:latin typeface="Candara" pitchFamily="34" charset="0"/>
            </a:endParaRPr>
          </a:p>
          <a:p>
            <a:pPr algn="just"/>
            <a:r>
              <a:rPr lang="en-US" dirty="0" smtClean="0">
                <a:latin typeface="Candara" pitchFamily="34" charset="0"/>
              </a:rPr>
              <a:t>private functions are declared inline inside the object's constructor (or alternatively may be defined via </a:t>
            </a:r>
            <a:r>
              <a:rPr lang="en-US" dirty="0" err="1" smtClean="0">
                <a:latin typeface="Candara" pitchFamily="34" charset="0"/>
              </a:rPr>
              <a:t>var</a:t>
            </a:r>
            <a:r>
              <a:rPr lang="en-US" dirty="0" smtClean="0">
                <a:latin typeface="Candara" pitchFamily="34" charset="0"/>
              </a:rPr>
              <a:t> </a:t>
            </a:r>
            <a:r>
              <a:rPr lang="en-US" dirty="0" err="1" smtClean="0">
                <a:latin typeface="Candara" pitchFamily="34" charset="0"/>
              </a:rPr>
              <a:t>functionName</a:t>
            </a:r>
            <a:r>
              <a:rPr lang="en-US" dirty="0" smtClean="0">
                <a:latin typeface="Candara" pitchFamily="34" charset="0"/>
              </a:rPr>
              <a:t>=function(){...}) and may only be called by privileged methods (including the object's constructor).</a:t>
            </a:r>
          </a:p>
          <a:p>
            <a:pPr algn="just"/>
            <a:endParaRPr lang="en-US" dirty="0" smtClean="0">
              <a:latin typeface="Candara" pitchFamily="34" charset="0"/>
            </a:endParaRPr>
          </a:p>
          <a:p>
            <a:pPr algn="just"/>
            <a:r>
              <a:rPr lang="en-US" dirty="0" smtClean="0">
                <a:latin typeface="Candara" pitchFamily="34" charset="0"/>
              </a:rPr>
              <a:t>privileged methods are declared with </a:t>
            </a:r>
            <a:r>
              <a:rPr lang="en-US" dirty="0" err="1" smtClean="0">
                <a:latin typeface="Candara" pitchFamily="34" charset="0"/>
              </a:rPr>
              <a:t>this.methodName</a:t>
            </a:r>
            <a:r>
              <a:rPr lang="en-US" dirty="0" smtClean="0">
                <a:latin typeface="Candara" pitchFamily="34" charset="0"/>
              </a:rPr>
              <a:t>=function(){...} and may invoked by code external to the object.</a:t>
            </a:r>
          </a:p>
          <a:p>
            <a:pPr algn="just"/>
            <a:endParaRPr lang="en-US" dirty="0" smtClean="0">
              <a:latin typeface="Candara" pitchFamily="34" charset="0"/>
            </a:endParaRPr>
          </a:p>
          <a:p>
            <a:pPr algn="just"/>
            <a:r>
              <a:rPr lang="en-US" dirty="0" smtClean="0">
                <a:latin typeface="Candara" pitchFamily="34" charset="0"/>
              </a:rPr>
              <a:t>public properties are declared with </a:t>
            </a:r>
            <a:r>
              <a:rPr lang="en-US" dirty="0" err="1" smtClean="0">
                <a:latin typeface="Candara" pitchFamily="34" charset="0"/>
              </a:rPr>
              <a:t>this.variableName</a:t>
            </a:r>
            <a:r>
              <a:rPr lang="en-US" dirty="0" smtClean="0">
                <a:latin typeface="Candara" pitchFamily="34" charset="0"/>
              </a:rPr>
              <a:t> and may be read/written from outside the object.</a:t>
            </a:r>
          </a:p>
          <a:p>
            <a:pPr algn="just"/>
            <a:endParaRPr lang="en-US" dirty="0" smtClean="0">
              <a:latin typeface="Candara" pitchFamily="34" charset="0"/>
            </a:endParaRPr>
          </a:p>
          <a:p>
            <a:pPr algn="just"/>
            <a:r>
              <a:rPr lang="en-US" dirty="0" smtClean="0">
                <a:latin typeface="Candara" pitchFamily="34" charset="0"/>
              </a:rPr>
              <a:t>public methods are defined by </a:t>
            </a:r>
            <a:r>
              <a:rPr lang="en-US" dirty="0" err="1" smtClean="0">
                <a:latin typeface="Candara" pitchFamily="34" charset="0"/>
              </a:rPr>
              <a:t>Classname.prototype.methodName</a:t>
            </a:r>
            <a:r>
              <a:rPr lang="en-US" dirty="0" smtClean="0">
                <a:latin typeface="Candara" pitchFamily="34" charset="0"/>
              </a:rPr>
              <a:t> = function(){...} and may be called from outside the object.</a:t>
            </a:r>
          </a:p>
          <a:p>
            <a:pPr algn="just"/>
            <a:endParaRPr lang="en-US" dirty="0" smtClean="0">
              <a:latin typeface="Candara" pitchFamily="34" charset="0"/>
            </a:endParaRPr>
          </a:p>
          <a:p>
            <a:pPr algn="just"/>
            <a:r>
              <a:rPr lang="en-US" dirty="0" smtClean="0">
                <a:latin typeface="Candara" pitchFamily="34" charset="0"/>
              </a:rPr>
              <a:t>prototype properties are defined by </a:t>
            </a:r>
            <a:r>
              <a:rPr lang="en-US" dirty="0" err="1" smtClean="0">
                <a:latin typeface="Candara" pitchFamily="34" charset="0"/>
              </a:rPr>
              <a:t>Classname.prototype.propertyName</a:t>
            </a:r>
            <a:r>
              <a:rPr lang="en-US" dirty="0" smtClean="0">
                <a:latin typeface="Candara" pitchFamily="34" charset="0"/>
              </a:rPr>
              <a:t> = </a:t>
            </a:r>
            <a:r>
              <a:rPr lang="en-US" dirty="0" err="1" smtClean="0">
                <a:latin typeface="Candara" pitchFamily="34" charset="0"/>
              </a:rPr>
              <a:t>someValue</a:t>
            </a:r>
            <a:endParaRPr lang="en-US" dirty="0" smtClean="0">
              <a:latin typeface="Candara" pitchFamily="34" charset="0"/>
            </a:endParaRPr>
          </a:p>
          <a:p>
            <a:pPr algn="just"/>
            <a:endParaRPr lang="en-US" dirty="0" smtClean="0">
              <a:latin typeface="Candara" pitchFamily="34" charset="0"/>
            </a:endParaRPr>
          </a:p>
          <a:p>
            <a:pPr algn="just"/>
            <a:r>
              <a:rPr lang="en-US" dirty="0" smtClean="0">
                <a:latin typeface="Candara" pitchFamily="34" charset="0"/>
              </a:rPr>
              <a:t>static properties are defined by </a:t>
            </a:r>
            <a:r>
              <a:rPr lang="en-US" dirty="0" err="1" smtClean="0">
                <a:latin typeface="Candara" pitchFamily="34" charset="0"/>
              </a:rPr>
              <a:t>Classname.propertyName</a:t>
            </a:r>
            <a:r>
              <a:rPr lang="en-US" dirty="0" smtClean="0">
                <a:latin typeface="Candara" pitchFamily="34" charset="0"/>
              </a:rPr>
              <a:t> = </a:t>
            </a:r>
            <a:r>
              <a:rPr lang="en-US" dirty="0" err="1" smtClean="0">
                <a:latin typeface="Candara" pitchFamily="34" charset="0"/>
              </a:rPr>
              <a:t>someValue</a:t>
            </a:r>
            <a:endParaRPr lang="en-US" dirty="0" smtClean="0">
              <a:latin typeface="Candara" pitchFamily="34" charset="0"/>
            </a:endParaRP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err="1" smtClean="0">
                <a:latin typeface="Candara" pitchFamily="34" charset="0"/>
              </a:rPr>
              <a:t>AngularJS</a:t>
            </a:r>
            <a:r>
              <a:rPr lang="en-US" dirty="0" smtClean="0">
                <a:latin typeface="Candara" pitchFamily="34" charset="0"/>
              </a:rPr>
              <a:t> is a client-side technology, written entirely in JavaScript. </a:t>
            </a:r>
          </a:p>
          <a:p>
            <a:pPr algn="just">
              <a:defRPr/>
            </a:pPr>
            <a:endParaRPr lang="en-US" dirty="0" smtClean="0">
              <a:latin typeface="Candara" pitchFamily="34" charset="0"/>
            </a:endParaRPr>
          </a:p>
          <a:p>
            <a:pPr algn="just">
              <a:defRPr/>
            </a:pPr>
            <a:r>
              <a:rPr lang="en-US" dirty="0" smtClean="0">
                <a:latin typeface="Candara" pitchFamily="34" charset="0"/>
              </a:rPr>
              <a:t>It works with the long-established technologies of the web (HTML, CSS, and JavaScript) to make the development of web apps easier and faster than ever before.</a:t>
            </a:r>
          </a:p>
          <a:p>
            <a:pPr algn="just">
              <a:defRPr/>
            </a:pPr>
            <a:endParaRPr lang="en-US" dirty="0" smtClean="0">
              <a:latin typeface="Candara" pitchFamily="34" charset="0"/>
            </a:endParaRPr>
          </a:p>
          <a:p>
            <a:pPr algn="just">
              <a:defRPr/>
            </a:pPr>
            <a:r>
              <a:rPr lang="en-US" dirty="0" smtClean="0">
                <a:latin typeface="Candara" pitchFamily="34" charset="0"/>
              </a:rPr>
              <a:t>It is a framework that is primarily used to build single-page web applications. </a:t>
            </a:r>
            <a:r>
              <a:rPr lang="en-US" dirty="0" err="1" smtClean="0">
                <a:latin typeface="Candara" pitchFamily="34" charset="0"/>
              </a:rPr>
              <a:t>AngularJS</a:t>
            </a:r>
            <a:r>
              <a:rPr lang="en-US" dirty="0" smtClean="0">
                <a:latin typeface="Candara" pitchFamily="34" charset="0"/>
              </a:rPr>
              <a:t> makes it easy to build interactive, modern web applications by increasing the level of abstraction between the developer and common web app development tasks.</a:t>
            </a:r>
          </a:p>
          <a:p>
            <a:pPr algn="just">
              <a:defRPr/>
            </a:pPr>
            <a:endParaRPr lang="en-US" dirty="0" smtClean="0">
              <a:latin typeface="Candara" pitchFamily="34" charset="0"/>
            </a:endParaRPr>
          </a:p>
          <a:p>
            <a:pPr algn="just">
              <a:defRPr/>
            </a:pPr>
            <a:r>
              <a:rPr lang="en-US" dirty="0" smtClean="0">
                <a:latin typeface="Candara" pitchFamily="34" charset="0"/>
              </a:rPr>
              <a:t>The </a:t>
            </a:r>
            <a:r>
              <a:rPr lang="en-US" dirty="0" err="1" smtClean="0">
                <a:latin typeface="Candara" pitchFamily="34" charset="0"/>
              </a:rPr>
              <a:t>AngularJS</a:t>
            </a:r>
            <a:r>
              <a:rPr lang="en-US" dirty="0" smtClean="0">
                <a:latin typeface="Candara" pitchFamily="34" charset="0"/>
              </a:rPr>
              <a:t> team describes it as a “structural framework for dynamic web apps.”</a:t>
            </a:r>
          </a:p>
          <a:p>
            <a:pPr algn="just">
              <a:defRPr/>
            </a:pPr>
            <a:endParaRPr lang="en-US" dirty="0" smtClean="0">
              <a:latin typeface="Candara" pitchFamily="34" charset="0"/>
            </a:endParaRPr>
          </a:p>
          <a:p>
            <a:pPr algn="just">
              <a:defRPr/>
            </a:pPr>
            <a:r>
              <a:rPr lang="en-US" dirty="0" smtClean="0">
                <a:latin typeface="Candara" pitchFamily="34" charset="0"/>
              </a:rPr>
              <a:t>Single page applications can be done with just JavaScript and AJAX calls, Angular will make this process easier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191000"/>
            <a:ext cx="4586881" cy="4286250"/>
          </a:xfrm>
        </p:spPr>
        <p:txBody>
          <a:bodyPr>
            <a:noAutofit/>
          </a:bodyPr>
          <a:lstStyle/>
          <a:p>
            <a:pPr algn="just"/>
            <a:r>
              <a:rPr lang="en-US" dirty="0" smtClean="0">
                <a:latin typeface="Candara" pitchFamily="34" charset="0"/>
              </a:rPr>
              <a:t>HTML is designed for static </a:t>
            </a:r>
            <a:r>
              <a:rPr lang="en-US" dirty="0" err="1" smtClean="0">
                <a:latin typeface="Candara" pitchFamily="34" charset="0"/>
              </a:rPr>
              <a:t>webpages</a:t>
            </a:r>
            <a:r>
              <a:rPr lang="en-US" dirty="0" smtClean="0">
                <a:latin typeface="Candara" pitchFamily="34" charset="0"/>
              </a:rPr>
              <a:t>, but developing a dynamic site with HTML we need to do many tricks to achieve what we want. With </a:t>
            </a:r>
            <a:r>
              <a:rPr lang="en-US" dirty="0" err="1" smtClean="0">
                <a:latin typeface="Candara" pitchFamily="34" charset="0"/>
              </a:rPr>
              <a:t>AngularJS</a:t>
            </a:r>
            <a:r>
              <a:rPr lang="en-US" dirty="0" smtClean="0">
                <a:latin typeface="Candara" pitchFamily="34" charset="0"/>
              </a:rPr>
              <a:t> extending the HTML it is really simple to make a dynamic site in a proper MVC structure. </a:t>
            </a:r>
          </a:p>
          <a:p>
            <a:pPr algn="just"/>
            <a:endParaRPr lang="en-US" dirty="0" smtClean="0">
              <a:latin typeface="Candara" pitchFamily="34" charset="0"/>
            </a:endParaRPr>
          </a:p>
          <a:p>
            <a:r>
              <a:rPr lang="en-US" dirty="0" smtClean="0">
                <a:latin typeface="Candara" pitchFamily="34" charset="0"/>
              </a:rPr>
              <a:t>With </a:t>
            </a:r>
            <a:r>
              <a:rPr lang="en-US" dirty="0" err="1" smtClean="0">
                <a:latin typeface="Candara" pitchFamily="34" charset="0"/>
              </a:rPr>
              <a:t>AngularJS</a:t>
            </a:r>
            <a:r>
              <a:rPr lang="en-US" dirty="0" smtClean="0">
                <a:latin typeface="Candara" pitchFamily="34" charset="0"/>
              </a:rPr>
              <a:t> we can achieve</a:t>
            </a:r>
          </a:p>
          <a:p>
            <a:r>
              <a:rPr lang="en-US" dirty="0" smtClean="0">
                <a:latin typeface="Candara" pitchFamily="34" charset="0"/>
              </a:rPr>
              <a:t> Create a template and reuse it in application multiple times.</a:t>
            </a:r>
          </a:p>
          <a:p>
            <a:pPr algn="just">
              <a:buFont typeface="Arial" pitchFamily="34" charset="0"/>
              <a:buChar char="•"/>
            </a:pPr>
            <a:r>
              <a:rPr lang="en-US" dirty="0" smtClean="0">
                <a:latin typeface="Candara" pitchFamily="34" charset="0"/>
              </a:rPr>
              <a:t>Can bind data to any element in two ways</a:t>
            </a:r>
          </a:p>
          <a:p>
            <a:pPr algn="just">
              <a:buFont typeface="Arial" pitchFamily="34" charset="0"/>
              <a:buChar char="•"/>
            </a:pPr>
            <a:r>
              <a:rPr lang="en-US" dirty="0" smtClean="0">
                <a:latin typeface="Candara" pitchFamily="34" charset="0"/>
              </a:rPr>
              <a:t>Can directly call the code-behind code in your html.</a:t>
            </a:r>
          </a:p>
          <a:p>
            <a:pPr algn="just">
              <a:buFont typeface="Arial" pitchFamily="34" charset="0"/>
              <a:buChar char="•"/>
            </a:pPr>
            <a:r>
              <a:rPr lang="en-US" dirty="0" smtClean="0">
                <a:latin typeface="Candara" pitchFamily="34" charset="0"/>
              </a:rPr>
              <a:t>Easily validate forms and input fields before submitting it.</a:t>
            </a:r>
          </a:p>
          <a:p>
            <a:pPr algn="just">
              <a:buFont typeface="Arial" pitchFamily="34" charset="0"/>
              <a:buChar char="•"/>
            </a:pPr>
            <a:r>
              <a:rPr lang="en-US" dirty="0" smtClean="0">
                <a:latin typeface="Candara" pitchFamily="34" charset="0"/>
              </a:rPr>
              <a:t>Can control complete DOM structure show/hide, changing everything with </a:t>
            </a:r>
            <a:r>
              <a:rPr lang="en-US" dirty="0" err="1" smtClean="0">
                <a:latin typeface="Candara" pitchFamily="34" charset="0"/>
              </a:rPr>
              <a:t>AngularJS</a:t>
            </a:r>
            <a:r>
              <a:rPr lang="en-US" dirty="0" smtClean="0">
                <a:latin typeface="Candara" pitchFamily="34" charset="0"/>
              </a:rPr>
              <a:t> properties.</a:t>
            </a:r>
          </a:p>
          <a:p>
            <a:pPr algn="just">
              <a:defRPr/>
            </a:pPr>
            <a:endParaRPr lang="en-US" dirty="0" smtClean="0">
              <a:latin typeface="Candara" pitchFamily="34" charset="0"/>
            </a:endParaRPr>
          </a:p>
          <a:p>
            <a:pPr algn="just">
              <a:defRPr/>
            </a:pPr>
            <a:r>
              <a:rPr lang="en-US" dirty="0" smtClean="0">
                <a:latin typeface="Candara" pitchFamily="34" charset="0"/>
              </a:rPr>
              <a:t>In other JavaScript frameworks, we are forced to extend from custom JavaScript objects and manipulate the DOM from the outside. For instance, using </a:t>
            </a:r>
            <a:r>
              <a:rPr lang="en-US" dirty="0" err="1" smtClean="0">
                <a:latin typeface="Candara" pitchFamily="34" charset="0"/>
              </a:rPr>
              <a:t>jQuery</a:t>
            </a:r>
            <a:r>
              <a:rPr lang="en-US" dirty="0" smtClean="0">
                <a:latin typeface="Candara" pitchFamily="34" charset="0"/>
              </a:rPr>
              <a:t>, to add a button in the DOM, we’ll have to know where we’re putting the element and insert it in the appropriate place.</a:t>
            </a:r>
          </a:p>
          <a:p>
            <a:pPr algn="just">
              <a:defRPr/>
            </a:pPr>
            <a:endParaRPr lang="en-US" dirty="0" smtClean="0">
              <a:latin typeface="Candara" pitchFamily="34" charset="0"/>
            </a:endParaRPr>
          </a:p>
          <a:p>
            <a:pPr algn="just">
              <a:defRPr/>
            </a:pPr>
            <a:r>
              <a:rPr lang="en-US" i="1" dirty="0" err="1" smtClean="0">
                <a:latin typeface="Candara" pitchFamily="34" charset="0"/>
              </a:rPr>
              <a:t>var</a:t>
            </a:r>
            <a:r>
              <a:rPr lang="en-US" i="1" dirty="0" smtClean="0">
                <a:latin typeface="Candara" pitchFamily="34" charset="0"/>
              </a:rPr>
              <a:t> $</a:t>
            </a:r>
            <a:r>
              <a:rPr lang="en-US" i="1" dirty="0" err="1" smtClean="0">
                <a:latin typeface="Candara" pitchFamily="34" charset="0"/>
              </a:rPr>
              <a:t>btn</a:t>
            </a:r>
            <a:r>
              <a:rPr lang="en-US" i="1" dirty="0" smtClean="0">
                <a:latin typeface="Candara" pitchFamily="34" charset="0"/>
              </a:rPr>
              <a:t> = $("&lt;button&gt;</a:t>
            </a:r>
            <a:r>
              <a:rPr lang="en-US" i="1" dirty="0" err="1" smtClean="0">
                <a:latin typeface="Candara" pitchFamily="34" charset="0"/>
              </a:rPr>
              <a:t>jQuery</a:t>
            </a:r>
            <a:r>
              <a:rPr lang="en-US" i="1" dirty="0" smtClean="0">
                <a:latin typeface="Candara" pitchFamily="34" charset="0"/>
              </a:rPr>
              <a:t> Button&lt;/button&gt;");</a:t>
            </a:r>
          </a:p>
          <a:p>
            <a:pPr algn="just">
              <a:defRPr/>
            </a:pPr>
            <a:r>
              <a:rPr lang="en-US" i="1" dirty="0" smtClean="0">
                <a:latin typeface="Candara" pitchFamily="34" charset="0"/>
              </a:rPr>
              <a:t>$("#target").append($</a:t>
            </a:r>
            <a:r>
              <a:rPr lang="en-US" i="1" dirty="0" err="1" smtClean="0">
                <a:latin typeface="Candara" pitchFamily="34" charset="0"/>
              </a:rPr>
              <a:t>btn</a:t>
            </a:r>
            <a:r>
              <a:rPr lang="en-US" i="1" dirty="0" smtClean="0">
                <a:latin typeface="Candara" pitchFamily="34" charset="0"/>
              </a:rPr>
              <a:t>);</a:t>
            </a:r>
          </a:p>
          <a:p>
            <a:pPr algn="just">
              <a:defRPr/>
            </a:pPr>
            <a:endParaRPr lang="en-US" dirty="0" smtClean="0">
              <a:latin typeface="Candara" pitchFamily="34" charset="0"/>
            </a:endParaRPr>
          </a:p>
          <a:p>
            <a:pPr algn="just">
              <a:defRPr/>
            </a:pPr>
            <a:r>
              <a:rPr lang="en-US" dirty="0" err="1" smtClean="0">
                <a:latin typeface="Candara" pitchFamily="34" charset="0"/>
              </a:rPr>
              <a:t>AngularJS</a:t>
            </a:r>
            <a:r>
              <a:rPr lang="en-US" dirty="0" smtClean="0">
                <a:latin typeface="Candara" pitchFamily="34" charset="0"/>
              </a:rPr>
              <a:t>, on the other hand, augments HTML to give it native Model-View-Controller (MVC) capabilities. It enables the developer, to encapsulate a portion of entire page as one application, rather than forcing the entire page to be an </a:t>
            </a:r>
            <a:r>
              <a:rPr lang="en-US" dirty="0" err="1" smtClean="0">
                <a:latin typeface="Candara" pitchFamily="34" charset="0"/>
              </a:rPr>
              <a:t>AngularJS</a:t>
            </a:r>
            <a:r>
              <a:rPr lang="en-US" dirty="0" smtClean="0">
                <a:latin typeface="Candara" pitchFamily="34" charset="0"/>
              </a:rPr>
              <a:t> application. </a:t>
            </a:r>
          </a:p>
          <a:p>
            <a:pPr algn="just">
              <a:defRPr/>
            </a:pPr>
            <a:endParaRPr lang="en-US" dirty="0" smtClean="0">
              <a:latin typeface="Candara" pitchFamily="34" charset="0"/>
            </a:endParaRPr>
          </a:p>
          <a:p>
            <a:pPr algn="just">
              <a:defRPr/>
            </a:pPr>
            <a:r>
              <a:rPr lang="en-US" dirty="0" smtClean="0">
                <a:latin typeface="Candara" pitchFamily="34" charset="0"/>
              </a:rPr>
              <a:t>This distinction is particularly beneficial, if the web application already includes another framework or if there is a need to make a portion of the page dynamic while the rest operates as a static page or is controlled by another JavaScript framework.</a:t>
            </a:r>
            <a:endParaRPr lang="en-US" dirty="0">
              <a:latin typeface="Candara" pitchFamily="34" charset="0"/>
            </a:endParaRPr>
          </a:p>
        </p:txBody>
      </p:sp>
      <p:sp>
        <p:nvSpPr>
          <p:cNvPr id="5" name="Text Box 9"/>
          <p:cNvSpPr txBox="1">
            <a:spLocks noChangeArrowheads="1"/>
          </p:cNvSpPr>
          <p:nvPr/>
        </p:nvSpPr>
        <p:spPr bwMode="auto">
          <a:xfrm>
            <a:off x="142874" y="1133475"/>
            <a:ext cx="1685925" cy="1477328"/>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Candara" pitchFamily="34" charset="0"/>
                <a:cs typeface="Arial" pitchFamily="34" charset="0"/>
              </a:rPr>
              <a:t>Use the demos mentioned below to demonstrate </a:t>
            </a:r>
            <a:r>
              <a:rPr lang="en-US" sz="1000" b="0" dirty="0" err="1" smtClean="0">
                <a:latin typeface="Candara" pitchFamily="34" charset="0"/>
                <a:cs typeface="Arial" pitchFamily="34" charset="0"/>
              </a:rPr>
              <a:t>AngularJS</a:t>
            </a:r>
            <a:r>
              <a:rPr lang="en-US" sz="1000" b="0" dirty="0" smtClean="0">
                <a:latin typeface="Candara" pitchFamily="34" charset="0"/>
                <a:cs typeface="Arial" pitchFamily="34" charset="0"/>
              </a:rPr>
              <a:t> features</a:t>
            </a:r>
          </a:p>
          <a:p>
            <a:pPr>
              <a:spcBef>
                <a:spcPct val="50000"/>
              </a:spcBef>
              <a:buFont typeface="Arial" pitchFamily="34" charset="0"/>
              <a:buChar char="•"/>
            </a:pPr>
            <a:r>
              <a:rPr lang="en-US" sz="1000" dirty="0" err="1" smtClean="0">
                <a:latin typeface="Candara" pitchFamily="34" charset="0"/>
                <a:cs typeface="Arial" pitchFamily="34" charset="0"/>
              </a:rPr>
              <a:t>AngularJs-PhoneBookApp</a:t>
            </a:r>
            <a:endParaRPr lang="en-US" sz="1000" dirty="0" smtClean="0">
              <a:latin typeface="Candara" pitchFamily="34" charset="0"/>
              <a:cs typeface="Arial" pitchFamily="34" charset="0"/>
            </a:endParaRP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-Service</a:t>
            </a: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-Filters</a:t>
            </a: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-Routing</a:t>
            </a:r>
            <a:endParaRPr lang="en-US" sz="1000" b="0" dirty="0">
              <a:latin typeface="Candara"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Scopes are a core fundamental of any Angular app. They are used all over the framework. $scope object is where we define the business functionality of the application, the methods in our controllers, and properties in the views.</a:t>
            </a:r>
          </a:p>
          <a:p>
            <a:pPr algn="just">
              <a:defRPr/>
            </a:pPr>
            <a:endParaRPr lang="en-US" dirty="0" smtClean="0">
              <a:latin typeface="Candara" pitchFamily="34" charset="0"/>
            </a:endParaRPr>
          </a:p>
          <a:p>
            <a:pPr algn="just">
              <a:defRPr/>
            </a:pPr>
            <a:r>
              <a:rPr lang="en-US" dirty="0" smtClean="0">
                <a:latin typeface="Candara" pitchFamily="34" charset="0"/>
              </a:rPr>
              <a:t>Scopes are the source of truth for the application state. Because of this live binding, we can rely on the $scope to update immediately when the view modifies it, and we can rely on the view to update when the $scope changes.</a:t>
            </a:r>
          </a:p>
          <a:p>
            <a:pPr algn="just">
              <a:defRPr/>
            </a:pPr>
            <a:endParaRPr lang="en-US" dirty="0" smtClean="0">
              <a:latin typeface="Candara" pitchFamily="34" charset="0"/>
            </a:endParaRPr>
          </a:p>
          <a:p>
            <a:pPr algn="just">
              <a:defRPr/>
            </a:pPr>
            <a:r>
              <a:rPr lang="en-US" dirty="0" smtClean="0">
                <a:latin typeface="Candara" pitchFamily="34" charset="0"/>
              </a:rPr>
              <a:t>$scopes in </a:t>
            </a:r>
            <a:r>
              <a:rPr lang="en-US" dirty="0" err="1" smtClean="0">
                <a:latin typeface="Candara" pitchFamily="34" charset="0"/>
              </a:rPr>
              <a:t>AngularJS</a:t>
            </a:r>
            <a:r>
              <a:rPr lang="en-US" dirty="0" smtClean="0">
                <a:latin typeface="Candara" pitchFamily="34" charset="0"/>
              </a:rPr>
              <a:t> are arranged in a hierarchical structure so that  we can reference properties on parent $scopes. </a:t>
            </a:r>
          </a:p>
          <a:p>
            <a:pPr algn="just">
              <a:defRPr/>
            </a:pPr>
            <a:endParaRPr lang="en-US" dirty="0" smtClean="0">
              <a:latin typeface="Candara" pitchFamily="34" charset="0"/>
            </a:endParaRPr>
          </a:p>
          <a:p>
            <a:pPr algn="just">
              <a:defRPr/>
            </a:pPr>
            <a:r>
              <a:rPr lang="en-US" dirty="0" smtClean="0">
                <a:latin typeface="Candara" pitchFamily="34" charset="0"/>
              </a:rPr>
              <a:t>It is ideal to contain the application logic in a controller and the working data on the scope of the controller.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Most other </a:t>
            </a:r>
            <a:r>
              <a:rPr lang="en-US" dirty="0" err="1" smtClean="0">
                <a:latin typeface="Candara" pitchFamily="34" charset="0"/>
              </a:rPr>
              <a:t>templating</a:t>
            </a:r>
            <a:r>
              <a:rPr lang="en-US" dirty="0" smtClean="0">
                <a:latin typeface="Candara" pitchFamily="34" charset="0"/>
              </a:rPr>
              <a:t> systems consume a static string template and combine it with data, resulting in a new string. The resulting text is then </a:t>
            </a:r>
            <a:r>
              <a:rPr lang="en-US" dirty="0" err="1" smtClean="0">
                <a:latin typeface="Candara" pitchFamily="34" charset="0"/>
              </a:rPr>
              <a:t>innerHTMLed</a:t>
            </a:r>
            <a:r>
              <a:rPr lang="en-US" dirty="0" smtClean="0">
                <a:latin typeface="Candara" pitchFamily="34" charset="0"/>
              </a:rPr>
              <a:t> into an element. This means that any changes to the data need to be re-merged with the template and then </a:t>
            </a:r>
            <a:r>
              <a:rPr lang="en-US" dirty="0" err="1" smtClean="0">
                <a:latin typeface="Candara" pitchFamily="34" charset="0"/>
              </a:rPr>
              <a:t>innerHTMLed</a:t>
            </a:r>
            <a:r>
              <a:rPr lang="en-US" dirty="0" smtClean="0">
                <a:latin typeface="Candara" pitchFamily="34" charset="0"/>
              </a:rPr>
              <a:t> into the DOM.</a:t>
            </a:r>
          </a:p>
          <a:p>
            <a:pPr algn="just">
              <a:defRPr/>
            </a:pPr>
            <a:endParaRPr lang="en-US" dirty="0" smtClean="0">
              <a:latin typeface="Candara" pitchFamily="34" charset="0"/>
            </a:endParaRPr>
          </a:p>
          <a:p>
            <a:pPr algn="just">
              <a:defRPr/>
            </a:pPr>
            <a:r>
              <a:rPr lang="en-US" dirty="0" smtClean="0">
                <a:latin typeface="Candara" pitchFamily="34" charset="0"/>
              </a:rPr>
              <a:t>Angular is different. The Angular compiler consumes the DOM, not string templates. The result is a linking function, which when combined with a scope model results in a live view. The view and scope model bindings are transparent. The developer does not need to make any special calls to update the view. And because </a:t>
            </a:r>
            <a:r>
              <a:rPr lang="en-US" dirty="0" err="1" smtClean="0">
                <a:latin typeface="Candara" pitchFamily="34" charset="0"/>
              </a:rPr>
              <a:t>innerHTML</a:t>
            </a:r>
            <a:r>
              <a:rPr lang="en-US" dirty="0" smtClean="0">
                <a:latin typeface="Candara" pitchFamily="34" charset="0"/>
              </a:rPr>
              <a:t> is not used, you won't accidentally clobber user input. Furthermore, Angular directives can contain not just text bindings, but behavioral constructs as well.</a:t>
            </a:r>
          </a:p>
          <a:p>
            <a:pPr algn="just">
              <a:defRPr/>
            </a:pPr>
            <a:endParaRPr lang="en-US" dirty="0" smtClean="0">
              <a:latin typeface="Candara" pitchFamily="34" charset="0"/>
            </a:endParaRPr>
          </a:p>
          <a:p>
            <a:pPr algn="just">
              <a:defRPr/>
            </a:pPr>
            <a:r>
              <a:rPr lang="en-US" dirty="0" smtClean="0">
                <a:latin typeface="Candara" pitchFamily="34" charset="0"/>
              </a:rPr>
              <a:t>The Angular approach produces a stable DOM. The DOM element instance bound to a model item instance does not change for the lifetime of the binding. This means that the code can get hold of the elements and register event handlers and know that the reference will not be destroyed by template data merge.</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b="1" dirty="0" smtClean="0">
              <a:latin typeface="Candara" pitchFamily="34" charset="0"/>
            </a:endParaRPr>
          </a:p>
          <a:p>
            <a:pPr>
              <a:defRPr/>
            </a:pPr>
            <a:r>
              <a:rPr lang="en-US" b="1" dirty="0" smtClean="0">
                <a:latin typeface="Candara" pitchFamily="34" charset="0"/>
              </a:rPr>
              <a:t>Advantages of Modules</a:t>
            </a:r>
          </a:p>
          <a:p>
            <a:pPr>
              <a:defRPr/>
            </a:pPr>
            <a:endParaRPr lang="en-US" b="1" dirty="0" smtClean="0">
              <a:latin typeface="Candara" pitchFamily="34" charset="0"/>
            </a:endParaRPr>
          </a:p>
          <a:p>
            <a:pPr algn="just">
              <a:buFont typeface="Wingdings" pitchFamily="2" charset="2"/>
              <a:buChar char="Ø"/>
              <a:defRPr/>
            </a:pPr>
            <a:r>
              <a:rPr lang="en-US" dirty="0" smtClean="0">
                <a:latin typeface="Candara" pitchFamily="34" charset="0"/>
              </a:rPr>
              <a:t>Keeping our global namespace clean</a:t>
            </a:r>
          </a:p>
          <a:p>
            <a:pPr algn="just">
              <a:buFont typeface="Wingdings" pitchFamily="2" charset="2"/>
              <a:buChar char="Ø"/>
              <a:defRPr/>
            </a:pPr>
            <a:r>
              <a:rPr lang="en-US" dirty="0" smtClean="0">
                <a:latin typeface="Candara" pitchFamily="34" charset="0"/>
              </a:rPr>
              <a:t>Making tests easier to write and keeping them clean so as to more easily target isolated functionality</a:t>
            </a:r>
          </a:p>
          <a:p>
            <a:pPr algn="just">
              <a:buFont typeface="Wingdings" pitchFamily="2" charset="2"/>
              <a:buChar char="Ø"/>
              <a:defRPr/>
            </a:pPr>
            <a:r>
              <a:rPr lang="en-US" dirty="0" smtClean="0">
                <a:latin typeface="Candara" pitchFamily="34" charset="0"/>
              </a:rPr>
              <a:t>Making it easy to share code between applications</a:t>
            </a:r>
          </a:p>
          <a:p>
            <a:pPr algn="just">
              <a:buFont typeface="Wingdings" pitchFamily="2" charset="2"/>
              <a:buChar char="Ø"/>
              <a:defRPr/>
            </a:pPr>
            <a:r>
              <a:rPr lang="en-US" dirty="0" smtClean="0">
                <a:latin typeface="Candara" pitchFamily="34" charset="0"/>
              </a:rPr>
              <a:t>Allowing our app to load different parts of the code in any order</a:t>
            </a:r>
          </a:p>
          <a:p>
            <a:pPr algn="just">
              <a:defRPr/>
            </a:pPr>
            <a:endParaRPr lang="en-US" dirty="0" smtClean="0">
              <a:latin typeface="Candara" pitchFamily="34" charset="0"/>
            </a:endParaRPr>
          </a:p>
          <a:p>
            <a:pPr algn="just">
              <a:defRPr/>
            </a:pPr>
            <a:r>
              <a:rPr lang="en-US" dirty="0" smtClean="0">
                <a:latin typeface="Candara" pitchFamily="34" charset="0"/>
              </a:rPr>
              <a:t>When writing large applications, we can create several different modules to contain our logic. Creating a module for each piece of functionality gives us the advantage of isolation to write and test.</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188200"/>
            <a:ext cx="4586881" cy="4593849"/>
          </a:xfrm>
        </p:spPr>
        <p:txBody>
          <a:bodyPr>
            <a:normAutofit/>
          </a:bodyPr>
          <a:lstStyle/>
          <a:p>
            <a:pPr algn="just">
              <a:defRPr/>
            </a:pPr>
            <a:r>
              <a:rPr lang="en-US" dirty="0" smtClean="0">
                <a:latin typeface="Candara" pitchFamily="34" charset="0"/>
              </a:rPr>
              <a:t>Run blocks - get executed after the injector is created and are used to </a:t>
            </a:r>
            <a:r>
              <a:rPr lang="en-US" dirty="0" err="1" smtClean="0">
                <a:latin typeface="Candara" pitchFamily="34" charset="0"/>
              </a:rPr>
              <a:t>kickstart</a:t>
            </a:r>
            <a:r>
              <a:rPr lang="en-US" dirty="0" smtClean="0">
                <a:latin typeface="Candara" pitchFamily="34" charset="0"/>
              </a:rPr>
              <a:t> the application. Only instances and constants can be injected into run blocks. This is to prevent further system configuration during application run time.</a:t>
            </a:r>
          </a:p>
          <a:p>
            <a:pPr algn="just">
              <a:defRPr/>
            </a:pPr>
            <a:endParaRPr lang="en-US" dirty="0" smtClean="0">
              <a:latin typeface="Candara" pitchFamily="34" charset="0"/>
            </a:endParaRPr>
          </a:p>
          <a:p>
            <a:pPr algn="just">
              <a:defRPr/>
            </a:pPr>
            <a:r>
              <a:rPr lang="en-US" dirty="0" smtClean="0">
                <a:latin typeface="Candara" pitchFamily="34" charset="0"/>
              </a:rPr>
              <a:t>Run blocks are the closest thing in Angular to the main method. It is executed after all of the service have been configured and the injector has been created.</a:t>
            </a:r>
          </a:p>
          <a:p>
            <a:pPr algn="just">
              <a:defRPr/>
            </a:pPr>
            <a:endParaRPr lang="en-US" dirty="0" smtClean="0">
              <a:latin typeface="Candara" pitchFamily="34" charset="0"/>
            </a:endParaRPr>
          </a:p>
          <a:p>
            <a:pPr algn="just">
              <a:defRPr/>
            </a:pPr>
            <a:r>
              <a:rPr lang="en-US" dirty="0" smtClean="0">
                <a:latin typeface="Candara" pitchFamily="34" charset="0"/>
              </a:rPr>
              <a:t>Variables set at the root-scope are available to the controller scope via prototypical inheritance.</a:t>
            </a:r>
          </a:p>
          <a:p>
            <a:pPr>
              <a:defRPr/>
            </a:pPr>
            <a:endParaRPr lang="en-US" dirty="0" smtClean="0">
              <a:latin typeface="Candara" pitchFamily="34" charset="0"/>
            </a:endParaRPr>
          </a:p>
          <a:p>
            <a:pPr>
              <a:defRPr/>
            </a:pPr>
            <a:endParaRPr lang="en-US" dirty="0" smtClean="0">
              <a:latin typeface="Candara" pitchFamily="34" charset="0"/>
            </a:endParaRPr>
          </a:p>
          <a:p>
            <a:pPr>
              <a:defRPr/>
            </a:pPr>
            <a:endParaRPr lang="en-US" dirty="0" smtClean="0">
              <a:latin typeface="Candara" pitchFamily="34" charset="0"/>
            </a:endParaRPr>
          </a:p>
          <a:p>
            <a:pPr>
              <a:defRPr/>
            </a:pP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AutoShape 4"/>
          <p:cNvSpPr>
            <a:spLocks noChangeArrowheads="1"/>
          </p:cNvSpPr>
          <p:nvPr/>
        </p:nvSpPr>
        <p:spPr bwMode="auto">
          <a:xfrm>
            <a:off x="2028601" y="5667374"/>
            <a:ext cx="4486500" cy="2876551"/>
          </a:xfrm>
          <a:prstGeom prst="roundRect">
            <a:avLst>
              <a:gd name="adj" fmla="val 16667"/>
            </a:avLst>
          </a:prstGeom>
          <a:ln w="3175">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000" dirty="0" smtClean="0">
                <a:solidFill>
                  <a:schemeClr val="tx1"/>
                </a:solidFill>
                <a:latin typeface="Candara" pitchFamily="34" charset="0"/>
                <a:cs typeface="Arial" pitchFamily="34" charset="0"/>
              </a:rPr>
              <a:t>&lt;div </a:t>
            </a:r>
            <a:r>
              <a:rPr lang="en-US" sz="1000" dirty="0" err="1" smtClean="0">
                <a:solidFill>
                  <a:schemeClr val="tx1"/>
                </a:solidFill>
                <a:latin typeface="Candara" pitchFamily="34" charset="0"/>
                <a:cs typeface="Arial" pitchFamily="34" charset="0"/>
              </a:rPr>
              <a:t>ng</a:t>
            </a:r>
            <a:r>
              <a:rPr lang="en-US" sz="1000" dirty="0" smtClean="0">
                <a:solidFill>
                  <a:schemeClr val="tx1"/>
                </a:solidFill>
                <a:latin typeface="Candara" pitchFamily="34" charset="0"/>
                <a:cs typeface="Arial" pitchFamily="34" charset="0"/>
              </a:rPr>
              <a:t>-app="</a:t>
            </a:r>
            <a:r>
              <a:rPr lang="en-US" sz="1000" dirty="0" err="1" smtClean="0">
                <a:solidFill>
                  <a:schemeClr val="tx1"/>
                </a:solidFill>
                <a:latin typeface="Candara" pitchFamily="34" charset="0"/>
                <a:cs typeface="Arial" pitchFamily="34" charset="0"/>
              </a:rPr>
              <a:t>myApp</a:t>
            </a:r>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ng</a:t>
            </a:r>
            <a:r>
              <a:rPr lang="en-US" sz="1000" dirty="0" smtClean="0">
                <a:solidFill>
                  <a:schemeClr val="tx1"/>
                </a:solidFill>
                <a:latin typeface="Candara" pitchFamily="34" charset="0"/>
                <a:cs typeface="Arial" pitchFamily="34" charset="0"/>
              </a:rPr>
              <a:t>-controller="</a:t>
            </a:r>
            <a:r>
              <a:rPr lang="en-US" sz="1000" dirty="0" err="1" smtClean="0">
                <a:solidFill>
                  <a:schemeClr val="tx1"/>
                </a:solidFill>
                <a:latin typeface="Candara" pitchFamily="34" charset="0"/>
                <a:cs typeface="Arial" pitchFamily="34" charset="0"/>
              </a:rPr>
              <a:t>myCntrl</a:t>
            </a:r>
            <a:r>
              <a:rPr lang="en-US" sz="1000" dirty="0" smtClean="0">
                <a:solidFill>
                  <a:schemeClr val="tx1"/>
                </a:solidFill>
                <a:latin typeface="Candara" pitchFamily="34" charset="0"/>
                <a:cs typeface="Arial" pitchFamily="34" charset="0"/>
              </a:rPr>
              <a:t>"&gt;</a:t>
            </a:r>
          </a:p>
          <a:p>
            <a:pPr lvl="1"/>
            <a:r>
              <a:rPr lang="en-US" sz="1000" dirty="0" smtClean="0">
                <a:solidFill>
                  <a:schemeClr val="tx1"/>
                </a:solidFill>
                <a:latin typeface="Candara" pitchFamily="34" charset="0"/>
                <a:cs typeface="Arial" pitchFamily="34" charset="0"/>
              </a:rPr>
              <a:t>    {{company}}</a:t>
            </a:r>
          </a:p>
          <a:p>
            <a:pPr lvl="1"/>
            <a:r>
              <a:rPr lang="en-US" sz="1000" dirty="0" smtClean="0">
                <a:solidFill>
                  <a:schemeClr val="tx1"/>
                </a:solidFill>
                <a:latin typeface="Candara" pitchFamily="34" charset="0"/>
                <a:cs typeface="Arial" pitchFamily="34" charset="0"/>
              </a:rPr>
              <a:t>&lt;/div&gt;</a:t>
            </a:r>
          </a:p>
          <a:p>
            <a:pPr lvl="1"/>
            <a:endParaRPr lang="en-US" sz="1000" dirty="0" smtClean="0">
              <a:solidFill>
                <a:schemeClr val="tx1"/>
              </a:solidFill>
              <a:latin typeface="Candara" pitchFamily="34" charset="0"/>
              <a:cs typeface="Arial" pitchFamily="34" charset="0"/>
            </a:endParaRPr>
          </a:p>
          <a:p>
            <a:pPr lvl="1"/>
            <a:r>
              <a:rPr lang="en-US" sz="1000" dirty="0" err="1" smtClean="0">
                <a:solidFill>
                  <a:schemeClr val="tx1"/>
                </a:solidFill>
                <a:latin typeface="Candara" pitchFamily="34" charset="0"/>
                <a:cs typeface="Arial" pitchFamily="34" charset="0"/>
              </a:rPr>
              <a:t>var</a:t>
            </a:r>
            <a:r>
              <a:rPr lang="en-US" sz="1000" dirty="0" smtClean="0">
                <a:solidFill>
                  <a:schemeClr val="tx1"/>
                </a:solidFill>
                <a:latin typeface="Candara" pitchFamily="34" charset="0"/>
                <a:cs typeface="Arial" pitchFamily="34" charset="0"/>
              </a:rPr>
              <a:t> app= </a:t>
            </a:r>
            <a:r>
              <a:rPr lang="en-US" sz="1000" dirty="0" err="1" smtClean="0">
                <a:solidFill>
                  <a:schemeClr val="tx1"/>
                </a:solidFill>
                <a:latin typeface="Candara" pitchFamily="34" charset="0"/>
                <a:cs typeface="Arial" pitchFamily="34" charset="0"/>
              </a:rPr>
              <a:t>angular.module</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myApp</a:t>
            </a:r>
            <a:r>
              <a:rPr lang="en-US" sz="1000" dirty="0" smtClean="0">
                <a:solidFill>
                  <a:schemeClr val="tx1"/>
                </a:solidFill>
                <a:latin typeface="Candara" pitchFamily="34" charset="0"/>
                <a:cs typeface="Arial" pitchFamily="34" charset="0"/>
              </a:rPr>
              <a:t>",[]);</a:t>
            </a:r>
          </a:p>
          <a:p>
            <a:pPr lvl="1"/>
            <a:r>
              <a:rPr lang="en-US" sz="1000" dirty="0" err="1" smtClean="0">
                <a:solidFill>
                  <a:schemeClr val="tx1"/>
                </a:solidFill>
                <a:latin typeface="Candara" pitchFamily="34" charset="0"/>
                <a:cs typeface="Arial" pitchFamily="34" charset="0"/>
              </a:rPr>
              <a:t>app.run</a:t>
            </a:r>
            <a:r>
              <a:rPr lang="en-US" sz="1000" dirty="0" smtClean="0">
                <a:solidFill>
                  <a:schemeClr val="tx1"/>
                </a:solidFill>
                <a:latin typeface="Candara" pitchFamily="34" charset="0"/>
                <a:cs typeface="Arial" pitchFamily="34" charset="0"/>
              </a:rPr>
              <a:t>(function($</a:t>
            </a:r>
            <a:r>
              <a:rPr lang="en-US" sz="1000" dirty="0" err="1" smtClean="0">
                <a:solidFill>
                  <a:schemeClr val="tx1"/>
                </a:solidFill>
                <a:latin typeface="Candara" pitchFamily="34" charset="0"/>
                <a:cs typeface="Arial" pitchFamily="34" charset="0"/>
              </a:rPr>
              <a:t>rootScope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 = "Microsoft";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rootScope.printCompanyName</a:t>
            </a:r>
            <a:r>
              <a:rPr lang="en-US" sz="1000" dirty="0" smtClean="0">
                <a:solidFill>
                  <a:schemeClr val="tx1"/>
                </a:solidFill>
                <a:latin typeface="Candara" pitchFamily="34" charset="0"/>
                <a:cs typeface="Arial" pitchFamily="34" charset="0"/>
              </a:rPr>
              <a:t> = function() {</a:t>
            </a:r>
          </a:p>
          <a:p>
            <a:pPr lvl="1"/>
            <a:r>
              <a:rPr lang="en-US" sz="1000" dirty="0" smtClean="0">
                <a:solidFill>
                  <a:schemeClr val="tx1"/>
                </a:solidFill>
                <a:latin typeface="Candara" pitchFamily="34" charset="0"/>
                <a:cs typeface="Arial" pitchFamily="34" charset="0"/>
              </a:rPr>
              <a:t>		console.log($</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p>
          <a:p>
            <a:pPr lvl="1"/>
            <a:r>
              <a:rPr lang="en-US" sz="1000" dirty="0" smtClean="0">
                <a:solidFill>
                  <a:schemeClr val="tx1"/>
                </a:solidFill>
                <a:latin typeface="Candara" pitchFamily="34" charset="0"/>
                <a:cs typeface="Arial" pitchFamily="34" charset="0"/>
              </a:rPr>
              <a:t>});</a:t>
            </a:r>
          </a:p>
          <a:p>
            <a:pPr lvl="1"/>
            <a:endParaRPr lang="en-US" sz="1000" dirty="0" smtClean="0">
              <a:solidFill>
                <a:schemeClr val="tx1"/>
              </a:solidFill>
              <a:latin typeface="Candara" pitchFamily="34" charset="0"/>
              <a:cs typeface="Arial" pitchFamily="34" charset="0"/>
            </a:endParaRPr>
          </a:p>
          <a:p>
            <a:pPr lvl="1"/>
            <a:r>
              <a:rPr lang="en-US" sz="1000" dirty="0" err="1" smtClean="0">
                <a:solidFill>
                  <a:schemeClr val="tx1"/>
                </a:solidFill>
                <a:latin typeface="Candara" pitchFamily="34" charset="0"/>
                <a:cs typeface="Arial" pitchFamily="34" charset="0"/>
              </a:rPr>
              <a:t>app.controller</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myCntrl",function</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scope,$rootScope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console.debug</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 "IGATE"; //Changing Value</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scope.company</a:t>
            </a:r>
            <a:r>
              <a:rPr lang="en-US" sz="1000" dirty="0" smtClean="0">
                <a:solidFill>
                  <a:schemeClr val="tx1"/>
                </a:solidFill>
                <a:latin typeface="Candara" pitchFamily="34" charset="0"/>
                <a:cs typeface="Arial" pitchFamily="34" charset="0"/>
              </a:rPr>
              <a:t> =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a:t>
            </a:r>
          </a:p>
          <a:p>
            <a:pPr lvl="1"/>
            <a:endParaRPr lang="en-US" sz="10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smtClean="0"/>
              <a:t>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62175" y="4705350"/>
            <a:ext cx="4162425" cy="347662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lumMod val="95000"/>
                    <a:lumOff val="5000"/>
                  </a:schemeClr>
                </a:solidFill>
                <a:latin typeface="Candara" pitchFamily="34" charset="0"/>
              </a:rPr>
              <a:t>// Load the app with the injector</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$injector = </a:t>
            </a:r>
            <a:r>
              <a:rPr lang="en-US" sz="1000" dirty="0" err="1" smtClean="0">
                <a:solidFill>
                  <a:schemeClr val="tx1">
                    <a:lumMod val="95000"/>
                    <a:lumOff val="5000"/>
                  </a:schemeClr>
                </a:solidFill>
                <a:latin typeface="Candara" pitchFamily="34" charset="0"/>
              </a:rPr>
              <a:t>angular.injector</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ng','myApp</a:t>
            </a:r>
            <a:r>
              <a:rPr lang="en-US" sz="1000" dirty="0" smtClean="0">
                <a:solidFill>
                  <a:schemeClr val="tx1">
                    <a:lumMod val="95000"/>
                    <a:lumOff val="5000"/>
                  </a:schemeClr>
                </a:solidFill>
                <a:latin typeface="Candara" pitchFamily="34" charset="0"/>
              </a:rPr>
              <a:t>'])</a:t>
            </a:r>
          </a:p>
          <a:p>
            <a:endParaRPr lang="en-US" sz="1000" dirty="0" smtClean="0">
              <a:solidFill>
                <a:schemeClr val="tx1">
                  <a:lumMod val="95000"/>
                  <a:lumOff val="5000"/>
                </a:schemeClr>
              </a:solidFill>
              <a:latin typeface="Candara" pitchFamily="34" charset="0"/>
            </a:endParaRPr>
          </a:p>
          <a:p>
            <a:r>
              <a:rPr lang="en-US" sz="1000" dirty="0" smtClean="0">
                <a:solidFill>
                  <a:schemeClr val="tx1">
                    <a:lumMod val="95000"/>
                    <a:lumOff val="5000"/>
                  </a:schemeClr>
                </a:solidFill>
                <a:latin typeface="Candara" pitchFamily="34" charset="0"/>
              </a:rPr>
              <a:t>// Loading the $controller service with the injector</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$controller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('$controller')</a:t>
            </a:r>
          </a:p>
          <a:p>
            <a:endParaRPr lang="en-US" sz="1000" dirty="0" smtClean="0">
              <a:solidFill>
                <a:schemeClr val="tx1">
                  <a:lumMod val="95000"/>
                  <a:lumOff val="5000"/>
                </a:schemeClr>
              </a:solidFill>
              <a:latin typeface="Candara" pitchFamily="34" charset="0"/>
            </a:endParaRPr>
          </a:p>
          <a:p>
            <a:r>
              <a:rPr lang="en-US" sz="1000" dirty="0" smtClean="0">
                <a:solidFill>
                  <a:schemeClr val="tx1">
                    <a:lumMod val="95000"/>
                    <a:lumOff val="5000"/>
                  </a:schemeClr>
                </a:solidFill>
                <a:latin typeface="Candara" pitchFamily="34" charset="0"/>
              </a:rPr>
              <a:t>// Loading the controller, passing in a scope this is how angular does it at runtime</a:t>
            </a:r>
          </a:p>
          <a:p>
            <a:endParaRPr lang="en-US" sz="1000" dirty="0" smtClean="0">
              <a:solidFill>
                <a:schemeClr val="tx1">
                  <a:lumMod val="95000"/>
                  <a:lumOff val="5000"/>
                </a:schemeClr>
              </a:solidFill>
              <a:latin typeface="Candara" pitchFamily="34" charset="0"/>
            </a:endParaRP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a:t>
            </a:r>
          </a:p>
          <a:p>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rootScope.globalVariable</a:t>
            </a:r>
            <a:r>
              <a:rPr lang="en-US" sz="1000" dirty="0" smtClean="0">
                <a:solidFill>
                  <a:schemeClr val="tx1">
                    <a:lumMod val="95000"/>
                    <a:lumOff val="5000"/>
                  </a:schemeClr>
                </a:solidFill>
                <a:latin typeface="Candara" pitchFamily="34" charset="0"/>
              </a:rPr>
              <a:t> = "Root Scope variable value from Chrome Dev Tools";</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scope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').$new()</a:t>
            </a:r>
          </a:p>
          <a:p>
            <a:r>
              <a:rPr lang="en-US" sz="1000" dirty="0" err="1" smtClean="0">
                <a:solidFill>
                  <a:schemeClr val="tx1">
                    <a:lumMod val="95000"/>
                    <a:lumOff val="5000"/>
                  </a:schemeClr>
                </a:solidFill>
                <a:latin typeface="Candara" pitchFamily="34" charset="0"/>
              </a:rPr>
              <a:t>scope.scopeVariable</a:t>
            </a:r>
            <a:r>
              <a:rPr lang="en-US" sz="1000" dirty="0" smtClean="0">
                <a:solidFill>
                  <a:schemeClr val="tx1">
                    <a:lumMod val="95000"/>
                    <a:lumOff val="5000"/>
                  </a:schemeClr>
                </a:solidFill>
                <a:latin typeface="Candara" pitchFamily="34" charset="0"/>
              </a:rPr>
              <a:t> = "Scope variable value from Dev tools";</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a:t>
            </a:r>
            <a:r>
              <a:rPr lang="en-US" sz="1000" dirty="0" err="1" smtClean="0">
                <a:solidFill>
                  <a:schemeClr val="tx1">
                    <a:lumMod val="95000"/>
                    <a:lumOff val="5000"/>
                  </a:schemeClr>
                </a:solidFill>
                <a:latin typeface="Candara" pitchFamily="34" charset="0"/>
              </a:rPr>
              <a:t>MyController</a:t>
            </a:r>
            <a:r>
              <a:rPr lang="en-US" sz="1000" dirty="0" smtClean="0">
                <a:solidFill>
                  <a:schemeClr val="tx1">
                    <a:lumMod val="95000"/>
                    <a:lumOff val="5000"/>
                  </a:schemeClr>
                </a:solidFill>
                <a:latin typeface="Candara" pitchFamily="34" charset="0"/>
              </a:rPr>
              <a:t> = $controller('</a:t>
            </a:r>
            <a:r>
              <a:rPr lang="en-US" sz="1000" dirty="0" err="1" smtClean="0">
                <a:solidFill>
                  <a:schemeClr val="tx1">
                    <a:lumMod val="95000"/>
                    <a:lumOff val="5000"/>
                  </a:schemeClr>
                </a:solidFill>
                <a:latin typeface="Candara" pitchFamily="34" charset="0"/>
              </a:rPr>
              <a:t>MyController</a:t>
            </a:r>
            <a:r>
              <a:rPr lang="en-US" sz="1000" dirty="0" smtClean="0">
                <a:solidFill>
                  <a:schemeClr val="tx1">
                    <a:lumMod val="95000"/>
                    <a:lumOff val="5000"/>
                  </a:schemeClr>
                </a:solidFill>
                <a:latin typeface="Candara" pitchFamily="34" charset="0"/>
              </a:rPr>
              <a:t>', {$scope :scope});</a:t>
            </a:r>
            <a:endParaRPr lang="en-US" sz="1000" dirty="0">
              <a:solidFill>
                <a:schemeClr val="tx1">
                  <a:lumMod val="95000"/>
                  <a:lumOff val="5000"/>
                </a:schemeClr>
              </a:solidFill>
              <a:latin typeface="Candara"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lgn="just">
              <a:buNone/>
            </a:pPr>
            <a:r>
              <a:rPr lang="en-US" sz="1000" dirty="0" smtClean="0"/>
              <a:t>Run this demo by typing the contents shown in</a:t>
            </a:r>
          </a:p>
          <a:p>
            <a:pPr algn="just">
              <a:buNone/>
            </a:pPr>
            <a:r>
              <a:rPr lang="en-US" sz="1000" dirty="0" smtClean="0"/>
              <a:t>Previous slide using Chrome Developer tools</a:t>
            </a:r>
            <a:endParaRPr lang="en-US" sz="10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184274"/>
          </a:xfrm>
        </p:spPr>
        <p:txBody>
          <a:bodyPr>
            <a:normAutofit/>
          </a:bodyPr>
          <a:lstStyle/>
          <a:p>
            <a:pPr>
              <a:defRPr/>
            </a:pP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lgn="just">
              <a:buNone/>
            </a:pPr>
            <a:r>
              <a:rPr lang="en-US" sz="1000" dirty="0" smtClean="0"/>
              <a:t>Run this demo by typing the contents shown in</a:t>
            </a:r>
          </a:p>
          <a:p>
            <a:pPr algn="just">
              <a:buNone/>
            </a:pPr>
            <a:r>
              <a:rPr lang="en-US" sz="1000" dirty="0" smtClean="0"/>
              <a:t>Previous slide using Chrome Developer tools</a:t>
            </a:r>
            <a:endParaRPr lang="en-US" sz="10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184274"/>
          </a:xfrm>
        </p:spPr>
        <p:txBody>
          <a:bodyPr>
            <a:normAutofit/>
          </a:bodyPr>
          <a:lstStyle/>
          <a:p>
            <a:pPr>
              <a:defRPr/>
            </a:pPr>
            <a:r>
              <a:rPr lang="en-US" b="1" dirty="0" err="1" smtClean="0">
                <a:latin typeface="Candara" pitchFamily="34" charset="0"/>
              </a:rPr>
              <a:t>Angular's</a:t>
            </a:r>
            <a:r>
              <a:rPr lang="en-US" b="1" dirty="0" smtClean="0">
                <a:latin typeface="Candara" pitchFamily="34" charset="0"/>
              </a:rPr>
              <a:t> </a:t>
            </a:r>
            <a:r>
              <a:rPr lang="en-US" b="1" dirty="0" err="1" smtClean="0">
                <a:latin typeface="Candara" pitchFamily="34" charset="0"/>
              </a:rPr>
              <a:t>jqLite</a:t>
            </a:r>
            <a:endParaRPr lang="en-US" b="1" dirty="0" smtClean="0">
              <a:latin typeface="Candara" pitchFamily="34" charset="0"/>
            </a:endParaRPr>
          </a:p>
          <a:p>
            <a:pPr>
              <a:defRPr/>
            </a:pPr>
            <a:endParaRPr lang="en-US" dirty="0" smtClean="0">
              <a:latin typeface="Candara" pitchFamily="34" charset="0"/>
            </a:endParaRPr>
          </a:p>
          <a:p>
            <a:pPr>
              <a:defRPr/>
            </a:pPr>
            <a:r>
              <a:rPr lang="en-US" dirty="0" err="1" smtClean="0">
                <a:latin typeface="Candara" pitchFamily="34" charset="0"/>
              </a:rPr>
              <a:t>jqLite</a:t>
            </a:r>
            <a:r>
              <a:rPr lang="en-US" dirty="0" smtClean="0">
                <a:latin typeface="Candara" pitchFamily="34" charset="0"/>
              </a:rPr>
              <a:t> provides only the following </a:t>
            </a:r>
            <a:r>
              <a:rPr lang="en-US" dirty="0" err="1" smtClean="0">
                <a:latin typeface="Candara" pitchFamily="34" charset="0"/>
              </a:rPr>
              <a:t>jQuery</a:t>
            </a:r>
            <a:r>
              <a:rPr lang="en-US" dirty="0" smtClean="0">
                <a:latin typeface="Candara" pitchFamily="34" charset="0"/>
              </a:rPr>
              <a:t> methods:</a:t>
            </a:r>
          </a:p>
          <a:p>
            <a:pPr>
              <a:defRPr/>
            </a:pPr>
            <a:endParaRPr lang="en-US" dirty="0" smtClean="0">
              <a:latin typeface="Candara" pitchFamily="34" charset="0"/>
            </a:endParaRPr>
          </a:p>
          <a:p>
            <a:pPr>
              <a:defRPr/>
            </a:pPr>
            <a:r>
              <a:rPr lang="en-US" dirty="0" smtClean="0">
                <a:latin typeface="Candara" pitchFamily="34" charset="0"/>
              </a:rPr>
              <a:t> </a:t>
            </a:r>
            <a:r>
              <a:rPr lang="en-US" dirty="0" err="1" smtClean="0">
                <a:latin typeface="Candara" pitchFamily="34" charset="0"/>
              </a:rPr>
              <a:t>addClass</a:t>
            </a:r>
            <a:r>
              <a:rPr lang="en-US" dirty="0" smtClean="0">
                <a:latin typeface="Candara" pitchFamily="34" charset="0"/>
              </a:rPr>
              <a:t>(),     after() ,     append() ,     </a:t>
            </a:r>
            <a:r>
              <a:rPr lang="en-US" dirty="0" err="1" smtClean="0">
                <a:latin typeface="Candara" pitchFamily="34" charset="0"/>
              </a:rPr>
              <a:t>attrclone</a:t>
            </a:r>
            <a:r>
              <a:rPr lang="en-US" dirty="0" smtClean="0">
                <a:latin typeface="Candara" pitchFamily="34" charset="0"/>
              </a:rPr>
              <a:t>(),     contents() ,     </a:t>
            </a:r>
          </a:p>
          <a:p>
            <a:pPr>
              <a:defRPr/>
            </a:pPr>
            <a:r>
              <a:rPr lang="en-US" dirty="0" err="1" smtClean="0">
                <a:latin typeface="Candara" pitchFamily="34" charset="0"/>
              </a:rPr>
              <a:t>css</a:t>
            </a:r>
            <a:r>
              <a:rPr lang="en-US" dirty="0" smtClean="0">
                <a:latin typeface="Candara" pitchFamily="34" charset="0"/>
              </a:rPr>
              <a:t>(),     data(),     detach(),     empty(),     </a:t>
            </a:r>
            <a:r>
              <a:rPr lang="en-US" dirty="0" err="1" smtClean="0">
                <a:latin typeface="Candara" pitchFamily="34" charset="0"/>
              </a:rPr>
              <a:t>eq</a:t>
            </a:r>
            <a:r>
              <a:rPr lang="en-US" dirty="0" smtClean="0">
                <a:latin typeface="Candara" pitchFamily="34" charset="0"/>
              </a:rPr>
              <a:t>(),         </a:t>
            </a:r>
            <a:r>
              <a:rPr lang="en-US" dirty="0" err="1" smtClean="0">
                <a:latin typeface="Candara" pitchFamily="34" charset="0"/>
              </a:rPr>
              <a:t>hasClass</a:t>
            </a:r>
            <a:r>
              <a:rPr lang="en-US" dirty="0" smtClean="0">
                <a:latin typeface="Candara" pitchFamily="34" charset="0"/>
              </a:rPr>
              <a:t>(),     </a:t>
            </a:r>
          </a:p>
          <a:p>
            <a:pPr>
              <a:defRPr/>
            </a:pPr>
            <a:r>
              <a:rPr lang="en-US" dirty="0" smtClean="0">
                <a:latin typeface="Candara" pitchFamily="34" charset="0"/>
              </a:rPr>
              <a:t>html(), </a:t>
            </a:r>
            <a:r>
              <a:rPr lang="en-US" dirty="0" err="1" smtClean="0">
                <a:latin typeface="Candara" pitchFamily="34" charset="0"/>
              </a:rPr>
              <a:t>prepend</a:t>
            </a:r>
            <a:r>
              <a:rPr lang="en-US" dirty="0" smtClean="0">
                <a:latin typeface="Candara" pitchFamily="34" charset="0"/>
              </a:rPr>
              <a:t>(),     prop(),     ready(),     remove(),     </a:t>
            </a:r>
          </a:p>
          <a:p>
            <a:pPr>
              <a:defRPr/>
            </a:pPr>
            <a:r>
              <a:rPr lang="en-US" dirty="0" err="1" smtClean="0">
                <a:latin typeface="Candara" pitchFamily="34" charset="0"/>
              </a:rPr>
              <a:t>removeAttr</a:t>
            </a:r>
            <a:r>
              <a:rPr lang="en-US" dirty="0" smtClean="0">
                <a:latin typeface="Candara" pitchFamily="34" charset="0"/>
              </a:rPr>
              <a:t>(),     </a:t>
            </a:r>
            <a:r>
              <a:rPr lang="en-US" dirty="0" err="1" smtClean="0">
                <a:latin typeface="Candara" pitchFamily="34" charset="0"/>
              </a:rPr>
              <a:t>removeClass</a:t>
            </a:r>
            <a:r>
              <a:rPr lang="en-US" dirty="0" smtClean="0">
                <a:latin typeface="Candara" pitchFamily="34" charset="0"/>
              </a:rPr>
              <a:t>(),     </a:t>
            </a:r>
            <a:r>
              <a:rPr lang="en-US" dirty="0" err="1" smtClean="0">
                <a:latin typeface="Candara" pitchFamily="34" charset="0"/>
              </a:rPr>
              <a:t>removeData</a:t>
            </a:r>
            <a:r>
              <a:rPr lang="en-US" dirty="0" smtClean="0">
                <a:latin typeface="Candara" pitchFamily="34" charset="0"/>
              </a:rPr>
              <a:t>(),     </a:t>
            </a:r>
            <a:r>
              <a:rPr lang="en-US" dirty="0" err="1" smtClean="0">
                <a:latin typeface="Candara" pitchFamily="34" charset="0"/>
              </a:rPr>
              <a:t>replaceWith</a:t>
            </a:r>
            <a:r>
              <a:rPr lang="en-US" dirty="0" smtClean="0">
                <a:latin typeface="Candara" pitchFamily="34" charset="0"/>
              </a:rPr>
              <a:t>() ,     </a:t>
            </a:r>
          </a:p>
          <a:p>
            <a:pPr>
              <a:defRPr/>
            </a:pPr>
            <a:r>
              <a:rPr lang="en-US" dirty="0" smtClean="0">
                <a:latin typeface="Candara" pitchFamily="34" charset="0"/>
              </a:rPr>
              <a:t>text(),     </a:t>
            </a:r>
            <a:r>
              <a:rPr lang="en-US" dirty="0" err="1" smtClean="0">
                <a:latin typeface="Candara" pitchFamily="34" charset="0"/>
              </a:rPr>
              <a:t>toggleClass</a:t>
            </a:r>
            <a:r>
              <a:rPr lang="en-US" dirty="0" smtClean="0">
                <a:latin typeface="Candara" pitchFamily="34" charset="0"/>
              </a:rPr>
              <a:t>(),     </a:t>
            </a:r>
            <a:r>
              <a:rPr lang="en-US" dirty="0" err="1" smtClean="0">
                <a:latin typeface="Candara" pitchFamily="34" charset="0"/>
              </a:rPr>
              <a:t>val</a:t>
            </a:r>
            <a:r>
              <a:rPr lang="en-US" dirty="0" smtClean="0">
                <a:latin typeface="Candara" pitchFamily="34" charset="0"/>
              </a:rPr>
              <a:t>() &amp;   wrap()</a:t>
            </a:r>
          </a:p>
          <a:p>
            <a:pPr>
              <a:defRPr/>
            </a:pPr>
            <a:endParaRPr lang="en-US" dirty="0" smtClean="0">
              <a:latin typeface="Candara" pitchFamily="34" charset="0"/>
            </a:endParaRPr>
          </a:p>
          <a:p>
            <a:pPr>
              <a:defRPr/>
            </a:pPr>
            <a:r>
              <a:rPr lang="en-US" dirty="0" smtClean="0">
                <a:latin typeface="Candara" pitchFamily="34" charset="0"/>
              </a:rPr>
              <a:t>children(), parent(), next() -  Does not support selectors,    </a:t>
            </a:r>
          </a:p>
          <a:p>
            <a:pPr>
              <a:defRPr/>
            </a:pPr>
            <a:r>
              <a:rPr lang="en-US" dirty="0" smtClean="0">
                <a:latin typeface="Candara" pitchFamily="34" charset="0"/>
              </a:rPr>
              <a:t>find() - Limited to lookups by tag name,</a:t>
            </a:r>
          </a:p>
          <a:p>
            <a:pPr>
              <a:defRPr/>
            </a:pPr>
            <a:r>
              <a:rPr lang="en-US" dirty="0" smtClean="0">
                <a:latin typeface="Candara" pitchFamily="34" charset="0"/>
              </a:rPr>
              <a:t>bind() - Does not support namespaces, selectors or </a:t>
            </a:r>
            <a:r>
              <a:rPr lang="en-US" dirty="0" err="1" smtClean="0">
                <a:latin typeface="Candara" pitchFamily="34" charset="0"/>
              </a:rPr>
              <a:t>eventData</a:t>
            </a:r>
            <a:r>
              <a:rPr lang="en-US" dirty="0" smtClean="0">
                <a:latin typeface="Candara" pitchFamily="34" charset="0"/>
              </a:rPr>
              <a:t>,     </a:t>
            </a:r>
          </a:p>
          <a:p>
            <a:pPr>
              <a:defRPr/>
            </a:pPr>
            <a:r>
              <a:rPr lang="en-US" dirty="0" smtClean="0">
                <a:latin typeface="Candara" pitchFamily="34" charset="0"/>
              </a:rPr>
              <a:t>on() - Does not support namespaces, selectors or </a:t>
            </a:r>
            <a:r>
              <a:rPr lang="en-US" dirty="0" err="1" smtClean="0">
                <a:latin typeface="Candara" pitchFamily="34" charset="0"/>
              </a:rPr>
              <a:t>eventData</a:t>
            </a:r>
            <a:r>
              <a:rPr lang="en-US" dirty="0" smtClean="0">
                <a:latin typeface="Candara" pitchFamily="34" charset="0"/>
              </a:rPr>
              <a:t>,     </a:t>
            </a:r>
          </a:p>
          <a:p>
            <a:pPr>
              <a:defRPr/>
            </a:pPr>
            <a:r>
              <a:rPr lang="en-US" dirty="0" smtClean="0">
                <a:latin typeface="Candara" pitchFamily="34" charset="0"/>
              </a:rPr>
              <a:t>off() - Does not support namespaces or selectors,     </a:t>
            </a:r>
          </a:p>
          <a:p>
            <a:pPr>
              <a:defRPr/>
            </a:pPr>
            <a:r>
              <a:rPr lang="en-US" dirty="0" smtClean="0">
                <a:latin typeface="Candara" pitchFamily="34" charset="0"/>
              </a:rPr>
              <a:t>one() - Does not support namespaces or selectors</a:t>
            </a:r>
          </a:p>
          <a:p>
            <a:pPr>
              <a:defRPr/>
            </a:pPr>
            <a:r>
              <a:rPr lang="en-US" dirty="0" smtClean="0">
                <a:latin typeface="Candara" pitchFamily="34" charset="0"/>
              </a:rPr>
              <a:t>unbind() - Does not support namespaces </a:t>
            </a:r>
          </a:p>
          <a:p>
            <a:pPr>
              <a:defRPr/>
            </a:pPr>
            <a:r>
              <a:rPr lang="en-US" dirty="0" err="1" smtClean="0">
                <a:latin typeface="Candara" pitchFamily="34" charset="0"/>
              </a:rPr>
              <a:t>triggerHandler</a:t>
            </a:r>
            <a:r>
              <a:rPr lang="en-US" dirty="0" smtClean="0">
                <a:latin typeface="Candara" pitchFamily="34" charset="0"/>
              </a:rPr>
              <a:t>() - Passes a dummy event object to handlers.</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5123" name="Picture 3"/>
          <p:cNvPicPr>
            <a:picLocks noChangeAspect="1" noChangeArrowheads="1"/>
          </p:cNvPicPr>
          <p:nvPr/>
        </p:nvPicPr>
        <p:blipFill>
          <a:blip r:embed="rId3"/>
          <a:srcRect/>
          <a:stretch>
            <a:fillRect/>
          </a:stretch>
        </p:blipFill>
        <p:spPr bwMode="auto">
          <a:xfrm>
            <a:off x="2124075" y="7124700"/>
            <a:ext cx="4438650" cy="1428750"/>
          </a:xfrm>
          <a:prstGeom prst="rect">
            <a:avLst/>
          </a:prstGeom>
          <a:noFill/>
          <a:ln w="3175">
            <a:solidFill>
              <a:schemeClr val="tx1">
                <a:alpha val="50000"/>
              </a:schemeClr>
            </a:solidFill>
            <a:miter lim="800000"/>
            <a:headEnd/>
            <a:tailEnd/>
          </a:ln>
          <a:effectLst/>
        </p:spPr>
      </p:pic>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Angular initializes automatically upon </a:t>
            </a:r>
            <a:r>
              <a:rPr lang="en-US" dirty="0" err="1" smtClean="0">
                <a:latin typeface="Candara" pitchFamily="34" charset="0"/>
              </a:rPr>
              <a:t>DOMContentLoaded</a:t>
            </a:r>
            <a:r>
              <a:rPr lang="en-US" dirty="0" smtClean="0">
                <a:latin typeface="Candara" pitchFamily="34" charset="0"/>
              </a:rPr>
              <a:t> event or when the angular.js script is evaluated if at that time </a:t>
            </a:r>
            <a:r>
              <a:rPr lang="en-US" dirty="0" err="1" smtClean="0">
                <a:latin typeface="Candara" pitchFamily="34" charset="0"/>
              </a:rPr>
              <a:t>document.readyState</a:t>
            </a:r>
            <a:r>
              <a:rPr lang="en-US" dirty="0" smtClean="0">
                <a:latin typeface="Candara" pitchFamily="34" charset="0"/>
              </a:rPr>
              <a:t> is set to 'complete'. </a:t>
            </a:r>
          </a:p>
          <a:p>
            <a:pPr algn="just">
              <a:defRPr/>
            </a:pPr>
            <a:endParaRPr lang="en-US" dirty="0" smtClean="0">
              <a:latin typeface="Candara" pitchFamily="34" charset="0"/>
            </a:endParaRPr>
          </a:p>
          <a:p>
            <a:pPr algn="just">
              <a:defRPr/>
            </a:pPr>
            <a:r>
              <a:rPr lang="en-US" dirty="0" smtClean="0">
                <a:latin typeface="Candara" pitchFamily="34" charset="0"/>
              </a:rPr>
              <a:t>At this point Angular looks for the </a:t>
            </a:r>
            <a:r>
              <a:rPr lang="en-US" dirty="0" err="1" smtClean="0">
                <a:latin typeface="Candara" pitchFamily="34" charset="0"/>
              </a:rPr>
              <a:t>ng</a:t>
            </a:r>
            <a:r>
              <a:rPr lang="en-US" dirty="0" smtClean="0">
                <a:latin typeface="Candara" pitchFamily="34" charset="0"/>
              </a:rPr>
              <a:t>-app directive which designates your application root. </a:t>
            </a:r>
          </a:p>
          <a:p>
            <a:pPr algn="just">
              <a:defRPr/>
            </a:pPr>
            <a:endParaRPr lang="en-US" dirty="0" smtClean="0">
              <a:latin typeface="Candara" pitchFamily="34" charset="0"/>
            </a:endParaRPr>
          </a:p>
          <a:p>
            <a:pPr algn="just">
              <a:defRPr/>
            </a:pPr>
            <a:r>
              <a:rPr lang="en-US" dirty="0" smtClean="0">
                <a:latin typeface="Candara" pitchFamily="34" charset="0"/>
              </a:rPr>
              <a:t>If the </a:t>
            </a:r>
            <a:r>
              <a:rPr lang="en-US" dirty="0" err="1" smtClean="0">
                <a:latin typeface="Candara" pitchFamily="34" charset="0"/>
              </a:rPr>
              <a:t>ng</a:t>
            </a:r>
            <a:r>
              <a:rPr lang="en-US" dirty="0" smtClean="0">
                <a:latin typeface="Candara" pitchFamily="34" charset="0"/>
              </a:rPr>
              <a:t>-app directive is found then Angular will:</a:t>
            </a:r>
          </a:p>
          <a:p>
            <a:pPr algn="just">
              <a:defRPr/>
            </a:pPr>
            <a:endParaRPr lang="en-US" dirty="0" smtClean="0">
              <a:latin typeface="Candara" pitchFamily="34" charset="0"/>
            </a:endParaRPr>
          </a:p>
          <a:p>
            <a:pPr algn="just">
              <a:buFont typeface="Arial" pitchFamily="34" charset="0"/>
              <a:buChar char="•"/>
              <a:defRPr/>
            </a:pPr>
            <a:r>
              <a:rPr lang="en-US" dirty="0" smtClean="0">
                <a:latin typeface="Candara" pitchFamily="34" charset="0"/>
              </a:rPr>
              <a:t>Load the module associated with the directive.</a:t>
            </a:r>
          </a:p>
          <a:p>
            <a:pPr algn="just">
              <a:buFont typeface="Arial" pitchFamily="34" charset="0"/>
              <a:buChar char="•"/>
              <a:defRPr/>
            </a:pPr>
            <a:r>
              <a:rPr lang="en-US" dirty="0" smtClean="0">
                <a:latin typeface="Candara" pitchFamily="34" charset="0"/>
              </a:rPr>
              <a:t>Create the application injector</a:t>
            </a:r>
          </a:p>
          <a:p>
            <a:pPr algn="just">
              <a:buFont typeface="Arial" pitchFamily="34" charset="0"/>
              <a:buChar char="•"/>
              <a:defRPr/>
            </a:pPr>
            <a:r>
              <a:rPr lang="en-US" dirty="0" smtClean="0">
                <a:latin typeface="Candara" pitchFamily="34" charset="0"/>
              </a:rPr>
              <a:t>Compile the DOM treating the </a:t>
            </a:r>
            <a:r>
              <a:rPr lang="en-US" dirty="0" err="1" smtClean="0">
                <a:latin typeface="Candara" pitchFamily="34" charset="0"/>
              </a:rPr>
              <a:t>ng</a:t>
            </a:r>
            <a:r>
              <a:rPr lang="en-US" dirty="0" smtClean="0">
                <a:latin typeface="Candara" pitchFamily="34" charset="0"/>
              </a:rPr>
              <a:t>-app directive as the root of the compilation. </a:t>
            </a:r>
          </a:p>
          <a:p>
            <a:pPr algn="just">
              <a:defRPr/>
            </a:pPr>
            <a:endParaRPr lang="en-US" dirty="0" smtClean="0">
              <a:latin typeface="Candara" pitchFamily="34" charset="0"/>
            </a:endParaRPr>
          </a:p>
          <a:p>
            <a:pPr algn="just">
              <a:defRPr/>
            </a:pPr>
            <a:endParaRPr lang="en-US" dirty="0" smtClean="0">
              <a:latin typeface="Candara" pitchFamily="34" charset="0"/>
            </a:endParaRPr>
          </a:p>
          <a:p>
            <a:pPr algn="just">
              <a:defRPr/>
            </a:pPr>
            <a:r>
              <a:rPr lang="en-US" dirty="0" smtClean="0">
                <a:latin typeface="Candara" pitchFamily="34" charset="0"/>
              </a:rPr>
              <a:t>This allows you to tell it to treat only a portion of the DOM as an Angular application.</a:t>
            </a:r>
          </a:p>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2305051" y="4443413"/>
            <a:ext cx="3967830" cy="3754868"/>
          </a:xfrm>
          <a:prstGeom prst="rect">
            <a:avLst/>
          </a:prstGeom>
          <a:noFill/>
          <a:ln w="3175">
            <a:solidFill>
              <a:schemeClr val="tx1">
                <a:alpha val="50000"/>
              </a:schemeClr>
            </a:solidFill>
            <a:miter lim="800000"/>
            <a:headEnd/>
            <a:tailEnd/>
          </a:ln>
          <a:effec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Introduction to </a:t>
            </a:r>
            <a:r>
              <a:rPr lang="en-US" sz="2000" b="0" dirty="0" err="1" smtClean="0">
                <a:solidFill>
                  <a:schemeClr val="tx1"/>
                </a:solidFill>
              </a:rPr>
              <a:t>AngularJS</a:t>
            </a:r>
            <a:r>
              <a:rPr lang="en-US" sz="2000" b="0" dirty="0" smtClean="0">
                <a:solidFill>
                  <a:schemeClr val="tx1"/>
                </a:solidFill>
              </a:rPr>
              <a:t> </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Constructor Function</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We can create an object using </a:t>
            </a:r>
            <a:r>
              <a:rPr lang="en-US" dirty="0" err="1" smtClean="0">
                <a:solidFill>
                  <a:schemeClr val="tx1"/>
                </a:solidFill>
              </a:rPr>
              <a:t>obj</a:t>
            </a:r>
            <a:r>
              <a:rPr lang="en-US" dirty="0" smtClean="0">
                <a:solidFill>
                  <a:schemeClr val="tx1"/>
                </a:solidFill>
              </a:rPr>
              <a:t> = {…..}</a:t>
            </a:r>
          </a:p>
          <a:p>
            <a:pPr algn="just">
              <a:lnSpc>
                <a:spcPct val="170000"/>
              </a:lnSpc>
            </a:pPr>
            <a:r>
              <a:rPr lang="en-US" dirty="0" smtClean="0">
                <a:solidFill>
                  <a:schemeClr val="tx1"/>
                </a:solidFill>
              </a:rPr>
              <a:t>Another way of creating an object in JavaScript is to construct it by calling a function with new directive ( Constructor function).  Constructor functions should  be  in Pascal case.</a:t>
            </a:r>
          </a:p>
          <a:p>
            <a:pPr algn="just">
              <a:lnSpc>
                <a:spcPct val="170000"/>
              </a:lnSpc>
            </a:pPr>
            <a:r>
              <a:rPr lang="en-US" dirty="0" smtClean="0">
                <a:solidFill>
                  <a:schemeClr val="tx1"/>
                </a:solidFill>
              </a:rPr>
              <a:t>It takes this, which is initially an empty object, and assigns properties to it. The result is returned (unless the function has explicit return).</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Constructor Function</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p:txBody>
      </p:sp>
      <p:pic>
        <p:nvPicPr>
          <p:cNvPr id="9218" name="Picture 2"/>
          <p:cNvPicPr>
            <a:picLocks noChangeAspect="1" noChangeArrowheads="1"/>
          </p:cNvPicPr>
          <p:nvPr/>
        </p:nvPicPr>
        <p:blipFill>
          <a:blip r:embed="rId3"/>
          <a:srcRect/>
          <a:stretch>
            <a:fillRect/>
          </a:stretch>
        </p:blipFill>
        <p:spPr bwMode="auto">
          <a:xfrm>
            <a:off x="1059849" y="1140521"/>
            <a:ext cx="7024608" cy="4955479"/>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In JavaScript, the inheritance is prototype-based. Instead of class inherits from other class, an object inherits from another object.</a:t>
            </a:r>
          </a:p>
          <a:p>
            <a:pPr algn="just">
              <a:lnSpc>
                <a:spcPct val="170000"/>
              </a:lnSpc>
            </a:pPr>
            <a:r>
              <a:rPr lang="en-US" dirty="0" smtClean="0">
                <a:solidFill>
                  <a:schemeClr val="tx1"/>
                </a:solidFill>
              </a:rPr>
              <a:t>object inherits from another object using the following syntax. </a:t>
            </a:r>
          </a:p>
          <a:p>
            <a:pPr algn="just">
              <a:lnSpc>
                <a:spcPct val="170000"/>
              </a:lnSpc>
            </a:pPr>
            <a:r>
              <a:rPr lang="en-US" i="1" dirty="0" err="1" smtClean="0">
                <a:solidFill>
                  <a:schemeClr val="tx1"/>
                </a:solidFill>
              </a:rPr>
              <a:t>childObject.__proto</a:t>
            </a:r>
            <a:r>
              <a:rPr lang="en-US" i="1" dirty="0" smtClean="0">
                <a:solidFill>
                  <a:schemeClr val="tx1"/>
                </a:solidFill>
              </a:rPr>
              <a:t>__ =  </a:t>
            </a:r>
            <a:r>
              <a:rPr lang="en-US" i="1" dirty="0" err="1" smtClean="0">
                <a:solidFill>
                  <a:schemeClr val="tx1"/>
                </a:solidFill>
              </a:rPr>
              <a:t>baseObject</a:t>
            </a:r>
            <a:endParaRPr lang="en-US" i="1" dirty="0" smtClean="0">
              <a:solidFill>
                <a:schemeClr val="tx1"/>
              </a:solidFill>
            </a:endParaRPr>
          </a:p>
          <a:p>
            <a:pPr lvl="1" algn="just">
              <a:lnSpc>
                <a:spcPct val="170000"/>
              </a:lnSpc>
            </a:pPr>
            <a:r>
              <a:rPr lang="en-US" dirty="0" smtClean="0">
                <a:solidFill>
                  <a:schemeClr val="tx1"/>
                </a:solidFill>
              </a:rPr>
              <a:t>Above mentioned syntax provided by Chrome / </a:t>
            </a:r>
            <a:r>
              <a:rPr lang="en-US" dirty="0" err="1" smtClean="0">
                <a:solidFill>
                  <a:schemeClr val="tx1"/>
                </a:solidFill>
              </a:rPr>
              <a:t>FireFox</a:t>
            </a:r>
            <a:r>
              <a:rPr lang="en-US" dirty="0" smtClean="0">
                <a:solidFill>
                  <a:schemeClr val="tx1"/>
                </a:solidFill>
              </a:rPr>
              <a:t>. In other browsers the property still exists internally, but it is hidden</a:t>
            </a:r>
          </a:p>
          <a:p>
            <a:pPr algn="just">
              <a:lnSpc>
                <a:spcPct val="170000"/>
              </a:lnSpc>
            </a:pPr>
            <a:r>
              <a:rPr lang="en-US" i="1" dirty="0" err="1" smtClean="0">
                <a:solidFill>
                  <a:schemeClr val="tx1"/>
                </a:solidFill>
              </a:rPr>
              <a:t>childObject</a:t>
            </a:r>
            <a:r>
              <a:rPr lang="en-US" i="1" dirty="0" smtClean="0">
                <a:solidFill>
                  <a:schemeClr val="tx1"/>
                </a:solidFill>
              </a:rPr>
              <a:t>  = </a:t>
            </a:r>
            <a:r>
              <a:rPr lang="en-US" i="1" dirty="0" err="1" smtClean="0">
                <a:solidFill>
                  <a:schemeClr val="tx1"/>
                </a:solidFill>
              </a:rPr>
              <a:t>Object.create</a:t>
            </a:r>
            <a:r>
              <a:rPr lang="en-US" i="1" dirty="0" smtClean="0">
                <a:solidFill>
                  <a:schemeClr val="tx1"/>
                </a:solidFill>
              </a:rPr>
              <a:t>(</a:t>
            </a:r>
            <a:r>
              <a:rPr lang="en-US" i="1" dirty="0" err="1" smtClean="0">
                <a:solidFill>
                  <a:schemeClr val="tx1"/>
                </a:solidFill>
              </a:rPr>
              <a:t>baseObject</a:t>
            </a:r>
            <a:r>
              <a:rPr lang="en-US" i="1" dirty="0" smtClean="0">
                <a:solidFill>
                  <a:schemeClr val="tx1"/>
                </a:solidFill>
              </a:rPr>
              <a:t>)</a:t>
            </a:r>
          </a:p>
          <a:p>
            <a:pPr algn="just">
              <a:lnSpc>
                <a:spcPct val="170000"/>
              </a:lnSpc>
            </a:pPr>
            <a:r>
              <a:rPr lang="en-US" i="1" dirty="0" err="1" smtClean="0">
                <a:solidFill>
                  <a:schemeClr val="tx1"/>
                </a:solidFill>
              </a:rPr>
              <a:t>ConstructorFunction.prototype</a:t>
            </a:r>
            <a:r>
              <a:rPr lang="en-US" i="1" dirty="0" smtClean="0">
                <a:solidFill>
                  <a:schemeClr val="tx1"/>
                </a:solidFill>
              </a:rPr>
              <a:t> = </a:t>
            </a:r>
            <a:r>
              <a:rPr lang="en-US" i="1" dirty="0" err="1" smtClean="0">
                <a:solidFill>
                  <a:schemeClr val="tx1"/>
                </a:solidFill>
              </a:rPr>
              <a:t>baseObject</a:t>
            </a:r>
            <a:r>
              <a:rPr lang="en-US" i="1" dirty="0" smtClean="0">
                <a:solidFill>
                  <a:schemeClr val="tx1"/>
                </a:solidFill>
              </a:rPr>
              <a:t>  </a:t>
            </a:r>
          </a:p>
          <a:p>
            <a:pPr lvl="1" algn="just">
              <a:lnSpc>
                <a:spcPct val="170000"/>
              </a:lnSpc>
            </a:pPr>
            <a:r>
              <a:rPr lang="en-US" dirty="0" smtClean="0">
                <a:solidFill>
                  <a:schemeClr val="tx1"/>
                </a:solidFill>
              </a:rPr>
              <a:t>Above mentioned syntax works with all modern browsers.</a:t>
            </a: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using __proto__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207955" y="1117598"/>
            <a:ext cx="8694055" cy="4354287"/>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522966" cy="831832"/>
          </a:xfrm>
        </p:spPr>
        <p:txBody>
          <a:bodyPr>
            <a:normAutofit/>
          </a:bodyPr>
          <a:lstStyle/>
          <a:p>
            <a:r>
              <a:rPr lang="en-US" sz="1200" dirty="0" smtClean="0"/>
              <a:t>1.1: JavaScript Fundamentals</a:t>
            </a:r>
            <a:r>
              <a:rPr lang="en-US" dirty="0" smtClean="0"/>
              <a:t/>
            </a:r>
            <a:br>
              <a:rPr lang="en-US" dirty="0" smtClean="0"/>
            </a:br>
            <a:r>
              <a:rPr lang="en-US" dirty="0" smtClean="0"/>
              <a:t>Prototypal inheritance using </a:t>
            </a:r>
            <a:r>
              <a:rPr lang="en-US" dirty="0" err="1" smtClean="0"/>
              <a:t>Object.create</a:t>
            </a:r>
            <a:r>
              <a:rPr lang="en-US" dirty="0" smtClean="0"/>
              <a:t>()</a:t>
            </a:r>
            <a:endParaRPr lang="en-US" sz="2400" dirty="0"/>
          </a:p>
        </p:txBody>
      </p:sp>
      <p:pic>
        <p:nvPicPr>
          <p:cNvPr id="2050" name="Picture 2"/>
          <p:cNvPicPr>
            <a:picLocks noChangeAspect="1" noChangeArrowheads="1"/>
          </p:cNvPicPr>
          <p:nvPr/>
        </p:nvPicPr>
        <p:blipFill>
          <a:blip r:embed="rId3"/>
          <a:srcRect/>
          <a:stretch>
            <a:fillRect/>
          </a:stretch>
        </p:blipFill>
        <p:spPr bwMode="auto">
          <a:xfrm>
            <a:off x="232970" y="1140513"/>
            <a:ext cx="8693320" cy="4636171"/>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522966" cy="831832"/>
          </a:xfrm>
        </p:spPr>
        <p:txBody>
          <a:bodyPr>
            <a:normAutofit/>
          </a:bodyPr>
          <a:lstStyle/>
          <a:p>
            <a:r>
              <a:rPr lang="en-US" sz="1200" dirty="0" smtClean="0"/>
              <a:t>1.1: JavaScript Fundamentals</a:t>
            </a:r>
            <a:r>
              <a:rPr lang="en-US" dirty="0" smtClean="0"/>
              <a:t/>
            </a:r>
            <a:br>
              <a:rPr lang="en-US" dirty="0" smtClean="0"/>
            </a:br>
            <a:r>
              <a:rPr lang="en-US" dirty="0" smtClean="0"/>
              <a:t>Prototypal inheritance using prototype</a:t>
            </a:r>
            <a:endParaRPr lang="en-US" sz="2400" dirty="0"/>
          </a:p>
        </p:txBody>
      </p:sp>
      <p:pic>
        <p:nvPicPr>
          <p:cNvPr id="3075" name="Picture 3"/>
          <p:cNvPicPr>
            <a:picLocks noChangeAspect="1" noChangeArrowheads="1"/>
          </p:cNvPicPr>
          <p:nvPr/>
        </p:nvPicPr>
        <p:blipFill>
          <a:blip r:embed="rId3"/>
          <a:srcRect/>
          <a:stretch>
            <a:fillRect/>
          </a:stretch>
        </p:blipFill>
        <p:spPr bwMode="auto">
          <a:xfrm>
            <a:off x="377371" y="1013204"/>
            <a:ext cx="8142515" cy="5205870"/>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i="1" dirty="0" err="1" smtClean="0">
                <a:solidFill>
                  <a:schemeClr val="tx1"/>
                </a:solidFill>
              </a:rPr>
              <a:t>Object.getPrototypeOf</a:t>
            </a:r>
            <a:r>
              <a:rPr lang="en-US" i="1" dirty="0" smtClean="0">
                <a:solidFill>
                  <a:schemeClr val="tx1"/>
                </a:solidFill>
              </a:rPr>
              <a:t>(</a:t>
            </a:r>
            <a:r>
              <a:rPr lang="en-US" i="1" dirty="0" err="1" smtClean="0">
                <a:solidFill>
                  <a:schemeClr val="tx1"/>
                </a:solidFill>
              </a:rPr>
              <a:t>obj</a:t>
            </a:r>
            <a:r>
              <a:rPr lang="en-US" i="1" dirty="0" smtClean="0">
                <a:solidFill>
                  <a:schemeClr val="tx1"/>
                </a:solidFill>
              </a:rPr>
              <a:t>) </a:t>
            </a:r>
            <a:r>
              <a:rPr lang="en-US" dirty="0" smtClean="0">
                <a:solidFill>
                  <a:schemeClr val="tx1"/>
                </a:solidFill>
              </a:rPr>
              <a:t>returns the value of </a:t>
            </a:r>
            <a:r>
              <a:rPr lang="en-US" dirty="0" err="1" smtClean="0">
                <a:solidFill>
                  <a:schemeClr val="tx1"/>
                </a:solidFill>
              </a:rPr>
              <a:t>obj.__proto</a:t>
            </a:r>
            <a:r>
              <a:rPr lang="en-US" dirty="0" smtClean="0">
                <a:solidFill>
                  <a:schemeClr val="tx1"/>
                </a:solidFill>
              </a:rPr>
              <a:t>__.</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for..in loop lists properties in the object and its prototype chain. </a:t>
            </a:r>
            <a:r>
              <a:rPr lang="en-US" dirty="0" err="1" smtClean="0">
                <a:solidFill>
                  <a:schemeClr val="tx1"/>
                </a:solidFill>
              </a:rPr>
              <a:t>obj.hasOwnProperty</a:t>
            </a:r>
            <a:r>
              <a:rPr lang="en-US" dirty="0" smtClean="0">
                <a:solidFill>
                  <a:schemeClr val="tx1"/>
                </a:solidFill>
              </a:rPr>
              <a:t>(prop) returns true  if property belongs to that object.</a:t>
            </a:r>
          </a:p>
          <a:p>
            <a:pPr algn="just">
              <a:lnSpc>
                <a:spcPct val="170000"/>
              </a:lnSpc>
            </a:pPr>
            <a:endParaRPr lang="en-US" dirty="0" smtClean="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1103086" y="1357316"/>
            <a:ext cx="5544457" cy="1551368"/>
          </a:xfrm>
          <a:prstGeom prst="rect">
            <a:avLst/>
          </a:prstGeom>
          <a:noFill/>
          <a:ln w="3175">
            <a:solidFill>
              <a:schemeClr val="tx1">
                <a:alpha val="50000"/>
              </a:schemeClr>
            </a:solid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978129" y="4007525"/>
            <a:ext cx="5798835" cy="2422298"/>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Static variables and methods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In JavaScript we can directly put data  into function object which acts like Static member.</a:t>
            </a:r>
          </a:p>
          <a:p>
            <a:pPr algn="just">
              <a:lnSpc>
                <a:spcPct val="170000"/>
              </a:lnSpc>
            </a:pPr>
            <a:r>
              <a:rPr lang="en-US" dirty="0" smtClean="0">
                <a:solidFill>
                  <a:schemeClr val="tx1"/>
                </a:solidFill>
              </a:rPr>
              <a:t>Static Members need to be accessed directly by Object name, cannot be accessed by reference variable.  Static members gets created when the first object gets created.</a:t>
            </a:r>
          </a:p>
          <a:p>
            <a:pPr algn="just">
              <a:lnSpc>
                <a:spcPct val="170000"/>
              </a:lnSpc>
            </a:pPr>
            <a:endParaRPr lang="en-US" dirty="0" smtClean="0">
              <a:solidFill>
                <a:schemeClr val="tx1"/>
              </a:solidFill>
            </a:endParaRPr>
          </a:p>
        </p:txBody>
      </p:sp>
      <p:pic>
        <p:nvPicPr>
          <p:cNvPr id="5122" name="Picture 2"/>
          <p:cNvPicPr>
            <a:picLocks noChangeAspect="1" noChangeArrowheads="1"/>
          </p:cNvPicPr>
          <p:nvPr/>
        </p:nvPicPr>
        <p:blipFill>
          <a:blip r:embed="rId3"/>
          <a:srcRect/>
          <a:stretch>
            <a:fillRect/>
          </a:stretch>
        </p:blipFill>
        <p:spPr bwMode="auto">
          <a:xfrm>
            <a:off x="1973943" y="3323775"/>
            <a:ext cx="4644571" cy="3165454"/>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JavaScript Functions </a:t>
            </a:r>
            <a:endParaRPr lang="en-US" sz="2400" dirty="0"/>
          </a:p>
        </p:txBody>
      </p:sp>
      <p:sp>
        <p:nvSpPr>
          <p:cNvPr id="6" name="Content Placeholder 5"/>
          <p:cNvSpPr>
            <a:spLocks noGrp="1"/>
          </p:cNvSpPr>
          <p:nvPr>
            <p:ph idx="1"/>
          </p:nvPr>
        </p:nvSpPr>
        <p:spPr>
          <a:xfrm>
            <a:off x="442685" y="1059543"/>
            <a:ext cx="8229600" cy="4252686"/>
          </a:xfrm>
        </p:spPr>
        <p:txBody>
          <a:bodyPr>
            <a:noAutofit/>
          </a:bodyPr>
          <a:lstStyle/>
          <a:p>
            <a:pPr algn="just">
              <a:lnSpc>
                <a:spcPct val="170000"/>
              </a:lnSpc>
            </a:pPr>
            <a:r>
              <a:rPr lang="en-US" dirty="0" smtClean="0">
                <a:solidFill>
                  <a:schemeClr val="tx1"/>
                </a:solidFill>
              </a:rPr>
              <a:t>JavaScript treats functions as objects(first-class functions).</a:t>
            </a:r>
          </a:p>
          <a:p>
            <a:pPr algn="just">
              <a:lnSpc>
                <a:spcPct val="170000"/>
              </a:lnSpc>
            </a:pPr>
            <a:r>
              <a:rPr lang="en-US" dirty="0" smtClean="0">
                <a:solidFill>
                  <a:schemeClr val="tx1"/>
                </a:solidFill>
              </a:rPr>
              <a:t>In JavaScript functions can be instantiated, returned by other functions, stored as elements of arrays and assigned to variables.</a:t>
            </a:r>
          </a:p>
          <a:p>
            <a:pPr algn="just">
              <a:lnSpc>
                <a:spcPct val="170000"/>
              </a:lnSpc>
            </a:pPr>
            <a:r>
              <a:rPr lang="en-US" dirty="0" smtClean="0">
                <a:solidFill>
                  <a:schemeClr val="tx1"/>
                </a:solidFill>
              </a:rPr>
              <a:t>A function with no name is called an anonymous function.</a:t>
            </a:r>
          </a:p>
          <a:p>
            <a:pPr algn="just">
              <a:lnSpc>
                <a:spcPct val="170000"/>
              </a:lnSpc>
            </a:pPr>
            <a:r>
              <a:rPr lang="en-US" dirty="0" smtClean="0">
                <a:solidFill>
                  <a:schemeClr val="tx1"/>
                </a:solidFill>
              </a:rPr>
              <a:t>Closure is a function to which the variables of the surrounding context are bound by reference.</a:t>
            </a:r>
          </a:p>
          <a:p>
            <a:pPr algn="just">
              <a:lnSpc>
                <a:spcPct val="170000"/>
              </a:lnSpc>
            </a:pPr>
            <a:r>
              <a:rPr lang="en-US" dirty="0" smtClean="0">
                <a:solidFill>
                  <a:schemeClr val="tx1"/>
                </a:solidFill>
              </a:rPr>
              <a:t>JavaScript function acts as a constructor when we use it together with the new operator</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 Working with JavaScript Functions</a:t>
            </a:r>
            <a:endParaRPr lang="en-US" sz="2400" dirty="0"/>
          </a:p>
        </p:txBody>
      </p:sp>
      <p:sp>
        <p:nvSpPr>
          <p:cNvPr id="6" name="Content Placeholder 5"/>
          <p:cNvSpPr>
            <a:spLocks noGrp="1"/>
          </p:cNvSpPr>
          <p:nvPr>
            <p:ph idx="1"/>
          </p:nvPr>
        </p:nvSpPr>
        <p:spPr>
          <a:xfrm>
            <a:off x="442685" y="1059543"/>
            <a:ext cx="8229600" cy="4252686"/>
          </a:xfrm>
        </p:spPr>
        <p:txBody>
          <a:bodyPr>
            <a:noAutofit/>
          </a:bodyPr>
          <a:lstStyle/>
          <a:p>
            <a:pPr algn="just">
              <a:lnSpc>
                <a:spcPct val="170000"/>
              </a:lnSpc>
            </a:pPr>
            <a:r>
              <a:rPr lang="en-US" dirty="0" smtClean="0">
                <a:solidFill>
                  <a:schemeClr val="tx1"/>
                </a:solidFill>
              </a:rPr>
              <a:t>Declaring the function anonymously</a:t>
            </a: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Invoking  the anonymous function. Function executes immediately after declaration.</a:t>
            </a: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27970" y="1741726"/>
            <a:ext cx="7848600" cy="137884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i="1" dirty="0" smtClean="0">
                <a:solidFill>
                  <a:schemeClr val="tx1"/>
                </a:solidFill>
                <a:latin typeface="Candara" pitchFamily="34" charset="0"/>
                <a:cs typeface="Arial" pitchFamily="34" charset="0"/>
              </a:rPr>
              <a:t>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cs typeface="Arial" pitchFamily="34" charset="0"/>
            </a:endParaRPr>
          </a:p>
          <a:p>
            <a:pPr lvl="1">
              <a:lnSpc>
                <a:spcPct val="135000"/>
              </a:lnSpc>
            </a:pPr>
            <a:endParaRPr lang="en-US" i="1" dirty="0" smtClean="0">
              <a:solidFill>
                <a:schemeClr val="tx2"/>
              </a:solidFill>
              <a:latin typeface="+mj-lt"/>
              <a:cs typeface="Arial" pitchFamily="34" charset="0"/>
            </a:endParaRPr>
          </a:p>
        </p:txBody>
      </p:sp>
      <p:sp>
        <p:nvSpPr>
          <p:cNvPr id="5" name="AutoShape 4"/>
          <p:cNvSpPr>
            <a:spLocks noChangeArrowheads="1"/>
          </p:cNvSpPr>
          <p:nvPr/>
        </p:nvSpPr>
        <p:spPr bwMode="auto">
          <a:xfrm>
            <a:off x="635227" y="4318003"/>
            <a:ext cx="7848600" cy="137884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i="1" dirty="0" smtClean="0">
                <a:solidFill>
                  <a:schemeClr val="tx1"/>
                </a:solidFill>
                <a:latin typeface="Candara" pitchFamily="34" charset="0"/>
                <a:cs typeface="Arial" pitchFamily="34" charset="0"/>
              </a:rPr>
              <a:t>(function(){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1800493"/>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JavaScript fundamentals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MV* Frameworks</a:t>
            </a:r>
          </a:p>
          <a:p>
            <a:pPr marL="225425" indent="-225425">
              <a:lnSpc>
                <a:spcPct val="150000"/>
              </a:lnSpc>
              <a:buClr>
                <a:srgbClr val="00B0F0"/>
              </a:buClr>
              <a:buFont typeface="Wingdings" panose="05000000000000000000" pitchFamily="2" charset="2"/>
              <a:buChar char="Ø"/>
            </a:pPr>
            <a:r>
              <a:rPr lang="en-US" b="1" dirty="0" err="1" smtClean="0">
                <a:latin typeface="Candara" panose="020E0502030303020204" pitchFamily="34" charset="0"/>
              </a:rPr>
              <a:t>AngularJS</a:t>
            </a:r>
            <a:r>
              <a:rPr lang="en-US" b="1" dirty="0" smtClean="0">
                <a:latin typeface="Candara" panose="020E0502030303020204" pitchFamily="34" charset="0"/>
              </a:rPr>
              <a:t>  Fundamentals</a:t>
            </a: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 Working with JavaScript Functions</a:t>
            </a:r>
            <a:endParaRPr lang="en-US" sz="2400" dirty="0"/>
          </a:p>
        </p:txBody>
      </p:sp>
      <p:sp>
        <p:nvSpPr>
          <p:cNvPr id="6" name="Content Placeholder 5"/>
          <p:cNvSpPr>
            <a:spLocks noGrp="1"/>
          </p:cNvSpPr>
          <p:nvPr>
            <p:ph idx="1"/>
          </p:nvPr>
        </p:nvSpPr>
        <p:spPr>
          <a:xfrm>
            <a:off x="442685" y="1059542"/>
            <a:ext cx="8229600" cy="5225143"/>
          </a:xfrm>
        </p:spPr>
        <p:txBody>
          <a:bodyPr>
            <a:noAutofit/>
          </a:bodyPr>
          <a:lstStyle/>
          <a:p>
            <a:pPr algn="just">
              <a:lnSpc>
                <a:spcPct val="150000"/>
              </a:lnSpc>
            </a:pPr>
            <a:r>
              <a:rPr lang="en-US" dirty="0" smtClean="0">
                <a:solidFill>
                  <a:schemeClr val="tx1"/>
                </a:solidFill>
              </a:rPr>
              <a:t>Declaring a named function. function </a:t>
            </a:r>
            <a:r>
              <a:rPr lang="en-US" dirty="0" err="1" smtClean="0">
                <a:solidFill>
                  <a:schemeClr val="tx1"/>
                </a:solidFill>
              </a:rPr>
              <a:t>doSomething</a:t>
            </a:r>
            <a:r>
              <a:rPr lang="en-US" dirty="0" smtClean="0">
                <a:solidFill>
                  <a:schemeClr val="tx1"/>
                </a:solidFill>
              </a:rPr>
              <a:t> will be available inside the scope in which it’s declared.</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Assigning function to a variable.</a:t>
            </a: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13456" y="2017499"/>
            <a:ext cx="7848600" cy="245290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i="1" dirty="0" smtClean="0">
              <a:solidFill>
                <a:schemeClr val="tx1"/>
              </a:solidFill>
              <a:latin typeface="Candara" pitchFamily="34" charset="0"/>
              <a:cs typeface="Arial" pitchFamily="34" charset="0"/>
            </a:endParaRPr>
          </a:p>
          <a:p>
            <a:pPr lvl="1"/>
            <a:r>
              <a:rPr lang="en-US" i="1" dirty="0" smtClean="0">
                <a:solidFill>
                  <a:schemeClr val="tx1"/>
                </a:solidFill>
                <a:latin typeface="Candara" pitchFamily="34" charset="0"/>
                <a:cs typeface="Arial" pitchFamily="34" charset="0"/>
              </a:rPr>
              <a:t>function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p>
          <a:p>
            <a:pPr lvl="1"/>
            <a:endParaRPr lang="en-US" i="1" dirty="0" smtClean="0">
              <a:solidFill>
                <a:schemeClr val="tx1"/>
              </a:solidFill>
              <a:latin typeface="Candara" pitchFamily="34" charset="0"/>
              <a:cs typeface="Arial" pitchFamily="34" charset="0"/>
            </a:endParaRPr>
          </a:p>
          <a:p>
            <a:pPr lvl="1"/>
            <a:r>
              <a:rPr lang="en-US" i="1" dirty="0" smtClean="0">
                <a:solidFill>
                  <a:schemeClr val="tx1"/>
                </a:solidFill>
                <a:latin typeface="Candara" pitchFamily="34" charset="0"/>
                <a:cs typeface="Arial" pitchFamily="34" charset="0"/>
              </a:rPr>
              <a:t>/* Inner Scope */</a:t>
            </a:r>
          </a:p>
          <a:p>
            <a:pPr lvl="1"/>
            <a:r>
              <a:rPr lang="en-US" i="1" dirty="0" smtClean="0">
                <a:solidFill>
                  <a:schemeClr val="tx1"/>
                </a:solidFill>
                <a:latin typeface="Candara" pitchFamily="34" charset="0"/>
                <a:cs typeface="Arial" pitchFamily="34" charset="0"/>
              </a:rPr>
              <a:t>(function(){</a:t>
            </a:r>
          </a:p>
          <a:p>
            <a:pPr lvl="1"/>
            <a:r>
              <a:rPr lang="en-US" i="1" dirty="0" smtClean="0">
                <a:solidFill>
                  <a:schemeClr val="tx1"/>
                </a:solidFill>
                <a:latin typeface="Candara" pitchFamily="34" charset="0"/>
                <a:cs typeface="Arial" pitchFamily="34" charset="0"/>
              </a:rPr>
              <a:t>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a:t>
            </a:r>
          </a:p>
          <a:p>
            <a:pPr lvl="1"/>
            <a:r>
              <a:rPr lang="en-US" i="1" dirty="0" smtClean="0">
                <a:solidFill>
                  <a:schemeClr val="tx1"/>
                </a:solidFill>
                <a:latin typeface="Candara" pitchFamily="34" charset="0"/>
                <a:cs typeface="Arial" pitchFamily="34" charset="0"/>
              </a:rPr>
              <a:t>})();</a:t>
            </a:r>
          </a:p>
          <a:p>
            <a:pPr lvl="1"/>
            <a:endParaRPr lang="en-US" i="1" dirty="0" smtClean="0">
              <a:solidFill>
                <a:schemeClr val="tx2"/>
              </a:solidFill>
              <a:latin typeface="+mj-lt"/>
              <a:cs typeface="Arial" pitchFamily="34" charset="0"/>
            </a:endParaRPr>
          </a:p>
        </p:txBody>
      </p:sp>
      <p:sp>
        <p:nvSpPr>
          <p:cNvPr id="8" name="AutoShape 4"/>
          <p:cNvSpPr>
            <a:spLocks noChangeArrowheads="1"/>
          </p:cNvSpPr>
          <p:nvPr/>
        </p:nvSpPr>
        <p:spPr bwMode="auto">
          <a:xfrm>
            <a:off x="656999" y="4963898"/>
            <a:ext cx="7848600" cy="120467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i="1" dirty="0" smtClean="0">
              <a:solidFill>
                <a:schemeClr val="tx1"/>
              </a:solidFill>
              <a:latin typeface="Candara" pitchFamily="34" charset="0"/>
              <a:cs typeface="Arial" pitchFamily="34" charset="0"/>
            </a:endParaRPr>
          </a:p>
          <a:p>
            <a:pPr lvl="1"/>
            <a:r>
              <a:rPr lang="en-US" i="1" dirty="0" err="1" smtClean="0">
                <a:solidFill>
                  <a:schemeClr val="tx1"/>
                </a:solidFill>
                <a:latin typeface="Candara" pitchFamily="34" charset="0"/>
                <a:cs typeface="Arial" pitchFamily="34" charset="0"/>
              </a:rPr>
              <a:t>var</a:t>
            </a:r>
            <a:r>
              <a:rPr lang="en-US" i="1" dirty="0" smtClean="0">
                <a:solidFill>
                  <a:schemeClr val="tx1"/>
                </a:solidFill>
                <a:latin typeface="Candara" pitchFamily="34" charset="0"/>
                <a:cs typeface="Arial" pitchFamily="34" charset="0"/>
              </a:rPr>
              <a:t>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 = 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cs typeface="Arial" pitchFamily="34" charset="0"/>
            </a:endParaRPr>
          </a:p>
          <a:p>
            <a:pPr lvl="1">
              <a:lnSpc>
                <a:spcPct val="135000"/>
              </a:lnSpc>
            </a:pPr>
            <a:endParaRPr lang="en-US" i="1" dirty="0" smtClean="0">
              <a:solidFill>
                <a:schemeClr val="tx2"/>
              </a:solidFill>
              <a:latin typeface="+mj-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Working with JavaScript Functions</a:t>
            </a:r>
            <a:endParaRPr lang="en-US" sz="2400" dirty="0"/>
          </a:p>
        </p:txBody>
      </p:sp>
      <p:sp>
        <p:nvSpPr>
          <p:cNvPr id="5" name="AutoShape 4"/>
          <p:cNvSpPr>
            <a:spLocks noChangeArrowheads="1"/>
          </p:cNvSpPr>
          <p:nvPr/>
        </p:nvSpPr>
        <p:spPr bwMode="auto">
          <a:xfrm>
            <a:off x="671513" y="986971"/>
            <a:ext cx="7848600" cy="494710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i="1" dirty="0" smtClean="0">
              <a:solidFill>
                <a:schemeClr val="tx2"/>
              </a:solidFill>
              <a:latin typeface="+mj-lt"/>
              <a:cs typeface="Arial" pitchFamily="34" charset="0"/>
            </a:endParaRPr>
          </a:p>
          <a:p>
            <a:pPr lvl="1">
              <a:lnSpc>
                <a:spcPct val="135000"/>
              </a:lnSpc>
            </a:pPr>
            <a:r>
              <a:rPr lang="en-US" i="1" dirty="0" smtClean="0">
                <a:solidFill>
                  <a:schemeClr val="tx1"/>
                </a:solidFill>
                <a:latin typeface="+mj-lt"/>
                <a:cs typeface="Arial" pitchFamily="34" charset="0"/>
              </a:rPr>
              <a:t>/*Anonymous Closures*/</a:t>
            </a:r>
          </a:p>
          <a:p>
            <a:pPr lvl="1">
              <a:lnSpc>
                <a:spcPct val="135000"/>
              </a:lnSpc>
            </a:pPr>
            <a:r>
              <a:rPr lang="en-US" i="1" dirty="0" smtClean="0">
                <a:solidFill>
                  <a:schemeClr val="tx1"/>
                </a:solidFill>
                <a:latin typeface="+mj-lt"/>
                <a:cs typeface="Arial" pitchFamily="34" charset="0"/>
              </a:rPr>
              <a:t>(function(){</a:t>
            </a:r>
          </a:p>
          <a:p>
            <a:pPr lvl="1">
              <a:lnSpc>
                <a:spcPct val="135000"/>
              </a:lnSpc>
            </a:pP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data = "Closing the variables inside the function from the rest of the world"</a:t>
            </a:r>
          </a:p>
          <a:p>
            <a:pPr lvl="1">
              <a:lnSpc>
                <a:spcPct val="135000"/>
              </a:lnSpc>
            </a:pPr>
            <a:r>
              <a:rPr lang="en-US" i="1" dirty="0" smtClean="0">
                <a:solidFill>
                  <a:schemeClr val="tx1"/>
                </a:solidFill>
                <a:latin typeface="+mj-lt"/>
                <a:cs typeface="Arial" pitchFamily="34" charset="0"/>
              </a:rPr>
              <a:t>	console.log(‘Closure Invoked');</a:t>
            </a:r>
          </a:p>
          <a:p>
            <a:pPr lvl="1">
              <a:lnSpc>
                <a:spcPct val="135000"/>
              </a:lnSpc>
            </a:pPr>
            <a:r>
              <a:rPr lang="en-US" i="1" dirty="0" smtClean="0">
                <a:solidFill>
                  <a:schemeClr val="tx1"/>
                </a:solidFill>
                <a:latin typeface="+mj-lt"/>
                <a:cs typeface="Arial" pitchFamily="34" charset="0"/>
              </a:rPr>
              <a:t>})();</a:t>
            </a:r>
          </a:p>
          <a:p>
            <a:pPr lvl="1">
              <a:lnSpc>
                <a:spcPct val="135000"/>
              </a:lnSpc>
            </a:pPr>
            <a:endParaRPr lang="en-US" i="1" dirty="0" smtClean="0">
              <a:solidFill>
                <a:schemeClr val="tx1"/>
              </a:solidFill>
              <a:latin typeface="+mj-lt"/>
              <a:cs typeface="Arial" pitchFamily="34" charset="0"/>
            </a:endParaRPr>
          </a:p>
          <a:p>
            <a:pPr lvl="1">
              <a:lnSpc>
                <a:spcPct val="135000"/>
              </a:lnSpc>
            </a:pP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employee = function(){</a:t>
            </a:r>
          </a:p>
          <a:p>
            <a:pPr lvl="1">
              <a:lnSpc>
                <a:spcPct val="135000"/>
              </a:lnSpc>
            </a:pP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this.employeeId</a:t>
            </a:r>
            <a:r>
              <a:rPr lang="en-US" i="1" dirty="0" smtClean="0">
                <a:solidFill>
                  <a:schemeClr val="tx1"/>
                </a:solidFill>
                <a:latin typeface="+mj-lt"/>
                <a:cs typeface="Arial" pitchFamily="34" charset="0"/>
              </a:rPr>
              <a:t> = 0;</a:t>
            </a:r>
          </a:p>
          <a:p>
            <a:pPr lvl="1">
              <a:lnSpc>
                <a:spcPct val="135000"/>
              </a:lnSpc>
            </a:pPr>
            <a:r>
              <a:rPr lang="en-US" i="1" dirty="0" smtClean="0">
                <a:solidFill>
                  <a:schemeClr val="tx1"/>
                </a:solidFill>
                <a:latin typeface="+mj-lt"/>
                <a:cs typeface="Arial" pitchFamily="34" charset="0"/>
              </a:rPr>
              <a:t>	this.name = "";</a:t>
            </a:r>
          </a:p>
          <a:p>
            <a:pPr lvl="1">
              <a:lnSpc>
                <a:spcPct val="135000"/>
              </a:lnSpc>
            </a:pPr>
            <a:r>
              <a:rPr lang="en-US" i="1" dirty="0" smtClean="0">
                <a:solidFill>
                  <a:schemeClr val="tx1"/>
                </a:solidFill>
                <a:latin typeface="+mj-lt"/>
                <a:cs typeface="Arial" pitchFamily="34" charset="0"/>
              </a:rPr>
              <a:t>};</a:t>
            </a:r>
          </a:p>
          <a:p>
            <a:pPr lvl="1">
              <a:lnSpc>
                <a:spcPct val="135000"/>
              </a:lnSpc>
            </a:pPr>
            <a:r>
              <a:rPr lang="en-US" i="1" dirty="0" smtClean="0">
                <a:solidFill>
                  <a:schemeClr val="tx1"/>
                </a:solidFill>
                <a:latin typeface="+mj-lt"/>
                <a:cs typeface="Arial" pitchFamily="34" charset="0"/>
              </a:rPr>
              <a:t>/*</a:t>
            </a:r>
            <a:r>
              <a:rPr lang="en-US" dirty="0" smtClean="0">
                <a:solidFill>
                  <a:schemeClr val="tx1"/>
                </a:solidFill>
              </a:rPr>
              <a:t> JavaScript function acts as a constructor </a:t>
            </a:r>
            <a:r>
              <a:rPr lang="en-US" i="1" dirty="0" smtClean="0">
                <a:solidFill>
                  <a:schemeClr val="tx1"/>
                </a:solidFill>
                <a:latin typeface="+mj-lt"/>
                <a:cs typeface="Arial" pitchFamily="34" charset="0"/>
              </a:rPr>
              <a:t>*/</a:t>
            </a:r>
          </a:p>
          <a:p>
            <a:pPr lvl="1">
              <a:lnSpc>
                <a:spcPct val="135000"/>
              </a:lnSpc>
            </a:pP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emp</a:t>
            </a:r>
            <a:r>
              <a:rPr lang="en-US" i="1" dirty="0" smtClean="0">
                <a:solidFill>
                  <a:schemeClr val="tx1"/>
                </a:solidFill>
                <a:latin typeface="+mj-lt"/>
                <a:cs typeface="Arial" pitchFamily="34" charset="0"/>
              </a:rPr>
              <a:t> = new  employee();</a:t>
            </a:r>
            <a:endParaRPr lang="en-US" i="1" dirty="0">
              <a:solidFill>
                <a:schemeClr val="tx1"/>
              </a:solidFill>
              <a:latin typeface="+mj-lt"/>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Working-with-</a:t>
            </a:r>
            <a:r>
              <a:rPr lang="en-US" dirty="0" err="1" smtClean="0">
                <a:solidFill>
                  <a:schemeClr val="tx1"/>
                </a:solidFill>
              </a:rPr>
              <a:t>Javascript</a:t>
            </a:r>
            <a:r>
              <a:rPr lang="en-US" dirty="0" smtClean="0">
                <a:solidFill>
                  <a:schemeClr val="tx1"/>
                </a:solidFill>
              </a:rPr>
              <a:t>-Functions</a:t>
            </a:r>
          </a:p>
          <a:p>
            <a:r>
              <a:rPr lang="en-US" dirty="0" smtClean="0">
                <a:solidFill>
                  <a:schemeClr val="tx1"/>
                </a:solidFill>
              </a:rPr>
              <a:t>Closure-Demo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MV* Frameworks</a:t>
            </a:r>
            <a:r>
              <a:rPr lang="en-US" dirty="0" smtClean="0"/>
              <a:t/>
            </a:r>
            <a:br>
              <a:rPr lang="en-US" dirty="0" smtClean="0"/>
            </a:br>
            <a:r>
              <a:rPr lang="en-US" dirty="0" smtClean="0"/>
              <a:t>MV* Frameworks</a:t>
            </a:r>
            <a:endParaRPr lang="en-US" sz="2400" dirty="0"/>
          </a:p>
        </p:txBody>
      </p:sp>
      <p:sp>
        <p:nvSpPr>
          <p:cNvPr id="6" name="Content Placeholder 5"/>
          <p:cNvSpPr>
            <a:spLocks noGrp="1"/>
          </p:cNvSpPr>
          <p:nvPr>
            <p:ph idx="1"/>
          </p:nvPr>
        </p:nvSpPr>
        <p:spPr>
          <a:xfrm>
            <a:off x="442685" y="1059542"/>
            <a:ext cx="8229600" cy="5050971"/>
          </a:xfrm>
        </p:spPr>
        <p:txBody>
          <a:bodyPr>
            <a:noAutofit/>
          </a:bodyPr>
          <a:lstStyle/>
          <a:p>
            <a:pPr algn="just">
              <a:lnSpc>
                <a:spcPct val="150000"/>
              </a:lnSpc>
            </a:pPr>
            <a:r>
              <a:rPr lang="en-US" dirty="0" smtClean="0">
                <a:solidFill>
                  <a:schemeClr val="tx1"/>
                </a:solidFill>
              </a:rPr>
              <a:t>MV* Frameworks are designed to make our code easier to maintain and to improve the user experience </a:t>
            </a:r>
          </a:p>
          <a:p>
            <a:pPr algn="just">
              <a:lnSpc>
                <a:spcPct val="150000"/>
              </a:lnSpc>
            </a:pPr>
            <a:r>
              <a:rPr lang="en-US" dirty="0" smtClean="0">
                <a:solidFill>
                  <a:schemeClr val="tx1"/>
                </a:solidFill>
              </a:rPr>
              <a:t>MV* framework is nothing but the popular patterns like </a:t>
            </a:r>
          </a:p>
          <a:p>
            <a:pPr lvl="1" algn="just">
              <a:lnSpc>
                <a:spcPct val="150000"/>
              </a:lnSpc>
            </a:pPr>
            <a:r>
              <a:rPr lang="en-US" dirty="0" smtClean="0">
                <a:solidFill>
                  <a:schemeClr val="tx1"/>
                </a:solidFill>
              </a:rPr>
              <a:t>Model-View-Controller(MVC)</a:t>
            </a:r>
          </a:p>
          <a:p>
            <a:pPr lvl="1" algn="just">
              <a:lnSpc>
                <a:spcPct val="150000"/>
              </a:lnSpc>
            </a:pPr>
            <a:r>
              <a:rPr lang="en-US" dirty="0" smtClean="0">
                <a:solidFill>
                  <a:schemeClr val="tx1"/>
                </a:solidFill>
              </a:rPr>
              <a:t>Model-View-</a:t>
            </a:r>
            <a:r>
              <a:rPr lang="en-US" dirty="0" err="1" smtClean="0">
                <a:solidFill>
                  <a:schemeClr val="tx1"/>
                </a:solidFill>
              </a:rPr>
              <a:t>ViewModel</a:t>
            </a:r>
            <a:r>
              <a:rPr lang="en-US" dirty="0" smtClean="0">
                <a:solidFill>
                  <a:schemeClr val="tx1"/>
                </a:solidFill>
              </a:rPr>
              <a:t>(MVVM)</a:t>
            </a:r>
          </a:p>
          <a:p>
            <a:pPr lvl="1" algn="just">
              <a:lnSpc>
                <a:spcPct val="150000"/>
              </a:lnSpc>
            </a:pPr>
            <a:r>
              <a:rPr lang="en-US" dirty="0" smtClean="0">
                <a:solidFill>
                  <a:schemeClr val="tx1"/>
                </a:solidFill>
              </a:rPr>
              <a:t>Model-View-Presenter(MVP) </a:t>
            </a:r>
          </a:p>
          <a:p>
            <a:pPr lvl="1" algn="just">
              <a:lnSpc>
                <a:spcPct val="150000"/>
              </a:lnSpc>
            </a:pPr>
            <a:r>
              <a:rPr lang="en-US" dirty="0" smtClean="0">
                <a:solidFill>
                  <a:schemeClr val="tx1"/>
                </a:solidFill>
              </a:rPr>
              <a:t>MVW(</a:t>
            </a:r>
            <a:r>
              <a:rPr lang="en-US" dirty="0" err="1" smtClean="0">
                <a:solidFill>
                  <a:schemeClr val="tx1"/>
                </a:solidFill>
              </a:rPr>
              <a:t>hatever</a:t>
            </a:r>
            <a:r>
              <a:rPr lang="en-US" dirty="0" smtClean="0">
                <a:solidFill>
                  <a:schemeClr val="tx1"/>
                </a:solidFill>
              </a:rPr>
              <a:t> works for you)</a:t>
            </a:r>
          </a:p>
          <a:p>
            <a:pPr algn="just">
              <a:lnSpc>
                <a:spcPct val="150000"/>
              </a:lnSpc>
            </a:pPr>
            <a:r>
              <a:rPr lang="en-US" dirty="0" smtClean="0">
                <a:solidFill>
                  <a:schemeClr val="tx1"/>
                </a:solidFill>
              </a:rPr>
              <a:t>Idea of all the patterns is to separate Model, View and the Controller (the logic that hooks up model and view)</a:t>
            </a:r>
          </a:p>
          <a:p>
            <a:pPr algn="just">
              <a:lnSpc>
                <a:spcPct val="150000"/>
              </a:lnSpc>
            </a:pPr>
            <a:r>
              <a:rPr lang="en-US" dirty="0" err="1" smtClean="0">
                <a:solidFill>
                  <a:schemeClr val="tx1"/>
                </a:solidFill>
              </a:rPr>
              <a:t>AngularJS</a:t>
            </a:r>
            <a:r>
              <a:rPr lang="en-US" dirty="0" smtClean="0">
                <a:solidFill>
                  <a:schemeClr val="tx1"/>
                </a:solidFill>
              </a:rPr>
              <a:t>, Backbone.JS, Knockout, </a:t>
            </a:r>
            <a:r>
              <a:rPr lang="en-US" dirty="0" err="1" smtClean="0">
                <a:solidFill>
                  <a:schemeClr val="tx1"/>
                </a:solidFill>
              </a:rPr>
              <a:t>EmberJS</a:t>
            </a:r>
            <a:r>
              <a:rPr lang="en-US" dirty="0" smtClean="0">
                <a:solidFill>
                  <a:schemeClr val="tx1"/>
                </a:solidFill>
              </a:rPr>
              <a:t>, Meteor, </a:t>
            </a:r>
            <a:r>
              <a:rPr lang="en-US" dirty="0" err="1" smtClean="0">
                <a:solidFill>
                  <a:schemeClr val="tx1"/>
                </a:solidFill>
              </a:rPr>
              <a:t>ExtJS</a:t>
            </a:r>
            <a:r>
              <a:rPr lang="en-US" dirty="0" smtClean="0">
                <a:solidFill>
                  <a:schemeClr val="tx1"/>
                </a:solidFill>
              </a:rPr>
              <a:t> are some of the famous MV* framework libraries.</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MV* Frameworks</a:t>
            </a:r>
            <a:r>
              <a:rPr lang="en-US" dirty="0" smtClean="0"/>
              <a:t/>
            </a:r>
            <a:br>
              <a:rPr lang="en-US" dirty="0" smtClean="0"/>
            </a:br>
            <a:r>
              <a:rPr lang="en-US" dirty="0" smtClean="0"/>
              <a:t>Model, View and Controllers</a:t>
            </a:r>
            <a:endParaRPr lang="en-US" sz="2400" dirty="0"/>
          </a:p>
        </p:txBody>
      </p:sp>
      <p:graphicFrame>
        <p:nvGraphicFramePr>
          <p:cNvPr id="4" name="Diagram 3"/>
          <p:cNvGraphicFramePr/>
          <p:nvPr/>
        </p:nvGraphicFramePr>
        <p:xfrm>
          <a:off x="812800" y="1422400"/>
          <a:ext cx="7939314" cy="4354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Introduction to </a:t>
            </a:r>
            <a:r>
              <a:rPr lang="en-US" dirty="0" err="1" smtClean="0"/>
              <a:t>AngularJS</a:t>
            </a:r>
            <a:r>
              <a:rPr lang="en-US" dirty="0" smtClean="0"/>
              <a:t> </a:t>
            </a:r>
            <a:endParaRPr lang="en-US" sz="2400" dirty="0"/>
          </a:p>
        </p:txBody>
      </p:sp>
      <p:sp>
        <p:nvSpPr>
          <p:cNvPr id="6" name="Content Placeholder 5"/>
          <p:cNvSpPr>
            <a:spLocks noGrp="1"/>
          </p:cNvSpPr>
          <p:nvPr>
            <p:ph idx="1"/>
          </p:nvPr>
        </p:nvSpPr>
        <p:spPr>
          <a:xfrm>
            <a:off x="442685" y="1059542"/>
            <a:ext cx="8229600" cy="5210629"/>
          </a:xfrm>
        </p:spPr>
        <p:txBody>
          <a:bodyPr>
            <a:noAutofit/>
          </a:bodyPr>
          <a:lstStyle/>
          <a:p>
            <a:pPr algn="just">
              <a:lnSpc>
                <a:spcPct val="150000"/>
              </a:lnSpc>
            </a:pPr>
            <a:r>
              <a:rPr lang="en-US" dirty="0" err="1" smtClean="0">
                <a:solidFill>
                  <a:schemeClr val="tx1"/>
                </a:solidFill>
              </a:rPr>
              <a:t>AngularJS</a:t>
            </a:r>
            <a:r>
              <a:rPr lang="en-US" dirty="0" smtClean="0">
                <a:solidFill>
                  <a:schemeClr val="tx1"/>
                </a:solidFill>
              </a:rPr>
              <a:t> is an open source JavaScript library that is sponsored and maintained by Google.</a:t>
            </a:r>
          </a:p>
          <a:p>
            <a:pPr algn="just">
              <a:lnSpc>
                <a:spcPct val="150000"/>
              </a:lnSpc>
            </a:pPr>
            <a:r>
              <a:rPr lang="en-US" dirty="0" smtClean="0">
                <a:solidFill>
                  <a:schemeClr val="tx1"/>
                </a:solidFill>
              </a:rPr>
              <a:t>Developed in 2009 by </a:t>
            </a:r>
            <a:r>
              <a:rPr lang="en-US" dirty="0" err="1" smtClean="0">
                <a:solidFill>
                  <a:schemeClr val="tx1"/>
                </a:solidFill>
              </a:rPr>
              <a:t>Misko</a:t>
            </a:r>
            <a:r>
              <a:rPr lang="en-US" dirty="0" smtClean="0">
                <a:solidFill>
                  <a:schemeClr val="tx1"/>
                </a:solidFill>
              </a:rPr>
              <a:t> </a:t>
            </a:r>
            <a:r>
              <a:rPr lang="en-US" dirty="0" err="1" smtClean="0">
                <a:solidFill>
                  <a:schemeClr val="tx1"/>
                </a:solidFill>
              </a:rPr>
              <a:t>Hevery</a:t>
            </a:r>
            <a:r>
              <a:rPr lang="en-US" dirty="0" smtClean="0">
                <a:solidFill>
                  <a:schemeClr val="tx1"/>
                </a:solidFill>
              </a:rPr>
              <a:t>. Publicly released as version 0.9.0 in Oct 2010. </a:t>
            </a:r>
          </a:p>
          <a:p>
            <a:pPr algn="just">
              <a:lnSpc>
                <a:spcPct val="150000"/>
              </a:lnSpc>
            </a:pPr>
            <a:r>
              <a:rPr lang="en-US" dirty="0" err="1" smtClean="0">
                <a:solidFill>
                  <a:schemeClr val="tx1"/>
                </a:solidFill>
              </a:rPr>
              <a:t>AngularJS</a:t>
            </a:r>
            <a:r>
              <a:rPr lang="en-US" dirty="0" smtClean="0">
                <a:solidFill>
                  <a:schemeClr val="tx1"/>
                </a:solidFill>
              </a:rPr>
              <a:t> makes it easy to build interactive, modern web applications by increasing the level of abstraction between the developer and common web app development tasks by following Model–View–Controller (MVC) pattern.</a:t>
            </a:r>
          </a:p>
          <a:p>
            <a:pPr algn="just">
              <a:lnSpc>
                <a:spcPct val="150000"/>
              </a:lnSpc>
            </a:pPr>
            <a:r>
              <a:rPr lang="en-US" dirty="0" err="1" smtClean="0">
                <a:solidFill>
                  <a:schemeClr val="tx1"/>
                </a:solidFill>
              </a:rPr>
              <a:t>AngularJS</a:t>
            </a:r>
            <a:r>
              <a:rPr lang="en-US" dirty="0" smtClean="0">
                <a:solidFill>
                  <a:schemeClr val="tx1"/>
                </a:solidFill>
              </a:rPr>
              <a:t> lets you to extend HTML vocabulary for your application. The resulting environment is extraordinarily expressive, readable, and quick to develop.</a:t>
            </a:r>
          </a:p>
          <a:p>
            <a:pPr algn="just">
              <a:lnSpc>
                <a:spcPct val="150000"/>
              </a:lnSpc>
            </a:pPr>
            <a:r>
              <a:rPr lang="en-US" dirty="0" err="1" smtClean="0">
                <a:solidFill>
                  <a:schemeClr val="tx1"/>
                </a:solidFill>
              </a:rPr>
              <a:t>AngularJS</a:t>
            </a:r>
            <a:r>
              <a:rPr lang="en-US" dirty="0" smtClean="0">
                <a:solidFill>
                  <a:schemeClr val="tx1"/>
                </a:solidFill>
              </a:rPr>
              <a:t> helps us to create single page applications easily.</a:t>
            </a:r>
          </a:p>
          <a:p>
            <a:pPr lvl="1" algn="just">
              <a:lnSpc>
                <a:spcPct val="150000"/>
              </a:lnSpc>
            </a:pPr>
            <a:r>
              <a:rPr lang="en-US" dirty="0" smtClean="0">
                <a:solidFill>
                  <a:schemeClr val="tx1"/>
                </a:solidFill>
              </a:rPr>
              <a:t> No page refresh on page change  and  different data on each page</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 </a:t>
            </a:r>
            <a:r>
              <a:rPr lang="en-US" dirty="0" smtClean="0"/>
              <a:t/>
            </a:r>
            <a:br>
              <a:rPr lang="en-US" dirty="0" smtClean="0"/>
            </a:br>
            <a:r>
              <a:rPr lang="en-US" dirty="0" err="1" smtClean="0"/>
              <a:t>AngularJS</a:t>
            </a:r>
            <a:r>
              <a:rPr lang="en-US" dirty="0" smtClean="0"/>
              <a:t> Features</a:t>
            </a:r>
            <a:endParaRPr lang="en-US" sz="2400" dirty="0"/>
          </a:p>
        </p:txBody>
      </p:sp>
      <p:sp>
        <p:nvSpPr>
          <p:cNvPr id="6" name="Content Placeholder 5"/>
          <p:cNvSpPr>
            <a:spLocks noGrp="1"/>
          </p:cNvSpPr>
          <p:nvPr>
            <p:ph idx="1"/>
          </p:nvPr>
        </p:nvSpPr>
        <p:spPr>
          <a:xfrm>
            <a:off x="442685" y="1059542"/>
            <a:ext cx="8229600" cy="5341258"/>
          </a:xfrm>
        </p:spPr>
        <p:txBody>
          <a:bodyPr>
            <a:noAutofit/>
          </a:bodyPr>
          <a:lstStyle/>
          <a:p>
            <a:pPr algn="just">
              <a:lnSpc>
                <a:spcPct val="150000"/>
              </a:lnSpc>
            </a:pPr>
            <a:r>
              <a:rPr lang="en-US" dirty="0" smtClean="0">
                <a:solidFill>
                  <a:schemeClr val="tx1"/>
                </a:solidFill>
              </a:rPr>
              <a:t>Extending HTML to add dynamic nature so that we can build modern web applications with separation of application logic, data models, and views templates</a:t>
            </a:r>
          </a:p>
          <a:p>
            <a:pPr algn="just">
              <a:lnSpc>
                <a:spcPct val="150000"/>
              </a:lnSpc>
            </a:pPr>
            <a:r>
              <a:rPr lang="en-US" dirty="0" smtClean="0">
                <a:solidFill>
                  <a:schemeClr val="tx1"/>
                </a:solidFill>
              </a:rPr>
              <a:t>Two way binding</a:t>
            </a:r>
          </a:p>
          <a:p>
            <a:pPr lvl="1" algn="just">
              <a:lnSpc>
                <a:spcPct val="150000"/>
              </a:lnSpc>
            </a:pPr>
            <a:r>
              <a:rPr lang="en-US" dirty="0" smtClean="0">
                <a:solidFill>
                  <a:schemeClr val="tx1"/>
                </a:solidFill>
              </a:rPr>
              <a:t>It synchronize the data between model and view, view component gets updated when the model get change and vice versa, no need for events to accomplish this</a:t>
            </a:r>
          </a:p>
          <a:p>
            <a:pPr algn="just">
              <a:lnSpc>
                <a:spcPct val="150000"/>
              </a:lnSpc>
            </a:pPr>
            <a:r>
              <a:rPr lang="en-US" dirty="0" smtClean="0">
                <a:solidFill>
                  <a:schemeClr val="tx1"/>
                </a:solidFill>
              </a:rPr>
              <a:t>Templates can be created using HTML itself</a:t>
            </a:r>
          </a:p>
          <a:p>
            <a:pPr algn="just">
              <a:lnSpc>
                <a:spcPct val="150000"/>
              </a:lnSpc>
            </a:pPr>
            <a:r>
              <a:rPr lang="en-US" dirty="0" smtClean="0">
                <a:solidFill>
                  <a:schemeClr val="tx1"/>
                </a:solidFill>
              </a:rPr>
              <a:t>Testability is the primary consideration in </a:t>
            </a:r>
            <a:r>
              <a:rPr lang="en-US" dirty="0" err="1" smtClean="0">
                <a:solidFill>
                  <a:schemeClr val="tx1"/>
                </a:solidFill>
              </a:rPr>
              <a:t>AngularJS</a:t>
            </a:r>
            <a:r>
              <a:rPr lang="en-US" dirty="0" smtClean="0">
                <a:solidFill>
                  <a:schemeClr val="tx1"/>
                </a:solidFill>
              </a:rPr>
              <a:t>. It supports both isolated unit tests and Integrated end to end test</a:t>
            </a:r>
          </a:p>
          <a:p>
            <a:pPr algn="just">
              <a:lnSpc>
                <a:spcPct val="150000"/>
              </a:lnSpc>
            </a:pPr>
            <a:r>
              <a:rPr lang="en-US" dirty="0" smtClean="0">
                <a:solidFill>
                  <a:schemeClr val="tx1"/>
                </a:solidFill>
              </a:rPr>
              <a:t>It also supports Routing, Filtering, Ajax calls, data binding, caching, history, and DOM manipulation. </a:t>
            </a: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Controller and Scope</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Controllers primary responsibility is to create scope object ($scope), It also  constructs the model on $scope and provides commands for the view to act upon $scope.</a:t>
            </a:r>
          </a:p>
          <a:p>
            <a:pPr algn="just">
              <a:lnSpc>
                <a:spcPct val="150000"/>
              </a:lnSpc>
            </a:pPr>
            <a:r>
              <a:rPr lang="en-US" dirty="0" smtClean="0">
                <a:solidFill>
                  <a:schemeClr val="tx1"/>
                </a:solidFill>
              </a:rPr>
              <a:t>Scope communicate with view in two way communication</a:t>
            </a:r>
          </a:p>
          <a:p>
            <a:pPr algn="just">
              <a:lnSpc>
                <a:spcPct val="150000"/>
              </a:lnSpc>
            </a:pPr>
            <a:r>
              <a:rPr lang="en-US" dirty="0" smtClean="0">
                <a:solidFill>
                  <a:schemeClr val="tx1"/>
                </a:solidFill>
              </a:rPr>
              <a:t>Scope exposes model to view, but scope is not a model. Model is nothing but the data present in the scope.</a:t>
            </a:r>
          </a:p>
          <a:p>
            <a:pPr algn="just">
              <a:lnSpc>
                <a:spcPct val="150000"/>
              </a:lnSpc>
            </a:pPr>
            <a:r>
              <a:rPr lang="en-US" dirty="0" smtClean="0">
                <a:solidFill>
                  <a:schemeClr val="tx1"/>
                </a:solidFill>
              </a:rPr>
              <a:t>View can be </a:t>
            </a:r>
            <a:r>
              <a:rPr lang="en-US" dirty="0" err="1" smtClean="0">
                <a:solidFill>
                  <a:schemeClr val="tx1"/>
                </a:solidFill>
              </a:rPr>
              <a:t>binded</a:t>
            </a:r>
            <a:r>
              <a:rPr lang="en-US" dirty="0" smtClean="0">
                <a:solidFill>
                  <a:schemeClr val="tx1"/>
                </a:solidFill>
              </a:rPr>
              <a:t> to the functions on the scope.</a:t>
            </a:r>
          </a:p>
          <a:p>
            <a:pPr algn="just">
              <a:lnSpc>
                <a:spcPct val="150000"/>
              </a:lnSpc>
            </a:pPr>
            <a:r>
              <a:rPr lang="en-US" dirty="0" smtClean="0">
                <a:solidFill>
                  <a:schemeClr val="tx1"/>
                </a:solidFill>
              </a:rPr>
              <a:t>We can modify the model using the methods available on the scope.</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4" name="Oval 3"/>
          <p:cNvSpPr/>
          <p:nvPr/>
        </p:nvSpPr>
        <p:spPr>
          <a:xfrm>
            <a:off x="798284" y="4615534"/>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5" name="Oval 4"/>
          <p:cNvSpPr/>
          <p:nvPr/>
        </p:nvSpPr>
        <p:spPr>
          <a:xfrm>
            <a:off x="3606800" y="4608280"/>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
        <p:nvSpPr>
          <p:cNvPr id="8" name="Oval 7"/>
          <p:cNvSpPr/>
          <p:nvPr/>
        </p:nvSpPr>
        <p:spPr>
          <a:xfrm>
            <a:off x="6763652" y="4615535"/>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9" name="Right Arrow 8"/>
          <p:cNvSpPr/>
          <p:nvPr/>
        </p:nvSpPr>
        <p:spPr>
          <a:xfrm>
            <a:off x="2699657" y="5297707"/>
            <a:ext cx="769257" cy="232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a:off x="5471886" y="5283193"/>
            <a:ext cx="1103085" cy="26125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61029" y="6095996"/>
            <a:ext cx="5254172" cy="369332"/>
          </a:xfrm>
          <a:prstGeom prst="rect">
            <a:avLst/>
          </a:prstGeom>
          <a:noFill/>
        </p:spPr>
        <p:txBody>
          <a:bodyPr wrap="square" rtlCol="0">
            <a:spAutoFit/>
          </a:bodyPr>
          <a:lstStyle/>
          <a:p>
            <a:r>
              <a:rPr lang="en-US" dirty="0" smtClean="0"/>
              <a:t>  </a:t>
            </a:r>
            <a:r>
              <a:rPr lang="en-US" dirty="0" smtClean="0">
                <a:latin typeface="Candara" pitchFamily="34" charset="0"/>
              </a:rPr>
              <a:t>$scope is the glue between Controller and Model</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Model</a:t>
            </a:r>
            <a:endParaRPr lang="en-US" sz="2400" dirty="0"/>
          </a:p>
        </p:txBody>
      </p:sp>
      <p:sp>
        <p:nvSpPr>
          <p:cNvPr id="6" name="Content Placeholder 5"/>
          <p:cNvSpPr>
            <a:spLocks noGrp="1"/>
          </p:cNvSpPr>
          <p:nvPr>
            <p:ph idx="1"/>
          </p:nvPr>
        </p:nvSpPr>
        <p:spPr>
          <a:xfrm>
            <a:off x="442685" y="1103086"/>
            <a:ext cx="8229600" cy="5080000"/>
          </a:xfrm>
        </p:spPr>
        <p:txBody>
          <a:bodyPr>
            <a:noAutofit/>
          </a:bodyPr>
          <a:lstStyle/>
          <a:p>
            <a:pPr algn="just">
              <a:lnSpc>
                <a:spcPct val="150000"/>
              </a:lnSpc>
            </a:pPr>
            <a:r>
              <a:rPr lang="en-US" dirty="0" smtClean="0">
                <a:solidFill>
                  <a:schemeClr val="tx1"/>
                </a:solidFill>
              </a:rPr>
              <a:t>The model is simply a plain old JavaScript object, does not use getter/setter methods or have any special framework-specific needs. </a:t>
            </a:r>
          </a:p>
          <a:p>
            <a:pPr algn="just">
              <a:lnSpc>
                <a:spcPct val="150000"/>
              </a:lnSpc>
            </a:pPr>
            <a:r>
              <a:rPr lang="en-US" dirty="0" smtClean="0">
                <a:solidFill>
                  <a:schemeClr val="tx1"/>
                </a:solidFill>
              </a:rPr>
              <a:t>Changes are immediately reflected in the view via the two-way binding feature. </a:t>
            </a:r>
          </a:p>
          <a:p>
            <a:pPr algn="just">
              <a:lnSpc>
                <a:spcPct val="150000"/>
              </a:lnSpc>
            </a:pPr>
            <a:r>
              <a:rPr lang="en-US" dirty="0" smtClean="0">
                <a:solidFill>
                  <a:schemeClr val="tx1"/>
                </a:solidFill>
              </a:rPr>
              <a:t>All model objects stem from scope object.</a:t>
            </a:r>
          </a:p>
          <a:p>
            <a:pPr algn="just">
              <a:lnSpc>
                <a:spcPct val="150000"/>
              </a:lnSpc>
            </a:pPr>
            <a:r>
              <a:rPr lang="en-US" dirty="0" smtClean="0">
                <a:solidFill>
                  <a:schemeClr val="tx1"/>
                </a:solidFill>
              </a:rPr>
              <a:t>Typically model objects are initialized in controller code with syntax like:</a:t>
            </a:r>
          </a:p>
          <a:p>
            <a:pPr lvl="1" algn="just">
              <a:lnSpc>
                <a:spcPct val="150000"/>
              </a:lnSpc>
            </a:pPr>
            <a:r>
              <a:rPr lang="en-US" i="1" dirty="0" smtClean="0">
                <a:solidFill>
                  <a:schemeClr val="tx1"/>
                </a:solidFill>
              </a:rPr>
              <a:t>$</a:t>
            </a:r>
            <a:r>
              <a:rPr lang="en-US" i="1" dirty="0" err="1" smtClean="0">
                <a:solidFill>
                  <a:schemeClr val="tx1"/>
                </a:solidFill>
              </a:rPr>
              <a:t>scope.companyName</a:t>
            </a:r>
            <a:r>
              <a:rPr lang="en-US" i="1" dirty="0" smtClean="0">
                <a:solidFill>
                  <a:schemeClr val="tx1"/>
                </a:solidFill>
              </a:rPr>
              <a:t> = "IGATE";</a:t>
            </a:r>
          </a:p>
          <a:p>
            <a:pPr algn="just">
              <a:lnSpc>
                <a:spcPct val="150000"/>
              </a:lnSpc>
            </a:pPr>
            <a:r>
              <a:rPr lang="en-US" dirty="0" smtClean="0">
                <a:solidFill>
                  <a:schemeClr val="tx1"/>
                </a:solidFill>
              </a:rPr>
              <a:t>In the HTML template, that model variable would be referenced in curly braces such as: {{</a:t>
            </a:r>
            <a:r>
              <a:rPr lang="en-US" dirty="0" err="1" smtClean="0">
                <a:solidFill>
                  <a:schemeClr val="tx1"/>
                </a:solidFill>
              </a:rPr>
              <a:t>companyName</a:t>
            </a:r>
            <a:r>
              <a:rPr lang="en-US" dirty="0" smtClean="0">
                <a:solidFill>
                  <a:schemeClr val="tx1"/>
                </a:solidFill>
              </a:rPr>
              <a:t>}} without the $scope prefix.</a:t>
            </a: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View and Templates</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The View in </a:t>
            </a:r>
            <a:r>
              <a:rPr lang="en-US" dirty="0" err="1" smtClean="0">
                <a:solidFill>
                  <a:schemeClr val="tx1"/>
                </a:solidFill>
              </a:rPr>
              <a:t>AngularJS</a:t>
            </a:r>
            <a:r>
              <a:rPr lang="en-US" dirty="0" smtClean="0">
                <a:solidFill>
                  <a:schemeClr val="tx1"/>
                </a:solidFill>
              </a:rPr>
              <a:t> is the compiled DOM. </a:t>
            </a:r>
          </a:p>
          <a:p>
            <a:pPr algn="just">
              <a:lnSpc>
                <a:spcPct val="150000"/>
              </a:lnSpc>
            </a:pPr>
            <a:r>
              <a:rPr lang="en-US" dirty="0" smtClean="0">
                <a:solidFill>
                  <a:schemeClr val="tx1"/>
                </a:solidFill>
              </a:rPr>
              <a:t>View is the product of $compile merging the HTML template with $scope.</a:t>
            </a:r>
          </a:p>
          <a:p>
            <a:pPr algn="just">
              <a:lnSpc>
                <a:spcPct val="150000"/>
              </a:lnSpc>
            </a:pPr>
            <a:r>
              <a:rPr lang="en-US" dirty="0" smtClean="0">
                <a:solidFill>
                  <a:schemeClr val="tx1"/>
                </a:solidFill>
              </a:rPr>
              <a:t>In Angular, templates are written with HTML that contains Angular-specific elements and attributes. Angular combines the template with information from the model and controller to render the dynamic view that a user sees in the browser</a:t>
            </a:r>
          </a:p>
        </p:txBody>
      </p:sp>
      <p:pic>
        <p:nvPicPr>
          <p:cNvPr id="33795" name="Picture 3"/>
          <p:cNvPicPr>
            <a:picLocks noChangeAspect="1" noChangeArrowheads="1"/>
          </p:cNvPicPr>
          <p:nvPr/>
        </p:nvPicPr>
        <p:blipFill>
          <a:blip r:embed="rId3"/>
          <a:srcRect/>
          <a:stretch>
            <a:fillRect/>
          </a:stretch>
        </p:blipFill>
        <p:spPr bwMode="auto">
          <a:xfrm>
            <a:off x="954541" y="3654424"/>
            <a:ext cx="6886575" cy="2800350"/>
          </a:xfrm>
          <a:prstGeom prst="rect">
            <a:avLst/>
          </a:prstGeom>
          <a:noFill/>
          <a:ln w="3175">
            <a:solidFill>
              <a:schemeClr val="tx1">
                <a:alpha val="25000"/>
              </a:schemeClr>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JavaScript fundamentals</a:t>
            </a:r>
            <a:endParaRPr lang="en-US" sz="2400" dirty="0"/>
          </a:p>
        </p:txBody>
      </p:sp>
      <p:sp>
        <p:nvSpPr>
          <p:cNvPr id="6" name="Content Placeholder 5"/>
          <p:cNvSpPr>
            <a:spLocks noGrp="1"/>
          </p:cNvSpPr>
          <p:nvPr>
            <p:ph idx="1"/>
          </p:nvPr>
        </p:nvSpPr>
        <p:spPr>
          <a:xfrm>
            <a:off x="442685" y="1059543"/>
            <a:ext cx="8229600" cy="5384800"/>
          </a:xfrm>
        </p:spPr>
        <p:txBody>
          <a:bodyPr>
            <a:normAutofit fontScale="25000" lnSpcReduction="20000"/>
          </a:bodyPr>
          <a:lstStyle/>
          <a:p>
            <a:pPr algn="just">
              <a:lnSpc>
                <a:spcPct val="170000"/>
              </a:lnSpc>
            </a:pPr>
            <a:r>
              <a:rPr lang="en-US" sz="7200" dirty="0" smtClean="0">
                <a:solidFill>
                  <a:schemeClr val="tx1"/>
                </a:solidFill>
              </a:rPr>
              <a:t>Browser gets the HTML text of the page, parses it into DOM structure, lays out the content of the page, and styles the content before it gets displayed. </a:t>
            </a:r>
          </a:p>
          <a:p>
            <a:pPr algn="just">
              <a:lnSpc>
                <a:spcPct val="170000"/>
              </a:lnSpc>
            </a:pPr>
            <a:r>
              <a:rPr lang="en-US" sz="7200" dirty="0" smtClean="0">
                <a:solidFill>
                  <a:schemeClr val="tx1"/>
                </a:solidFill>
              </a:rPr>
              <a:t>HTML is great for declaring static documents, but it falters when we try to use it for declaring dynamic views in web-applications.</a:t>
            </a:r>
          </a:p>
          <a:p>
            <a:pPr algn="just">
              <a:lnSpc>
                <a:spcPct val="170000"/>
              </a:lnSpc>
            </a:pPr>
            <a:r>
              <a:rPr lang="en-US" sz="7200" dirty="0" smtClean="0">
                <a:solidFill>
                  <a:schemeClr val="tx1"/>
                </a:solidFill>
              </a:rPr>
              <a:t>JavaScript has become one of the most popular client side scripting language on the web which is used to create dynamic views in web-applications.</a:t>
            </a:r>
          </a:p>
          <a:p>
            <a:pPr algn="just">
              <a:lnSpc>
                <a:spcPct val="170000"/>
              </a:lnSpc>
            </a:pPr>
            <a:r>
              <a:rPr lang="en-US" sz="7200" dirty="0" smtClean="0">
                <a:solidFill>
                  <a:schemeClr val="tx1"/>
                </a:solidFill>
              </a:rPr>
              <a:t>JavaScript plays a major role in the usage of </a:t>
            </a:r>
            <a:r>
              <a:rPr lang="en-US" sz="7200" dirty="0" err="1" smtClean="0">
                <a:solidFill>
                  <a:schemeClr val="tx1"/>
                </a:solidFill>
              </a:rPr>
              <a:t>ajax</a:t>
            </a:r>
            <a:r>
              <a:rPr lang="en-US" sz="7200" dirty="0" smtClean="0">
                <a:solidFill>
                  <a:schemeClr val="tx1"/>
                </a:solidFill>
              </a:rPr>
              <a:t>, user experience and responsive web design.</a:t>
            </a:r>
          </a:p>
          <a:p>
            <a:pPr algn="just">
              <a:lnSpc>
                <a:spcPct val="170000"/>
              </a:lnSpc>
            </a:pPr>
            <a:r>
              <a:rPr lang="en-US" sz="7200" dirty="0" smtClean="0">
                <a:solidFill>
                  <a:schemeClr val="tx1"/>
                </a:solidFill>
              </a:rPr>
              <a:t>DOM manipulation libraries like </a:t>
            </a:r>
            <a:r>
              <a:rPr lang="en-US" sz="7200" dirty="0" err="1" smtClean="0">
                <a:solidFill>
                  <a:schemeClr val="tx1"/>
                </a:solidFill>
              </a:rPr>
              <a:t>jQuery</a:t>
            </a:r>
            <a:r>
              <a:rPr lang="en-US" sz="7200" dirty="0" smtClean="0">
                <a:solidFill>
                  <a:schemeClr val="tx1"/>
                </a:solidFill>
              </a:rPr>
              <a:t> simplifies client side scripting, but it is not solving the problem of handling separation of concerns.</a:t>
            </a:r>
          </a:p>
          <a:p>
            <a:pPr algn="just">
              <a:lnSpc>
                <a:spcPct val="170000"/>
              </a:lnSpc>
            </a:pPr>
            <a:r>
              <a:rPr lang="en-US" sz="7200" dirty="0" smtClean="0">
                <a:solidFill>
                  <a:schemeClr val="tx1"/>
                </a:solidFill>
              </a:rPr>
              <a:t>Fortunately there are few libraries and frameworks are available to accomplish this task.</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AngularJs</a:t>
            </a:r>
            <a:r>
              <a:rPr lang="en-US" dirty="0" smtClean="0">
                <a:solidFill>
                  <a:schemeClr val="tx1"/>
                </a:solidFill>
              </a:rPr>
              <a:t>-MVC</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Modules</a:t>
            </a:r>
            <a:endParaRPr lang="en-US" sz="2400" dirty="0"/>
          </a:p>
        </p:txBody>
      </p:sp>
      <p:sp>
        <p:nvSpPr>
          <p:cNvPr id="6" name="Content Placeholder 5"/>
          <p:cNvSpPr>
            <a:spLocks noGrp="1"/>
          </p:cNvSpPr>
          <p:nvPr>
            <p:ph idx="1"/>
          </p:nvPr>
        </p:nvSpPr>
        <p:spPr>
          <a:xfrm>
            <a:off x="442685" y="899886"/>
            <a:ext cx="8229600" cy="5500914"/>
          </a:xfrm>
        </p:spPr>
        <p:txBody>
          <a:bodyPr>
            <a:noAutofit/>
          </a:bodyPr>
          <a:lstStyle/>
          <a:p>
            <a:pPr algn="just">
              <a:lnSpc>
                <a:spcPct val="150000"/>
              </a:lnSpc>
            </a:pPr>
            <a:r>
              <a:rPr lang="en-US" dirty="0" smtClean="0">
                <a:solidFill>
                  <a:schemeClr val="tx1"/>
                </a:solidFill>
              </a:rPr>
              <a:t>A module is the overall container used to group </a:t>
            </a:r>
            <a:r>
              <a:rPr lang="en-US" dirty="0" err="1" smtClean="0">
                <a:solidFill>
                  <a:schemeClr val="tx1"/>
                </a:solidFill>
              </a:rPr>
              <a:t>AngularJS</a:t>
            </a:r>
            <a:r>
              <a:rPr lang="en-US" dirty="0" smtClean="0">
                <a:solidFill>
                  <a:schemeClr val="tx1"/>
                </a:solidFill>
              </a:rPr>
              <a:t> code. It consists of compiled services, directives, views controllers, etc.</a:t>
            </a:r>
          </a:p>
          <a:p>
            <a:pPr algn="just">
              <a:lnSpc>
                <a:spcPct val="150000"/>
              </a:lnSpc>
            </a:pPr>
            <a:r>
              <a:rPr lang="en-US" dirty="0" smtClean="0">
                <a:solidFill>
                  <a:schemeClr val="tx1"/>
                </a:solidFill>
              </a:rPr>
              <a:t>Module is like a main method that instantiates and wires together the different parts of the application.</a:t>
            </a:r>
          </a:p>
          <a:p>
            <a:pPr algn="just">
              <a:lnSpc>
                <a:spcPct val="150000"/>
              </a:lnSpc>
            </a:pPr>
            <a:r>
              <a:rPr lang="en-US" dirty="0" smtClean="0">
                <a:solidFill>
                  <a:schemeClr val="tx1"/>
                </a:solidFill>
              </a:rPr>
              <a:t>Modules declaratively specify how an application should be bootstrapped.</a:t>
            </a:r>
          </a:p>
          <a:p>
            <a:pPr algn="just">
              <a:lnSpc>
                <a:spcPct val="150000"/>
              </a:lnSpc>
            </a:pPr>
            <a:r>
              <a:rPr lang="en-US" dirty="0" smtClean="0">
                <a:solidFill>
                  <a:schemeClr val="tx1"/>
                </a:solidFill>
              </a:rPr>
              <a:t>The Angular module API allows us to declare a module using the </a:t>
            </a:r>
            <a:r>
              <a:rPr lang="en-US" dirty="0" err="1" smtClean="0">
                <a:solidFill>
                  <a:schemeClr val="tx1"/>
                </a:solidFill>
              </a:rPr>
              <a:t>angular.module</a:t>
            </a:r>
            <a:r>
              <a:rPr lang="en-US" dirty="0" smtClean="0">
                <a:solidFill>
                  <a:schemeClr val="tx1"/>
                </a:solidFill>
              </a:rPr>
              <a:t>() API method.</a:t>
            </a:r>
          </a:p>
          <a:p>
            <a:pPr algn="just">
              <a:lnSpc>
                <a:spcPct val="150000"/>
              </a:lnSpc>
            </a:pPr>
            <a:r>
              <a:rPr lang="en-US" dirty="0" smtClean="0">
                <a:solidFill>
                  <a:schemeClr val="tx1"/>
                </a:solidFill>
              </a:rPr>
              <a:t>When declaring a module, we need to pass two parameters to the method. The first is the name of the module we are creating. The second is the list of dependencies, otherwise known as </a:t>
            </a:r>
            <a:r>
              <a:rPr lang="en-US" dirty="0" err="1" smtClean="0">
                <a:solidFill>
                  <a:schemeClr val="tx1"/>
                </a:solidFill>
              </a:rPr>
              <a:t>injectables</a:t>
            </a:r>
            <a:r>
              <a:rPr lang="en-US" dirty="0" smtClean="0">
                <a:solidFill>
                  <a:schemeClr val="tx1"/>
                </a:solidFill>
              </a:rPr>
              <a:t>.</a:t>
            </a:r>
          </a:p>
          <a:p>
            <a:pPr lvl="1" algn="just">
              <a:lnSpc>
                <a:spcPct val="150000"/>
              </a:lnSpc>
            </a:pP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myApp</a:t>
            </a:r>
            <a:r>
              <a:rPr lang="en-US" dirty="0" smtClean="0">
                <a:solidFill>
                  <a:schemeClr val="tx1"/>
                </a:solidFill>
              </a:rPr>
              <a:t>', []);  // setter method for defining Angular Module.</a:t>
            </a:r>
          </a:p>
          <a:p>
            <a:pPr lvl="1" algn="just">
              <a:lnSpc>
                <a:spcPct val="150000"/>
              </a:lnSpc>
            </a:pP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myApp</a:t>
            </a:r>
            <a:r>
              <a:rPr lang="en-US" dirty="0" smtClean="0">
                <a:solidFill>
                  <a:schemeClr val="tx1"/>
                </a:solidFill>
              </a:rPr>
              <a:t>');  // getter method for  referencing Angular Module.</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Expressions</a:t>
            </a:r>
            <a:endParaRPr lang="en-US" sz="2400" dirty="0"/>
          </a:p>
        </p:txBody>
      </p:sp>
      <p:sp>
        <p:nvSpPr>
          <p:cNvPr id="6" name="Content Placeholder 5"/>
          <p:cNvSpPr>
            <a:spLocks noGrp="1"/>
          </p:cNvSpPr>
          <p:nvPr>
            <p:ph idx="1"/>
          </p:nvPr>
        </p:nvSpPr>
        <p:spPr>
          <a:xfrm>
            <a:off x="442685" y="899885"/>
            <a:ext cx="8229600" cy="3541486"/>
          </a:xfrm>
        </p:spPr>
        <p:txBody>
          <a:bodyPr>
            <a:noAutofit/>
          </a:bodyPr>
          <a:lstStyle/>
          <a:p>
            <a:pPr algn="just">
              <a:lnSpc>
                <a:spcPct val="150000"/>
              </a:lnSpc>
            </a:pPr>
            <a:r>
              <a:rPr lang="en-US" dirty="0" smtClean="0">
                <a:solidFill>
                  <a:schemeClr val="tx1"/>
                </a:solidFill>
              </a:rPr>
              <a:t>Expressions {{expression}} are JavaScript like code snippets. </a:t>
            </a:r>
          </a:p>
          <a:p>
            <a:pPr algn="just">
              <a:lnSpc>
                <a:spcPct val="150000"/>
              </a:lnSpc>
            </a:pPr>
            <a:r>
              <a:rPr lang="en-US" dirty="0" smtClean="0">
                <a:solidFill>
                  <a:schemeClr val="tx1"/>
                </a:solidFill>
              </a:rPr>
              <a:t>In Angular, expressions are evaluated against a scope object.</a:t>
            </a:r>
          </a:p>
          <a:p>
            <a:pPr algn="just">
              <a:lnSpc>
                <a:spcPct val="150000"/>
              </a:lnSpc>
            </a:pPr>
            <a:r>
              <a:rPr lang="en-US" dirty="0" err="1" smtClean="0">
                <a:solidFill>
                  <a:schemeClr val="tx1"/>
                </a:solidFill>
              </a:rPr>
              <a:t>AngularJS</a:t>
            </a:r>
            <a:r>
              <a:rPr lang="en-US" dirty="0" smtClean="0">
                <a:solidFill>
                  <a:schemeClr val="tx1"/>
                </a:solidFill>
              </a:rPr>
              <a:t> let us to execute expressions directly within our HTML pages.</a:t>
            </a:r>
          </a:p>
          <a:p>
            <a:pPr algn="just">
              <a:lnSpc>
                <a:spcPct val="150000"/>
              </a:lnSpc>
            </a:pPr>
            <a:r>
              <a:rPr lang="en-US" dirty="0" smtClean="0">
                <a:solidFill>
                  <a:schemeClr val="tx1"/>
                </a:solidFill>
              </a:rPr>
              <a:t>Expressions are generally placed inside a binding and typically it has variable names set in the scope object.</a:t>
            </a:r>
          </a:p>
          <a:p>
            <a:pPr algn="just">
              <a:lnSpc>
                <a:spcPct val="150000"/>
              </a:lnSpc>
            </a:pPr>
            <a:r>
              <a:rPr lang="en-US" dirty="0" smtClean="0">
                <a:solidFill>
                  <a:schemeClr val="tx1"/>
                </a:solidFill>
              </a:rPr>
              <a:t>Expression can also hold computational codes  like {{3 * 3}}, but we cannot directly use JavaScript syntax like {{</a:t>
            </a:r>
            <a:r>
              <a:rPr lang="en-US" dirty="0" err="1" smtClean="0">
                <a:solidFill>
                  <a:schemeClr val="tx1"/>
                </a:solidFill>
              </a:rPr>
              <a:t>Math.random</a:t>
            </a:r>
            <a:r>
              <a:rPr lang="en-US" dirty="0" smtClean="0">
                <a:solidFill>
                  <a:schemeClr val="tx1"/>
                </a:solidFill>
              </a:rPr>
              <a:t>()}}, conditionals, loops or exceptions  inside it.</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5" name="AutoShape 4"/>
          <p:cNvSpPr>
            <a:spLocks noChangeArrowheads="1"/>
          </p:cNvSpPr>
          <p:nvPr/>
        </p:nvSpPr>
        <p:spPr bwMode="auto">
          <a:xfrm>
            <a:off x="656999" y="4746173"/>
            <a:ext cx="7848600" cy="137885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&lt;div&gt;{{3 * 3}}&lt;/div&gt; returns 9</a:t>
            </a:r>
          </a:p>
          <a:p>
            <a:pPr lvl="1"/>
            <a:endParaRPr lang="en-US" sz="1600" dirty="0" smtClean="0">
              <a:solidFill>
                <a:schemeClr val="tx1"/>
              </a:solidFill>
              <a:latin typeface="Candara" pitchFamily="34" charset="0"/>
              <a:cs typeface="Arial" pitchFamily="34" charset="0"/>
            </a:endParaRPr>
          </a:p>
          <a:p>
            <a:r>
              <a:rPr lang="en-US" sz="1600" dirty="0" smtClean="0">
                <a:solidFill>
                  <a:schemeClr val="tx1"/>
                </a:solidFill>
                <a:latin typeface="Candara" pitchFamily="34" charset="0"/>
                <a:cs typeface="Arial" pitchFamily="34" charset="0"/>
              </a:rPr>
              <a:t>          &lt;div&gt;{{'Karthik'+' '+'</a:t>
            </a:r>
            <a:r>
              <a:rPr lang="en-US" sz="1600" dirty="0" err="1" smtClean="0">
                <a:solidFill>
                  <a:schemeClr val="tx1"/>
                </a:solidFill>
                <a:latin typeface="Candara" pitchFamily="34" charset="0"/>
                <a:cs typeface="Arial" pitchFamily="34" charset="0"/>
              </a:rPr>
              <a:t>Muthukrishnan</a:t>
            </a:r>
            <a:r>
              <a:rPr lang="en-US" sz="1600" dirty="0" smtClean="0">
                <a:solidFill>
                  <a:schemeClr val="tx1"/>
                </a:solidFill>
                <a:latin typeface="Candara" pitchFamily="34" charset="0"/>
                <a:cs typeface="Arial" pitchFamily="34" charset="0"/>
              </a:rPr>
              <a:t>'}}&lt;/div&gt; returns  Karthik </a:t>
            </a:r>
            <a:r>
              <a:rPr lang="en-US" sz="1600" dirty="0" err="1" smtClean="0">
                <a:solidFill>
                  <a:schemeClr val="tx1"/>
                </a:solidFill>
                <a:latin typeface="Candara" pitchFamily="34" charset="0"/>
                <a:cs typeface="Arial" pitchFamily="34" charset="0"/>
              </a:rPr>
              <a:t>Muthukrishnan</a:t>
            </a:r>
            <a:endParaRPr lang="en-US" sz="1600" dirty="0" smtClean="0">
              <a:solidFill>
                <a:schemeClr val="tx1"/>
              </a:solidFill>
              <a:latin typeface="Candara" pitchFamily="34" charset="0"/>
              <a:cs typeface="Arial" pitchFamily="34" charset="0"/>
            </a:endParaRPr>
          </a:p>
          <a:p>
            <a:endParaRPr lang="en-US" sz="1600" dirty="0" smtClean="0">
              <a:solidFill>
                <a:schemeClr val="tx1"/>
              </a:solidFill>
              <a:latin typeface="Candara" pitchFamily="34" charset="0"/>
              <a:cs typeface="Arial" pitchFamily="34" charset="0"/>
            </a:endParaRPr>
          </a:p>
          <a:p>
            <a:r>
              <a:rPr lang="en-US" sz="1600" dirty="0" smtClean="0">
                <a:solidFill>
                  <a:schemeClr val="tx1"/>
                </a:solidFill>
                <a:latin typeface="Candara" pitchFamily="34" charset="0"/>
                <a:cs typeface="Arial" pitchFamily="34" charset="0"/>
              </a:rPr>
              <a:t>          &lt;div&gt;{{['</a:t>
            </a:r>
            <a:r>
              <a:rPr lang="en-US" sz="1600" dirty="0" err="1" smtClean="0">
                <a:solidFill>
                  <a:schemeClr val="tx1"/>
                </a:solidFill>
                <a:latin typeface="Candara" pitchFamily="34" charset="0"/>
                <a:cs typeface="Arial" pitchFamily="34" charset="0"/>
              </a:rPr>
              <a:t>Ganesh','Abishek','Karthik','Anil</a:t>
            </a:r>
            <a:r>
              <a:rPr lang="en-US" sz="1600" dirty="0" smtClean="0">
                <a:solidFill>
                  <a:schemeClr val="tx1"/>
                </a:solidFill>
                <a:latin typeface="Candara" pitchFamily="34" charset="0"/>
                <a:cs typeface="Arial" pitchFamily="34" charset="0"/>
              </a:rPr>
              <a:t>'][2]}}&lt;/div&gt; returns Karthik</a:t>
            </a: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a:t>
            </a:r>
            <a:r>
              <a:rPr lang="en-US" dirty="0" err="1" smtClean="0"/>
              <a:t>rootScope</a:t>
            </a:r>
            <a:endParaRPr lang="en-US" sz="2400" dirty="0"/>
          </a:p>
        </p:txBody>
      </p:sp>
      <p:sp>
        <p:nvSpPr>
          <p:cNvPr id="6" name="Content Placeholder 5"/>
          <p:cNvSpPr>
            <a:spLocks noGrp="1"/>
          </p:cNvSpPr>
          <p:nvPr>
            <p:ph idx="1"/>
          </p:nvPr>
        </p:nvSpPr>
        <p:spPr>
          <a:xfrm>
            <a:off x="442685" y="899885"/>
            <a:ext cx="8229600" cy="5457372"/>
          </a:xfrm>
        </p:spPr>
        <p:txBody>
          <a:bodyPr>
            <a:noAutofit/>
          </a:bodyPr>
          <a:lstStyle/>
          <a:p>
            <a:pPr algn="just">
              <a:lnSpc>
                <a:spcPct val="150000"/>
              </a:lnSpc>
            </a:pPr>
            <a:r>
              <a:rPr lang="en-US" dirty="0" smtClean="0">
                <a:solidFill>
                  <a:schemeClr val="tx1"/>
                </a:solidFill>
              </a:rPr>
              <a:t>When Angular starts to run and generate the view, it will create a binding from the root </a:t>
            </a:r>
            <a:r>
              <a:rPr lang="en-US" dirty="0" err="1" smtClean="0">
                <a:solidFill>
                  <a:schemeClr val="tx1"/>
                </a:solidFill>
              </a:rPr>
              <a:t>ng</a:t>
            </a:r>
            <a:r>
              <a:rPr lang="en-US" dirty="0" smtClean="0">
                <a:solidFill>
                  <a:schemeClr val="tx1"/>
                </a:solidFill>
              </a:rPr>
              <a:t>-app element to the $</a:t>
            </a:r>
            <a:r>
              <a:rPr lang="en-US" dirty="0" err="1" smtClean="0">
                <a:solidFill>
                  <a:schemeClr val="tx1"/>
                </a:solidFill>
              </a:rPr>
              <a:t>rootScope</a:t>
            </a:r>
            <a:r>
              <a:rPr lang="en-US" dirty="0" smtClean="0">
                <a:solidFill>
                  <a:schemeClr val="tx1"/>
                </a:solidFill>
              </a:rPr>
              <a:t>.</a:t>
            </a:r>
          </a:p>
          <a:p>
            <a:pPr algn="just">
              <a:lnSpc>
                <a:spcPct val="15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is the eventual parent of all $scope objects and it is set when the module initializes via run method.</a:t>
            </a:r>
          </a:p>
          <a:p>
            <a:pPr algn="just">
              <a:lnSpc>
                <a:spcPct val="150000"/>
              </a:lnSpc>
            </a:pPr>
            <a:r>
              <a:rPr lang="en-US" dirty="0" smtClean="0">
                <a:solidFill>
                  <a:schemeClr val="tx1"/>
                </a:solidFill>
              </a:rPr>
              <a:t>The $</a:t>
            </a:r>
            <a:r>
              <a:rPr lang="en-US" dirty="0" err="1" smtClean="0">
                <a:solidFill>
                  <a:schemeClr val="tx1"/>
                </a:solidFill>
              </a:rPr>
              <a:t>rootScope</a:t>
            </a:r>
            <a:r>
              <a:rPr lang="en-US" dirty="0" smtClean="0">
                <a:solidFill>
                  <a:schemeClr val="tx1"/>
                </a:solidFill>
              </a:rPr>
              <a:t> object is the closest object we have to the global context in an Angular app. It’s a bad idea to attach too much logic to this global context.</a:t>
            </a:r>
          </a:p>
          <a:p>
            <a:pPr algn="just">
              <a:lnSpc>
                <a:spcPct val="150000"/>
              </a:lnSpc>
              <a:buNone/>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57000" y="3701143"/>
            <a:ext cx="7848600" cy="2510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&lt;div </a:t>
            </a:r>
            <a:r>
              <a:rPr lang="en-US" sz="1600" dirty="0" err="1" smtClean="0">
                <a:solidFill>
                  <a:schemeClr val="tx1"/>
                </a:solidFill>
                <a:latin typeface="Candara" pitchFamily="34" charset="0"/>
                <a:cs typeface="Arial" pitchFamily="34" charset="0"/>
              </a:rPr>
              <a:t>ng</a:t>
            </a:r>
            <a:r>
              <a:rPr lang="en-US" sz="1600" dirty="0" smtClean="0">
                <a:solidFill>
                  <a:schemeClr val="tx1"/>
                </a:solidFill>
                <a:latin typeface="Candara" pitchFamily="34" charset="0"/>
                <a:cs typeface="Arial" pitchFamily="34" charset="0"/>
              </a:rPr>
              <a:t>-app="</a:t>
            </a:r>
            <a:r>
              <a:rPr lang="en-US" sz="1600" dirty="0" err="1" smtClean="0">
                <a:solidFill>
                  <a:schemeClr val="tx1"/>
                </a:solidFill>
                <a:latin typeface="Candara" pitchFamily="34" charset="0"/>
                <a:cs typeface="Arial" pitchFamily="34" charset="0"/>
              </a:rPr>
              <a:t>myApp</a:t>
            </a:r>
            <a:r>
              <a:rPr lang="en-US" sz="1600" dirty="0" smtClean="0">
                <a:solidFill>
                  <a:schemeClr val="tx1"/>
                </a:solidFill>
                <a:latin typeface="Candara" pitchFamily="34" charset="0"/>
                <a:cs typeface="Arial" pitchFamily="34" charset="0"/>
              </a:rPr>
              <a:t>"&gt;   	&lt;h1&gt;{{</a:t>
            </a:r>
            <a:r>
              <a:rPr lang="en-US" sz="1600" dirty="0" err="1" smtClean="0">
                <a:solidFill>
                  <a:schemeClr val="tx1"/>
                </a:solidFill>
                <a:latin typeface="Candara" pitchFamily="34" charset="0"/>
                <a:cs typeface="Arial" pitchFamily="34" charset="0"/>
              </a:rPr>
              <a:t>companyName</a:t>
            </a:r>
            <a:r>
              <a:rPr lang="en-US" sz="1600" dirty="0" smtClean="0">
                <a:solidFill>
                  <a:schemeClr val="tx1"/>
                </a:solidFill>
                <a:latin typeface="Candara" pitchFamily="34" charset="0"/>
                <a:cs typeface="Arial" pitchFamily="34" charset="0"/>
              </a:rPr>
              <a:t>}}&lt;/h1&gt;   &lt;/div&gt;</a:t>
            </a:r>
          </a:p>
          <a:p>
            <a:pPr lvl="1"/>
            <a:r>
              <a:rPr lang="en-US" sz="1600" dirty="0" smtClean="0">
                <a:solidFill>
                  <a:schemeClr val="tx1"/>
                </a:solidFill>
                <a:latin typeface="Candara" pitchFamily="34" charset="0"/>
                <a:cs typeface="Arial" pitchFamily="34" charset="0"/>
              </a:rPr>
              <a:t>&lt;script&gt;</a:t>
            </a:r>
          </a:p>
          <a:p>
            <a:pPr lvl="2"/>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app= </a:t>
            </a:r>
            <a:r>
              <a:rPr lang="en-US" sz="1600" dirty="0" err="1" smtClean="0">
                <a:solidFill>
                  <a:schemeClr val="tx1"/>
                </a:solidFill>
                <a:latin typeface="Candara" pitchFamily="34" charset="0"/>
                <a:cs typeface="Arial" pitchFamily="34" charset="0"/>
              </a:rPr>
              <a:t>angular.module</a:t>
            </a:r>
            <a:r>
              <a:rPr lang="en-US" sz="1600" dirty="0" smtClean="0">
                <a:solidFill>
                  <a:schemeClr val="tx1"/>
                </a:solidFill>
                <a:latin typeface="Candara" pitchFamily="34" charset="0"/>
                <a:cs typeface="Arial" pitchFamily="34" charset="0"/>
              </a:rPr>
              <a:t>("</a:t>
            </a:r>
            <a:r>
              <a:rPr lang="en-US" sz="1600" dirty="0" err="1" smtClean="0">
                <a:solidFill>
                  <a:schemeClr val="tx1"/>
                </a:solidFill>
                <a:latin typeface="Candara" pitchFamily="34" charset="0"/>
                <a:cs typeface="Arial" pitchFamily="34" charset="0"/>
              </a:rPr>
              <a:t>myApp</a:t>
            </a:r>
            <a:r>
              <a:rPr lang="en-US" sz="1600" dirty="0" smtClean="0">
                <a:solidFill>
                  <a:schemeClr val="tx1"/>
                </a:solidFill>
                <a:latin typeface="Candara" pitchFamily="34" charset="0"/>
                <a:cs typeface="Arial" pitchFamily="34" charset="0"/>
              </a:rPr>
              <a:t>",[]);</a:t>
            </a:r>
          </a:p>
          <a:p>
            <a:pPr lvl="2"/>
            <a:r>
              <a:rPr lang="en-US" sz="1600" dirty="0" err="1" smtClean="0">
                <a:solidFill>
                  <a:schemeClr val="tx1"/>
                </a:solidFill>
                <a:latin typeface="Candara" pitchFamily="34" charset="0"/>
                <a:cs typeface="Arial" pitchFamily="34" charset="0"/>
              </a:rPr>
              <a:t>app.run</a:t>
            </a:r>
            <a:r>
              <a:rPr lang="en-US" sz="1600" dirty="0" smtClean="0">
                <a:solidFill>
                  <a:schemeClr val="tx1"/>
                </a:solidFill>
                <a:latin typeface="Candara" pitchFamily="34" charset="0"/>
                <a:cs typeface="Arial" pitchFamily="34" charset="0"/>
              </a:rPr>
              <a:t>(function($</a:t>
            </a:r>
            <a:r>
              <a:rPr lang="en-US" sz="1600" dirty="0" err="1" smtClean="0">
                <a:solidFill>
                  <a:schemeClr val="tx1"/>
                </a:solidFill>
                <a:latin typeface="Candara" pitchFamily="34" charset="0"/>
                <a:cs typeface="Arial" pitchFamily="34" charset="0"/>
              </a:rPr>
              <a:t>rootScope</a:t>
            </a:r>
            <a:r>
              <a:rPr lang="en-US" sz="1600" dirty="0" smtClean="0">
                <a:solidFill>
                  <a:schemeClr val="tx1"/>
                </a:solidFill>
                <a:latin typeface="Candara" pitchFamily="34" charset="0"/>
                <a:cs typeface="Arial" pitchFamily="34" charset="0"/>
              </a:rPr>
              <a:t>){</a:t>
            </a:r>
          </a:p>
          <a:p>
            <a:pPr lvl="2"/>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rootScope.companyName</a:t>
            </a:r>
            <a:r>
              <a:rPr lang="en-US" sz="1600" dirty="0" smtClean="0">
                <a:solidFill>
                  <a:schemeClr val="tx1"/>
                </a:solidFill>
                <a:latin typeface="Candara" pitchFamily="34" charset="0"/>
                <a:cs typeface="Arial" pitchFamily="34" charset="0"/>
              </a:rPr>
              <a:t> = "IGATE";</a:t>
            </a:r>
          </a:p>
          <a:p>
            <a:pPr lvl="2"/>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rootScope.printCompanyName</a:t>
            </a:r>
            <a:r>
              <a:rPr lang="en-US" sz="1600" dirty="0" smtClean="0">
                <a:solidFill>
                  <a:schemeClr val="tx1"/>
                </a:solidFill>
                <a:latin typeface="Candara" pitchFamily="34" charset="0"/>
                <a:cs typeface="Arial" pitchFamily="34" charset="0"/>
              </a:rPr>
              <a:t> = function() {</a:t>
            </a:r>
          </a:p>
          <a:p>
            <a:pPr lvl="2"/>
            <a:r>
              <a:rPr lang="en-US" sz="1600" dirty="0" smtClean="0">
                <a:solidFill>
                  <a:schemeClr val="tx1"/>
                </a:solidFill>
                <a:latin typeface="Candara" pitchFamily="34" charset="0"/>
                <a:cs typeface="Arial" pitchFamily="34" charset="0"/>
              </a:rPr>
              <a:t>		console.log($</a:t>
            </a:r>
            <a:r>
              <a:rPr lang="en-US" sz="1600" dirty="0" err="1" smtClean="0">
                <a:solidFill>
                  <a:schemeClr val="tx1"/>
                </a:solidFill>
                <a:latin typeface="Candara" pitchFamily="34" charset="0"/>
                <a:cs typeface="Arial" pitchFamily="34" charset="0"/>
              </a:rPr>
              <a:t>rootScope.companyName</a:t>
            </a:r>
            <a:r>
              <a:rPr lang="en-US" sz="1600" dirty="0" smtClean="0">
                <a:solidFill>
                  <a:schemeClr val="tx1"/>
                </a:solidFill>
                <a:latin typeface="Candara" pitchFamily="34" charset="0"/>
                <a:cs typeface="Arial" pitchFamily="34" charset="0"/>
              </a:rPr>
              <a:t>);</a:t>
            </a:r>
          </a:p>
          <a:p>
            <a:pPr lvl="2"/>
            <a:r>
              <a:rPr lang="en-US" sz="1600" dirty="0" smtClean="0">
                <a:solidFill>
                  <a:schemeClr val="tx1"/>
                </a:solidFill>
                <a:latin typeface="Candara" pitchFamily="34" charset="0"/>
                <a:cs typeface="Arial" pitchFamily="34" charset="0"/>
              </a:rPr>
              <a:t>	}</a:t>
            </a:r>
          </a:p>
          <a:p>
            <a:pPr lvl="2"/>
            <a:r>
              <a:rPr lang="en-US" sz="1600" dirty="0" smtClean="0">
                <a:solidFill>
                  <a:schemeClr val="tx1"/>
                </a:solidFill>
                <a:latin typeface="Candara" pitchFamily="34" charset="0"/>
                <a:cs typeface="Arial" pitchFamily="34" charset="0"/>
              </a:rPr>
              <a:t>});</a:t>
            </a:r>
          </a:p>
          <a:p>
            <a:pPr lvl="1"/>
            <a:r>
              <a:rPr lang="en-US" sz="1600" dirty="0" smtClean="0">
                <a:solidFill>
                  <a:schemeClr val="tx1"/>
                </a:solidFill>
                <a:latin typeface="Candara" pitchFamily="34" charset="0"/>
                <a:cs typeface="Arial" pitchFamily="34" charset="0"/>
              </a:rPr>
              <a:t>&lt;/script&gt;</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Steps for  Coding Hello World in </a:t>
            </a:r>
            <a:r>
              <a:rPr lang="en-US" dirty="0" err="1" smtClean="0"/>
              <a:t>AngularJs</a:t>
            </a:r>
            <a:r>
              <a:rPr lang="en-US" dirty="0" smtClean="0"/>
              <a:t> </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Step 1: Declare the module</a:t>
            </a:r>
          </a:p>
          <a:p>
            <a:pPr algn="just">
              <a:lnSpc>
                <a:spcPct val="150000"/>
              </a:lnSpc>
            </a:pPr>
            <a:r>
              <a:rPr lang="en-US" dirty="0" smtClean="0">
                <a:solidFill>
                  <a:schemeClr val="tx1"/>
                </a:solidFill>
              </a:rPr>
              <a:t>Step 2: Declare the controller and set the properties (or) function to the scope.</a:t>
            </a:r>
          </a:p>
          <a:p>
            <a:pPr algn="just">
              <a:lnSpc>
                <a:spcPct val="150000"/>
              </a:lnSpc>
            </a:pPr>
            <a:r>
              <a:rPr lang="en-US" dirty="0" smtClean="0">
                <a:solidFill>
                  <a:schemeClr val="tx1"/>
                </a:solidFill>
              </a:rPr>
              <a:t>Step 3: Bootstrap </a:t>
            </a:r>
            <a:r>
              <a:rPr lang="en-US" dirty="0" err="1" smtClean="0">
                <a:solidFill>
                  <a:schemeClr val="tx1"/>
                </a:solidFill>
              </a:rPr>
              <a:t>angularjs</a:t>
            </a:r>
            <a:r>
              <a:rPr lang="en-US" dirty="0" smtClean="0">
                <a:solidFill>
                  <a:schemeClr val="tx1"/>
                </a:solidFill>
              </a:rPr>
              <a:t> using </a:t>
            </a:r>
            <a:r>
              <a:rPr lang="en-US" i="1" dirty="0" err="1" smtClean="0">
                <a:solidFill>
                  <a:schemeClr val="tx1"/>
                </a:solidFill>
              </a:rPr>
              <a:t>ng</a:t>
            </a:r>
            <a:r>
              <a:rPr lang="en-US" i="1" dirty="0" smtClean="0">
                <a:solidFill>
                  <a:schemeClr val="tx1"/>
                </a:solidFill>
              </a:rPr>
              <a:t>-app</a:t>
            </a:r>
            <a:r>
              <a:rPr lang="en-US" dirty="0" smtClean="0">
                <a:solidFill>
                  <a:schemeClr val="tx1"/>
                </a:solidFill>
              </a:rPr>
              <a:t> and define the controller, so that the properties which we have set in the controller can be consumed in the view(HTML).</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pic>
        <p:nvPicPr>
          <p:cNvPr id="34820" name="Picture 4"/>
          <p:cNvPicPr>
            <a:picLocks noChangeAspect="1" noChangeArrowheads="1"/>
          </p:cNvPicPr>
          <p:nvPr/>
        </p:nvPicPr>
        <p:blipFill>
          <a:blip r:embed="rId3"/>
          <a:srcRect/>
          <a:stretch>
            <a:fillRect/>
          </a:stretch>
        </p:blipFill>
        <p:spPr bwMode="auto">
          <a:xfrm>
            <a:off x="2237015" y="3094290"/>
            <a:ext cx="5629727" cy="3415368"/>
          </a:xfrm>
          <a:prstGeom prst="rect">
            <a:avLst/>
          </a:prstGeom>
          <a:noFill/>
          <a:ln w="3175">
            <a:solidFill>
              <a:schemeClr val="tx1">
                <a:alpha val="25000"/>
              </a:schemeClr>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AngularJs</a:t>
            </a:r>
            <a:r>
              <a:rPr lang="en-US" dirty="0" smtClean="0">
                <a:solidFill>
                  <a:schemeClr val="tx1"/>
                </a:solidFill>
              </a:rPr>
              <a:t>-Modules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Dependency Injection</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Dependency injection is a design pattern that allows for the removal of hard-coded dependencies, thus making it possible to remove or change them at run time.</a:t>
            </a:r>
          </a:p>
        </p:txBody>
      </p:sp>
      <p:sp>
        <p:nvSpPr>
          <p:cNvPr id="5" name="AutoShape 4"/>
          <p:cNvSpPr>
            <a:spLocks noChangeArrowheads="1"/>
          </p:cNvSpPr>
          <p:nvPr/>
        </p:nvSpPr>
        <p:spPr bwMode="auto">
          <a:xfrm>
            <a:off x="657000" y="2206171"/>
            <a:ext cx="7848600"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function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(object) {</a:t>
            </a:r>
          </a:p>
          <a:p>
            <a:pPr lvl="1"/>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this.object</a:t>
            </a:r>
            <a:r>
              <a:rPr lang="en-US" sz="1600" dirty="0" smtClean="0">
                <a:solidFill>
                  <a:schemeClr val="tx1"/>
                </a:solidFill>
                <a:latin typeface="Candara" pitchFamily="34" charset="0"/>
                <a:cs typeface="Arial" pitchFamily="34" charset="0"/>
              </a:rPr>
              <a:t> = object;</a:t>
            </a:r>
          </a:p>
          <a:p>
            <a:pPr lvl="1"/>
            <a:r>
              <a:rPr lang="en-US" sz="1600" dirty="0" smtClean="0">
                <a:solidFill>
                  <a:schemeClr val="tx1"/>
                </a:solidFill>
                <a:latin typeface="Candara" pitchFamily="34" charset="0"/>
                <a:cs typeface="Arial" pitchFamily="34" charset="0"/>
              </a:rPr>
              <a:t>}</a:t>
            </a:r>
          </a:p>
          <a:p>
            <a:pPr lvl="1"/>
            <a:r>
              <a:rPr lang="en-US" sz="1600" dirty="0" err="1" smtClean="0">
                <a:solidFill>
                  <a:schemeClr val="tx1"/>
                </a:solidFill>
                <a:latin typeface="Candara" pitchFamily="34" charset="0"/>
                <a:cs typeface="Arial" pitchFamily="34" charset="0"/>
              </a:rPr>
              <a:t>Foo.prototype.showDetails</a:t>
            </a:r>
            <a:r>
              <a:rPr lang="en-US" sz="1600" dirty="0" smtClean="0">
                <a:solidFill>
                  <a:schemeClr val="tx1"/>
                </a:solidFill>
                <a:latin typeface="Candara" pitchFamily="34" charset="0"/>
                <a:cs typeface="Arial" pitchFamily="34" charset="0"/>
              </a:rPr>
              <a:t> = function(data) {</a:t>
            </a:r>
          </a:p>
          <a:p>
            <a:pPr lvl="1"/>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this.object.display</a:t>
            </a:r>
            <a:r>
              <a:rPr lang="en-US" sz="1600" dirty="0" smtClean="0">
                <a:solidFill>
                  <a:schemeClr val="tx1"/>
                </a:solidFill>
                <a:latin typeface="Candara" pitchFamily="34" charset="0"/>
                <a:cs typeface="Arial" pitchFamily="34" charset="0"/>
              </a:rPr>
              <a:t>(data);</a:t>
            </a:r>
          </a:p>
          <a:p>
            <a:pPr lvl="1"/>
            <a:r>
              <a:rPr lang="en-US" sz="1600" dirty="0" smtClean="0">
                <a:solidFill>
                  <a:schemeClr val="tx1"/>
                </a:solidFill>
                <a:latin typeface="Candara" pitchFamily="34" charset="0"/>
                <a:cs typeface="Arial" pitchFamily="34" charset="0"/>
              </a:rPr>
              <a:t>}</a:t>
            </a:r>
          </a:p>
          <a:p>
            <a:pPr lvl="1"/>
            <a:endParaRPr lang="en-US" sz="1600" dirty="0" smtClean="0">
              <a:solidFill>
                <a:schemeClr val="tx1"/>
              </a:solidFill>
              <a:latin typeface="Candara" pitchFamily="34" charset="0"/>
              <a:cs typeface="Arial" pitchFamily="34" charset="0"/>
            </a:endParaRPr>
          </a:p>
          <a:p>
            <a:pPr lvl="1"/>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greeter = { </a:t>
            </a:r>
          </a:p>
          <a:p>
            <a:pPr lvl="1"/>
            <a:r>
              <a:rPr lang="en-US" sz="1600" dirty="0" smtClean="0">
                <a:solidFill>
                  <a:schemeClr val="tx1"/>
                </a:solidFill>
                <a:latin typeface="Candara" pitchFamily="34" charset="0"/>
                <a:cs typeface="Arial" pitchFamily="34" charset="0"/>
              </a:rPr>
              <a:t>	display : function(</a:t>
            </a:r>
            <a:r>
              <a:rPr lang="en-US" sz="1600" dirty="0" err="1" smtClean="0">
                <a:solidFill>
                  <a:schemeClr val="tx1"/>
                </a:solidFill>
                <a:latin typeface="Candara" pitchFamily="34" charset="0"/>
                <a:cs typeface="Arial" pitchFamily="34" charset="0"/>
              </a:rPr>
              <a:t>msg</a:t>
            </a:r>
            <a:r>
              <a:rPr lang="en-US" sz="1600" dirty="0" smtClean="0">
                <a:solidFill>
                  <a:schemeClr val="tx1"/>
                </a:solidFill>
                <a:latin typeface="Candara" pitchFamily="34" charset="0"/>
                <a:cs typeface="Arial" pitchFamily="34" charset="0"/>
              </a:rPr>
              <a:t>){</a:t>
            </a:r>
          </a:p>
          <a:p>
            <a:pPr lvl="1"/>
            <a:r>
              <a:rPr lang="en-US" sz="1600" dirty="0" smtClean="0">
                <a:solidFill>
                  <a:schemeClr val="tx1"/>
                </a:solidFill>
                <a:latin typeface="Candara" pitchFamily="34" charset="0"/>
                <a:cs typeface="Arial" pitchFamily="34" charset="0"/>
              </a:rPr>
              <a:t>	  alert(</a:t>
            </a:r>
            <a:r>
              <a:rPr lang="en-US" sz="1600" dirty="0" err="1" smtClean="0">
                <a:solidFill>
                  <a:schemeClr val="tx1"/>
                </a:solidFill>
                <a:latin typeface="Candara" pitchFamily="34" charset="0"/>
                <a:cs typeface="Arial" pitchFamily="34" charset="0"/>
              </a:rPr>
              <a:t>msg</a:t>
            </a:r>
            <a:r>
              <a:rPr lang="en-US" sz="1600" dirty="0" smtClean="0">
                <a:solidFill>
                  <a:schemeClr val="tx1"/>
                </a:solidFill>
                <a:latin typeface="Candara" pitchFamily="34" charset="0"/>
                <a:cs typeface="Arial" pitchFamily="34" charset="0"/>
              </a:rPr>
              <a:t>); </a:t>
            </a:r>
          </a:p>
          <a:p>
            <a:pPr lvl="1"/>
            <a:r>
              <a:rPr lang="en-US" sz="1600" dirty="0" smtClean="0">
                <a:solidFill>
                  <a:schemeClr val="tx1"/>
                </a:solidFill>
                <a:latin typeface="Candara" pitchFamily="34" charset="0"/>
                <a:cs typeface="Arial" pitchFamily="34" charset="0"/>
              </a:rPr>
              <a:t>	}</a:t>
            </a:r>
          </a:p>
          <a:p>
            <a:pPr lvl="1"/>
            <a:r>
              <a:rPr lang="en-US" sz="1600" dirty="0" smtClean="0">
                <a:solidFill>
                  <a:schemeClr val="tx1"/>
                </a:solidFill>
                <a:latin typeface="Candara" pitchFamily="34" charset="0"/>
                <a:cs typeface="Arial" pitchFamily="34" charset="0"/>
              </a:rPr>
              <a:t>}</a:t>
            </a:r>
          </a:p>
          <a:p>
            <a:pPr lvl="1"/>
            <a:endParaRPr lang="en-US" sz="1600" dirty="0" smtClean="0">
              <a:solidFill>
                <a:schemeClr val="tx1"/>
              </a:solidFill>
              <a:latin typeface="Candara" pitchFamily="34" charset="0"/>
              <a:cs typeface="Arial" pitchFamily="34" charset="0"/>
            </a:endParaRPr>
          </a:p>
          <a:p>
            <a:pPr lvl="1"/>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 = new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(greeter);</a:t>
            </a:r>
          </a:p>
          <a:p>
            <a:pPr lvl="1"/>
            <a:r>
              <a:rPr lang="en-US" sz="1600" dirty="0" err="1" smtClean="0">
                <a:solidFill>
                  <a:schemeClr val="tx1"/>
                </a:solidFill>
                <a:latin typeface="Candara" pitchFamily="34" charset="0"/>
                <a:cs typeface="Arial" pitchFamily="34" charset="0"/>
              </a:rPr>
              <a:t>foo.showDetails</a:t>
            </a:r>
            <a:r>
              <a:rPr lang="en-US" sz="1600" dirty="0" smtClean="0">
                <a:solidFill>
                  <a:schemeClr val="tx1"/>
                </a:solidFill>
                <a:latin typeface="Candara" pitchFamily="34" charset="0"/>
                <a:cs typeface="Arial" pitchFamily="34" charset="0"/>
              </a:rPr>
              <a:t>("IGATE");</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Dependency Injection</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At runtime, the </a:t>
            </a:r>
            <a:r>
              <a:rPr lang="en-US" dirty="0" err="1" smtClean="0">
                <a:solidFill>
                  <a:schemeClr val="tx1"/>
                </a:solidFill>
              </a:rPr>
              <a:t>Foo</a:t>
            </a:r>
            <a:r>
              <a:rPr lang="en-US" dirty="0" smtClean="0">
                <a:solidFill>
                  <a:schemeClr val="tx1"/>
                </a:solidFill>
              </a:rPr>
              <a:t> doesn’t care how it gets the dependency, so long as it gets it. In order to get that dependency instance into </a:t>
            </a:r>
            <a:r>
              <a:rPr lang="en-US" dirty="0" err="1" smtClean="0">
                <a:solidFill>
                  <a:schemeClr val="tx1"/>
                </a:solidFill>
              </a:rPr>
              <a:t>Foo</a:t>
            </a:r>
            <a:r>
              <a:rPr lang="en-US" dirty="0" smtClean="0">
                <a:solidFill>
                  <a:schemeClr val="tx1"/>
                </a:solidFill>
              </a:rPr>
              <a:t>, the creator of </a:t>
            </a:r>
            <a:r>
              <a:rPr lang="en-US" dirty="0" err="1" smtClean="0">
                <a:solidFill>
                  <a:schemeClr val="tx1"/>
                </a:solidFill>
              </a:rPr>
              <a:t>Foo</a:t>
            </a:r>
            <a:r>
              <a:rPr lang="en-US" dirty="0" smtClean="0">
                <a:solidFill>
                  <a:schemeClr val="tx1"/>
                </a:solidFill>
              </a:rPr>
              <a:t> is responsible for passing in the </a:t>
            </a:r>
            <a:r>
              <a:rPr lang="en-US" dirty="0" err="1" smtClean="0">
                <a:solidFill>
                  <a:schemeClr val="tx1"/>
                </a:solidFill>
              </a:rPr>
              <a:t>Foo</a:t>
            </a:r>
            <a:r>
              <a:rPr lang="en-US" dirty="0" smtClean="0">
                <a:solidFill>
                  <a:schemeClr val="tx1"/>
                </a:solidFill>
              </a:rPr>
              <a:t> dependencies when it’s created.</a:t>
            </a:r>
          </a:p>
          <a:p>
            <a:pPr algn="just">
              <a:lnSpc>
                <a:spcPct val="150000"/>
              </a:lnSpc>
            </a:pPr>
            <a:r>
              <a:rPr lang="en-US" dirty="0" smtClean="0">
                <a:solidFill>
                  <a:schemeClr val="tx1"/>
                </a:solidFill>
              </a:rPr>
              <a:t>This ability to modify dependencies at run time allows us to create isolated environments that are ideal for testing. We can replace real objects in production environments with mocked ones for testing environments.</a:t>
            </a:r>
          </a:p>
          <a:p>
            <a:pPr algn="just">
              <a:lnSpc>
                <a:spcPct val="150000"/>
              </a:lnSpc>
            </a:pPr>
            <a:r>
              <a:rPr lang="en-US" dirty="0" smtClean="0">
                <a:solidFill>
                  <a:schemeClr val="tx1"/>
                </a:solidFill>
              </a:rPr>
              <a:t>In </a:t>
            </a:r>
            <a:r>
              <a:rPr lang="en-US" dirty="0" err="1" smtClean="0">
                <a:solidFill>
                  <a:schemeClr val="tx1"/>
                </a:solidFill>
              </a:rPr>
              <a:t>AngularJS</a:t>
            </a:r>
            <a:r>
              <a:rPr lang="en-US" dirty="0" smtClean="0">
                <a:solidFill>
                  <a:schemeClr val="tx1"/>
                </a:solidFill>
              </a:rPr>
              <a:t> at run time, an injector will create instances of the dependencies and pass them along to the dependent consumer.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Dependency 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Services</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Services provide a method for us to keep data around for the lifetime of the app and communicate across controllers in a consistent manner.</a:t>
            </a:r>
          </a:p>
          <a:p>
            <a:pPr algn="just">
              <a:lnSpc>
                <a:spcPct val="150000"/>
              </a:lnSpc>
            </a:pPr>
            <a:r>
              <a:rPr lang="en-US" dirty="0" smtClean="0">
                <a:solidFill>
                  <a:schemeClr val="tx1"/>
                </a:solidFill>
              </a:rPr>
              <a:t>Services are singleton objects that are instantiated only once per app (by the $injector) and </a:t>
            </a:r>
            <a:r>
              <a:rPr lang="en-US" dirty="0" err="1" smtClean="0">
                <a:solidFill>
                  <a:schemeClr val="tx1"/>
                </a:solidFill>
              </a:rPr>
              <a:t>lazyloaded</a:t>
            </a:r>
            <a:r>
              <a:rPr lang="en-US" dirty="0" smtClean="0">
                <a:solidFill>
                  <a:schemeClr val="tx1"/>
                </a:solidFill>
              </a:rPr>
              <a:t> (created only when necessary).</a:t>
            </a:r>
          </a:p>
          <a:p>
            <a:pPr algn="just">
              <a:lnSpc>
                <a:spcPct val="150000"/>
              </a:lnSpc>
            </a:pPr>
            <a:r>
              <a:rPr lang="en-US" dirty="0" smtClean="0">
                <a:solidFill>
                  <a:schemeClr val="tx1"/>
                </a:solidFill>
              </a:rPr>
              <a:t>We need to put our business logic  in Services.</a:t>
            </a:r>
          </a:p>
          <a:p>
            <a:pPr algn="just">
              <a:lnSpc>
                <a:spcPct val="150000"/>
              </a:lnSpc>
            </a:pPr>
            <a:endParaRPr lang="en-US" dirty="0" smtClean="0">
              <a:solidFill>
                <a:schemeClr val="tx1"/>
              </a:solidFill>
            </a:endParaRPr>
          </a:p>
        </p:txBody>
      </p:sp>
      <p:sp>
        <p:nvSpPr>
          <p:cNvPr id="5" name="Rectangle 4"/>
          <p:cNvSpPr/>
          <p:nvPr/>
        </p:nvSpPr>
        <p:spPr>
          <a:xfrm>
            <a:off x="711200" y="3759202"/>
            <a:ext cx="7039429" cy="6821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will discuss in detail about Services, later in this course.</a:t>
            </a:r>
          </a:p>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Objects in JavaScript</a:t>
            </a:r>
            <a:endParaRPr lang="en-US" sz="2400" dirty="0"/>
          </a:p>
        </p:txBody>
      </p:sp>
      <p:sp>
        <p:nvSpPr>
          <p:cNvPr id="6" name="Content Placeholder 5"/>
          <p:cNvSpPr>
            <a:spLocks noGrp="1"/>
          </p:cNvSpPr>
          <p:nvPr>
            <p:ph idx="1"/>
          </p:nvPr>
        </p:nvSpPr>
        <p:spPr>
          <a:xfrm>
            <a:off x="442685" y="1059543"/>
            <a:ext cx="8229600" cy="5384800"/>
          </a:xfrm>
        </p:spPr>
        <p:txBody>
          <a:bodyPr>
            <a:normAutofit fontScale="25000" lnSpcReduction="20000"/>
          </a:bodyPr>
          <a:lstStyle/>
          <a:p>
            <a:pPr algn="just">
              <a:lnSpc>
                <a:spcPct val="170000"/>
              </a:lnSpc>
            </a:pPr>
            <a:r>
              <a:rPr lang="en-US" sz="7200" dirty="0" smtClean="0">
                <a:solidFill>
                  <a:schemeClr val="tx1"/>
                </a:solidFill>
              </a:rPr>
              <a:t>JavaScript is an object oriented language.  In JavaScript we can define our own objects  and assign methods,  properties  to it.</a:t>
            </a:r>
          </a:p>
          <a:p>
            <a:pPr algn="just">
              <a:lnSpc>
                <a:spcPct val="170000"/>
              </a:lnSpc>
            </a:pPr>
            <a:r>
              <a:rPr lang="en-US" sz="7200" dirty="0" smtClean="0">
                <a:solidFill>
                  <a:schemeClr val="tx1"/>
                </a:solidFill>
              </a:rPr>
              <a:t>In JavaScript objects are also associative arrays (or) hashes (key value pairs).</a:t>
            </a:r>
          </a:p>
          <a:p>
            <a:pPr lvl="1" algn="just">
              <a:lnSpc>
                <a:spcPct val="170000"/>
              </a:lnSpc>
            </a:pPr>
            <a:r>
              <a:rPr lang="en-US" sz="7000" dirty="0" smtClean="0">
                <a:solidFill>
                  <a:schemeClr val="tx1"/>
                </a:solidFill>
              </a:rPr>
              <a:t>Assign keys with </a:t>
            </a:r>
            <a:r>
              <a:rPr lang="en-US" sz="7000" dirty="0" err="1" smtClean="0">
                <a:solidFill>
                  <a:schemeClr val="tx1"/>
                </a:solidFill>
              </a:rPr>
              <a:t>obj</a:t>
            </a:r>
            <a:r>
              <a:rPr lang="en-US" sz="7000" dirty="0" smtClean="0">
                <a:solidFill>
                  <a:schemeClr val="tx1"/>
                </a:solidFill>
              </a:rPr>
              <a:t>[key] = value or obj.name = value</a:t>
            </a:r>
          </a:p>
          <a:p>
            <a:pPr lvl="1" algn="just">
              <a:lnSpc>
                <a:spcPct val="170000"/>
              </a:lnSpc>
            </a:pPr>
            <a:r>
              <a:rPr lang="en-US" sz="7000" dirty="0" smtClean="0">
                <a:solidFill>
                  <a:schemeClr val="tx1"/>
                </a:solidFill>
              </a:rPr>
              <a:t>Remove keys with delete obj.name</a:t>
            </a:r>
          </a:p>
          <a:p>
            <a:pPr lvl="1" algn="just">
              <a:lnSpc>
                <a:spcPct val="170000"/>
              </a:lnSpc>
            </a:pPr>
            <a:r>
              <a:rPr lang="en-US" sz="7000" dirty="0" smtClean="0">
                <a:solidFill>
                  <a:schemeClr val="tx1"/>
                </a:solidFill>
              </a:rPr>
              <a:t>Iterate over keys with for(key in </a:t>
            </a:r>
            <a:r>
              <a:rPr lang="en-US" sz="7000" dirty="0" err="1" smtClean="0">
                <a:solidFill>
                  <a:schemeClr val="tx1"/>
                </a:solidFill>
              </a:rPr>
              <a:t>obj</a:t>
            </a:r>
            <a:r>
              <a:rPr lang="en-US" sz="7000" dirty="0" smtClean="0">
                <a:solidFill>
                  <a:schemeClr val="tx1"/>
                </a:solidFill>
              </a:rPr>
              <a:t>), iteration order for string keys is always in definition order, for numeric keys it may change.</a:t>
            </a:r>
          </a:p>
          <a:p>
            <a:pPr algn="just">
              <a:lnSpc>
                <a:spcPct val="170000"/>
              </a:lnSpc>
            </a:pPr>
            <a:r>
              <a:rPr lang="en-US" sz="7200" dirty="0" smtClean="0">
                <a:solidFill>
                  <a:schemeClr val="tx1"/>
                </a:solidFill>
              </a:rPr>
              <a:t>Properties, which are functions, can be called as </a:t>
            </a:r>
            <a:r>
              <a:rPr lang="en-US" sz="7200" dirty="0" err="1" smtClean="0">
                <a:solidFill>
                  <a:schemeClr val="tx1"/>
                </a:solidFill>
              </a:rPr>
              <a:t>obj.method</a:t>
            </a:r>
            <a:r>
              <a:rPr lang="en-US" sz="7200" dirty="0" smtClean="0">
                <a:solidFill>
                  <a:schemeClr val="tx1"/>
                </a:solidFill>
              </a:rPr>
              <a:t>(). They can refer to the object as </a:t>
            </a:r>
            <a:r>
              <a:rPr lang="en-US" sz="7200" i="1" dirty="0" smtClean="0">
                <a:solidFill>
                  <a:schemeClr val="tx1"/>
                </a:solidFill>
              </a:rPr>
              <a:t>this</a:t>
            </a:r>
            <a:r>
              <a:rPr lang="en-US" sz="7200" dirty="0" smtClean="0">
                <a:solidFill>
                  <a:schemeClr val="tx1"/>
                </a:solidFill>
              </a:rPr>
              <a:t>. Properties can be assigned and removed any time.</a:t>
            </a:r>
          </a:p>
          <a:p>
            <a:pPr algn="just">
              <a:lnSpc>
                <a:spcPct val="170000"/>
              </a:lnSpc>
            </a:pPr>
            <a:r>
              <a:rPr lang="en-US" sz="7200" dirty="0" smtClean="0">
                <a:solidFill>
                  <a:schemeClr val="tx1"/>
                </a:solidFill>
              </a:rPr>
              <a:t>A function can create new objects when run in constructor mode as new </a:t>
            </a:r>
            <a:r>
              <a:rPr lang="en-US" sz="7200" dirty="0" err="1" smtClean="0">
                <a:solidFill>
                  <a:schemeClr val="tx1"/>
                </a:solidFill>
              </a:rPr>
              <a:t>Func</a:t>
            </a:r>
            <a:r>
              <a:rPr lang="en-US" sz="7200" dirty="0" smtClean="0">
                <a:solidFill>
                  <a:schemeClr val="tx1"/>
                </a:solidFill>
              </a:rPr>
              <a:t>(</a:t>
            </a:r>
            <a:r>
              <a:rPr lang="en-US" sz="7200" dirty="0" err="1" smtClean="0">
                <a:solidFill>
                  <a:schemeClr val="tx1"/>
                </a:solidFill>
              </a:rPr>
              <a:t>params</a:t>
            </a:r>
            <a:r>
              <a:rPr lang="en-US" sz="7200" dirty="0" smtClean="0">
                <a:solidFill>
                  <a:schemeClr val="tx1"/>
                </a:solidFill>
              </a:rPr>
              <a:t>). Names of such functions are usually capitalized</a:t>
            </a: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Angular uses the injector for managing lookups and instantiation of dependencies. We will very rarely work directly with injector service</a:t>
            </a:r>
          </a:p>
          <a:p>
            <a:pPr algn="just">
              <a:lnSpc>
                <a:spcPct val="150000"/>
              </a:lnSpc>
            </a:pPr>
            <a:r>
              <a:rPr lang="en-US" dirty="0" smtClean="0">
                <a:solidFill>
                  <a:schemeClr val="tx1"/>
                </a:solidFill>
              </a:rPr>
              <a:t>injector is responsible for handling all instantiations of our Angular components, including  app modules, directives, controllers, etc.</a:t>
            </a:r>
          </a:p>
          <a:p>
            <a:pPr algn="just">
              <a:lnSpc>
                <a:spcPct val="150000"/>
              </a:lnSpc>
            </a:pPr>
            <a:r>
              <a:rPr lang="en-US" dirty="0" smtClean="0">
                <a:solidFill>
                  <a:schemeClr val="tx1"/>
                </a:solidFill>
              </a:rPr>
              <a:t>injector is responsible for instantiating the instance of the object and passing in any of its required dependencies. Injector API has following methods.</a:t>
            </a:r>
          </a:p>
          <a:p>
            <a:pPr algn="just">
              <a:lnSpc>
                <a:spcPct val="150000"/>
              </a:lnSpc>
            </a:pPr>
            <a:r>
              <a:rPr lang="en-US" dirty="0" smtClean="0">
                <a:solidFill>
                  <a:schemeClr val="tx1"/>
                </a:solidFill>
              </a:rPr>
              <a:t>annotate() </a:t>
            </a:r>
          </a:p>
          <a:p>
            <a:pPr lvl="1" algn="just">
              <a:lnSpc>
                <a:spcPct val="150000"/>
              </a:lnSpc>
            </a:pPr>
            <a:r>
              <a:rPr lang="en-US" dirty="0" smtClean="0">
                <a:solidFill>
                  <a:schemeClr val="tx1"/>
                </a:solidFill>
              </a:rPr>
              <a:t>The annotate() function returns an array of service names that are to be injected into the function when instantiated.</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pic>
        <p:nvPicPr>
          <p:cNvPr id="2051" name="Picture 3"/>
          <p:cNvPicPr>
            <a:picLocks noChangeAspect="1" noChangeArrowheads="1"/>
          </p:cNvPicPr>
          <p:nvPr/>
        </p:nvPicPr>
        <p:blipFill>
          <a:blip r:embed="rId3"/>
          <a:srcRect/>
          <a:stretch>
            <a:fillRect/>
          </a:stretch>
        </p:blipFill>
        <p:spPr bwMode="auto">
          <a:xfrm>
            <a:off x="1284061" y="4829629"/>
            <a:ext cx="6539140" cy="1324428"/>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get() </a:t>
            </a:r>
          </a:p>
          <a:p>
            <a:pPr lvl="1" algn="just">
              <a:lnSpc>
                <a:spcPct val="150000"/>
              </a:lnSpc>
            </a:pPr>
            <a:r>
              <a:rPr lang="en-US" dirty="0" smtClean="0">
                <a:solidFill>
                  <a:schemeClr val="tx1"/>
                </a:solidFill>
              </a:rPr>
              <a:t>The get() method returns an instance of the service which takes the name argument. (the name of the instance we want to get).</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has() </a:t>
            </a:r>
          </a:p>
          <a:p>
            <a:pPr lvl="1" algn="just">
              <a:lnSpc>
                <a:spcPct val="150000"/>
              </a:lnSpc>
            </a:pPr>
            <a:r>
              <a:rPr lang="en-US" dirty="0" smtClean="0">
                <a:solidFill>
                  <a:schemeClr val="tx1"/>
                </a:solidFill>
              </a:rPr>
              <a:t>The has() method returns true if the injector knows that a service exists in its registry and false if it does not.</a:t>
            </a:r>
          </a:p>
        </p:txBody>
      </p:sp>
      <p:pic>
        <p:nvPicPr>
          <p:cNvPr id="3075" name="Picture 3"/>
          <p:cNvPicPr>
            <a:picLocks noChangeAspect="1" noChangeArrowheads="1"/>
          </p:cNvPicPr>
          <p:nvPr/>
        </p:nvPicPr>
        <p:blipFill>
          <a:blip r:embed="rId3"/>
          <a:srcRect/>
          <a:stretch>
            <a:fillRect/>
          </a:stretch>
        </p:blipFill>
        <p:spPr bwMode="auto">
          <a:xfrm>
            <a:off x="1263878" y="2268991"/>
            <a:ext cx="6777036" cy="967695"/>
          </a:xfrm>
          <a:prstGeom prst="rect">
            <a:avLst/>
          </a:prstGeom>
          <a:solidFill>
            <a:schemeClr val="accent1"/>
          </a:solidFill>
          <a:ln w="3175">
            <a:solidFill>
              <a:schemeClr val="tx1"/>
            </a:solid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1210810" y="4893356"/>
            <a:ext cx="6844619" cy="1144587"/>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instantiate() </a:t>
            </a:r>
          </a:p>
          <a:p>
            <a:pPr lvl="1" algn="just">
              <a:lnSpc>
                <a:spcPct val="150000"/>
              </a:lnSpc>
            </a:pPr>
            <a:r>
              <a:rPr lang="en-US" dirty="0" smtClean="0">
                <a:solidFill>
                  <a:schemeClr val="tx1"/>
                </a:solidFill>
              </a:rPr>
              <a:t>The instantiate() method creates a new instance of the JavaScript type. It takes a constructor and  invokes the new operator with all of the arguments specified. </a:t>
            </a:r>
          </a:p>
          <a:p>
            <a:pPr lvl="1" algn="just">
              <a:lnSpc>
                <a:spcPct val="150000"/>
              </a:lnSpc>
            </a:pPr>
            <a:endParaRPr lang="en-US" dirty="0" smtClean="0">
              <a:solidFill>
                <a:schemeClr val="tx1"/>
              </a:solidFill>
            </a:endParaRP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invoke() </a:t>
            </a:r>
          </a:p>
          <a:p>
            <a:pPr lvl="1" algn="just">
              <a:lnSpc>
                <a:spcPct val="150000"/>
              </a:lnSpc>
            </a:pPr>
            <a:r>
              <a:rPr lang="en-US" dirty="0" smtClean="0">
                <a:solidFill>
                  <a:schemeClr val="tx1"/>
                </a:solidFill>
              </a:rPr>
              <a:t>The invoke() method invokes the method and adds the method arguments from the $injector. The invoke() method returns the value that the fn function returns</a:t>
            </a:r>
          </a:p>
        </p:txBody>
      </p:sp>
      <p:pic>
        <p:nvPicPr>
          <p:cNvPr id="4098" name="Picture 2"/>
          <p:cNvPicPr>
            <a:picLocks noChangeAspect="1" noChangeArrowheads="1"/>
          </p:cNvPicPr>
          <p:nvPr/>
        </p:nvPicPr>
        <p:blipFill>
          <a:blip r:embed="rId3"/>
          <a:srcRect/>
          <a:stretch>
            <a:fillRect/>
          </a:stretch>
        </p:blipFill>
        <p:spPr bwMode="auto">
          <a:xfrm>
            <a:off x="1375229" y="2289629"/>
            <a:ext cx="6738258" cy="1106714"/>
          </a:xfrm>
          <a:prstGeom prst="rect">
            <a:avLst/>
          </a:prstGeom>
          <a:noFill/>
          <a:ln w="3175">
            <a:solidFill>
              <a:schemeClr val="tx1"/>
            </a:solid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322159" y="4843916"/>
            <a:ext cx="6820354" cy="1223055"/>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How Angular uses injector Service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379979" y="1045029"/>
            <a:ext cx="8213139" cy="51363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578053" cy="5072098"/>
          </a:xfrm>
        </p:spPr>
        <p:txBody>
          <a:bodyPr/>
          <a:lstStyle/>
          <a:p>
            <a:r>
              <a:rPr lang="en-US" dirty="0" smtClean="0">
                <a:solidFill>
                  <a:schemeClr val="tx1"/>
                </a:solidFill>
              </a:rPr>
              <a:t>Angular-Using-Injector </a:t>
            </a:r>
          </a:p>
          <a:p>
            <a:r>
              <a:rPr lang="en-US" dirty="0" smtClean="0">
                <a:solidFill>
                  <a:schemeClr val="tx1"/>
                </a:solidFill>
              </a:rPr>
              <a:t>Injector-Demo</a:t>
            </a:r>
          </a:p>
          <a:p>
            <a:pPr algn="just">
              <a:buNone/>
            </a:pP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 </a:t>
            </a:r>
            <a:r>
              <a:rPr lang="en-US" dirty="0" err="1" smtClean="0"/>
              <a:t>Config</a:t>
            </a:r>
            <a:r>
              <a:rPr lang="en-US" dirty="0" smtClean="0"/>
              <a:t> and Run Method</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err="1" smtClean="0">
                <a:solidFill>
                  <a:schemeClr val="tx1"/>
                </a:solidFill>
              </a:rPr>
              <a:t>angular.Module</a:t>
            </a:r>
            <a:r>
              <a:rPr lang="en-US" dirty="0" smtClean="0">
                <a:solidFill>
                  <a:schemeClr val="tx1"/>
                </a:solidFill>
              </a:rPr>
              <a:t>  type has </a:t>
            </a:r>
            <a:r>
              <a:rPr lang="en-US" dirty="0" err="1" smtClean="0">
                <a:solidFill>
                  <a:schemeClr val="tx1"/>
                </a:solidFill>
              </a:rPr>
              <a:t>config</a:t>
            </a:r>
            <a:r>
              <a:rPr lang="en-US" dirty="0" smtClean="0">
                <a:solidFill>
                  <a:schemeClr val="tx1"/>
                </a:solidFill>
              </a:rPr>
              <a:t>() and run() method</a:t>
            </a:r>
          </a:p>
          <a:p>
            <a:pPr algn="just">
              <a:lnSpc>
                <a:spcPct val="150000"/>
              </a:lnSpc>
            </a:pPr>
            <a:r>
              <a:rPr lang="en-US" dirty="0" err="1" smtClean="0">
                <a:solidFill>
                  <a:schemeClr val="tx1"/>
                </a:solidFill>
              </a:rPr>
              <a:t>config</a:t>
            </a:r>
            <a:r>
              <a:rPr lang="en-US" dirty="0" smtClean="0">
                <a:solidFill>
                  <a:schemeClr val="tx1"/>
                </a:solidFill>
              </a:rPr>
              <a:t>(</a:t>
            </a:r>
            <a:r>
              <a:rPr lang="en-US" dirty="0" err="1" smtClean="0">
                <a:solidFill>
                  <a:schemeClr val="tx1"/>
                </a:solidFill>
              </a:rPr>
              <a:t>configFn</a:t>
            </a:r>
            <a:r>
              <a:rPr lang="en-US" dirty="0" smtClean="0">
                <a:solidFill>
                  <a:schemeClr val="tx1"/>
                </a:solidFill>
              </a:rPr>
              <a:t>)</a:t>
            </a:r>
          </a:p>
          <a:p>
            <a:pPr lvl="1" algn="just">
              <a:lnSpc>
                <a:spcPct val="150000"/>
              </a:lnSpc>
            </a:pPr>
            <a:r>
              <a:rPr lang="en-US" dirty="0" smtClean="0">
                <a:solidFill>
                  <a:schemeClr val="tx1"/>
                </a:solidFill>
              </a:rPr>
              <a:t>We can use this method to register the work which needs to be performed on module loading.</a:t>
            </a:r>
          </a:p>
          <a:p>
            <a:pPr lvl="1" algn="just">
              <a:lnSpc>
                <a:spcPct val="150000"/>
              </a:lnSpc>
            </a:pPr>
            <a:r>
              <a:rPr lang="en-US" dirty="0" smtClean="0">
                <a:solidFill>
                  <a:schemeClr val="tx1"/>
                </a:solidFill>
              </a:rPr>
              <a:t>It will be very useful for configuring the service.</a:t>
            </a:r>
          </a:p>
          <a:p>
            <a:pPr algn="just">
              <a:lnSpc>
                <a:spcPct val="150000"/>
              </a:lnSpc>
            </a:pPr>
            <a:r>
              <a:rPr lang="en-US" dirty="0" smtClean="0">
                <a:solidFill>
                  <a:schemeClr val="tx1"/>
                </a:solidFill>
              </a:rPr>
              <a:t>run(</a:t>
            </a:r>
            <a:r>
              <a:rPr lang="en-US" dirty="0" err="1" smtClean="0">
                <a:solidFill>
                  <a:schemeClr val="tx1"/>
                </a:solidFill>
              </a:rPr>
              <a:t>initializationFn</a:t>
            </a:r>
            <a:r>
              <a:rPr lang="en-US" dirty="0" smtClean="0">
                <a:solidFill>
                  <a:schemeClr val="tx1"/>
                </a:solidFill>
              </a:rPr>
              <a:t>)</a:t>
            </a:r>
          </a:p>
          <a:p>
            <a:pPr lvl="1" algn="just">
              <a:lnSpc>
                <a:spcPct val="150000"/>
              </a:lnSpc>
            </a:pPr>
            <a:r>
              <a:rPr lang="en-US" dirty="0" smtClean="0">
                <a:solidFill>
                  <a:schemeClr val="tx1"/>
                </a:solidFill>
              </a:rPr>
              <a:t>We can use this method to register the work which needs to be performed when the injector is done loading all modules.</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578053" cy="5072098"/>
          </a:xfrm>
        </p:spPr>
        <p:txBody>
          <a:bodyPr/>
          <a:lstStyle/>
          <a:p>
            <a:r>
              <a:rPr lang="en-US" dirty="0" err="1" smtClean="0">
                <a:solidFill>
                  <a:schemeClr val="tx1"/>
                </a:solidFill>
              </a:rPr>
              <a:t>Config</a:t>
            </a:r>
            <a:r>
              <a:rPr lang="en-US" dirty="0" smtClean="0">
                <a:solidFill>
                  <a:schemeClr val="tx1"/>
                </a:solidFill>
              </a:rPr>
              <a:t>-Demo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 </a:t>
            </a:r>
            <a:r>
              <a:rPr lang="en-US" dirty="0" err="1" smtClean="0"/>
              <a:t>jqLite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Angular.js comes with a simple compatible implementation of </a:t>
            </a:r>
            <a:r>
              <a:rPr lang="en-US" dirty="0" err="1" smtClean="0">
                <a:solidFill>
                  <a:schemeClr val="tx1"/>
                </a:solidFill>
              </a:rPr>
              <a:t>jQuery</a:t>
            </a:r>
            <a:r>
              <a:rPr lang="en-US" dirty="0" smtClean="0">
                <a:solidFill>
                  <a:schemeClr val="tx1"/>
                </a:solidFill>
              </a:rPr>
              <a:t> called </a:t>
            </a:r>
            <a:r>
              <a:rPr lang="en-US" dirty="0" err="1" smtClean="0">
                <a:solidFill>
                  <a:schemeClr val="tx1"/>
                </a:solidFill>
              </a:rPr>
              <a:t>jqLite</a:t>
            </a:r>
            <a:endParaRPr lang="en-US" dirty="0" smtClean="0">
              <a:solidFill>
                <a:schemeClr val="tx1"/>
              </a:solidFill>
            </a:endParaRPr>
          </a:p>
          <a:p>
            <a:pPr algn="just">
              <a:lnSpc>
                <a:spcPct val="150000"/>
              </a:lnSpc>
            </a:pPr>
            <a:r>
              <a:rPr lang="en-US" dirty="0" smtClean="0">
                <a:solidFill>
                  <a:schemeClr val="tx1"/>
                </a:solidFill>
              </a:rPr>
              <a:t>Angular doesn’t depend on </a:t>
            </a:r>
            <a:r>
              <a:rPr lang="en-US" dirty="0" err="1" smtClean="0">
                <a:solidFill>
                  <a:schemeClr val="tx1"/>
                </a:solidFill>
              </a:rPr>
              <a:t>jQuery</a:t>
            </a:r>
            <a:r>
              <a:rPr lang="en-US" dirty="0" smtClean="0">
                <a:solidFill>
                  <a:schemeClr val="tx1"/>
                </a:solidFill>
              </a:rPr>
              <a:t>.  In order to keep Angular small, Angular implements only a subset of the selectors in </a:t>
            </a:r>
            <a:r>
              <a:rPr lang="en-US" dirty="0" err="1" smtClean="0">
                <a:solidFill>
                  <a:schemeClr val="tx1"/>
                </a:solidFill>
              </a:rPr>
              <a:t>jqLite</a:t>
            </a:r>
            <a:r>
              <a:rPr lang="en-US" dirty="0" smtClean="0">
                <a:solidFill>
                  <a:schemeClr val="tx1"/>
                </a:solidFill>
              </a:rPr>
              <a:t>, so error will occurs when a </a:t>
            </a:r>
            <a:r>
              <a:rPr lang="en-US" dirty="0" err="1" smtClean="0">
                <a:solidFill>
                  <a:schemeClr val="tx1"/>
                </a:solidFill>
              </a:rPr>
              <a:t>jqLite</a:t>
            </a:r>
            <a:r>
              <a:rPr lang="en-US" dirty="0" smtClean="0">
                <a:solidFill>
                  <a:schemeClr val="tx1"/>
                </a:solidFill>
              </a:rPr>
              <a:t> instance is invoked with a selector other than this subset.</a:t>
            </a:r>
          </a:p>
          <a:p>
            <a:pPr algn="just">
              <a:lnSpc>
                <a:spcPct val="150000"/>
              </a:lnSpc>
            </a:pPr>
            <a:r>
              <a:rPr lang="en-US" dirty="0" smtClean="0">
                <a:solidFill>
                  <a:schemeClr val="tx1"/>
                </a:solidFill>
              </a:rPr>
              <a:t>We can include a full version of </a:t>
            </a:r>
            <a:r>
              <a:rPr lang="en-US" dirty="0" err="1" smtClean="0">
                <a:solidFill>
                  <a:schemeClr val="tx1"/>
                </a:solidFill>
              </a:rPr>
              <a:t>jQuery</a:t>
            </a:r>
            <a:r>
              <a:rPr lang="en-US" dirty="0" smtClean="0">
                <a:solidFill>
                  <a:schemeClr val="tx1"/>
                </a:solidFill>
              </a:rPr>
              <a:t>, which Angular will automatically use. So that all the selectors will be available.</a:t>
            </a:r>
          </a:p>
          <a:p>
            <a:pPr algn="just">
              <a:lnSpc>
                <a:spcPct val="150000"/>
              </a:lnSpc>
            </a:pPr>
            <a:r>
              <a:rPr lang="en-US" dirty="0" smtClean="0">
                <a:solidFill>
                  <a:schemeClr val="tx1"/>
                </a:solidFill>
              </a:rPr>
              <a:t>If </a:t>
            </a:r>
            <a:r>
              <a:rPr lang="en-US" dirty="0" err="1" smtClean="0">
                <a:solidFill>
                  <a:schemeClr val="tx1"/>
                </a:solidFill>
              </a:rPr>
              <a:t>jQuery</a:t>
            </a:r>
            <a:r>
              <a:rPr lang="en-US" dirty="0" smtClean="0">
                <a:solidFill>
                  <a:schemeClr val="tx1"/>
                </a:solidFill>
              </a:rPr>
              <a:t> is available, </a:t>
            </a:r>
            <a:r>
              <a:rPr lang="en-US" i="1" dirty="0" err="1" smtClean="0">
                <a:solidFill>
                  <a:schemeClr val="tx1"/>
                </a:solidFill>
              </a:rPr>
              <a:t>angular.element</a:t>
            </a:r>
            <a:r>
              <a:rPr lang="en-US" dirty="0" smtClean="0">
                <a:solidFill>
                  <a:schemeClr val="tx1"/>
                </a:solidFill>
              </a:rPr>
              <a:t> is an alias for the </a:t>
            </a:r>
            <a:r>
              <a:rPr lang="en-US" dirty="0" err="1" smtClean="0">
                <a:solidFill>
                  <a:schemeClr val="tx1"/>
                </a:solidFill>
              </a:rPr>
              <a:t>jQuery</a:t>
            </a:r>
            <a:r>
              <a:rPr lang="en-US" dirty="0" smtClean="0">
                <a:solidFill>
                  <a:schemeClr val="tx1"/>
                </a:solidFill>
              </a:rPr>
              <a:t> function. If </a:t>
            </a:r>
            <a:r>
              <a:rPr lang="en-US" dirty="0" err="1" smtClean="0">
                <a:solidFill>
                  <a:schemeClr val="tx1"/>
                </a:solidFill>
              </a:rPr>
              <a:t>jQuery</a:t>
            </a:r>
            <a:r>
              <a:rPr lang="en-US" dirty="0" smtClean="0">
                <a:solidFill>
                  <a:schemeClr val="tx1"/>
                </a:solidFill>
              </a:rPr>
              <a:t> is not available, </a:t>
            </a:r>
            <a:r>
              <a:rPr lang="en-US" i="1" dirty="0" err="1" smtClean="0">
                <a:solidFill>
                  <a:schemeClr val="tx1"/>
                </a:solidFill>
              </a:rPr>
              <a:t>angular.element</a:t>
            </a:r>
            <a:r>
              <a:rPr lang="en-US" dirty="0" smtClean="0">
                <a:solidFill>
                  <a:schemeClr val="tx1"/>
                </a:solidFill>
              </a:rPr>
              <a:t> delegates to </a:t>
            </a:r>
            <a:r>
              <a:rPr lang="en-US" dirty="0" err="1" smtClean="0">
                <a:solidFill>
                  <a:schemeClr val="tx1"/>
                </a:solidFill>
              </a:rPr>
              <a:t>Angular's</a:t>
            </a:r>
            <a:r>
              <a:rPr lang="en-US" dirty="0" smtClean="0">
                <a:solidFill>
                  <a:schemeClr val="tx1"/>
                </a:solidFill>
              </a:rPr>
              <a:t> built-in subset of </a:t>
            </a:r>
            <a:r>
              <a:rPr lang="en-US" dirty="0" err="1" smtClean="0">
                <a:solidFill>
                  <a:schemeClr val="tx1"/>
                </a:solidFill>
              </a:rPr>
              <a:t>jQuery</a:t>
            </a:r>
            <a:r>
              <a:rPr lang="en-US" dirty="0" smtClean="0">
                <a:solidFill>
                  <a:schemeClr val="tx1"/>
                </a:solidFill>
              </a:rPr>
              <a:t>, called "</a:t>
            </a:r>
            <a:r>
              <a:rPr lang="en-US" dirty="0" err="1" smtClean="0">
                <a:solidFill>
                  <a:schemeClr val="tx1"/>
                </a:solidFill>
              </a:rPr>
              <a:t>jQuery</a:t>
            </a:r>
            <a:r>
              <a:rPr lang="en-US" dirty="0" smtClean="0">
                <a:solidFill>
                  <a:schemeClr val="tx1"/>
                </a:solidFill>
              </a:rPr>
              <a:t> </a:t>
            </a:r>
            <a:r>
              <a:rPr lang="en-US" dirty="0" err="1" smtClean="0">
                <a:solidFill>
                  <a:schemeClr val="tx1"/>
                </a:solidFill>
              </a:rPr>
              <a:t>lite</a:t>
            </a:r>
            <a:r>
              <a:rPr lang="en-US" dirty="0" smtClean="0">
                <a:solidFill>
                  <a:schemeClr val="tx1"/>
                </a:solidFill>
              </a:rPr>
              <a:t>" or "</a:t>
            </a:r>
            <a:r>
              <a:rPr lang="en-US" dirty="0" err="1" smtClean="0">
                <a:solidFill>
                  <a:schemeClr val="tx1"/>
                </a:solidFill>
              </a:rPr>
              <a:t>jqLite</a:t>
            </a:r>
            <a:r>
              <a:rPr lang="en-US" dirty="0" smtClean="0">
                <a:solidFill>
                  <a:schemeClr val="tx1"/>
                </a:solidFill>
              </a:rPr>
              <a:t>."</a:t>
            </a:r>
          </a:p>
          <a:p>
            <a:pPr algn="just">
              <a:lnSpc>
                <a:spcPct val="150000"/>
              </a:lnSpc>
            </a:pPr>
            <a:r>
              <a:rPr lang="en-US" dirty="0" smtClean="0">
                <a:solidFill>
                  <a:schemeClr val="tx1"/>
                </a:solidFill>
              </a:rPr>
              <a:t>All element references in Angular are always wrapped with </a:t>
            </a:r>
            <a:r>
              <a:rPr lang="en-US" dirty="0" err="1" smtClean="0">
                <a:solidFill>
                  <a:schemeClr val="tx1"/>
                </a:solidFill>
              </a:rPr>
              <a:t>jQuery</a:t>
            </a:r>
            <a:r>
              <a:rPr lang="en-US" dirty="0" smtClean="0">
                <a:solidFill>
                  <a:schemeClr val="tx1"/>
                </a:solidFill>
              </a:rPr>
              <a:t> or </a:t>
            </a:r>
            <a:r>
              <a:rPr lang="en-US" dirty="0" err="1" smtClean="0">
                <a:solidFill>
                  <a:schemeClr val="tx1"/>
                </a:solidFill>
              </a:rPr>
              <a:t>jqLite</a:t>
            </a:r>
            <a:r>
              <a:rPr lang="en-US" dirty="0" smtClean="0">
                <a:solidFill>
                  <a:schemeClr val="tx1"/>
                </a:solidFill>
              </a:rPr>
              <a:t>; they are never raw DOM references.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How </a:t>
            </a:r>
            <a:r>
              <a:rPr lang="en-US" dirty="0" err="1" smtClean="0"/>
              <a:t>AngularJs</a:t>
            </a:r>
            <a:r>
              <a:rPr lang="en-US" dirty="0" smtClean="0"/>
              <a:t> Works </a:t>
            </a:r>
            <a:endParaRPr lang="en-US" sz="2400" dirty="0"/>
          </a:p>
        </p:txBody>
      </p:sp>
      <p:pic>
        <p:nvPicPr>
          <p:cNvPr id="4099" name="Picture 3"/>
          <p:cNvPicPr>
            <a:picLocks noChangeAspect="1" noChangeArrowheads="1"/>
          </p:cNvPicPr>
          <p:nvPr/>
        </p:nvPicPr>
        <p:blipFill>
          <a:blip r:embed="rId3"/>
          <a:srcRect/>
          <a:stretch>
            <a:fillRect/>
          </a:stretch>
        </p:blipFill>
        <p:spPr bwMode="auto">
          <a:xfrm>
            <a:off x="1785258" y="2002969"/>
            <a:ext cx="5660410" cy="4404349"/>
          </a:xfrm>
          <a:prstGeom prst="rect">
            <a:avLst/>
          </a:prstGeom>
          <a:noFill/>
          <a:ln w="9525">
            <a:noFill/>
            <a:miter lim="800000"/>
            <a:headEnd/>
            <a:tailEnd/>
          </a:ln>
          <a:effectLst/>
        </p:spPr>
      </p:pic>
      <p:sp>
        <p:nvSpPr>
          <p:cNvPr id="5" name="Content Placeholder 5"/>
          <p:cNvSpPr>
            <a:spLocks noGrp="1"/>
          </p:cNvSpPr>
          <p:nvPr>
            <p:ph idx="1"/>
          </p:nvPr>
        </p:nvSpPr>
        <p:spPr>
          <a:xfrm>
            <a:off x="442685" y="899885"/>
            <a:ext cx="8229600" cy="928915"/>
          </a:xfrm>
        </p:spPr>
        <p:txBody>
          <a:bodyPr>
            <a:noAutofit/>
          </a:bodyPr>
          <a:lstStyle/>
          <a:p>
            <a:pPr algn="just">
              <a:lnSpc>
                <a:spcPct val="150000"/>
              </a:lnSpc>
            </a:pPr>
            <a:r>
              <a:rPr lang="en-US" dirty="0" smtClean="0">
                <a:solidFill>
                  <a:schemeClr val="tx1"/>
                </a:solidFill>
              </a:rPr>
              <a:t>$compile compiles DOM into a template function that can be used to link scope and the view together.</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JavaScript objects are also associative arrays</a:t>
            </a:r>
          </a:p>
          <a:p>
            <a:pPr algn="just">
              <a:lnSpc>
                <a:spcPct val="150000"/>
              </a:lnSpc>
            </a:pPr>
            <a:r>
              <a:rPr lang="en-US" dirty="0" smtClean="0">
                <a:solidFill>
                  <a:schemeClr val="tx1"/>
                </a:solidFill>
              </a:rPr>
              <a:t>In JavaScript, the inheritance is prototype-based.</a:t>
            </a:r>
          </a:p>
          <a:p>
            <a:pPr algn="just">
              <a:lnSpc>
                <a:spcPct val="150000"/>
              </a:lnSpc>
            </a:pPr>
            <a:r>
              <a:rPr lang="en-US" dirty="0" smtClean="0">
                <a:solidFill>
                  <a:schemeClr val="tx1"/>
                </a:solidFill>
              </a:rPr>
              <a:t>JavaScript treats functions as objects(first-class functions).</a:t>
            </a:r>
          </a:p>
          <a:p>
            <a:pPr algn="just">
              <a:lnSpc>
                <a:spcPct val="150000"/>
              </a:lnSpc>
            </a:pPr>
            <a:r>
              <a:rPr lang="en-US" dirty="0" smtClean="0">
                <a:solidFill>
                  <a:schemeClr val="tx1"/>
                </a:solidFill>
              </a:rPr>
              <a:t>JavaScript function acts as a constructor when we use it together with the new operator.</a:t>
            </a:r>
          </a:p>
          <a:p>
            <a:pPr algn="just">
              <a:lnSpc>
                <a:spcPct val="150000"/>
              </a:lnSpc>
            </a:pPr>
            <a:r>
              <a:rPr lang="en-US" dirty="0" smtClean="0">
                <a:solidFill>
                  <a:schemeClr val="tx1"/>
                </a:solidFill>
              </a:rPr>
              <a:t>Angular thinks of HTML as if  it had been designed to build applications instead of documents.</a:t>
            </a:r>
          </a:p>
          <a:p>
            <a:pPr algn="just">
              <a:lnSpc>
                <a:spcPct val="150000"/>
              </a:lnSpc>
            </a:pPr>
            <a:r>
              <a:rPr lang="en-US" dirty="0" smtClean="0">
                <a:solidFill>
                  <a:schemeClr val="tx1"/>
                </a:solidFill>
              </a:rPr>
              <a:t>Angular supports unit tests and end to end tests.</a:t>
            </a:r>
          </a:p>
          <a:p>
            <a:pPr algn="just">
              <a:lnSpc>
                <a:spcPct val="150000"/>
              </a:lnSpc>
            </a:pPr>
            <a:r>
              <a:rPr lang="en-US" dirty="0" smtClean="0">
                <a:solidFill>
                  <a:schemeClr val="tx1"/>
                </a:solidFill>
              </a:rPr>
              <a:t>Controller is the central component in an angular application.</a:t>
            </a:r>
          </a:p>
          <a:p>
            <a:pPr algn="just">
              <a:lnSpc>
                <a:spcPct val="150000"/>
              </a:lnSpc>
            </a:pPr>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Creating objects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An empty object can be creating using</a:t>
            </a:r>
          </a:p>
          <a:p>
            <a:pPr lvl="1" algn="just">
              <a:lnSpc>
                <a:spcPct val="170000"/>
              </a:lnSpc>
            </a:pPr>
            <a:r>
              <a:rPr lang="en-US" dirty="0" err="1" smtClean="0">
                <a:solidFill>
                  <a:schemeClr val="tx1"/>
                </a:solidFill>
              </a:rPr>
              <a:t>obj</a:t>
            </a:r>
            <a:r>
              <a:rPr lang="en-US" dirty="0" smtClean="0">
                <a:solidFill>
                  <a:schemeClr val="tx1"/>
                </a:solidFill>
              </a:rPr>
              <a:t> = new Object();       (or)         </a:t>
            </a:r>
            <a:r>
              <a:rPr lang="en-US" dirty="0" err="1" smtClean="0">
                <a:solidFill>
                  <a:schemeClr val="tx1"/>
                </a:solidFill>
              </a:rPr>
              <a:t>obj</a:t>
            </a:r>
            <a:r>
              <a:rPr lang="en-US" dirty="0" smtClean="0">
                <a:solidFill>
                  <a:schemeClr val="tx1"/>
                </a:solidFill>
              </a:rPr>
              <a:t> = { };</a:t>
            </a:r>
          </a:p>
          <a:p>
            <a:pPr lvl="1" algn="just">
              <a:lnSpc>
                <a:spcPct val="170000"/>
              </a:lnSpc>
            </a:pPr>
            <a:r>
              <a:rPr lang="en-US" dirty="0" smtClean="0">
                <a:solidFill>
                  <a:schemeClr val="tx1"/>
                </a:solidFill>
              </a:rPr>
              <a:t>It stores values by key, with that we can assign or delete it using "dot notation" or "Square Brackets" (associative arrays).</a:t>
            </a:r>
            <a:endParaRPr lang="en-US" sz="3400"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2050" name="Picture 2"/>
          <p:cNvPicPr>
            <a:picLocks noChangeAspect="1" noChangeArrowheads="1"/>
          </p:cNvPicPr>
          <p:nvPr/>
        </p:nvPicPr>
        <p:blipFill>
          <a:blip r:embed="rId3"/>
          <a:srcRect/>
          <a:stretch>
            <a:fillRect/>
          </a:stretch>
        </p:blipFill>
        <p:spPr bwMode="auto">
          <a:xfrm>
            <a:off x="358104" y="2801254"/>
            <a:ext cx="7508653" cy="3657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Creating the scope is the primary responsibility of the controller.</a:t>
            </a:r>
          </a:p>
          <a:p>
            <a:pPr algn="just">
              <a:lnSpc>
                <a:spcPct val="150000"/>
              </a:lnSpc>
            </a:pPr>
            <a:r>
              <a:rPr lang="en-US" dirty="0" smtClean="0">
                <a:solidFill>
                  <a:schemeClr val="tx1"/>
                </a:solidFill>
              </a:rPr>
              <a:t>$scope is the glue between Controller and Model</a:t>
            </a:r>
          </a:p>
          <a:p>
            <a:pPr algn="just">
              <a:lnSpc>
                <a:spcPct val="150000"/>
              </a:lnSpc>
            </a:pPr>
            <a:r>
              <a:rPr lang="en-US" dirty="0" smtClean="0">
                <a:solidFill>
                  <a:schemeClr val="tx1"/>
                </a:solidFill>
              </a:rPr>
              <a:t>View can bind to the properties as well as functions on the scope.</a:t>
            </a:r>
          </a:p>
          <a:p>
            <a:pPr algn="just">
              <a:lnSpc>
                <a:spcPct val="150000"/>
              </a:lnSpc>
            </a:pPr>
            <a:r>
              <a:rPr lang="en-US" dirty="0" smtClean="0">
                <a:solidFill>
                  <a:schemeClr val="tx1"/>
                </a:solidFill>
              </a:rPr>
              <a:t>Expressions only supports a subset of JavaScript. We can create an array </a:t>
            </a:r>
            <a:r>
              <a:rPr lang="en-US" smtClean="0">
                <a:solidFill>
                  <a:schemeClr val="tx1"/>
                </a:solidFill>
              </a:rPr>
              <a:t>in expression.</a:t>
            </a:r>
            <a:endParaRPr lang="en-US" dirty="0" smtClean="0">
              <a:solidFill>
                <a:schemeClr val="tx1"/>
              </a:solidFill>
            </a:endParaRPr>
          </a:p>
          <a:p>
            <a:pPr algn="just">
              <a:lnSpc>
                <a:spcPct val="150000"/>
              </a:lnSpc>
            </a:pPr>
            <a:r>
              <a:rPr lang="en-US" dirty="0" smtClean="0">
                <a:solidFill>
                  <a:schemeClr val="tx1"/>
                </a:solidFill>
              </a:rPr>
              <a:t>Using Dependency Injection we can replace real objects in production environments with mocked ones for testing environments</a:t>
            </a: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277709" cy="831832"/>
          </a:xfrm>
        </p:spPr>
        <p:txBody>
          <a:bodyPr/>
          <a:lstStyle/>
          <a:p>
            <a:r>
              <a:rPr lang="en-US" sz="1200" dirty="0" smtClean="0"/>
              <a:t>1.1: JavaScript Fundamentals</a:t>
            </a:r>
            <a:r>
              <a:rPr lang="en-US" dirty="0" smtClean="0"/>
              <a:t/>
            </a:r>
            <a:br>
              <a:rPr lang="en-US" dirty="0" smtClean="0"/>
            </a:br>
            <a:r>
              <a:rPr lang="en-US" dirty="0" smtClean="0"/>
              <a:t>Checking for non existing property in object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If the property does not exist in the object , then </a:t>
            </a:r>
            <a:r>
              <a:rPr lang="en-US" i="1" dirty="0" smtClean="0">
                <a:solidFill>
                  <a:schemeClr val="tx1"/>
                </a:solidFill>
              </a:rPr>
              <a:t>undefined</a:t>
            </a:r>
            <a:r>
              <a:rPr lang="en-US" dirty="0" smtClean="0">
                <a:solidFill>
                  <a:schemeClr val="tx1"/>
                </a:solidFill>
              </a:rPr>
              <a:t> is returned</a:t>
            </a:r>
          </a:p>
          <a:p>
            <a:pPr algn="just">
              <a:lnSpc>
                <a:spcPct val="170000"/>
              </a:lnSpc>
            </a:pPr>
            <a:r>
              <a:rPr lang="en-US" dirty="0" smtClean="0">
                <a:solidFill>
                  <a:schemeClr val="tx1"/>
                </a:solidFill>
              </a:rPr>
              <a:t>To check whether key existence we can use </a:t>
            </a:r>
            <a:r>
              <a:rPr lang="en-US" i="1" dirty="0" smtClean="0">
                <a:solidFill>
                  <a:schemeClr val="tx1"/>
                </a:solidFill>
              </a:rPr>
              <a:t>in</a:t>
            </a:r>
            <a:r>
              <a:rPr lang="en-US" dirty="0" smtClean="0">
                <a:solidFill>
                  <a:schemeClr val="tx1"/>
                </a:solidFill>
              </a:rPr>
              <a:t> operator</a:t>
            </a:r>
            <a:endParaRPr lang="en-US" sz="3400"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3075" name="Picture 3"/>
          <p:cNvPicPr>
            <a:picLocks noChangeAspect="1" noChangeArrowheads="1"/>
          </p:cNvPicPr>
          <p:nvPr/>
        </p:nvPicPr>
        <p:blipFill>
          <a:blip r:embed="rId3"/>
          <a:srcRect/>
          <a:stretch>
            <a:fillRect/>
          </a:stretch>
        </p:blipFill>
        <p:spPr bwMode="auto">
          <a:xfrm>
            <a:off x="292129" y="2046288"/>
            <a:ext cx="8556143" cy="3846512"/>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Iterating over object keys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We can iterate over keys using </a:t>
            </a:r>
            <a:r>
              <a:rPr lang="en-US" i="1" dirty="0" smtClean="0">
                <a:solidFill>
                  <a:schemeClr val="tx1"/>
                </a:solidFill>
              </a:rPr>
              <a:t>for .. In </a:t>
            </a:r>
            <a:endParaRPr lang="en-US" sz="3400" i="1"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304801" y="1480467"/>
            <a:ext cx="8599988" cy="2972013"/>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Object reference</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A variable which is assigned to object actually keeps reference to it.</a:t>
            </a:r>
          </a:p>
          <a:p>
            <a:pPr algn="just">
              <a:lnSpc>
                <a:spcPct val="170000"/>
              </a:lnSpc>
            </a:pPr>
            <a:r>
              <a:rPr lang="en-US" dirty="0" smtClean="0">
                <a:solidFill>
                  <a:schemeClr val="tx1"/>
                </a:solidFill>
              </a:rPr>
              <a:t>It acts like a pointer which points to the real data. Using reference variable we can change the properties of object.</a:t>
            </a:r>
          </a:p>
          <a:p>
            <a:pPr algn="just">
              <a:lnSpc>
                <a:spcPct val="170000"/>
              </a:lnSpc>
            </a:pPr>
            <a:r>
              <a:rPr lang="en-US" dirty="0" smtClean="0">
                <a:solidFill>
                  <a:schemeClr val="tx1"/>
                </a:solidFill>
              </a:rPr>
              <a:t>Variable is actually a reference, not a value when we pass an object to a function.  </a:t>
            </a:r>
          </a:p>
          <a:p>
            <a:pPr algn="just">
              <a:lnSpc>
                <a:spcPct val="170000"/>
              </a:lnSpc>
            </a:pPr>
            <a:endParaRPr lang="en-US"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5122" name="Picture 2"/>
          <p:cNvPicPr>
            <a:picLocks noChangeAspect="1" noChangeArrowheads="1"/>
          </p:cNvPicPr>
          <p:nvPr/>
        </p:nvPicPr>
        <p:blipFill>
          <a:blip r:embed="rId3"/>
          <a:srcRect/>
          <a:stretch>
            <a:fillRect/>
          </a:stretch>
        </p:blipFill>
        <p:spPr bwMode="auto">
          <a:xfrm>
            <a:off x="1490737" y="3354842"/>
            <a:ext cx="6516734" cy="2842759"/>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this keyword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When a function is called from the object, </a:t>
            </a:r>
            <a:r>
              <a:rPr lang="en-US" i="1" dirty="0" smtClean="0">
                <a:solidFill>
                  <a:schemeClr val="tx1"/>
                </a:solidFill>
              </a:rPr>
              <a:t>this</a:t>
            </a:r>
            <a:r>
              <a:rPr lang="en-US" dirty="0" smtClean="0">
                <a:solidFill>
                  <a:schemeClr val="tx1"/>
                </a:solidFill>
              </a:rPr>
              <a:t> becomes a reference to this object.</a:t>
            </a: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7170" name="Picture 2"/>
          <p:cNvPicPr>
            <a:picLocks noChangeAspect="1" noChangeArrowheads="1"/>
          </p:cNvPicPr>
          <p:nvPr/>
        </p:nvPicPr>
        <p:blipFill>
          <a:blip r:embed="rId3"/>
          <a:srcRect/>
          <a:stretch>
            <a:fillRect/>
          </a:stretch>
        </p:blipFill>
        <p:spPr bwMode="auto">
          <a:xfrm>
            <a:off x="410722" y="1868262"/>
            <a:ext cx="8457507" cy="4140655"/>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Level xmlns="2792f03d-d3b8-434f-88d1-32c1c69d1f7a">L1</Level>
    <Category xmlns="2792f03d-d3b8-434f-88d1-32c1c69d1f7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C40CA8-72B1-4ACE-BE6C-A92042E4BAA7}"/>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4740</TotalTime>
  <Words>4432</Words>
  <Application>Microsoft Office PowerPoint</Application>
  <PresentationFormat>On-screen Show (4:3)</PresentationFormat>
  <Paragraphs>547</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1_Office Theme</vt:lpstr>
      <vt:lpstr>AngularJS</vt:lpstr>
      <vt:lpstr>Lesson Objectives</vt:lpstr>
      <vt:lpstr>1.1: JavaScript Fundamentals JavaScript fundamentals</vt:lpstr>
      <vt:lpstr>1.1: JavaScript Fundamentals Objects in JavaScript</vt:lpstr>
      <vt:lpstr>1.1: JavaScript Fundamentals Creating objects</vt:lpstr>
      <vt:lpstr>1.1: JavaScript Fundamentals Checking for non existing property in object </vt:lpstr>
      <vt:lpstr>1.1: JavaScript Fundamentals Iterating over object keys</vt:lpstr>
      <vt:lpstr>1.1: JavaScript Fundamentals Object reference</vt:lpstr>
      <vt:lpstr>1.1: JavaScript Fundamentals this keyword </vt:lpstr>
      <vt:lpstr>1.1: JavaScript Fundamentals Constructor Function</vt:lpstr>
      <vt:lpstr>1.1: JavaScript Fundamentals Constructor Function</vt:lpstr>
      <vt:lpstr>1.1: JavaScript Fundamentals Prototypal inheritance </vt:lpstr>
      <vt:lpstr>1.1: JavaScript Fundamentals Prototypal inheritance using __proto__ </vt:lpstr>
      <vt:lpstr>1.1: JavaScript Fundamentals Prototypal inheritance using Object.create()</vt:lpstr>
      <vt:lpstr>1.1: JavaScript Fundamentals Prototypal inheritance using prototype</vt:lpstr>
      <vt:lpstr>1.1: JavaScript Fundamentals Prototypal inheritance </vt:lpstr>
      <vt:lpstr>1.1: JavaScript Fundamentals Static variables and methods</vt:lpstr>
      <vt:lpstr>1.1: JavaScript Fundamentals JavaScript Functions </vt:lpstr>
      <vt:lpstr>1.1: JavaScript Fundamentals   Working with JavaScript Functions</vt:lpstr>
      <vt:lpstr>1.1: JavaScript Fundamentals   Working with JavaScript Functions</vt:lpstr>
      <vt:lpstr>1.1: JavaScript Fundamentals  Working with JavaScript Functions</vt:lpstr>
      <vt:lpstr>Demo</vt:lpstr>
      <vt:lpstr>1.2: MV* Frameworks MV* Frameworks</vt:lpstr>
      <vt:lpstr>1.2: MV* Frameworks Model, View and Controllers</vt:lpstr>
      <vt:lpstr>1.3: AngularJS  Introduction Introduction to AngularJS </vt:lpstr>
      <vt:lpstr>1.3: AngularJS  Introduction  AngularJS Features</vt:lpstr>
      <vt:lpstr>1.3: AngularJS  Introduction AngularJS Controller and Scope</vt:lpstr>
      <vt:lpstr>1.3: AngularJS  Introduction AngularJS Model</vt:lpstr>
      <vt:lpstr>1.3: AngularJS  Introduction AngularJS View and Templates</vt:lpstr>
      <vt:lpstr>Demo</vt:lpstr>
      <vt:lpstr>1.3: AngularJS  Introduction AngularJS Modules</vt:lpstr>
      <vt:lpstr>1.3: AngularJS  Introduction AngularJs Expressions</vt:lpstr>
      <vt:lpstr>1.3: AngularJS  Introduction $rootScope</vt:lpstr>
      <vt:lpstr>1.3: AngularJS  Introduction Steps for  Coding Hello World in AngularJs </vt:lpstr>
      <vt:lpstr>Demo</vt:lpstr>
      <vt:lpstr>1.3: AngularJS  Introduction Dependency Injection</vt:lpstr>
      <vt:lpstr>1.3: AngularJS  Introduction Dependency Injection</vt:lpstr>
      <vt:lpstr>Demo</vt:lpstr>
      <vt:lpstr>1.3: AngularJS  Introduction AngularJS Services</vt:lpstr>
      <vt:lpstr>1.3: AngularJS  Introduction injector Service</vt:lpstr>
      <vt:lpstr>1.3: AngularJS  Introduction injector Service</vt:lpstr>
      <vt:lpstr>1.3: AngularJS  Introduction injector Service</vt:lpstr>
      <vt:lpstr>1.3: AngularJS  Introduction How Angular uses injector Service </vt:lpstr>
      <vt:lpstr>Demo</vt:lpstr>
      <vt:lpstr>1.3: AngularJS  Introduction  Config and Run Method</vt:lpstr>
      <vt:lpstr>Demo</vt:lpstr>
      <vt:lpstr>1.3: AngularJS  Introduction  jqLite</vt:lpstr>
      <vt:lpstr>1.3: AngularJS  Introduction How AngularJs Works </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JananiLogith</cp:lastModifiedBy>
  <cp:revision>393</cp:revision>
  <dcterms:created xsi:type="dcterms:W3CDTF">2012-05-18T02:59:15Z</dcterms:created>
  <dcterms:modified xsi:type="dcterms:W3CDTF">2014-08-31T16:58:30Z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