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5"/>
  </p:notesMasterIdLst>
  <p:handoutMasterIdLst>
    <p:handoutMasterId r:id="rId36"/>
  </p:handoutMasterIdLst>
  <p:sldIdLst>
    <p:sldId id="265" r:id="rId5"/>
    <p:sldId id="259" r:id="rId6"/>
    <p:sldId id="342" r:id="rId7"/>
    <p:sldId id="353" r:id="rId8"/>
    <p:sldId id="354" r:id="rId9"/>
    <p:sldId id="355" r:id="rId10"/>
    <p:sldId id="356" r:id="rId11"/>
    <p:sldId id="360" r:id="rId12"/>
    <p:sldId id="357" r:id="rId13"/>
    <p:sldId id="358" r:id="rId14"/>
    <p:sldId id="352" r:id="rId15"/>
    <p:sldId id="359" r:id="rId16"/>
    <p:sldId id="361" r:id="rId17"/>
    <p:sldId id="364" r:id="rId18"/>
    <p:sldId id="366" r:id="rId19"/>
    <p:sldId id="362" r:id="rId20"/>
    <p:sldId id="363"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29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78" autoAdjust="0"/>
    <p:restoredTop sz="86486" autoAdjust="0"/>
  </p:normalViewPr>
  <p:slideViewPr>
    <p:cSldViewPr snapToGrid="0" showGuides="1">
      <p:cViewPr>
        <p:scale>
          <a:sx n="66" d="100"/>
          <a:sy n="66" d="100"/>
        </p:scale>
        <p:origin x="-1254" y="-11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3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8/31/2014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a:t>
            </a:r>
            <a:r>
              <a:rPr lang="en-US" sz="1200" smtClean="0">
                <a:latin typeface="Arial" pitchFamily="34" charset="0"/>
                <a:cs typeface="Arial" pitchFamily="34" charset="0"/>
              </a:rPr>
              <a:t>	        Angular JS Services</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143125" y="4667249"/>
            <a:ext cx="4152900" cy="2371726"/>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000000"/>
                </a:solidFill>
                <a:latin typeface="Candara" pitchFamily="34" charset="0"/>
              </a:rPr>
              <a:t>&lt;div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-app="</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-controller="</a:t>
            </a:r>
            <a:r>
              <a:rPr lang="en-US" sz="1000" dirty="0" err="1" smtClean="0">
                <a:solidFill>
                  <a:srgbClr val="000000"/>
                </a:solidFill>
                <a:latin typeface="Candara" pitchFamily="34" charset="0"/>
              </a:rPr>
              <a:t>ServiceCntrl</a:t>
            </a:r>
            <a:r>
              <a:rPr lang="en-US" sz="1000" dirty="0" smtClean="0">
                <a:solidFill>
                  <a:srgbClr val="000000"/>
                </a:solidFill>
                <a:latin typeface="Candara" pitchFamily="34" charset="0"/>
              </a:rPr>
              <a:t>"&gt;</a:t>
            </a:r>
          </a:p>
          <a:p>
            <a:r>
              <a:rPr lang="en-US" sz="1000" dirty="0" smtClean="0">
                <a:solidFill>
                  <a:srgbClr val="000000"/>
                </a:solidFill>
                <a:latin typeface="Candara" pitchFamily="34" charset="0"/>
              </a:rPr>
              <a:t>   &lt;div&gt;Id : &lt;input type="text"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-model="Id" /&gt;&lt;/div&gt;</a:t>
            </a:r>
          </a:p>
          <a:p>
            <a:r>
              <a:rPr lang="en-US" sz="1000" dirty="0" smtClean="0">
                <a:solidFill>
                  <a:srgbClr val="000000"/>
                </a:solidFill>
                <a:latin typeface="Candara" pitchFamily="34" charset="0"/>
              </a:rPr>
              <a:t>   &lt;div&gt;Name : &lt;input type="text"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-model="Name" /&gt;&lt;/div&gt; </a:t>
            </a:r>
          </a:p>
          <a:p>
            <a:r>
              <a:rPr lang="en-US" sz="1000" dirty="0" smtClean="0">
                <a:solidFill>
                  <a:srgbClr val="000000"/>
                </a:solidFill>
                <a:latin typeface="Candara" pitchFamily="34" charset="0"/>
              </a:rPr>
              <a:t>&lt;/div&gt;</a:t>
            </a:r>
          </a:p>
          <a:p>
            <a:endParaRPr lang="en-US" sz="1000" dirty="0" smtClean="0">
              <a:solidFill>
                <a:srgbClr val="000000"/>
              </a:solidFill>
              <a:latin typeface="Candara" pitchFamily="34" charset="0"/>
            </a:endParaRPr>
          </a:p>
          <a:p>
            <a:r>
              <a:rPr lang="en-US" sz="1000" dirty="0" smtClean="0">
                <a:solidFill>
                  <a:srgbClr val="000000"/>
                </a:solidFill>
                <a:latin typeface="Candara" pitchFamily="34" charset="0"/>
              </a:rPr>
              <a:t>&lt;script&gt;</a:t>
            </a: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app = </a:t>
            </a:r>
            <a:r>
              <a:rPr lang="en-US" sz="1000" dirty="0" err="1" smtClean="0">
                <a:solidFill>
                  <a:srgbClr val="000000"/>
                </a:solidFill>
                <a:latin typeface="Candara" pitchFamily="34" charset="0"/>
              </a:rPr>
              <a:t>angular.module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app.value</a:t>
            </a:r>
            <a:r>
              <a:rPr lang="en-US" sz="1000" dirty="0" smtClean="0">
                <a:solidFill>
                  <a:srgbClr val="000000"/>
                </a:solidFill>
                <a:latin typeface="Candara" pitchFamily="34" charset="0"/>
              </a:rPr>
              <a:t>('employee',{Id: 714709, </a:t>
            </a:r>
            <a:r>
              <a:rPr lang="en-US" sz="1000" dirty="0" err="1" smtClean="0">
                <a:solidFill>
                  <a:srgbClr val="000000"/>
                </a:solidFill>
                <a:latin typeface="Candara" pitchFamily="34" charset="0"/>
              </a:rPr>
              <a:t>Name:'Karthik</a:t>
            </a:r>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app.controller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ServiceCntrl',function</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scope,employee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scope.Id</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employee.Id</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scope.Name</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employee.Name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&lt;/script&gt;</a:t>
            </a:r>
            <a:endParaRPr lang="en-US" sz="1000" dirty="0">
              <a:latin typeface="Candar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0975" y="4254876"/>
            <a:ext cx="4586881" cy="4114800"/>
          </a:xfrm>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$http gives shortcut following methods by just passing the URL which returns promise.</a:t>
            </a:r>
          </a:p>
          <a:p>
            <a:pPr algn="just">
              <a:buFont typeface="Arial" pitchFamily="34" charset="0"/>
              <a:buChar char="•"/>
            </a:pPr>
            <a:endParaRPr lang="it-IT" dirty="0" smtClean="0">
              <a:latin typeface="Candara" pitchFamily="34" charset="0"/>
            </a:endParaRPr>
          </a:p>
          <a:p>
            <a:pPr algn="just">
              <a:buFont typeface="Arial" pitchFamily="34" charset="0"/>
              <a:buChar char="•"/>
            </a:pPr>
            <a:r>
              <a:rPr lang="it-IT" dirty="0" smtClean="0">
                <a:latin typeface="Candara" pitchFamily="34" charset="0"/>
              </a:rPr>
              <a:t>    $http.get(url, config)</a:t>
            </a:r>
          </a:p>
          <a:p>
            <a:pPr algn="just">
              <a:buFont typeface="Arial" pitchFamily="34" charset="0"/>
              <a:buChar char="•"/>
            </a:pPr>
            <a:r>
              <a:rPr lang="it-IT" dirty="0" smtClean="0">
                <a:latin typeface="Candara" pitchFamily="34" charset="0"/>
              </a:rPr>
              <a:t>    $http.post(url, data, config)</a:t>
            </a:r>
          </a:p>
          <a:p>
            <a:pPr algn="just">
              <a:buFont typeface="Arial" pitchFamily="34" charset="0"/>
              <a:buChar char="•"/>
            </a:pPr>
            <a:r>
              <a:rPr lang="it-IT" dirty="0" smtClean="0">
                <a:latin typeface="Candara" pitchFamily="34" charset="0"/>
              </a:rPr>
              <a:t>    $http.put(url, data, config)</a:t>
            </a:r>
          </a:p>
          <a:p>
            <a:pPr algn="just">
              <a:buFont typeface="Arial" pitchFamily="34" charset="0"/>
              <a:buChar char="•"/>
            </a:pPr>
            <a:r>
              <a:rPr lang="it-IT" dirty="0" smtClean="0">
                <a:latin typeface="Candara" pitchFamily="34" charset="0"/>
              </a:rPr>
              <a:t>    $http.delete(url, config)</a:t>
            </a:r>
          </a:p>
          <a:p>
            <a:pPr algn="just">
              <a:buFont typeface="Arial" pitchFamily="34" charset="0"/>
              <a:buChar char="•"/>
            </a:pPr>
            <a:r>
              <a:rPr lang="it-IT" dirty="0" smtClean="0">
                <a:latin typeface="Candara" pitchFamily="34" charset="0"/>
              </a:rPr>
              <a:t>    $http.head(url, config)</a:t>
            </a:r>
          </a:p>
          <a:p>
            <a:pPr algn="just">
              <a:buFont typeface="Arial" pitchFamily="34" charset="0"/>
              <a:buChar char="•"/>
            </a:pPr>
            <a:endParaRPr lang="en-US" dirty="0" smtClean="0">
              <a:latin typeface="Candara" pitchFamily="34" charset="0"/>
            </a:endParaRPr>
          </a:p>
          <a:p>
            <a:pPr algn="just"/>
            <a:r>
              <a:rPr lang="en-US" dirty="0" err="1" smtClean="0">
                <a:latin typeface="Candara" pitchFamily="34" charset="0"/>
              </a:rPr>
              <a:t>var</a:t>
            </a:r>
            <a:r>
              <a:rPr lang="en-US" dirty="0" smtClean="0">
                <a:latin typeface="Candara" pitchFamily="34" charset="0"/>
              </a:rPr>
              <a:t> </a:t>
            </a:r>
            <a:r>
              <a:rPr lang="en-US" dirty="0" err="1" smtClean="0">
                <a:latin typeface="Candara" pitchFamily="34" charset="0"/>
              </a:rPr>
              <a:t>responsePromise</a:t>
            </a:r>
            <a:r>
              <a:rPr lang="en-US" dirty="0" smtClean="0">
                <a:latin typeface="Candara" pitchFamily="34" charset="0"/>
              </a:rPr>
              <a:t> = $</a:t>
            </a:r>
            <a:r>
              <a:rPr lang="en-US" dirty="0" err="1" smtClean="0">
                <a:latin typeface="Candara" pitchFamily="34" charset="0"/>
              </a:rPr>
              <a:t>http.get</a:t>
            </a:r>
            <a:r>
              <a:rPr lang="en-US" dirty="0" smtClean="0">
                <a:latin typeface="Candara" pitchFamily="34" charset="0"/>
              </a:rPr>
              <a:t>("</a:t>
            </a:r>
            <a:r>
              <a:rPr lang="en-US" dirty="0" err="1" smtClean="0">
                <a:latin typeface="Candara" pitchFamily="34" charset="0"/>
              </a:rPr>
              <a:t>url</a:t>
            </a:r>
            <a:r>
              <a:rPr lang="en-US" dirty="0" smtClean="0">
                <a:latin typeface="Candara" pitchFamily="34" charset="0"/>
              </a:rPr>
              <a:t>");</a:t>
            </a:r>
          </a:p>
          <a:p>
            <a:pPr algn="just"/>
            <a:endParaRPr lang="en-US" dirty="0" smtClean="0">
              <a:latin typeface="Candara" pitchFamily="34" charset="0"/>
            </a:endParaRPr>
          </a:p>
          <a:p>
            <a:pPr algn="just"/>
            <a:r>
              <a:rPr lang="en-US" dirty="0" smtClean="0">
                <a:latin typeface="Candara" pitchFamily="34" charset="0"/>
              </a:rPr>
              <a:t> The </a:t>
            </a:r>
            <a:r>
              <a:rPr lang="en-US" dirty="0" err="1" smtClean="0">
                <a:latin typeface="Candara" pitchFamily="34" charset="0"/>
              </a:rPr>
              <a:t>config</a:t>
            </a:r>
            <a:r>
              <a:rPr lang="en-US" dirty="0" smtClean="0">
                <a:latin typeface="Candara" pitchFamily="34" charset="0"/>
              </a:rPr>
              <a:t> parameter passed to the different $http functions controls the HTTP request sent to the server. The </a:t>
            </a:r>
            <a:r>
              <a:rPr lang="en-US" dirty="0" err="1" smtClean="0">
                <a:latin typeface="Candara" pitchFamily="34" charset="0"/>
              </a:rPr>
              <a:t>config</a:t>
            </a:r>
            <a:r>
              <a:rPr lang="en-US" dirty="0" smtClean="0">
                <a:latin typeface="Candara" pitchFamily="34" charset="0"/>
              </a:rPr>
              <a:t> parameter is a JavaScript object which can contain the following properties:</a:t>
            </a:r>
          </a:p>
          <a:p>
            <a:pPr algn="just"/>
            <a:endParaRPr lang="en-US" dirty="0" smtClean="0">
              <a:latin typeface="Candara" pitchFamily="34" charset="0"/>
            </a:endParaRPr>
          </a:p>
          <a:p>
            <a:pPr algn="just">
              <a:buFont typeface="Arial" pitchFamily="34" charset="0"/>
              <a:buChar char="•"/>
            </a:pPr>
            <a:r>
              <a:rPr lang="en-US" dirty="0" smtClean="0">
                <a:latin typeface="Candara" pitchFamily="34" charset="0"/>
              </a:rPr>
              <a:t>    method</a:t>
            </a:r>
          </a:p>
          <a:p>
            <a:pPr algn="just">
              <a:buFont typeface="Arial" pitchFamily="34" charset="0"/>
              <a:buChar char="•"/>
            </a:pPr>
            <a:r>
              <a:rPr lang="en-US" dirty="0" smtClean="0">
                <a:latin typeface="Candara" pitchFamily="34" charset="0"/>
              </a:rPr>
              <a:t>    </a:t>
            </a:r>
            <a:r>
              <a:rPr lang="en-US" dirty="0" err="1" smtClean="0">
                <a:latin typeface="Candara" pitchFamily="34" charset="0"/>
              </a:rPr>
              <a:t>url</a:t>
            </a:r>
            <a:endParaRPr lang="en-US" dirty="0" smtClean="0">
              <a:latin typeface="Candara" pitchFamily="34" charset="0"/>
            </a:endParaRPr>
          </a:p>
          <a:p>
            <a:pPr algn="just">
              <a:buFont typeface="Arial" pitchFamily="34" charset="0"/>
              <a:buChar char="•"/>
            </a:pPr>
            <a:r>
              <a:rPr lang="en-US" dirty="0" smtClean="0">
                <a:latin typeface="Candara" pitchFamily="34" charset="0"/>
              </a:rPr>
              <a:t>    </a:t>
            </a:r>
            <a:r>
              <a:rPr lang="en-US" dirty="0" err="1" smtClean="0">
                <a:latin typeface="Candara" pitchFamily="34" charset="0"/>
              </a:rPr>
              <a:t>params</a:t>
            </a:r>
            <a:endParaRPr lang="en-US" dirty="0" smtClean="0">
              <a:latin typeface="Candara" pitchFamily="34" charset="0"/>
            </a:endParaRPr>
          </a:p>
          <a:p>
            <a:pPr algn="just">
              <a:buFont typeface="Arial" pitchFamily="34" charset="0"/>
              <a:buChar char="•"/>
            </a:pPr>
            <a:r>
              <a:rPr lang="en-US" dirty="0" smtClean="0">
                <a:latin typeface="Candara" pitchFamily="34" charset="0"/>
              </a:rPr>
              <a:t>    headers</a:t>
            </a:r>
          </a:p>
          <a:p>
            <a:pPr algn="just">
              <a:buFont typeface="Arial" pitchFamily="34" charset="0"/>
              <a:buChar char="•"/>
            </a:pPr>
            <a:r>
              <a:rPr lang="en-US" dirty="0" smtClean="0">
                <a:latin typeface="Candara" pitchFamily="34" charset="0"/>
              </a:rPr>
              <a:t>    timeout</a:t>
            </a:r>
          </a:p>
          <a:p>
            <a:pPr algn="just">
              <a:buFont typeface="Arial" pitchFamily="34" charset="0"/>
              <a:buChar char="•"/>
            </a:pPr>
            <a:r>
              <a:rPr lang="en-US" dirty="0" smtClean="0">
                <a:latin typeface="Candara" pitchFamily="34" charset="0"/>
              </a:rPr>
              <a:t>    cache</a:t>
            </a:r>
          </a:p>
          <a:p>
            <a:pPr algn="just">
              <a:buFont typeface="Arial" pitchFamily="34" charset="0"/>
              <a:buChar char="•"/>
            </a:pPr>
            <a:r>
              <a:rPr lang="en-US" dirty="0" smtClean="0">
                <a:latin typeface="Candara" pitchFamily="34" charset="0"/>
              </a:rPr>
              <a:t>    </a:t>
            </a:r>
            <a:r>
              <a:rPr lang="en-US" dirty="0" err="1" smtClean="0">
                <a:latin typeface="Candara" pitchFamily="34" charset="0"/>
              </a:rPr>
              <a:t>transformRequest</a:t>
            </a:r>
            <a:endParaRPr lang="en-US" dirty="0" smtClean="0">
              <a:latin typeface="Candara" pitchFamily="34" charset="0"/>
            </a:endParaRPr>
          </a:p>
          <a:p>
            <a:pPr algn="just">
              <a:buFont typeface="Arial" pitchFamily="34" charset="0"/>
              <a:buChar char="•"/>
            </a:pPr>
            <a:r>
              <a:rPr lang="en-US" dirty="0" smtClean="0">
                <a:latin typeface="Candara" pitchFamily="34" charset="0"/>
              </a:rPr>
              <a:t>    </a:t>
            </a:r>
            <a:r>
              <a:rPr lang="en-US" dirty="0" err="1" smtClean="0">
                <a:latin typeface="Candara" pitchFamily="34" charset="0"/>
              </a:rPr>
              <a:t>transformResponse</a:t>
            </a:r>
            <a:endParaRPr lang="en-US" dirty="0" smtClean="0">
              <a:latin typeface="Candara" pitchFamily="34" charset="0"/>
            </a:endParaRPr>
          </a:p>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Single Responsibility Principle teaches that every object should have a single responsibility. If we use the example of a controller, it’s responsibility is essentially to wire up the scope (which holds your models) to your view; it is essentially the bridge between your models and your views. If your controller is also responsible for making </a:t>
            </a:r>
            <a:r>
              <a:rPr lang="en-US" dirty="0" err="1" smtClean="0">
                <a:latin typeface="Candara" pitchFamily="34" charset="0"/>
              </a:rPr>
              <a:t>ajax</a:t>
            </a:r>
            <a:r>
              <a:rPr lang="en-US" dirty="0" smtClean="0">
                <a:latin typeface="Candara" pitchFamily="34" charset="0"/>
              </a:rPr>
              <a:t> calls to fetch and update data, this is a violation of the SRP principle. Logic like that (and other business logic) should instead be abstracted out into a separate service, then it can be injected into the objects that need to use it. This is where the Dependency Inversion Principle comes in.</a:t>
            </a:r>
          </a:p>
          <a:p>
            <a:pPr algn="just"/>
            <a:endParaRPr lang="en-US" dirty="0" smtClean="0">
              <a:latin typeface="Candara" pitchFamily="34" charset="0"/>
            </a:endParaRPr>
          </a:p>
          <a:p>
            <a:pPr algn="just"/>
            <a:r>
              <a:rPr lang="en-US" dirty="0" smtClean="0">
                <a:latin typeface="Candara" pitchFamily="34" charset="0"/>
              </a:rPr>
              <a:t> The DIP states that objects should depend on abstractions, not concretions. In languages like C# and Java, this means your objects depend on Interfaces instead of Classes. In JavaScript you could look at any parameter of any function (constructor function or otherwise) as an abstraction, since you can pass in any object for that parameter so long as it has the members on it that are used within that method. But the key here is the ability to use dependency injection — the ability to inject into other objects. This means that all of your controllers, directives, filters and other services should take in any external dependencies as parameters during construction. This allows you to have loosely coupled code and has the added benefit of making unit testing much easier.</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1028" name="Picture 4"/>
          <p:cNvPicPr>
            <a:picLocks noChangeAspect="1" noChangeArrowheads="1"/>
          </p:cNvPicPr>
          <p:nvPr/>
        </p:nvPicPr>
        <p:blipFill>
          <a:blip r:embed="rId3">
            <a:grayscl/>
          </a:blip>
          <a:srcRect/>
          <a:stretch>
            <a:fillRect/>
          </a:stretch>
        </p:blipFill>
        <p:spPr bwMode="auto">
          <a:xfrm>
            <a:off x="2143126" y="4714875"/>
            <a:ext cx="4324350" cy="2614613"/>
          </a:xfrm>
          <a:prstGeom prst="rect">
            <a:avLst/>
          </a:prstGeom>
          <a:noFill/>
          <a:ln w="9525">
            <a:noFill/>
            <a:miter lim="800000"/>
            <a:headEnd/>
            <a:tailEnd/>
          </a:ln>
          <a:effectLst/>
        </p:spPr>
      </p:pic>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324100" y="4667249"/>
            <a:ext cx="3838575" cy="3038475"/>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000000"/>
                </a:solidFill>
                <a:latin typeface="Candara" pitchFamily="34" charset="0"/>
              </a:rPr>
              <a:t>&lt;div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-app="</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-controller="</a:t>
            </a:r>
            <a:r>
              <a:rPr lang="en-US" sz="1000" dirty="0" err="1" smtClean="0">
                <a:solidFill>
                  <a:srgbClr val="000000"/>
                </a:solidFill>
                <a:latin typeface="Candara" pitchFamily="34" charset="0"/>
              </a:rPr>
              <a:t>ServiceCntrl</a:t>
            </a:r>
            <a:r>
              <a:rPr lang="en-US" sz="1000" dirty="0" smtClean="0">
                <a:solidFill>
                  <a:srgbClr val="000000"/>
                </a:solidFill>
                <a:latin typeface="Candara" pitchFamily="34" charset="0"/>
              </a:rPr>
              <a:t>"&gt;</a:t>
            </a:r>
          </a:p>
          <a:p>
            <a:r>
              <a:rPr lang="en-US" sz="1000" dirty="0" smtClean="0">
                <a:solidFill>
                  <a:srgbClr val="000000"/>
                </a:solidFill>
                <a:latin typeface="Candara" pitchFamily="34" charset="0"/>
              </a:rPr>
              <a:t>       &lt;div&gt;{{</a:t>
            </a:r>
            <a:r>
              <a:rPr lang="en-US" sz="1000" dirty="0" err="1" smtClean="0">
                <a:solidFill>
                  <a:srgbClr val="000000"/>
                </a:solidFill>
                <a:latin typeface="Candara" pitchFamily="34" charset="0"/>
              </a:rPr>
              <a:t>company.Name</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company.Location</a:t>
            </a:r>
            <a:r>
              <a:rPr lang="en-US" sz="1000" dirty="0" smtClean="0">
                <a:solidFill>
                  <a:srgbClr val="000000"/>
                </a:solidFill>
                <a:latin typeface="Candara" pitchFamily="34" charset="0"/>
              </a:rPr>
              <a:t>}}&lt;/div&gt;</a:t>
            </a:r>
          </a:p>
          <a:p>
            <a:r>
              <a:rPr lang="en-US" sz="1000" dirty="0" smtClean="0">
                <a:solidFill>
                  <a:srgbClr val="000000"/>
                </a:solidFill>
                <a:latin typeface="Candara" pitchFamily="34" charset="0"/>
              </a:rPr>
              <a:t>&lt;/div&gt;</a:t>
            </a:r>
          </a:p>
          <a:p>
            <a:endParaRPr lang="en-US" sz="1000" dirty="0" smtClean="0">
              <a:solidFill>
                <a:srgbClr val="000000"/>
              </a:solidFill>
              <a:latin typeface="Candara" pitchFamily="34" charset="0"/>
            </a:endParaRPr>
          </a:p>
          <a:p>
            <a:r>
              <a:rPr lang="en-US" sz="1000" dirty="0" smtClean="0">
                <a:solidFill>
                  <a:srgbClr val="000000"/>
                </a:solidFill>
                <a:latin typeface="Candara" pitchFamily="34" charset="0"/>
              </a:rPr>
              <a:t>&lt;script&gt;</a:t>
            </a: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app = </a:t>
            </a:r>
            <a:r>
              <a:rPr lang="en-US" sz="1000" dirty="0" err="1" smtClean="0">
                <a:solidFill>
                  <a:srgbClr val="000000"/>
                </a:solidFill>
                <a:latin typeface="Candara" pitchFamily="34" charset="0"/>
              </a:rPr>
              <a:t>angular.module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app.factory</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companyService",function</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return {</a:t>
            </a:r>
          </a:p>
          <a:p>
            <a:r>
              <a:rPr lang="en-US" sz="1000" dirty="0" smtClean="0">
                <a:solidFill>
                  <a:srgbClr val="000000"/>
                </a:solidFill>
                <a:latin typeface="Candara" pitchFamily="34" charset="0"/>
              </a:rPr>
              <a:t>company : {"Name":"IGATE", "Location":"India"}</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a:t>
            </a:r>
          </a:p>
          <a:p>
            <a:endParaRPr lang="en-US" sz="1000" dirty="0" smtClean="0">
              <a:solidFill>
                <a:srgbClr val="000000"/>
              </a:solidFill>
              <a:latin typeface="Candara" pitchFamily="34" charset="0"/>
            </a:endParaRPr>
          </a:p>
          <a:p>
            <a:r>
              <a:rPr lang="en-US" sz="1000" dirty="0" err="1" smtClean="0">
                <a:solidFill>
                  <a:srgbClr val="000000"/>
                </a:solidFill>
                <a:latin typeface="Candara" pitchFamily="34" charset="0"/>
              </a:rPr>
              <a:t>app.controller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ServiceCntrl',function</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scope,companyService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scope.company</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companyService.company</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&lt;/script&gt;</a:t>
            </a:r>
          </a:p>
          <a:p>
            <a:endParaRPr lang="en-US" sz="1000" dirty="0">
              <a:latin typeface="Candar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143125" y="4667249"/>
            <a:ext cx="4152900" cy="3305176"/>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000000"/>
                </a:solidFill>
                <a:latin typeface="Candara" pitchFamily="34" charset="0"/>
              </a:rPr>
              <a:t>&lt;div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-app="</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-controller="</a:t>
            </a:r>
            <a:r>
              <a:rPr lang="en-US" sz="1000" dirty="0" err="1" smtClean="0">
                <a:solidFill>
                  <a:srgbClr val="000000"/>
                </a:solidFill>
                <a:latin typeface="Candara" pitchFamily="34" charset="0"/>
              </a:rPr>
              <a:t>ServiceCntrl</a:t>
            </a:r>
            <a:r>
              <a:rPr lang="en-US" sz="1000" dirty="0" smtClean="0">
                <a:solidFill>
                  <a:srgbClr val="000000"/>
                </a:solidFill>
                <a:latin typeface="Candara" pitchFamily="34" charset="0"/>
              </a:rPr>
              <a:t>"&gt;</a:t>
            </a:r>
          </a:p>
          <a:p>
            <a:r>
              <a:rPr lang="en-US" sz="1000" dirty="0" smtClean="0">
                <a:solidFill>
                  <a:srgbClr val="000000"/>
                </a:solidFill>
                <a:latin typeface="Candara" pitchFamily="34" charset="0"/>
              </a:rPr>
              <a:t>            &lt;div&gt;{{</a:t>
            </a:r>
            <a:r>
              <a:rPr lang="en-US" sz="1000" dirty="0" err="1" smtClean="0">
                <a:solidFill>
                  <a:srgbClr val="000000"/>
                </a:solidFill>
                <a:latin typeface="Candara" pitchFamily="34" charset="0"/>
              </a:rPr>
              <a:t>company.Name</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company.Location</a:t>
            </a:r>
            <a:r>
              <a:rPr lang="en-US" sz="1000" dirty="0" smtClean="0">
                <a:solidFill>
                  <a:srgbClr val="000000"/>
                </a:solidFill>
                <a:latin typeface="Candara" pitchFamily="34" charset="0"/>
              </a:rPr>
              <a:t>}}&lt;/div&gt;</a:t>
            </a:r>
          </a:p>
          <a:p>
            <a:r>
              <a:rPr lang="en-US" sz="1000" dirty="0" smtClean="0">
                <a:solidFill>
                  <a:srgbClr val="000000"/>
                </a:solidFill>
                <a:latin typeface="Candara" pitchFamily="34" charset="0"/>
              </a:rPr>
              <a:t>&lt;/div&gt;</a:t>
            </a:r>
          </a:p>
          <a:p>
            <a:endParaRPr lang="en-US" sz="1000" dirty="0" smtClean="0">
              <a:solidFill>
                <a:srgbClr val="000000"/>
              </a:solidFill>
              <a:latin typeface="Candara" pitchFamily="34" charset="0"/>
            </a:endParaRPr>
          </a:p>
          <a:p>
            <a:r>
              <a:rPr lang="en-US" sz="1000" dirty="0" smtClean="0">
                <a:solidFill>
                  <a:srgbClr val="000000"/>
                </a:solidFill>
                <a:latin typeface="Candara" pitchFamily="34" charset="0"/>
              </a:rPr>
              <a:t>&lt;script&gt;</a:t>
            </a: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app = </a:t>
            </a:r>
            <a:r>
              <a:rPr lang="en-US" sz="1000" dirty="0" err="1" smtClean="0">
                <a:solidFill>
                  <a:srgbClr val="000000"/>
                </a:solidFill>
                <a:latin typeface="Candara" pitchFamily="34" charset="0"/>
              </a:rPr>
              <a:t>angular.module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a:t>
            </a:r>
          </a:p>
          <a:p>
            <a:endParaRPr lang="en-US" sz="1000" dirty="0" smtClean="0">
              <a:solidFill>
                <a:srgbClr val="000000"/>
              </a:solidFill>
              <a:latin typeface="Candara" pitchFamily="34" charset="0"/>
            </a:endParaRP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Company = function(){</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this.getCompanyInfo</a:t>
            </a:r>
            <a:r>
              <a:rPr lang="en-US" sz="1000" dirty="0" smtClean="0">
                <a:solidFill>
                  <a:srgbClr val="000000"/>
                </a:solidFill>
                <a:latin typeface="Candara" pitchFamily="34" charset="0"/>
              </a:rPr>
              <a:t> = function(){</a:t>
            </a:r>
          </a:p>
          <a:p>
            <a:r>
              <a:rPr lang="en-US" sz="1000" dirty="0" smtClean="0">
                <a:solidFill>
                  <a:srgbClr val="000000"/>
                </a:solidFill>
                <a:latin typeface="Candara" pitchFamily="34" charset="0"/>
              </a:rPr>
              <a:t>                      return {"Name":"IGATE", "Location":"India"};</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app.service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companyService</a:t>
            </a:r>
            <a:r>
              <a:rPr lang="en-US" sz="1000" dirty="0" smtClean="0">
                <a:solidFill>
                  <a:srgbClr val="000000"/>
                </a:solidFill>
                <a:latin typeface="Candara" pitchFamily="34" charset="0"/>
              </a:rPr>
              <a:t>', Company);</a:t>
            </a:r>
          </a:p>
          <a:p>
            <a:endParaRPr lang="en-US" sz="1000" dirty="0" smtClean="0">
              <a:solidFill>
                <a:srgbClr val="000000"/>
              </a:solidFill>
              <a:latin typeface="Candara" pitchFamily="34" charset="0"/>
            </a:endParaRPr>
          </a:p>
          <a:p>
            <a:r>
              <a:rPr lang="en-US" sz="1000" dirty="0" err="1" smtClean="0">
                <a:solidFill>
                  <a:srgbClr val="000000"/>
                </a:solidFill>
                <a:latin typeface="Candara" pitchFamily="34" charset="0"/>
              </a:rPr>
              <a:t>app.controller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ServiceCntrl',function</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scope,companyService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scope.company</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companyService.getCompanyInfo</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&lt;/script&gt;</a:t>
            </a:r>
            <a:endParaRPr lang="en-US" sz="1000" dirty="0">
              <a:latin typeface="Candar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143125" y="4667249"/>
            <a:ext cx="4152900" cy="3305176"/>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000000"/>
                </a:solidFill>
                <a:latin typeface="Candara" pitchFamily="34" charset="0"/>
              </a:rPr>
              <a:t>&lt;div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-app="</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-controller="</a:t>
            </a:r>
            <a:r>
              <a:rPr lang="en-US" sz="1000" dirty="0" err="1" smtClean="0">
                <a:solidFill>
                  <a:srgbClr val="000000"/>
                </a:solidFill>
                <a:latin typeface="Candara" pitchFamily="34" charset="0"/>
              </a:rPr>
              <a:t>ServiceCntrl</a:t>
            </a:r>
            <a:r>
              <a:rPr lang="en-US" sz="1000" dirty="0" smtClean="0">
                <a:solidFill>
                  <a:srgbClr val="000000"/>
                </a:solidFill>
                <a:latin typeface="Candara" pitchFamily="34" charset="0"/>
              </a:rPr>
              <a:t>"&gt;</a:t>
            </a:r>
          </a:p>
          <a:p>
            <a:r>
              <a:rPr lang="en-US" sz="1000" dirty="0" smtClean="0">
                <a:solidFill>
                  <a:srgbClr val="000000"/>
                </a:solidFill>
                <a:latin typeface="Candara" pitchFamily="34" charset="0"/>
              </a:rPr>
              <a:t>            &lt;div&gt;{{</a:t>
            </a:r>
            <a:r>
              <a:rPr lang="en-US" sz="1000" dirty="0" err="1" smtClean="0">
                <a:solidFill>
                  <a:srgbClr val="000000"/>
                </a:solidFill>
                <a:latin typeface="Candara" pitchFamily="34" charset="0"/>
              </a:rPr>
              <a:t>company.Name</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company.Location</a:t>
            </a:r>
            <a:r>
              <a:rPr lang="en-US" sz="1000" dirty="0" smtClean="0">
                <a:solidFill>
                  <a:srgbClr val="000000"/>
                </a:solidFill>
                <a:latin typeface="Candara" pitchFamily="34" charset="0"/>
              </a:rPr>
              <a:t>}}&lt;/div&gt;</a:t>
            </a:r>
          </a:p>
          <a:p>
            <a:r>
              <a:rPr lang="en-US" sz="1000" dirty="0" smtClean="0">
                <a:solidFill>
                  <a:srgbClr val="000000"/>
                </a:solidFill>
                <a:latin typeface="Candara" pitchFamily="34" charset="0"/>
              </a:rPr>
              <a:t>&lt;/div&gt;</a:t>
            </a:r>
          </a:p>
          <a:p>
            <a:endParaRPr lang="en-US" sz="1000" dirty="0" smtClean="0">
              <a:solidFill>
                <a:srgbClr val="000000"/>
              </a:solidFill>
              <a:latin typeface="Candara" pitchFamily="34" charset="0"/>
            </a:endParaRPr>
          </a:p>
          <a:p>
            <a:r>
              <a:rPr lang="en-US" sz="1000" dirty="0" smtClean="0">
                <a:solidFill>
                  <a:srgbClr val="000000"/>
                </a:solidFill>
                <a:latin typeface="Candara" pitchFamily="34" charset="0"/>
              </a:rPr>
              <a:t>&lt;script&gt;</a:t>
            </a: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app = </a:t>
            </a:r>
            <a:r>
              <a:rPr lang="en-US" sz="1000" dirty="0" err="1" smtClean="0">
                <a:solidFill>
                  <a:srgbClr val="000000"/>
                </a:solidFill>
                <a:latin typeface="Candara" pitchFamily="34" charset="0"/>
              </a:rPr>
              <a:t>angular.module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app.provider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companyService</a:t>
            </a:r>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          $get : function(){</a:t>
            </a:r>
          </a:p>
          <a:p>
            <a:r>
              <a:rPr lang="en-US" sz="1000" dirty="0" smtClean="0">
                <a:solidFill>
                  <a:srgbClr val="000000"/>
                </a:solidFill>
                <a:latin typeface="Candara" pitchFamily="34" charset="0"/>
              </a:rPr>
              <a:t>                      return {</a:t>
            </a:r>
          </a:p>
          <a:p>
            <a:r>
              <a:rPr lang="en-US" sz="1000" dirty="0" smtClean="0">
                <a:solidFill>
                  <a:srgbClr val="000000"/>
                </a:solidFill>
                <a:latin typeface="Candara" pitchFamily="34" charset="0"/>
              </a:rPr>
              <a:t>	company : {"Name":"IGATE", "Location":"India"}</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a:t>
            </a:r>
          </a:p>
          <a:p>
            <a:endParaRPr lang="en-US" sz="1000" dirty="0" smtClean="0">
              <a:solidFill>
                <a:srgbClr val="000000"/>
              </a:solidFill>
              <a:latin typeface="Candara" pitchFamily="34" charset="0"/>
            </a:endParaRPr>
          </a:p>
          <a:p>
            <a:r>
              <a:rPr lang="en-US" sz="1000" dirty="0" err="1" smtClean="0">
                <a:solidFill>
                  <a:srgbClr val="000000"/>
                </a:solidFill>
                <a:latin typeface="Candara" pitchFamily="34" charset="0"/>
              </a:rPr>
              <a:t>app.controller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ServiceCntrl',function</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scope,companyService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scope.company</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companyService.company</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&lt;/script&gt;</a:t>
            </a:r>
            <a:endParaRPr lang="en-US" sz="1000" dirty="0">
              <a:latin typeface="Candar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
        <p:nvSpPr>
          <p:cNvPr id="6" name="Rounded Rectangle 5"/>
          <p:cNvSpPr/>
          <p:nvPr/>
        </p:nvSpPr>
        <p:spPr>
          <a:xfrm>
            <a:off x="2143125" y="4667249"/>
            <a:ext cx="4152900" cy="3305176"/>
          </a:xfrm>
          <a:prstGeom prst="round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rgbClr val="000000"/>
                </a:solidFill>
                <a:latin typeface="Candara" pitchFamily="34" charset="0"/>
              </a:rPr>
              <a:t>&lt;div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-app="</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ng</a:t>
            </a:r>
            <a:r>
              <a:rPr lang="en-US" sz="1000" dirty="0" smtClean="0">
                <a:solidFill>
                  <a:srgbClr val="000000"/>
                </a:solidFill>
                <a:latin typeface="Candara" pitchFamily="34" charset="0"/>
              </a:rPr>
              <a:t>-controller="</a:t>
            </a:r>
            <a:r>
              <a:rPr lang="en-US" sz="1000" dirty="0" err="1" smtClean="0">
                <a:solidFill>
                  <a:srgbClr val="000000"/>
                </a:solidFill>
                <a:latin typeface="Candara" pitchFamily="34" charset="0"/>
              </a:rPr>
              <a:t>ServiceCntrl</a:t>
            </a:r>
            <a:r>
              <a:rPr lang="en-US" sz="1000" dirty="0" smtClean="0">
                <a:solidFill>
                  <a:srgbClr val="000000"/>
                </a:solidFill>
                <a:latin typeface="Candara" pitchFamily="34" charset="0"/>
              </a:rPr>
              <a:t>"&gt;</a:t>
            </a:r>
          </a:p>
          <a:p>
            <a:r>
              <a:rPr lang="en-US" sz="1000" dirty="0" smtClean="0">
                <a:solidFill>
                  <a:srgbClr val="000000"/>
                </a:solidFill>
                <a:latin typeface="Candara" pitchFamily="34" charset="0"/>
              </a:rPr>
              <a:t>            &lt;div&gt;{{</a:t>
            </a:r>
            <a:r>
              <a:rPr lang="en-US" sz="1000" dirty="0" err="1" smtClean="0">
                <a:solidFill>
                  <a:srgbClr val="000000"/>
                </a:solidFill>
                <a:latin typeface="Candara" pitchFamily="34" charset="0"/>
              </a:rPr>
              <a:t>company.Name</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company.Location</a:t>
            </a:r>
            <a:r>
              <a:rPr lang="en-US" sz="1000" dirty="0" smtClean="0">
                <a:solidFill>
                  <a:srgbClr val="000000"/>
                </a:solidFill>
                <a:latin typeface="Candara" pitchFamily="34" charset="0"/>
              </a:rPr>
              <a:t>}}&lt;/div&gt;</a:t>
            </a:r>
          </a:p>
          <a:p>
            <a:r>
              <a:rPr lang="en-US" sz="1000" dirty="0" smtClean="0">
                <a:solidFill>
                  <a:srgbClr val="000000"/>
                </a:solidFill>
                <a:latin typeface="Candara" pitchFamily="34" charset="0"/>
              </a:rPr>
              <a:t>&lt;/div&gt;</a:t>
            </a:r>
          </a:p>
          <a:p>
            <a:endParaRPr lang="en-US" sz="1000" dirty="0" smtClean="0">
              <a:solidFill>
                <a:srgbClr val="000000"/>
              </a:solidFill>
              <a:latin typeface="Candara" pitchFamily="34" charset="0"/>
            </a:endParaRPr>
          </a:p>
          <a:p>
            <a:r>
              <a:rPr lang="en-US" sz="1000" dirty="0" smtClean="0">
                <a:solidFill>
                  <a:srgbClr val="000000"/>
                </a:solidFill>
                <a:latin typeface="Candara" pitchFamily="34" charset="0"/>
              </a:rPr>
              <a:t>&lt;script&gt;</a:t>
            </a:r>
          </a:p>
          <a:p>
            <a:r>
              <a:rPr lang="en-US" sz="1000" dirty="0" err="1" smtClean="0">
                <a:solidFill>
                  <a:srgbClr val="000000"/>
                </a:solidFill>
                <a:latin typeface="Candara" pitchFamily="34" charset="0"/>
              </a:rPr>
              <a:t>var</a:t>
            </a:r>
            <a:r>
              <a:rPr lang="en-US" sz="1000" dirty="0" smtClean="0">
                <a:solidFill>
                  <a:srgbClr val="000000"/>
                </a:solidFill>
                <a:latin typeface="Candara" pitchFamily="34" charset="0"/>
              </a:rPr>
              <a:t> app = </a:t>
            </a:r>
            <a:r>
              <a:rPr lang="en-US" sz="1000" dirty="0" err="1" smtClean="0">
                <a:solidFill>
                  <a:srgbClr val="000000"/>
                </a:solidFill>
                <a:latin typeface="Candara" pitchFamily="34" charset="0"/>
              </a:rPr>
              <a:t>angular.module</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serviceApp</a:t>
            </a:r>
            <a:r>
              <a:rPr lang="en-US" sz="1000" dirty="0" smtClean="0">
                <a:solidFill>
                  <a:srgbClr val="000000"/>
                </a:solidFill>
                <a:latin typeface="Candara" pitchFamily="34" charset="0"/>
              </a:rPr>
              <a:t>",[]);</a:t>
            </a:r>
          </a:p>
          <a:p>
            <a:r>
              <a:rPr lang="en-US" sz="1000" dirty="0" err="1" smtClean="0">
                <a:solidFill>
                  <a:srgbClr val="000000"/>
                </a:solidFill>
                <a:latin typeface="Candara" pitchFamily="34" charset="0"/>
              </a:rPr>
              <a:t>app.provider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companyService</a:t>
            </a:r>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          $get : function(){</a:t>
            </a:r>
          </a:p>
          <a:p>
            <a:r>
              <a:rPr lang="en-US" sz="1000" dirty="0" smtClean="0">
                <a:solidFill>
                  <a:srgbClr val="000000"/>
                </a:solidFill>
                <a:latin typeface="Candara" pitchFamily="34" charset="0"/>
              </a:rPr>
              <a:t>                      return {</a:t>
            </a:r>
          </a:p>
          <a:p>
            <a:r>
              <a:rPr lang="en-US" sz="1000" dirty="0" smtClean="0">
                <a:solidFill>
                  <a:srgbClr val="000000"/>
                </a:solidFill>
                <a:latin typeface="Candara" pitchFamily="34" charset="0"/>
              </a:rPr>
              <a:t>	company : {"Name":"IGATE", "Location":"India"}</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          }</a:t>
            </a:r>
          </a:p>
          <a:p>
            <a:r>
              <a:rPr lang="en-US" sz="1000" dirty="0" smtClean="0">
                <a:solidFill>
                  <a:srgbClr val="000000"/>
                </a:solidFill>
                <a:latin typeface="Candara" pitchFamily="34" charset="0"/>
              </a:rPr>
              <a:t>});</a:t>
            </a:r>
          </a:p>
          <a:p>
            <a:endParaRPr lang="en-US" sz="1000" dirty="0" smtClean="0">
              <a:solidFill>
                <a:srgbClr val="000000"/>
              </a:solidFill>
              <a:latin typeface="Candara" pitchFamily="34" charset="0"/>
            </a:endParaRPr>
          </a:p>
          <a:p>
            <a:r>
              <a:rPr lang="en-US" sz="1000" dirty="0" err="1" smtClean="0">
                <a:solidFill>
                  <a:srgbClr val="000000"/>
                </a:solidFill>
                <a:latin typeface="Candara" pitchFamily="34" charset="0"/>
              </a:rPr>
              <a:t>app.controller</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ServiceCntrl',function</a:t>
            </a:r>
            <a:r>
              <a:rPr lang="en-US" sz="1000" dirty="0" smtClean="0">
                <a:solidFill>
                  <a:srgbClr val="000000"/>
                </a:solidFill>
                <a:latin typeface="Candara" pitchFamily="34" charset="0"/>
              </a:rPr>
              <a:t>($</a:t>
            </a:r>
            <a:r>
              <a:rPr lang="en-US" sz="1000" dirty="0" err="1" smtClean="0">
                <a:solidFill>
                  <a:srgbClr val="000000"/>
                </a:solidFill>
                <a:latin typeface="Candara" pitchFamily="34" charset="0"/>
              </a:rPr>
              <a:t>scope,companyService</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             $</a:t>
            </a:r>
            <a:r>
              <a:rPr lang="en-US" sz="1000" dirty="0" err="1" smtClean="0">
                <a:solidFill>
                  <a:srgbClr val="000000"/>
                </a:solidFill>
                <a:latin typeface="Candara" pitchFamily="34" charset="0"/>
              </a:rPr>
              <a:t>scope.company</a:t>
            </a:r>
            <a:r>
              <a:rPr lang="en-US" sz="1000" dirty="0" smtClean="0">
                <a:solidFill>
                  <a:srgbClr val="000000"/>
                </a:solidFill>
                <a:latin typeface="Candara" pitchFamily="34" charset="0"/>
              </a:rPr>
              <a:t> = </a:t>
            </a:r>
            <a:r>
              <a:rPr lang="en-US" sz="1000" dirty="0" err="1" smtClean="0">
                <a:solidFill>
                  <a:srgbClr val="000000"/>
                </a:solidFill>
                <a:latin typeface="Candara" pitchFamily="34" charset="0"/>
              </a:rPr>
              <a:t>companyService.company</a:t>
            </a:r>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a:t>
            </a:r>
          </a:p>
          <a:p>
            <a:r>
              <a:rPr lang="en-US" sz="1000" dirty="0" smtClean="0">
                <a:solidFill>
                  <a:srgbClr val="000000"/>
                </a:solidFill>
                <a:latin typeface="Candara" pitchFamily="34" charset="0"/>
              </a:rPr>
              <a:t>&lt;/script&gt;</a:t>
            </a:r>
            <a:endParaRPr lang="en-US" sz="1000" dirty="0">
              <a:latin typeface="Candar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 </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31,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err="1" smtClean="0"/>
              <a:t>AngularJS</a:t>
            </a:r>
            <a:endParaRPr lang="en-US" sz="3600" dirty="0"/>
          </a:p>
        </p:txBody>
      </p:sp>
      <p:sp>
        <p:nvSpPr>
          <p:cNvPr id="12" name="Subtitle 11"/>
          <p:cNvSpPr>
            <a:spLocks noGrp="1"/>
          </p:cNvSpPr>
          <p:nvPr>
            <p:ph type="subTitle" idx="1"/>
          </p:nvPr>
        </p:nvSpPr>
        <p:spPr/>
        <p:txBody>
          <a:bodyPr>
            <a:normAutofit/>
          </a:bodyPr>
          <a:lstStyle/>
          <a:p>
            <a:r>
              <a:rPr lang="en-US" sz="2000" b="0" dirty="0" err="1" smtClean="0">
                <a:solidFill>
                  <a:schemeClr val="tx1"/>
                </a:solidFill>
              </a:rPr>
              <a:t>AngularJS</a:t>
            </a:r>
            <a:r>
              <a:rPr lang="en-US" sz="2000" b="0" dirty="0" smtClean="0">
                <a:solidFill>
                  <a:schemeClr val="tx1"/>
                </a:solidFill>
              </a:rPr>
              <a:t> Services</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 </a:t>
            </a:r>
            <a:r>
              <a:rPr lang="en-US" dirty="0" smtClean="0"/>
              <a:t/>
            </a:r>
            <a:br>
              <a:rPr lang="en-US" dirty="0" smtClean="0"/>
            </a:br>
            <a:r>
              <a:rPr lang="en-US" dirty="0" smtClean="0"/>
              <a:t> Registering  service using value()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value() function is used to register the service, when the return value is just a constant.  </a:t>
            </a:r>
          </a:p>
          <a:p>
            <a:pPr algn="just">
              <a:lnSpc>
                <a:spcPct val="170000"/>
              </a:lnSpc>
            </a:pPr>
            <a:r>
              <a:rPr lang="en-US" dirty="0" smtClean="0">
                <a:solidFill>
                  <a:schemeClr val="tx1"/>
                </a:solidFill>
              </a:rPr>
              <a:t>The value() </a:t>
            </a:r>
            <a:r>
              <a:rPr lang="en-US" dirty="0" err="1" smtClean="0">
                <a:solidFill>
                  <a:schemeClr val="tx1"/>
                </a:solidFill>
              </a:rPr>
              <a:t>funtion</a:t>
            </a:r>
            <a:r>
              <a:rPr lang="en-US" dirty="0" smtClean="0">
                <a:solidFill>
                  <a:schemeClr val="tx1"/>
                </a:solidFill>
              </a:rPr>
              <a:t> returns a registered service instance.</a:t>
            </a:r>
          </a:p>
          <a:p>
            <a:pPr algn="just">
              <a:lnSpc>
                <a:spcPct val="170000"/>
              </a:lnSpc>
            </a:pPr>
            <a:r>
              <a:rPr lang="en-US" dirty="0" smtClean="0">
                <a:solidFill>
                  <a:schemeClr val="tx1"/>
                </a:solidFill>
              </a:rPr>
              <a:t>we cannot inject a value into a </a:t>
            </a:r>
            <a:r>
              <a:rPr lang="en-US" dirty="0" err="1" smtClean="0">
                <a:solidFill>
                  <a:schemeClr val="tx1"/>
                </a:solidFill>
              </a:rPr>
              <a:t>config</a:t>
            </a:r>
            <a:r>
              <a:rPr lang="en-US" dirty="0" smtClean="0">
                <a:solidFill>
                  <a:schemeClr val="tx1"/>
                </a:solidFill>
              </a:rPr>
              <a:t> function.</a:t>
            </a:r>
          </a:p>
          <a:p>
            <a:pPr algn="just">
              <a:lnSpc>
                <a:spcPct val="170000"/>
              </a:lnSpc>
            </a:pPr>
            <a:r>
              <a:rPr lang="en-US" dirty="0" smtClean="0">
                <a:solidFill>
                  <a:schemeClr val="tx1"/>
                </a:solidFill>
              </a:rPr>
              <a:t>The value() function takes two arguments</a:t>
            </a:r>
          </a:p>
          <a:p>
            <a:pPr lvl="1" algn="just">
              <a:lnSpc>
                <a:spcPct val="170000"/>
              </a:lnSpc>
            </a:pPr>
            <a:r>
              <a:rPr lang="en-US" dirty="0" smtClean="0">
                <a:solidFill>
                  <a:schemeClr val="tx1"/>
                </a:solidFill>
              </a:rPr>
              <a:t>The name with which to register the value.</a:t>
            </a:r>
          </a:p>
          <a:p>
            <a:pPr lvl="1" algn="just">
              <a:lnSpc>
                <a:spcPct val="170000"/>
              </a:lnSpc>
            </a:pPr>
            <a:r>
              <a:rPr lang="en-US" dirty="0" smtClean="0">
                <a:solidFill>
                  <a:schemeClr val="tx1"/>
                </a:solidFill>
              </a:rPr>
              <a:t>The </a:t>
            </a:r>
            <a:r>
              <a:rPr lang="en-US" dirty="0" err="1" smtClean="0">
                <a:solidFill>
                  <a:schemeClr val="tx1"/>
                </a:solidFill>
              </a:rPr>
              <a:t>injectable</a:t>
            </a:r>
            <a:r>
              <a:rPr lang="en-US" dirty="0" smtClean="0">
                <a:solidFill>
                  <a:schemeClr val="tx1"/>
                </a:solidFill>
              </a:rPr>
              <a:t> instance</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r>
              <a:rPr lang="en-US" dirty="0" smtClean="0">
                <a:solidFill>
                  <a:schemeClr val="tx1"/>
                </a:solidFill>
              </a:rPr>
              <a:t>Use value() to register a service object or function and use constant() for configuration data.</a:t>
            </a:r>
          </a:p>
          <a:p>
            <a:pPr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1103087" y="4455886"/>
            <a:ext cx="6734628" cy="972457"/>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app.value</a:t>
            </a:r>
            <a:r>
              <a:rPr lang="en-US" sz="1600" dirty="0" smtClean="0">
                <a:solidFill>
                  <a:schemeClr val="tx1"/>
                </a:solidFill>
                <a:latin typeface="Candara" pitchFamily="34" charset="0"/>
              </a:rPr>
              <a:t>('employee',{Id: 714709, </a:t>
            </a:r>
            <a:r>
              <a:rPr lang="en-US" sz="1600" dirty="0" err="1" smtClean="0">
                <a:solidFill>
                  <a:schemeClr val="tx1"/>
                </a:solidFill>
                <a:latin typeface="Candara" pitchFamily="34" charset="0"/>
              </a:rPr>
              <a:t>Name:'Karthik</a:t>
            </a:r>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CustomService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br>
              <a:rPr lang="en-US" sz="1200" dirty="0" smtClean="0"/>
            </a:br>
            <a:r>
              <a:rPr lang="en-US" dirty="0" smtClean="0"/>
              <a:t> Built-In Services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Angular services are substitutable objects that are wired together using dependency injection (DI). We can use those services to organize and share code across the application.</a:t>
            </a:r>
          </a:p>
          <a:p>
            <a:pPr algn="just">
              <a:lnSpc>
                <a:spcPct val="170000"/>
              </a:lnSpc>
            </a:pPr>
            <a:r>
              <a:rPr lang="en-US" dirty="0" smtClean="0">
                <a:solidFill>
                  <a:schemeClr val="tx1"/>
                </a:solidFill>
              </a:rPr>
              <a:t>Angular ships with lot of Built-In services.  Some of important services are : </a:t>
            </a: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
        <p:nvSpPr>
          <p:cNvPr id="5" name="Rounded Rectangle 4"/>
          <p:cNvSpPr/>
          <p:nvPr/>
        </p:nvSpPr>
        <p:spPr>
          <a:xfrm>
            <a:off x="754743" y="2902858"/>
            <a:ext cx="7881257" cy="3106055"/>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7942" y="3251196"/>
            <a:ext cx="1669143"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$http</a:t>
            </a:r>
            <a:endParaRPr lang="en-US" dirty="0"/>
          </a:p>
        </p:txBody>
      </p:sp>
      <p:sp>
        <p:nvSpPr>
          <p:cNvPr id="9" name="Rounded Rectangle 8"/>
          <p:cNvSpPr/>
          <p:nvPr/>
        </p:nvSpPr>
        <p:spPr>
          <a:xfrm>
            <a:off x="2815770" y="3236680"/>
            <a:ext cx="1625601"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$q</a:t>
            </a:r>
            <a:endParaRPr lang="en-US" dirty="0"/>
          </a:p>
        </p:txBody>
      </p:sp>
      <p:sp>
        <p:nvSpPr>
          <p:cNvPr id="10" name="Rounded Rectangle 9"/>
          <p:cNvSpPr/>
          <p:nvPr/>
        </p:nvSpPr>
        <p:spPr>
          <a:xfrm>
            <a:off x="6574969" y="3236680"/>
            <a:ext cx="1727200"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r>
              <a:rPr lang="en-US" dirty="0" err="1" smtClean="0"/>
              <a:t>anchorScroll</a:t>
            </a:r>
            <a:endParaRPr lang="en-US" dirty="0"/>
          </a:p>
        </p:txBody>
      </p:sp>
      <p:sp>
        <p:nvSpPr>
          <p:cNvPr id="11" name="Rounded Rectangle 10"/>
          <p:cNvSpPr/>
          <p:nvPr/>
        </p:nvSpPr>
        <p:spPr>
          <a:xfrm>
            <a:off x="4688116" y="3222167"/>
            <a:ext cx="1640112"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$resource</a:t>
            </a:r>
            <a:endParaRPr lang="en-US" dirty="0"/>
          </a:p>
        </p:txBody>
      </p:sp>
      <p:sp>
        <p:nvSpPr>
          <p:cNvPr id="12" name="Rounded Rectangle 11"/>
          <p:cNvSpPr/>
          <p:nvPr/>
        </p:nvSpPr>
        <p:spPr>
          <a:xfrm>
            <a:off x="972457" y="4078510"/>
            <a:ext cx="1669143"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r>
              <a:rPr lang="en-US" dirty="0" err="1" smtClean="0"/>
              <a:t>cacheFactory</a:t>
            </a:r>
            <a:endParaRPr lang="en-US" dirty="0"/>
          </a:p>
        </p:txBody>
      </p:sp>
      <p:sp>
        <p:nvSpPr>
          <p:cNvPr id="13" name="Rounded Rectangle 12"/>
          <p:cNvSpPr/>
          <p:nvPr/>
        </p:nvSpPr>
        <p:spPr>
          <a:xfrm>
            <a:off x="2830285" y="4063994"/>
            <a:ext cx="1625601"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$compile</a:t>
            </a:r>
            <a:endParaRPr lang="en-US" dirty="0"/>
          </a:p>
        </p:txBody>
      </p:sp>
      <p:sp>
        <p:nvSpPr>
          <p:cNvPr id="14" name="Rounded Rectangle 13"/>
          <p:cNvSpPr/>
          <p:nvPr/>
        </p:nvSpPr>
        <p:spPr>
          <a:xfrm>
            <a:off x="6589484" y="4063994"/>
            <a:ext cx="1727200"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$locale</a:t>
            </a:r>
            <a:endParaRPr lang="en-US" dirty="0"/>
          </a:p>
        </p:txBody>
      </p:sp>
      <p:sp>
        <p:nvSpPr>
          <p:cNvPr id="15" name="Rounded Rectangle 14"/>
          <p:cNvSpPr/>
          <p:nvPr/>
        </p:nvSpPr>
        <p:spPr>
          <a:xfrm>
            <a:off x="4702631" y="4049481"/>
            <a:ext cx="1640112"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$parse</a:t>
            </a:r>
            <a:endParaRPr lang="en-US" dirty="0"/>
          </a:p>
        </p:txBody>
      </p:sp>
      <p:sp>
        <p:nvSpPr>
          <p:cNvPr id="16" name="Rounded Rectangle 15"/>
          <p:cNvSpPr/>
          <p:nvPr/>
        </p:nvSpPr>
        <p:spPr>
          <a:xfrm>
            <a:off x="972457" y="4963882"/>
            <a:ext cx="1669143"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$timeout</a:t>
            </a:r>
            <a:endParaRPr lang="en-US" dirty="0"/>
          </a:p>
        </p:txBody>
      </p:sp>
      <p:sp>
        <p:nvSpPr>
          <p:cNvPr id="17" name="Rounded Rectangle 16"/>
          <p:cNvSpPr/>
          <p:nvPr/>
        </p:nvSpPr>
        <p:spPr>
          <a:xfrm>
            <a:off x="2830285" y="4949366"/>
            <a:ext cx="1625601"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$filter</a:t>
            </a:r>
            <a:endParaRPr lang="en-US" dirty="0"/>
          </a:p>
        </p:txBody>
      </p:sp>
      <p:sp>
        <p:nvSpPr>
          <p:cNvPr id="19" name="Rounded Rectangle 18"/>
          <p:cNvSpPr/>
          <p:nvPr/>
        </p:nvSpPr>
        <p:spPr>
          <a:xfrm>
            <a:off x="4702630" y="4934853"/>
            <a:ext cx="2002969"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t>
            </a:r>
            <a:r>
              <a:rPr lang="en-US" dirty="0" err="1" smtClean="0"/>
              <a:t>exceptionHandler</a:t>
            </a:r>
            <a:endParaRPr lang="en-US" dirty="0"/>
          </a:p>
        </p:txBody>
      </p:sp>
      <p:sp>
        <p:nvSpPr>
          <p:cNvPr id="20" name="Rounded Rectangle 19"/>
          <p:cNvSpPr/>
          <p:nvPr/>
        </p:nvSpPr>
        <p:spPr>
          <a:xfrm>
            <a:off x="6894287" y="4942111"/>
            <a:ext cx="1422400" cy="5225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$log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a:t>
            </a:r>
            <a:r>
              <a:rPr lang="en-US" dirty="0" err="1" smtClean="0"/>
              <a:t>AngularJS</a:t>
            </a:r>
            <a:r>
              <a:rPr lang="en-US" dirty="0" smtClean="0"/>
              <a:t> promise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We used to implement asynchronous code is by using callback functions, but it is too complicated when we have to compose multiple asynchronous calls and make decisions depending upon the outcome of this composition.</a:t>
            </a:r>
          </a:p>
          <a:p>
            <a:pPr algn="just">
              <a:lnSpc>
                <a:spcPct val="170000"/>
              </a:lnSpc>
            </a:pPr>
            <a:r>
              <a:rPr lang="en-US" dirty="0" smtClean="0">
                <a:solidFill>
                  <a:schemeClr val="tx1"/>
                </a:solidFill>
              </a:rPr>
              <a:t>A promise represents the eventual result of an asynchronous operation.</a:t>
            </a:r>
          </a:p>
          <a:p>
            <a:pPr algn="just">
              <a:lnSpc>
                <a:spcPct val="170000"/>
              </a:lnSpc>
            </a:pPr>
            <a:r>
              <a:rPr lang="en-US" dirty="0" smtClean="0">
                <a:solidFill>
                  <a:schemeClr val="tx1"/>
                </a:solidFill>
              </a:rPr>
              <a:t>A promise is an object with a then method, then() function accepts 2 functions as parameters: </a:t>
            </a:r>
          </a:p>
          <a:p>
            <a:pPr lvl="1" algn="just">
              <a:lnSpc>
                <a:spcPct val="170000"/>
              </a:lnSpc>
            </a:pPr>
            <a:r>
              <a:rPr lang="en-US" dirty="0" smtClean="0">
                <a:solidFill>
                  <a:schemeClr val="tx1"/>
                </a:solidFill>
              </a:rPr>
              <a:t>function to be executed (</a:t>
            </a:r>
            <a:r>
              <a:rPr lang="en-US" dirty="0" err="1" smtClean="0">
                <a:solidFill>
                  <a:schemeClr val="tx1"/>
                </a:solidFill>
              </a:rPr>
              <a:t>onSuccess</a:t>
            </a:r>
            <a:r>
              <a:rPr lang="en-US" dirty="0" smtClean="0">
                <a:solidFill>
                  <a:schemeClr val="tx1"/>
                </a:solidFill>
              </a:rPr>
              <a:t>) when the promise is fulfilled.</a:t>
            </a:r>
          </a:p>
          <a:p>
            <a:pPr lvl="1" algn="just">
              <a:lnSpc>
                <a:spcPct val="170000"/>
              </a:lnSpc>
            </a:pPr>
            <a:r>
              <a:rPr lang="en-US" dirty="0" smtClean="0">
                <a:solidFill>
                  <a:schemeClr val="tx1"/>
                </a:solidFill>
              </a:rPr>
              <a:t>function to be executed (</a:t>
            </a:r>
            <a:r>
              <a:rPr lang="en-US" dirty="0" err="1" smtClean="0">
                <a:solidFill>
                  <a:schemeClr val="tx1"/>
                </a:solidFill>
              </a:rPr>
              <a:t>onFailure</a:t>
            </a:r>
            <a:r>
              <a:rPr lang="en-US" dirty="0" smtClean="0">
                <a:solidFill>
                  <a:schemeClr val="tx1"/>
                </a:solidFill>
              </a:rPr>
              <a:t>) when the promise is rejected.</a:t>
            </a:r>
          </a:p>
          <a:p>
            <a:pPr lvl="1" algn="just">
              <a:lnSpc>
                <a:spcPct val="170000"/>
              </a:lnSpc>
              <a:buNone/>
            </a:pPr>
            <a:r>
              <a:rPr lang="en-US" dirty="0" smtClean="0">
                <a:solidFill>
                  <a:schemeClr val="tx1"/>
                </a:solidFill>
              </a:rPr>
              <a:t>                        </a:t>
            </a:r>
            <a:r>
              <a:rPr lang="en-US" b="1" i="1" dirty="0" err="1" smtClean="0">
                <a:solidFill>
                  <a:schemeClr val="tx1"/>
                </a:solidFill>
              </a:rPr>
              <a:t>promise.then</a:t>
            </a:r>
            <a:r>
              <a:rPr lang="en-US" b="1" i="1" dirty="0" smtClean="0">
                <a:solidFill>
                  <a:schemeClr val="tx1"/>
                </a:solidFill>
              </a:rPr>
              <a:t>(</a:t>
            </a:r>
            <a:r>
              <a:rPr lang="en-US" b="1" i="1" dirty="0" err="1" smtClean="0">
                <a:solidFill>
                  <a:schemeClr val="tx1"/>
                </a:solidFill>
              </a:rPr>
              <a:t>onSuccess,onFailure</a:t>
            </a:r>
            <a:r>
              <a:rPr lang="en-US" b="1" i="1" dirty="0" smtClean="0">
                <a:solidFill>
                  <a:schemeClr val="tx1"/>
                </a:solidFill>
              </a:rPr>
              <a:t>);</a:t>
            </a:r>
          </a:p>
          <a:p>
            <a:pPr marL="342900" lvl="1" indent="-342900" algn="just">
              <a:lnSpc>
                <a:spcPct val="170000"/>
              </a:lnSpc>
              <a:buFont typeface="Wingdings" pitchFamily="2" charset="2"/>
              <a:buChar char="Ø"/>
            </a:pPr>
            <a:r>
              <a:rPr lang="en-US" sz="1800" b="1" dirty="0" smtClean="0">
                <a:solidFill>
                  <a:schemeClr val="tx1"/>
                </a:solidFill>
              </a:rPr>
              <a:t>Both functions  </a:t>
            </a:r>
            <a:r>
              <a:rPr lang="en-US" sz="1800" b="1" dirty="0" err="1" smtClean="0">
                <a:solidFill>
                  <a:schemeClr val="tx1"/>
                </a:solidFill>
              </a:rPr>
              <a:t>onSuccess</a:t>
            </a:r>
            <a:r>
              <a:rPr lang="en-US" sz="1800" b="1" dirty="0" smtClean="0">
                <a:solidFill>
                  <a:schemeClr val="tx1"/>
                </a:solidFill>
              </a:rPr>
              <a:t> and </a:t>
            </a:r>
            <a:r>
              <a:rPr lang="en-US" sz="1800" b="1" dirty="0" err="1" smtClean="0">
                <a:solidFill>
                  <a:schemeClr val="tx1"/>
                </a:solidFill>
              </a:rPr>
              <a:t>onFailure</a:t>
            </a:r>
            <a:r>
              <a:rPr lang="en-US" sz="1800" b="1" dirty="0" smtClean="0">
                <a:solidFill>
                  <a:schemeClr val="tx1"/>
                </a:solidFill>
              </a:rPr>
              <a:t> takes one parameter i.e. response outcome of an asynchronous</a:t>
            </a:r>
            <a:r>
              <a:rPr lang="en-US" sz="1800" dirty="0" smtClean="0">
                <a:solidFill>
                  <a:schemeClr val="tx1"/>
                </a:solidFill>
              </a:rPr>
              <a:t> </a:t>
            </a:r>
            <a:r>
              <a:rPr lang="en-US" sz="1800" b="1" dirty="0" smtClean="0">
                <a:solidFill>
                  <a:schemeClr val="tx1"/>
                </a:solidFill>
              </a:rPr>
              <a:t>service. For each promise only one of the functions (</a:t>
            </a:r>
            <a:r>
              <a:rPr lang="en-US" sz="1800" b="1" dirty="0" err="1" smtClean="0">
                <a:solidFill>
                  <a:schemeClr val="tx1"/>
                </a:solidFill>
              </a:rPr>
              <a:t>onSuccess</a:t>
            </a:r>
            <a:r>
              <a:rPr lang="en-US" sz="1800" b="1" dirty="0" smtClean="0">
                <a:solidFill>
                  <a:schemeClr val="tx1"/>
                </a:solidFill>
              </a:rPr>
              <a:t>  or </a:t>
            </a:r>
            <a:r>
              <a:rPr lang="en-US" sz="1800" b="1" dirty="0" err="1" smtClean="0">
                <a:solidFill>
                  <a:schemeClr val="tx1"/>
                </a:solidFill>
              </a:rPr>
              <a:t>onFailure</a:t>
            </a:r>
            <a:r>
              <a:rPr lang="en-US" sz="1800" b="1" dirty="0" smtClean="0">
                <a:solidFill>
                  <a:schemeClr val="tx1"/>
                </a:solidFill>
              </a:rPr>
              <a:t>) can be called.</a:t>
            </a: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$q Service</a:t>
            </a:r>
            <a:endParaRPr lang="en-US" sz="2400" dirty="0"/>
          </a:p>
        </p:txBody>
      </p:sp>
      <p:sp>
        <p:nvSpPr>
          <p:cNvPr id="6" name="Content Placeholder 5"/>
          <p:cNvSpPr>
            <a:spLocks noGrp="1"/>
          </p:cNvSpPr>
          <p:nvPr>
            <p:ph idx="1"/>
          </p:nvPr>
        </p:nvSpPr>
        <p:spPr>
          <a:xfrm>
            <a:off x="442685" y="798287"/>
            <a:ext cx="8229600" cy="5791200"/>
          </a:xfrm>
        </p:spPr>
        <p:txBody>
          <a:bodyPr>
            <a:noAutofit/>
          </a:bodyPr>
          <a:lstStyle/>
          <a:p>
            <a:pPr algn="just">
              <a:lnSpc>
                <a:spcPct val="170000"/>
              </a:lnSpc>
            </a:pPr>
            <a:r>
              <a:rPr lang="en-US" dirty="0" smtClean="0">
                <a:solidFill>
                  <a:schemeClr val="tx1"/>
                </a:solidFill>
              </a:rPr>
              <a:t>$q service in </a:t>
            </a:r>
            <a:r>
              <a:rPr lang="en-US" dirty="0" err="1" smtClean="0">
                <a:solidFill>
                  <a:schemeClr val="tx1"/>
                </a:solidFill>
              </a:rPr>
              <a:t>AngularJS</a:t>
            </a:r>
            <a:r>
              <a:rPr lang="en-US" dirty="0" smtClean="0">
                <a:solidFill>
                  <a:schemeClr val="tx1"/>
                </a:solidFill>
              </a:rPr>
              <a:t> provides us deferred and promise implementations.</a:t>
            </a:r>
          </a:p>
          <a:p>
            <a:pPr algn="just">
              <a:lnSpc>
                <a:spcPct val="170000"/>
              </a:lnSpc>
            </a:pPr>
            <a:r>
              <a:rPr lang="en-US" dirty="0" smtClean="0">
                <a:solidFill>
                  <a:schemeClr val="tx1"/>
                </a:solidFill>
              </a:rPr>
              <a:t>Deferred represents a task that will finish in the future. We can get a new deferred object by calling the defer() function on the $q service.</a:t>
            </a:r>
          </a:p>
          <a:p>
            <a:pPr lvl="1" algn="just">
              <a:lnSpc>
                <a:spcPct val="170000"/>
              </a:lnSpc>
            </a:pPr>
            <a:r>
              <a:rPr lang="en-US" dirty="0" err="1" smtClean="0">
                <a:solidFill>
                  <a:schemeClr val="tx1"/>
                </a:solidFill>
              </a:rPr>
              <a:t>var</a:t>
            </a:r>
            <a:r>
              <a:rPr lang="en-US" dirty="0" smtClean="0">
                <a:solidFill>
                  <a:schemeClr val="tx1"/>
                </a:solidFill>
              </a:rPr>
              <a:t> deferred  = $</a:t>
            </a:r>
            <a:r>
              <a:rPr lang="en-US" dirty="0" err="1" smtClean="0">
                <a:solidFill>
                  <a:schemeClr val="tx1"/>
                </a:solidFill>
              </a:rPr>
              <a:t>q.defer</a:t>
            </a:r>
            <a:r>
              <a:rPr lang="en-US" dirty="0" smtClean="0">
                <a:solidFill>
                  <a:schemeClr val="tx1"/>
                </a:solidFill>
              </a:rPr>
              <a:t>();</a:t>
            </a:r>
          </a:p>
          <a:p>
            <a:pPr algn="just">
              <a:lnSpc>
                <a:spcPct val="170000"/>
              </a:lnSpc>
            </a:pPr>
            <a:r>
              <a:rPr lang="en-US" dirty="0" smtClean="0">
                <a:solidFill>
                  <a:schemeClr val="tx1"/>
                </a:solidFill>
              </a:rPr>
              <a:t>The purpose of the deferred object is to expose the associated Promise instance as well as APIs that can be used for signaling the successful or unsuccessful completion, as well as the status of the task.</a:t>
            </a:r>
          </a:p>
          <a:p>
            <a:pPr lvl="1" algn="just">
              <a:lnSpc>
                <a:spcPct val="170000"/>
              </a:lnSpc>
            </a:pPr>
            <a:r>
              <a:rPr lang="en-US" dirty="0" smtClean="0">
                <a:solidFill>
                  <a:schemeClr val="tx1"/>
                </a:solidFill>
              </a:rPr>
              <a:t>resolve(…) method of deferred object is used to signal that the task has succeeded.</a:t>
            </a:r>
          </a:p>
          <a:p>
            <a:pPr lvl="1" algn="just">
              <a:lnSpc>
                <a:spcPct val="170000"/>
              </a:lnSpc>
            </a:pPr>
            <a:r>
              <a:rPr lang="en-US" dirty="0" smtClean="0">
                <a:solidFill>
                  <a:schemeClr val="tx1"/>
                </a:solidFill>
              </a:rPr>
              <a:t>reject(…) method is used to signal that the task has failed.</a:t>
            </a:r>
          </a:p>
          <a:p>
            <a:pPr algn="just">
              <a:lnSpc>
                <a:spcPct val="170000"/>
              </a:lnSpc>
            </a:pPr>
            <a:r>
              <a:rPr lang="en-US" dirty="0" smtClean="0">
                <a:solidFill>
                  <a:schemeClr val="tx1"/>
                </a:solidFill>
              </a:rPr>
              <a:t>We can pass any type of information to resolve and reject methods which becomes the result of the task when it is called. The deferred object has a promise property which represents the promise of this task. </a:t>
            </a:r>
          </a:p>
          <a:p>
            <a:pPr lvl="1"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$q Service</a:t>
            </a:r>
            <a:endParaRPr lang="en-US" sz="2400" dirty="0"/>
          </a:p>
        </p:txBody>
      </p:sp>
      <p:sp>
        <p:nvSpPr>
          <p:cNvPr id="6" name="Content Placeholder 5"/>
          <p:cNvSpPr>
            <a:spLocks noGrp="1"/>
          </p:cNvSpPr>
          <p:nvPr>
            <p:ph idx="1"/>
          </p:nvPr>
        </p:nvSpPr>
        <p:spPr>
          <a:xfrm>
            <a:off x="442685" y="798287"/>
            <a:ext cx="8229600" cy="5791200"/>
          </a:xfrm>
        </p:spPr>
        <p:txBody>
          <a:bodyPr>
            <a:noAutofit/>
          </a:bodyPr>
          <a:lstStyle/>
          <a:p>
            <a:pPr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304800" y="1001486"/>
            <a:ext cx="7953829" cy="5486400"/>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-app="</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ServiceCntrl</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&lt;div&gt;&lt;input type="button" value="$q Service Test"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-click="test()"/&gt;&lt;/div&gt;</a:t>
            </a:r>
          </a:p>
          <a:p>
            <a:pPr lvl="1"/>
            <a:r>
              <a:rPr lang="en-US" sz="1600" dirty="0" smtClean="0">
                <a:solidFill>
                  <a:schemeClr val="tx1"/>
                </a:solidFill>
                <a:latin typeface="Candara" pitchFamily="34" charset="0"/>
              </a:rPr>
              <a:t>&lt;/div&gt;</a:t>
            </a:r>
          </a:p>
          <a:p>
            <a:pPr lvl="1"/>
            <a:r>
              <a:rPr lang="en-US" sz="1600" dirty="0" smtClean="0">
                <a:solidFill>
                  <a:schemeClr val="tx1"/>
                </a:solidFill>
                <a:latin typeface="Candara" pitchFamily="34" charset="0"/>
              </a:rPr>
              <a:t>&lt;script&gt;</a:t>
            </a: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ServiceCntrl',function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scope,$q</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scope.test</a:t>
            </a:r>
            <a:r>
              <a:rPr lang="en-US" sz="1600" dirty="0" smtClean="0">
                <a:solidFill>
                  <a:schemeClr val="tx1"/>
                </a:solidFill>
                <a:latin typeface="Candara" pitchFamily="34" charset="0"/>
              </a:rPr>
              <a:t> = function(){</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deferred = $</a:t>
            </a:r>
            <a:r>
              <a:rPr lang="en-US" sz="1600" dirty="0" err="1" smtClean="0">
                <a:solidFill>
                  <a:schemeClr val="tx1"/>
                </a:solidFill>
                <a:latin typeface="Candara" pitchFamily="34" charset="0"/>
              </a:rPr>
              <a:t>q.defer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promise = </a:t>
            </a:r>
            <a:r>
              <a:rPr lang="en-US" sz="1600" dirty="0" err="1" smtClean="0">
                <a:solidFill>
                  <a:schemeClr val="tx1"/>
                </a:solidFill>
                <a:latin typeface="Candara" pitchFamily="34" charset="0"/>
              </a:rPr>
              <a:t>deferred.promise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promise.then</a:t>
            </a:r>
            <a:r>
              <a:rPr lang="en-US" sz="1600" dirty="0" smtClean="0">
                <a:solidFill>
                  <a:schemeClr val="tx1"/>
                </a:solidFill>
                <a:latin typeface="Candara" pitchFamily="34" charset="0"/>
              </a:rPr>
              <a:t>(function(response){</a:t>
            </a:r>
          </a:p>
          <a:p>
            <a:pPr lvl="1"/>
            <a:r>
              <a:rPr lang="en-US" sz="1600" dirty="0" smtClean="0">
                <a:solidFill>
                  <a:schemeClr val="tx1"/>
                </a:solidFill>
                <a:latin typeface="Candara" pitchFamily="34" charset="0"/>
              </a:rPr>
              <a:t>			alert('Success :'+</a:t>
            </a:r>
            <a:r>
              <a:rPr lang="en-US" sz="1600" dirty="0" err="1" smtClean="0">
                <a:solidFill>
                  <a:schemeClr val="tx1"/>
                </a:solidFill>
                <a:latin typeface="Candara" pitchFamily="34" charset="0"/>
              </a:rPr>
              <a:t>response.message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},function(response){</a:t>
            </a:r>
          </a:p>
          <a:p>
            <a:pPr lvl="1"/>
            <a:r>
              <a:rPr lang="en-US" sz="1600" dirty="0" smtClean="0">
                <a:solidFill>
                  <a:schemeClr val="tx1"/>
                </a:solidFill>
                <a:latin typeface="Candara" pitchFamily="34" charset="0"/>
              </a:rPr>
              <a:t>			alert('Error :'+</a:t>
            </a:r>
            <a:r>
              <a:rPr lang="en-US" sz="1600" dirty="0" err="1" smtClean="0">
                <a:solidFill>
                  <a:schemeClr val="tx1"/>
                </a:solidFill>
                <a:latin typeface="Candara" pitchFamily="34" charset="0"/>
              </a:rPr>
              <a:t>response.message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/*uncomment to resolve the promise*/</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deferred.resolve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message:'Promise</a:t>
            </a:r>
            <a:r>
              <a:rPr lang="en-US" sz="1600" dirty="0" smtClean="0">
                <a:solidFill>
                  <a:schemeClr val="tx1"/>
                </a:solidFill>
                <a:latin typeface="Candara" pitchFamily="34" charset="0"/>
              </a:rPr>
              <a:t> will gets </a:t>
            </a:r>
            <a:r>
              <a:rPr lang="en-US" sz="1600" dirty="0" err="1" smtClean="0">
                <a:solidFill>
                  <a:schemeClr val="tx1"/>
                </a:solidFill>
                <a:latin typeface="Candara" pitchFamily="34" charset="0"/>
              </a:rPr>
              <a:t>fullfilled</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/*uncomment to reject the promise*/</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deferred.reject</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message:'Promise</a:t>
            </a:r>
            <a:r>
              <a:rPr lang="en-US" sz="1600" dirty="0" smtClean="0">
                <a:solidFill>
                  <a:schemeClr val="tx1"/>
                </a:solidFill>
                <a:latin typeface="Candara" pitchFamily="34" charset="0"/>
              </a:rPr>
              <a:t> gets rejected'});</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&lt;/script&gt;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$http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$http service is a core Angular service that facilitates communication with the remote HTTP servers via the browser's </a:t>
            </a:r>
            <a:r>
              <a:rPr lang="en-US" dirty="0" err="1" smtClean="0">
                <a:solidFill>
                  <a:schemeClr val="tx1"/>
                </a:solidFill>
              </a:rPr>
              <a:t>XMLHttpRequest</a:t>
            </a:r>
            <a:r>
              <a:rPr lang="en-US" dirty="0" smtClean="0">
                <a:solidFill>
                  <a:schemeClr val="tx1"/>
                </a:solidFill>
              </a:rPr>
              <a:t> object or via JSONP</a:t>
            </a:r>
            <a:r>
              <a:rPr lang="en-US" sz="1800" b="1" dirty="0" smtClean="0">
                <a:solidFill>
                  <a:schemeClr val="tx1"/>
                </a:solidFill>
              </a:rPr>
              <a:t>.</a:t>
            </a:r>
          </a:p>
          <a:p>
            <a:pPr algn="just">
              <a:lnSpc>
                <a:spcPct val="170000"/>
              </a:lnSpc>
            </a:pPr>
            <a:r>
              <a:rPr lang="en-US" dirty="0" smtClean="0">
                <a:solidFill>
                  <a:schemeClr val="tx1"/>
                </a:solidFill>
              </a:rPr>
              <a:t>The $http service is a function which takes a single argument i.e. a configuration object  which is used to generate an HTTP request and returns a promise with two $http specific methods: success and error.</a:t>
            </a:r>
            <a:endParaRPr lang="en-US" sz="1800" b="1"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754743" y="3454401"/>
            <a:ext cx="7852227" cy="2307771"/>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chemeClr val="tx1"/>
                </a:solidFill>
                <a:latin typeface="Candara" pitchFamily="34" charset="0"/>
              </a:rPr>
              <a:t>$http({method: 'GET', </a:t>
            </a:r>
            <a:r>
              <a:rPr lang="en-US" sz="1600" dirty="0" err="1" smtClean="0">
                <a:solidFill>
                  <a:schemeClr val="tx1"/>
                </a:solidFill>
                <a:latin typeface="Candara" pitchFamily="34" charset="0"/>
              </a:rPr>
              <a:t>url</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someUrl</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success(function(data, status, headers, </a:t>
            </a:r>
            <a:r>
              <a:rPr lang="en-US" sz="1600" dirty="0" err="1" smtClean="0">
                <a:solidFill>
                  <a:schemeClr val="tx1"/>
                </a:solidFill>
                <a:latin typeface="Candara" pitchFamily="34" charset="0"/>
              </a:rPr>
              <a:t>config</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 this callback will be called asynchronously   when the response is available</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error(function(data, status, headers, </a:t>
            </a:r>
            <a:r>
              <a:rPr lang="en-US" sz="1600" dirty="0" err="1" smtClean="0">
                <a:solidFill>
                  <a:schemeClr val="tx1"/>
                </a:solidFill>
                <a:latin typeface="Candara" pitchFamily="34" charset="0"/>
              </a:rPr>
              <a:t>config</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 returns response with an error status.</a:t>
            </a:r>
          </a:p>
          <a:p>
            <a:pPr lvl="1"/>
            <a:r>
              <a:rPr lang="en-US" sz="1600" dirty="0" smtClean="0">
                <a:solidFill>
                  <a:schemeClr val="tx1"/>
                </a:solidFill>
                <a:latin typeface="Candara" pitchFamily="34"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httpService</a:t>
            </a:r>
            <a:endParaRPr lang="en-US" dirty="0" smtClean="0">
              <a:solidFill>
                <a:schemeClr val="tx1"/>
              </a:solidFill>
            </a:endParaRPr>
          </a:p>
          <a:p>
            <a:r>
              <a:rPr lang="en-US" dirty="0" err="1" smtClean="0">
                <a:solidFill>
                  <a:schemeClr val="tx1"/>
                </a:solidFill>
              </a:rPr>
              <a:t>httpService</a:t>
            </a:r>
            <a:r>
              <a:rPr lang="en-US" dirty="0" smtClean="0">
                <a:solidFill>
                  <a:schemeClr val="tx1"/>
                </a:solidFill>
              </a:rPr>
              <a:t>-using-</a:t>
            </a:r>
            <a:r>
              <a:rPr lang="en-US" dirty="0" err="1" smtClean="0">
                <a:solidFill>
                  <a:schemeClr val="tx1"/>
                </a:solidFill>
              </a:rPr>
              <a:t>qService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$resource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err="1" smtClean="0">
                <a:solidFill>
                  <a:schemeClr val="tx1"/>
                </a:solidFill>
              </a:rPr>
              <a:t>AngularJS's</a:t>
            </a:r>
            <a:r>
              <a:rPr lang="en-US" dirty="0" smtClean="0">
                <a:solidFill>
                  <a:schemeClr val="tx1"/>
                </a:solidFill>
              </a:rPr>
              <a:t> $resource service allows us to create convenience methods for dealing with typical </a:t>
            </a:r>
            <a:r>
              <a:rPr lang="en-US" dirty="0" err="1" smtClean="0">
                <a:solidFill>
                  <a:schemeClr val="tx1"/>
                </a:solidFill>
              </a:rPr>
              <a:t>RESTful</a:t>
            </a:r>
            <a:r>
              <a:rPr lang="en-US" dirty="0" smtClean="0">
                <a:solidFill>
                  <a:schemeClr val="tx1"/>
                </a:solidFill>
              </a:rPr>
              <a:t> APIs.</a:t>
            </a:r>
          </a:p>
          <a:p>
            <a:pPr algn="just">
              <a:lnSpc>
                <a:spcPct val="170000"/>
              </a:lnSpc>
            </a:pPr>
            <a:r>
              <a:rPr lang="en-US" dirty="0" err="1" smtClean="0">
                <a:solidFill>
                  <a:schemeClr val="tx1"/>
                </a:solidFill>
              </a:rPr>
              <a:t>RESTful</a:t>
            </a:r>
            <a:r>
              <a:rPr lang="en-US" dirty="0" smtClean="0">
                <a:solidFill>
                  <a:schemeClr val="tx1"/>
                </a:solidFill>
              </a:rPr>
              <a:t> functionality is provided by Angular in the </a:t>
            </a:r>
            <a:r>
              <a:rPr lang="en-US" dirty="0" err="1" smtClean="0">
                <a:solidFill>
                  <a:schemeClr val="tx1"/>
                </a:solidFill>
              </a:rPr>
              <a:t>ngResource</a:t>
            </a:r>
            <a:r>
              <a:rPr lang="en-US" dirty="0" smtClean="0">
                <a:solidFill>
                  <a:schemeClr val="tx1"/>
                </a:solidFill>
              </a:rPr>
              <a:t> module, which is distributed separately from the core Angular framework so we need to refer angular-resource.js and define </a:t>
            </a:r>
            <a:r>
              <a:rPr lang="en-US" dirty="0" err="1" smtClean="0">
                <a:solidFill>
                  <a:schemeClr val="tx1"/>
                </a:solidFill>
              </a:rPr>
              <a:t>ngResource</a:t>
            </a:r>
            <a:r>
              <a:rPr lang="en-US" dirty="0" smtClean="0">
                <a:solidFill>
                  <a:schemeClr val="tx1"/>
                </a:solidFill>
              </a:rPr>
              <a:t> in our module.</a:t>
            </a:r>
          </a:p>
          <a:p>
            <a:pPr algn="just">
              <a:lnSpc>
                <a:spcPct val="170000"/>
              </a:lnSpc>
            </a:pPr>
            <a:endParaRPr lang="en-US" sz="700" dirty="0" smtClean="0">
              <a:solidFill>
                <a:schemeClr val="tx1"/>
              </a:solidFill>
            </a:endParaRPr>
          </a:p>
          <a:p>
            <a:pPr algn="just">
              <a:lnSpc>
                <a:spcPct val="170000"/>
              </a:lnSpc>
            </a:pPr>
            <a:endParaRPr lang="en-US" sz="700" dirty="0" smtClean="0">
              <a:solidFill>
                <a:schemeClr val="tx1"/>
              </a:solidFill>
            </a:endParaRPr>
          </a:p>
          <a:p>
            <a:pPr algn="just">
              <a:lnSpc>
                <a:spcPct val="170000"/>
              </a:lnSpc>
            </a:pPr>
            <a:endParaRPr lang="en-US" sz="700" dirty="0" smtClean="0">
              <a:solidFill>
                <a:schemeClr val="tx1"/>
              </a:solidFill>
            </a:endParaRPr>
          </a:p>
          <a:p>
            <a:pPr algn="just">
              <a:lnSpc>
                <a:spcPct val="170000"/>
              </a:lnSpc>
              <a:buNone/>
            </a:pPr>
            <a:endParaRPr lang="en-US" sz="700" dirty="0" smtClean="0">
              <a:solidFill>
                <a:schemeClr val="tx1"/>
              </a:solidFill>
            </a:endParaRPr>
          </a:p>
          <a:p>
            <a:pPr algn="just">
              <a:lnSpc>
                <a:spcPct val="170000"/>
              </a:lnSpc>
            </a:pPr>
            <a:r>
              <a:rPr lang="en-US" dirty="0" smtClean="0">
                <a:solidFill>
                  <a:schemeClr val="tx1"/>
                </a:solidFill>
              </a:rPr>
              <a:t>$resource service returns resource object it has action methods which provides high-level behaviors so that we can interact with that methods without the need to interact with the low level $http service.</a:t>
            </a:r>
          </a:p>
          <a:p>
            <a:pPr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1712669" y="3425375"/>
            <a:ext cx="5283200" cy="609598"/>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chemeClr val="tx1"/>
                </a:solidFill>
                <a:latin typeface="Candara" pitchFamily="34" charset="0"/>
              </a:rPr>
              <a:t>&lt;script </a:t>
            </a:r>
            <a:r>
              <a:rPr lang="en-US" sz="1600" dirty="0" err="1" smtClean="0">
                <a:solidFill>
                  <a:schemeClr val="tx1"/>
                </a:solidFill>
                <a:latin typeface="Candara" pitchFamily="34" charset="0"/>
              </a:rPr>
              <a:t>src</a:t>
            </a:r>
            <a:r>
              <a:rPr lang="en-US" sz="1600" dirty="0" smtClean="0">
                <a:solidFill>
                  <a:schemeClr val="tx1"/>
                </a:solidFill>
                <a:latin typeface="Candara" pitchFamily="34" charset="0"/>
              </a:rPr>
              <a:t>="angular-resource.js"&gt;&lt;/script&gt;</a:t>
            </a: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ngResource</a:t>
            </a:r>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resourceService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1800493"/>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Creating and Registering Services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Built-In Services</a:t>
            </a: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a:t>
            </a:r>
            <a:r>
              <a:rPr lang="en-US" dirty="0" err="1" smtClean="0"/>
              <a:t>anchorScroll</a:t>
            </a:r>
            <a:r>
              <a:rPr lang="en-US" dirty="0" smtClean="0"/>
              <a:t>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a:t>
            </a:r>
            <a:r>
              <a:rPr lang="en-US" dirty="0" err="1" smtClean="0">
                <a:solidFill>
                  <a:schemeClr val="tx1"/>
                </a:solidFill>
              </a:rPr>
              <a:t>anchorScrollService</a:t>
            </a:r>
            <a:r>
              <a:rPr lang="en-US" dirty="0" smtClean="0">
                <a:solidFill>
                  <a:schemeClr val="tx1"/>
                </a:solidFill>
              </a:rPr>
              <a:t> checks current value of $</a:t>
            </a:r>
            <a:r>
              <a:rPr lang="en-US" dirty="0" err="1" smtClean="0">
                <a:solidFill>
                  <a:schemeClr val="tx1"/>
                </a:solidFill>
              </a:rPr>
              <a:t>location.hash</a:t>
            </a:r>
            <a:r>
              <a:rPr lang="en-US" dirty="0" smtClean="0">
                <a:solidFill>
                  <a:schemeClr val="tx1"/>
                </a:solidFill>
              </a:rPr>
              <a:t>() and scrolls to the related element.</a:t>
            </a:r>
          </a:p>
          <a:p>
            <a:pPr algn="just">
              <a:lnSpc>
                <a:spcPct val="170000"/>
              </a:lnSpc>
            </a:pPr>
            <a:r>
              <a:rPr lang="en-US" dirty="0" smtClean="0">
                <a:solidFill>
                  <a:schemeClr val="tx1"/>
                </a:solidFill>
              </a:rPr>
              <a:t>By calling $</a:t>
            </a:r>
            <a:r>
              <a:rPr lang="en-US" dirty="0" err="1" smtClean="0">
                <a:solidFill>
                  <a:schemeClr val="tx1"/>
                </a:solidFill>
              </a:rPr>
              <a:t>anchorScrollProvider.disableAutoScrolling</a:t>
            </a:r>
            <a:r>
              <a:rPr lang="en-US" dirty="0" smtClean="0">
                <a:solidFill>
                  <a:schemeClr val="tx1"/>
                </a:solidFill>
              </a:rPr>
              <a:t>() we can disable this feature.</a:t>
            </a:r>
          </a:p>
          <a:p>
            <a:pPr algn="just">
              <a:lnSpc>
                <a:spcPct val="170000"/>
              </a:lnSpc>
              <a:buNone/>
            </a:pPr>
            <a:endParaRPr lang="en-US" sz="700" dirty="0" smtClean="0">
              <a:solidFill>
                <a:schemeClr val="tx1"/>
              </a:solidFill>
            </a:endParaRPr>
          </a:p>
        </p:txBody>
      </p:sp>
      <p:sp>
        <p:nvSpPr>
          <p:cNvPr id="4" name="Rounded Rectangle 3"/>
          <p:cNvSpPr/>
          <p:nvPr/>
        </p:nvSpPr>
        <p:spPr>
          <a:xfrm>
            <a:off x="464457" y="2873829"/>
            <a:ext cx="8011886" cy="3338285"/>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&lt;div id="</a:t>
            </a:r>
            <a:r>
              <a:rPr lang="en-US" sz="1600" dirty="0" err="1" smtClean="0">
                <a:solidFill>
                  <a:schemeClr val="tx1"/>
                </a:solidFill>
                <a:latin typeface="Candara" pitchFamily="34" charset="0"/>
              </a:rPr>
              <a:t>scrollArea</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ScrollController</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&lt;a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-click="</a:t>
            </a:r>
            <a:r>
              <a:rPr lang="en-US" sz="1600" dirty="0" err="1" smtClean="0">
                <a:solidFill>
                  <a:schemeClr val="tx1"/>
                </a:solidFill>
                <a:latin typeface="Candara" pitchFamily="34" charset="0"/>
              </a:rPr>
              <a:t>gotoBottom</a:t>
            </a:r>
            <a:r>
              <a:rPr lang="en-US" sz="1600" dirty="0" smtClean="0">
                <a:solidFill>
                  <a:schemeClr val="tx1"/>
                </a:solidFill>
                <a:latin typeface="Candara" pitchFamily="34" charset="0"/>
              </a:rPr>
              <a:t>()"&gt;Go to bottom&lt;/a&gt;</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&lt;a id="bottom"&gt;&lt;/a&gt; You're at the bottom!</a:t>
            </a:r>
          </a:p>
          <a:p>
            <a:pPr lvl="1"/>
            <a:r>
              <a:rPr lang="en-US" sz="1600" dirty="0" smtClean="0">
                <a:solidFill>
                  <a:schemeClr val="tx1"/>
                </a:solidFill>
                <a:latin typeface="Candara" pitchFamily="34" charset="0"/>
              </a:rPr>
              <a:t>&lt;/div&gt;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ScrollController',function</a:t>
            </a:r>
            <a:r>
              <a:rPr lang="en-US" sz="1600" dirty="0" smtClean="0">
                <a:solidFill>
                  <a:schemeClr val="tx1"/>
                </a:solidFill>
                <a:latin typeface="Candara" pitchFamily="34" charset="0"/>
              </a:rPr>
              <a:t> ($scope, $location, $</a:t>
            </a:r>
            <a:r>
              <a:rPr lang="en-US" sz="1600" dirty="0" err="1" smtClean="0">
                <a:solidFill>
                  <a:schemeClr val="tx1"/>
                </a:solidFill>
                <a:latin typeface="Candara" pitchFamily="34" charset="0"/>
              </a:rPr>
              <a:t>anchorScroll</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scope.gotoBottom</a:t>
            </a:r>
            <a:r>
              <a:rPr lang="en-US" sz="1600" dirty="0" smtClean="0">
                <a:solidFill>
                  <a:schemeClr val="tx1"/>
                </a:solidFill>
                <a:latin typeface="Candara" pitchFamily="34" charset="0"/>
              </a:rPr>
              <a:t> = function()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location.hash</a:t>
            </a:r>
            <a:r>
              <a:rPr lang="en-US" sz="1600" dirty="0" smtClean="0">
                <a:solidFill>
                  <a:schemeClr val="tx1"/>
                </a:solidFill>
                <a:latin typeface="Candara" pitchFamily="34" charset="0"/>
              </a:rPr>
              <a:t>('bottom');</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anchorScroll</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                    });</a:t>
            </a:r>
          </a:p>
          <a:p>
            <a:pPr lvl="1"/>
            <a:endParaRPr lang="en-US" sz="1600" dirty="0"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anchorScrollService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a:t>
            </a:r>
            <a:r>
              <a:rPr lang="en-US" dirty="0" err="1" smtClean="0"/>
              <a:t>cacheFactory</a:t>
            </a:r>
            <a:r>
              <a:rPr lang="en-US" dirty="0" smtClean="0"/>
              <a:t>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We can cache the objects using $</a:t>
            </a:r>
            <a:r>
              <a:rPr lang="en-US" dirty="0" err="1" smtClean="0">
                <a:solidFill>
                  <a:schemeClr val="tx1"/>
                </a:solidFill>
              </a:rPr>
              <a:t>cacheFactory</a:t>
            </a:r>
            <a:r>
              <a:rPr lang="en-US" dirty="0" smtClean="0">
                <a:solidFill>
                  <a:schemeClr val="tx1"/>
                </a:solidFill>
              </a:rPr>
              <a:t> service</a:t>
            </a:r>
          </a:p>
          <a:p>
            <a:pPr algn="just">
              <a:lnSpc>
                <a:spcPct val="170000"/>
              </a:lnSpc>
            </a:pPr>
            <a:r>
              <a:rPr lang="en-US" dirty="0" smtClean="0">
                <a:solidFill>
                  <a:schemeClr val="tx1"/>
                </a:solidFill>
              </a:rPr>
              <a:t>cache object has the following set of methods:</a:t>
            </a:r>
          </a:p>
          <a:p>
            <a:pPr lvl="1" algn="just">
              <a:lnSpc>
                <a:spcPct val="170000"/>
              </a:lnSpc>
            </a:pPr>
            <a:r>
              <a:rPr lang="en-US" dirty="0" smtClean="0">
                <a:solidFill>
                  <a:schemeClr val="tx1"/>
                </a:solidFill>
              </a:rPr>
              <a:t>{object} info() — Returns id, size, and options of cache.</a:t>
            </a:r>
          </a:p>
          <a:p>
            <a:pPr lvl="1" algn="just">
              <a:lnSpc>
                <a:spcPct val="170000"/>
              </a:lnSpc>
            </a:pPr>
            <a:r>
              <a:rPr lang="en-US" dirty="0" smtClean="0">
                <a:solidFill>
                  <a:schemeClr val="tx1"/>
                </a:solidFill>
              </a:rPr>
              <a:t>{{*}} put({string} key, {*} value) — Puts a new key-value pair into the cache and returns it.</a:t>
            </a:r>
          </a:p>
          <a:p>
            <a:pPr lvl="1" algn="just">
              <a:lnSpc>
                <a:spcPct val="170000"/>
              </a:lnSpc>
            </a:pPr>
            <a:r>
              <a:rPr lang="en-US" dirty="0" smtClean="0">
                <a:solidFill>
                  <a:schemeClr val="tx1"/>
                </a:solidFill>
              </a:rPr>
              <a:t>{{*}} get({string} key) — Returns cached value for key or undefined for cache miss.</a:t>
            </a:r>
          </a:p>
          <a:p>
            <a:pPr lvl="1" algn="just">
              <a:lnSpc>
                <a:spcPct val="170000"/>
              </a:lnSpc>
            </a:pPr>
            <a:r>
              <a:rPr lang="en-US" dirty="0" smtClean="0">
                <a:solidFill>
                  <a:schemeClr val="tx1"/>
                </a:solidFill>
              </a:rPr>
              <a:t>{void} remove({string} key) — Removes a key-value pair from the cache.</a:t>
            </a:r>
          </a:p>
          <a:p>
            <a:pPr lvl="1" algn="just">
              <a:lnSpc>
                <a:spcPct val="170000"/>
              </a:lnSpc>
            </a:pPr>
            <a:r>
              <a:rPr lang="en-US" dirty="0" smtClean="0">
                <a:solidFill>
                  <a:schemeClr val="tx1"/>
                </a:solidFill>
              </a:rPr>
              <a:t>{void} </a:t>
            </a:r>
            <a:r>
              <a:rPr lang="en-US" dirty="0" err="1" smtClean="0">
                <a:solidFill>
                  <a:schemeClr val="tx1"/>
                </a:solidFill>
              </a:rPr>
              <a:t>removeAll</a:t>
            </a:r>
            <a:r>
              <a:rPr lang="en-US" dirty="0" smtClean="0">
                <a:solidFill>
                  <a:schemeClr val="tx1"/>
                </a:solidFill>
              </a:rPr>
              <a:t>() — Removes all cached values.</a:t>
            </a:r>
          </a:p>
          <a:p>
            <a:pPr lvl="1" algn="just">
              <a:lnSpc>
                <a:spcPct val="170000"/>
              </a:lnSpc>
            </a:pPr>
            <a:r>
              <a:rPr lang="en-US" dirty="0" smtClean="0">
                <a:solidFill>
                  <a:schemeClr val="tx1"/>
                </a:solidFill>
              </a:rPr>
              <a:t>{void} destroy() — Removes references to this cache from $</a:t>
            </a:r>
            <a:r>
              <a:rPr lang="en-US" dirty="0" err="1" smtClean="0">
                <a:solidFill>
                  <a:schemeClr val="tx1"/>
                </a:solidFill>
              </a:rPr>
              <a:t>cacheFactory</a:t>
            </a:r>
            <a:r>
              <a:rPr lang="en-US" dirty="0" smtClean="0">
                <a:solidFill>
                  <a:schemeClr val="tx1"/>
                </a:solidFill>
              </a:rPr>
              <a:t>.</a:t>
            </a:r>
          </a:p>
          <a:p>
            <a:pPr algn="just">
              <a:lnSpc>
                <a:spcPct val="170000"/>
              </a:lnSpc>
            </a:pPr>
            <a:r>
              <a:rPr lang="en-US" dirty="0" smtClean="0">
                <a:solidFill>
                  <a:schemeClr val="tx1"/>
                </a:solidFill>
              </a:rPr>
              <a:t>We can limit the number of items in the cache</a:t>
            </a:r>
          </a:p>
          <a:p>
            <a:pPr lvl="1" algn="just">
              <a:lnSpc>
                <a:spcPct val="170000"/>
              </a:lnSpc>
            </a:pPr>
            <a:r>
              <a:rPr lang="en-US" dirty="0" smtClean="0">
                <a:solidFill>
                  <a:schemeClr val="tx1"/>
                </a:solidFill>
              </a:rPr>
              <a:t>$</a:t>
            </a:r>
            <a:r>
              <a:rPr lang="en-US" dirty="0" err="1" smtClean="0">
                <a:solidFill>
                  <a:schemeClr val="tx1"/>
                </a:solidFill>
              </a:rPr>
              <a:t>cacheFactory</a:t>
            </a:r>
            <a:r>
              <a:rPr lang="en-US" dirty="0" smtClean="0">
                <a:solidFill>
                  <a:schemeClr val="tx1"/>
                </a:solidFill>
              </a:rPr>
              <a:t>('</a:t>
            </a:r>
            <a:r>
              <a:rPr lang="en-US" dirty="0" err="1" smtClean="0">
                <a:solidFill>
                  <a:schemeClr val="tx1"/>
                </a:solidFill>
              </a:rPr>
              <a:t>customCache</a:t>
            </a:r>
            <a:r>
              <a:rPr lang="en-US" dirty="0" smtClean="0">
                <a:solidFill>
                  <a:schemeClr val="tx1"/>
                </a:solidFill>
              </a:rPr>
              <a:t>',{capacity:2})</a:t>
            </a:r>
          </a:p>
          <a:p>
            <a:pPr algn="just">
              <a:lnSpc>
                <a:spcPct val="170000"/>
              </a:lnSpc>
              <a:buNone/>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cacheFactoryService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$compile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$compile service compiles an HTML string or DOM into a template and produces a template function, which can then be used to link scope and the template together.</a:t>
            </a:r>
          </a:p>
          <a:p>
            <a:pPr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464457" y="2481943"/>
            <a:ext cx="8331200" cy="3599543"/>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ServiceController</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&lt;div id="target"&gt;&lt;/div&gt;</a:t>
            </a:r>
          </a:p>
          <a:p>
            <a:pPr lvl="1"/>
            <a:r>
              <a:rPr lang="en-US" sz="1600" dirty="0" smtClean="0">
                <a:solidFill>
                  <a:schemeClr val="tx1"/>
                </a:solidFill>
                <a:latin typeface="Candara" pitchFamily="34" charset="0"/>
              </a:rPr>
              <a:t>    Markup : &lt;input type="text"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-model="markup"/&gt;&lt;</a:t>
            </a:r>
            <a:r>
              <a:rPr lang="en-US" sz="1600" dirty="0" err="1" smtClean="0">
                <a:solidFill>
                  <a:schemeClr val="tx1"/>
                </a:solidFill>
                <a:latin typeface="Candara" pitchFamily="34" charset="0"/>
              </a:rPr>
              <a:t>br</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&lt;input type="button"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-click="</a:t>
            </a:r>
            <a:r>
              <a:rPr lang="en-US" sz="1600" dirty="0" err="1" smtClean="0">
                <a:solidFill>
                  <a:schemeClr val="tx1"/>
                </a:solidFill>
                <a:latin typeface="Candara" pitchFamily="34" charset="0"/>
              </a:rPr>
              <a:t>appendToDivElement</a:t>
            </a:r>
            <a:r>
              <a:rPr lang="en-US" sz="1600" dirty="0" smtClean="0">
                <a:solidFill>
                  <a:schemeClr val="tx1"/>
                </a:solidFill>
                <a:latin typeface="Candara" pitchFamily="34" charset="0"/>
              </a:rPr>
              <a:t>(markup)" value="Append"/&gt;</a:t>
            </a:r>
          </a:p>
          <a:p>
            <a:pPr lvl="1"/>
            <a:r>
              <a:rPr lang="en-US" sz="1600" dirty="0" smtClean="0">
                <a:solidFill>
                  <a:schemeClr val="tx1"/>
                </a:solidFill>
                <a:latin typeface="Candara" pitchFamily="34" charset="0"/>
              </a:rPr>
              <a:t>&lt;/div&gt;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ServiceController",function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scope,$compile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scope.appendToDivElement</a:t>
            </a:r>
            <a:r>
              <a:rPr lang="en-US" sz="1600" dirty="0" smtClean="0">
                <a:solidFill>
                  <a:schemeClr val="tx1"/>
                </a:solidFill>
                <a:latin typeface="Candara" pitchFamily="34" charset="0"/>
              </a:rPr>
              <a:t>= function(markup){</a:t>
            </a:r>
          </a:p>
          <a:p>
            <a:pPr lvl="1"/>
            <a:r>
              <a:rPr lang="en-US" sz="1600" dirty="0" smtClean="0">
                <a:solidFill>
                  <a:schemeClr val="tx1"/>
                </a:solidFill>
                <a:latin typeface="Candara" pitchFamily="34" charset="0"/>
              </a:rPr>
              <a:t>		return </a:t>
            </a:r>
            <a:r>
              <a:rPr lang="en-US" sz="1600" dirty="0" err="1" smtClean="0">
                <a:solidFill>
                  <a:schemeClr val="tx1"/>
                </a:solidFill>
                <a:latin typeface="Candara" pitchFamily="34" charset="0"/>
              </a:rPr>
              <a:t>angular.element</a:t>
            </a:r>
            <a:r>
              <a:rPr lang="en-US" sz="1600" dirty="0" smtClean="0">
                <a:solidFill>
                  <a:schemeClr val="tx1"/>
                </a:solidFill>
                <a:latin typeface="Candara" pitchFamily="34" charset="0"/>
              </a:rPr>
              <a:t>('#target').append($compile(markup)($scope));</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compileService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$locale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$locale service provides localization rules for Angular components.</a:t>
            </a:r>
          </a:p>
          <a:p>
            <a:pPr algn="just">
              <a:lnSpc>
                <a:spcPct val="170000"/>
              </a:lnSpc>
            </a:pPr>
            <a:r>
              <a:rPr lang="en-US" dirty="0" smtClean="0">
                <a:solidFill>
                  <a:schemeClr val="tx1"/>
                </a:solidFill>
              </a:rPr>
              <a:t>locale id formatted as </a:t>
            </a:r>
            <a:r>
              <a:rPr lang="en-US" dirty="0" err="1" smtClean="0">
                <a:solidFill>
                  <a:schemeClr val="tx1"/>
                </a:solidFill>
              </a:rPr>
              <a:t>languageId-countryId</a:t>
            </a:r>
            <a:r>
              <a:rPr lang="en-US" dirty="0" smtClean="0">
                <a:solidFill>
                  <a:schemeClr val="tx1"/>
                </a:solidFill>
              </a:rPr>
              <a:t> (e.g. en-us)</a:t>
            </a:r>
          </a:p>
          <a:p>
            <a:pPr algn="just">
              <a:lnSpc>
                <a:spcPct val="170000"/>
              </a:lnSpc>
            </a:pPr>
            <a:r>
              <a:rPr lang="en-US" dirty="0" smtClean="0">
                <a:solidFill>
                  <a:schemeClr val="tx1"/>
                </a:solidFill>
              </a:rPr>
              <a:t>locale script files are available under i18n folder it needs to be referred in html.</a:t>
            </a:r>
          </a:p>
          <a:p>
            <a:pPr lvl="1" algn="just">
              <a:lnSpc>
                <a:spcPct val="170000"/>
              </a:lnSpc>
            </a:pPr>
            <a:r>
              <a:rPr lang="en-US" dirty="0" smtClean="0">
                <a:solidFill>
                  <a:schemeClr val="tx1"/>
                </a:solidFill>
              </a:rPr>
              <a:t>angular-locale_hi-in.js (</a:t>
            </a:r>
            <a:r>
              <a:rPr lang="en-US" dirty="0" err="1" smtClean="0">
                <a:solidFill>
                  <a:schemeClr val="tx1"/>
                </a:solidFill>
              </a:rPr>
              <a:t>hindi</a:t>
            </a:r>
            <a:r>
              <a:rPr lang="en-US" dirty="0" smtClean="0">
                <a:solidFill>
                  <a:schemeClr val="tx1"/>
                </a:solidFill>
              </a:rPr>
              <a:t>)</a:t>
            </a:r>
          </a:p>
          <a:p>
            <a:pPr lvl="1" algn="just">
              <a:lnSpc>
                <a:spcPct val="170000"/>
              </a:lnSpc>
            </a:pPr>
            <a:r>
              <a:rPr lang="en-US" dirty="0" smtClean="0">
                <a:solidFill>
                  <a:schemeClr val="tx1"/>
                </a:solidFill>
              </a:rPr>
              <a:t>angular-locale_ta-in.js (</a:t>
            </a:r>
            <a:r>
              <a:rPr lang="en-US" dirty="0" err="1" smtClean="0">
                <a:solidFill>
                  <a:schemeClr val="tx1"/>
                </a:solidFill>
              </a:rPr>
              <a:t>tamil</a:t>
            </a:r>
            <a:r>
              <a:rPr lang="en-US" dirty="0" smtClean="0">
                <a:solidFill>
                  <a:schemeClr val="tx1"/>
                </a:solidFill>
              </a:rPr>
              <a:t>)</a:t>
            </a: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449943" y="3585031"/>
            <a:ext cx="8331200" cy="2510972"/>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-app=" </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ServiceController</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&lt;h2&gt;{{ </a:t>
            </a:r>
            <a:r>
              <a:rPr lang="en-US" sz="1600" dirty="0" err="1" smtClean="0">
                <a:solidFill>
                  <a:schemeClr val="tx1"/>
                </a:solidFill>
                <a:latin typeface="Candara" pitchFamily="34" charset="0"/>
              </a:rPr>
              <a:t>todayDate</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date:dateFormat</a:t>
            </a:r>
            <a:r>
              <a:rPr lang="en-US" sz="1600" dirty="0" smtClean="0">
                <a:solidFill>
                  <a:schemeClr val="tx1"/>
                </a:solidFill>
                <a:latin typeface="Candara" pitchFamily="34" charset="0"/>
              </a:rPr>
              <a:t> }}&lt;/h2&gt;</a:t>
            </a:r>
          </a:p>
          <a:p>
            <a:pPr lvl="1"/>
            <a:r>
              <a:rPr lang="en-US" sz="1600" dirty="0" smtClean="0">
                <a:solidFill>
                  <a:schemeClr val="tx1"/>
                </a:solidFill>
                <a:latin typeface="Candara" pitchFamily="34" charset="0"/>
              </a:rPr>
              <a:t>&lt;/div&gt;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ServiceController",function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scope,$locale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scope.todayDate</a:t>
            </a:r>
            <a:r>
              <a:rPr lang="en-US" sz="1600" dirty="0" smtClean="0">
                <a:solidFill>
                  <a:schemeClr val="tx1"/>
                </a:solidFill>
                <a:latin typeface="Candara" pitchFamily="34" charset="0"/>
              </a:rPr>
              <a:t> = new Date();</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scope.dateFormat</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locale.DATETIME_FORMATS.fullDate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localeService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4.3: Built-In Services</a:t>
            </a:r>
            <a:r>
              <a:rPr lang="en-US" dirty="0" smtClean="0"/>
              <a:t/>
            </a:r>
            <a:br>
              <a:rPr lang="en-US" dirty="0" smtClean="0"/>
            </a:br>
            <a:r>
              <a:rPr lang="en-US" dirty="0" smtClean="0"/>
              <a:t> $timeout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$timeout is a wrapper for </a:t>
            </a:r>
            <a:r>
              <a:rPr lang="en-US" dirty="0" err="1" smtClean="0">
                <a:solidFill>
                  <a:schemeClr val="tx1"/>
                </a:solidFill>
              </a:rPr>
              <a:t>window.setTimeout</a:t>
            </a:r>
            <a:r>
              <a:rPr lang="en-US" dirty="0" smtClean="0">
                <a:solidFill>
                  <a:schemeClr val="tx1"/>
                </a:solidFill>
              </a:rPr>
              <a:t> function.</a:t>
            </a:r>
          </a:p>
          <a:p>
            <a:pPr algn="just">
              <a:lnSpc>
                <a:spcPct val="170000"/>
              </a:lnSpc>
            </a:pPr>
            <a:r>
              <a:rPr lang="en-US" dirty="0" smtClean="0">
                <a:solidFill>
                  <a:schemeClr val="tx1"/>
                </a:solidFill>
              </a:rPr>
              <a:t>The return value of registering a timeout function is a promise, which will be resolved when the timeout is reached and the timeout function is executed.</a:t>
            </a:r>
          </a:p>
          <a:p>
            <a:pPr algn="just">
              <a:lnSpc>
                <a:spcPct val="170000"/>
              </a:lnSpc>
            </a:pPr>
            <a:r>
              <a:rPr lang="en-US" dirty="0" smtClean="0">
                <a:solidFill>
                  <a:schemeClr val="tx1"/>
                </a:solidFill>
              </a:rPr>
              <a:t>To cancel a timeout request, call $</a:t>
            </a:r>
            <a:r>
              <a:rPr lang="en-US" dirty="0" err="1" smtClean="0">
                <a:solidFill>
                  <a:schemeClr val="tx1"/>
                </a:solidFill>
              </a:rPr>
              <a:t>timeout.cancel</a:t>
            </a:r>
            <a:r>
              <a:rPr lang="en-US" dirty="0" smtClean="0">
                <a:solidFill>
                  <a:schemeClr val="tx1"/>
                </a:solidFill>
              </a:rPr>
              <a:t>(promise).</a:t>
            </a: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buNone/>
            </a:pPr>
            <a:endParaRPr lang="en-US" sz="700" dirty="0" smtClean="0">
              <a:solidFill>
                <a:schemeClr val="tx1"/>
              </a:solidFill>
            </a:endParaRPr>
          </a:p>
        </p:txBody>
      </p:sp>
      <p:sp>
        <p:nvSpPr>
          <p:cNvPr id="4" name="Rounded Rectangle 3"/>
          <p:cNvSpPr/>
          <p:nvPr/>
        </p:nvSpPr>
        <p:spPr>
          <a:xfrm>
            <a:off x="449943" y="3251200"/>
            <a:ext cx="8331200" cy="2772229"/>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-app="</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ServiceController</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&lt;h2&gt;Display Company Name in 5 sec(s): {{ </a:t>
            </a:r>
            <a:r>
              <a:rPr lang="en-US" sz="1600" dirty="0" err="1" smtClean="0">
                <a:solidFill>
                  <a:schemeClr val="tx1"/>
                </a:solidFill>
                <a:latin typeface="Candara" pitchFamily="34" charset="0"/>
              </a:rPr>
              <a:t>companyName</a:t>
            </a:r>
            <a:r>
              <a:rPr lang="en-US" sz="1600" dirty="0" smtClean="0">
                <a:solidFill>
                  <a:schemeClr val="tx1"/>
                </a:solidFill>
                <a:latin typeface="Candara" pitchFamily="34" charset="0"/>
              </a:rPr>
              <a:t> }}&lt;/h2&gt;</a:t>
            </a:r>
          </a:p>
          <a:p>
            <a:pPr lvl="1"/>
            <a:r>
              <a:rPr lang="en-US" sz="1600" dirty="0" smtClean="0">
                <a:solidFill>
                  <a:schemeClr val="tx1"/>
                </a:solidFill>
                <a:latin typeface="Candara" pitchFamily="34" charset="0"/>
              </a:rPr>
              <a:t>&lt;/div&gt;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ServiceController",function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scope,$timeout,$interval</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timoutPromise</a:t>
            </a:r>
            <a:r>
              <a:rPr lang="en-US" sz="1600" dirty="0" smtClean="0">
                <a:solidFill>
                  <a:schemeClr val="tx1"/>
                </a:solidFill>
                <a:latin typeface="Candara" pitchFamily="34" charset="0"/>
              </a:rPr>
              <a:t> = $timeout(function(){</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scope.companyName</a:t>
            </a:r>
            <a:r>
              <a:rPr lang="en-US" sz="1600" dirty="0" smtClean="0">
                <a:solidFill>
                  <a:schemeClr val="tx1"/>
                </a:solidFill>
                <a:latin typeface="Candara" pitchFamily="34" charset="0"/>
              </a:rPr>
              <a:t> = "IGATE";</a:t>
            </a:r>
          </a:p>
          <a:p>
            <a:pPr lvl="1"/>
            <a:r>
              <a:rPr lang="en-US" sz="1600" dirty="0" smtClean="0">
                <a:solidFill>
                  <a:schemeClr val="tx1"/>
                </a:solidFill>
                <a:latin typeface="Candara" pitchFamily="34" charset="0"/>
              </a:rPr>
              <a:t>	},5000);</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timeoutService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4.1: </a:t>
            </a:r>
            <a:r>
              <a:rPr lang="en-US" sz="1200" dirty="0" err="1" smtClean="0"/>
              <a:t>AngularJS</a:t>
            </a:r>
            <a:r>
              <a:rPr lang="en-US" sz="1200" dirty="0" smtClean="0"/>
              <a:t> Service Introduction</a:t>
            </a:r>
            <a:br>
              <a:rPr lang="en-US" sz="1200" dirty="0" smtClean="0"/>
            </a:br>
            <a:r>
              <a:rPr lang="en-US" dirty="0" smtClean="0"/>
              <a:t> Service Introduction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 Service is just a simple JavaScript object that does some sort of work. It  is typically stateless and encapsulates some sort of functionality.</a:t>
            </a:r>
          </a:p>
          <a:p>
            <a:pPr algn="just">
              <a:lnSpc>
                <a:spcPct val="170000"/>
              </a:lnSpc>
            </a:pPr>
            <a:r>
              <a:rPr lang="en-US" dirty="0" smtClean="0">
                <a:solidFill>
                  <a:schemeClr val="tx1"/>
                </a:solidFill>
              </a:rPr>
              <a:t>As a best practice we need to place the business logic into a service instead of placing it in the controller. It help us adhere to the Single Responsibility Principle(SRP) and Dependency Inversion Principle (DIP) as well as make the service reusable. </a:t>
            </a:r>
          </a:p>
          <a:p>
            <a:pPr algn="just">
              <a:lnSpc>
                <a:spcPct val="170000"/>
              </a:lnSpc>
            </a:pPr>
            <a:r>
              <a:rPr lang="en-US" dirty="0" smtClean="0">
                <a:solidFill>
                  <a:schemeClr val="tx1"/>
                </a:solidFill>
              </a:rPr>
              <a:t>Service can be used with controller, directive to construct  model.</a:t>
            </a:r>
          </a:p>
          <a:p>
            <a:pPr algn="just">
              <a:lnSpc>
                <a:spcPct val="170000"/>
              </a:lnSpc>
            </a:pPr>
            <a:r>
              <a:rPr lang="en-US" dirty="0" smtClean="0">
                <a:solidFill>
                  <a:schemeClr val="tx1"/>
                </a:solidFill>
              </a:rPr>
              <a:t>Services provide a method for us to keep data around for the lifetime of the app and communicate across controllers in a consistent manner.</a:t>
            </a:r>
          </a:p>
          <a:p>
            <a:pPr algn="just">
              <a:lnSpc>
                <a:spcPct val="170000"/>
              </a:lnSpc>
            </a:pPr>
            <a:r>
              <a:rPr lang="en-US" dirty="0" smtClean="0">
                <a:solidFill>
                  <a:schemeClr val="tx1"/>
                </a:solidFill>
              </a:rPr>
              <a:t>Services are singleton objects that are instantiated only once per app (by the $injector) and </a:t>
            </a:r>
            <a:r>
              <a:rPr lang="en-US" dirty="0" err="1" smtClean="0">
                <a:solidFill>
                  <a:schemeClr val="tx1"/>
                </a:solidFill>
              </a:rPr>
              <a:t>lazyloaded</a:t>
            </a:r>
            <a:r>
              <a:rPr lang="en-US" dirty="0" smtClean="0">
                <a:solidFill>
                  <a:schemeClr val="tx1"/>
                </a:solidFill>
              </a:rPr>
              <a:t> (created only when necessary).</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3"/>
            <a:ext cx="6129595" cy="5302493"/>
          </a:xfrm>
        </p:spPr>
        <p:txBody>
          <a:bodyPr>
            <a:normAutofit/>
          </a:bodyPr>
          <a:lstStyle/>
          <a:p>
            <a:pPr algn="just">
              <a:lnSpc>
                <a:spcPct val="150000"/>
              </a:lnSpc>
            </a:pPr>
            <a:r>
              <a:rPr lang="en-US" dirty="0" smtClean="0">
                <a:solidFill>
                  <a:schemeClr val="tx1"/>
                </a:solidFill>
              </a:rPr>
              <a:t>Service is just a simple JavaScript object that does some sort of work.</a:t>
            </a:r>
          </a:p>
          <a:p>
            <a:pPr algn="just">
              <a:lnSpc>
                <a:spcPct val="150000"/>
              </a:lnSpc>
            </a:pPr>
            <a:r>
              <a:rPr lang="en-US" dirty="0" smtClean="0">
                <a:solidFill>
                  <a:schemeClr val="tx1"/>
                </a:solidFill>
              </a:rPr>
              <a:t>We can create service using five different ways</a:t>
            </a:r>
          </a:p>
          <a:p>
            <a:pPr algn="just">
              <a:lnSpc>
                <a:spcPct val="150000"/>
              </a:lnSpc>
            </a:pPr>
            <a:r>
              <a:rPr lang="en-US" dirty="0" smtClean="0">
                <a:solidFill>
                  <a:schemeClr val="tx1"/>
                </a:solidFill>
              </a:rPr>
              <a:t>Angular services are substitutable objects that are wired together using dependency injection (DI).</a:t>
            </a:r>
          </a:p>
          <a:p>
            <a:pPr algn="just">
              <a:lnSpc>
                <a:spcPct val="150000"/>
              </a:lnSpc>
            </a:pPr>
            <a:r>
              <a:rPr lang="en-US" dirty="0" smtClean="0">
                <a:solidFill>
                  <a:schemeClr val="tx1"/>
                </a:solidFill>
              </a:rPr>
              <a:t>A promise is an object with a then method, then() function accepts 2 functions as parameters which gets executed when the promise gets fulfilled and rejected respectively.</a:t>
            </a:r>
          </a:p>
          <a:p>
            <a:pPr algn="just">
              <a:lnSpc>
                <a:spcPct val="150000"/>
              </a:lnSpc>
            </a:pPr>
            <a:r>
              <a:rPr lang="en-US" dirty="0" err="1" smtClean="0">
                <a:solidFill>
                  <a:schemeClr val="tx1"/>
                </a:solidFill>
              </a:rPr>
              <a:t>AngularJS's</a:t>
            </a:r>
            <a:r>
              <a:rPr lang="en-US" dirty="0" smtClean="0">
                <a:solidFill>
                  <a:schemeClr val="tx1"/>
                </a:solidFill>
              </a:rPr>
              <a:t> $resource service allows us to create convenience methods for dealing with typical </a:t>
            </a:r>
            <a:r>
              <a:rPr lang="en-US" dirty="0" err="1" smtClean="0">
                <a:solidFill>
                  <a:schemeClr val="tx1"/>
                </a:solidFill>
              </a:rPr>
              <a:t>RESTful</a:t>
            </a:r>
            <a:r>
              <a:rPr lang="en-US" dirty="0" smtClean="0">
                <a:solidFill>
                  <a:schemeClr val="tx1"/>
                </a:solidFill>
              </a:rPr>
              <a:t> APIs</a:t>
            </a: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4.2: Creating and Registering a Service</a:t>
            </a:r>
            <a:r>
              <a:rPr lang="en-US" dirty="0" smtClean="0"/>
              <a:t/>
            </a:r>
            <a:br>
              <a:rPr lang="en-US" dirty="0" smtClean="0"/>
            </a:br>
            <a:r>
              <a:rPr lang="en-US" dirty="0" smtClean="0"/>
              <a:t> Creating and Registering a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 Angular comes with several built-in services along with that we can create our own services.</a:t>
            </a:r>
          </a:p>
          <a:p>
            <a:pPr algn="just">
              <a:lnSpc>
                <a:spcPct val="170000"/>
              </a:lnSpc>
            </a:pPr>
            <a:r>
              <a:rPr lang="en-US" dirty="0" smtClean="0">
                <a:solidFill>
                  <a:schemeClr val="tx1"/>
                </a:solidFill>
              </a:rPr>
              <a:t>Angular compiler can reference service and load it as a dependency for runtime once it is registered. </a:t>
            </a:r>
          </a:p>
          <a:p>
            <a:pPr algn="just">
              <a:lnSpc>
                <a:spcPct val="170000"/>
              </a:lnSpc>
            </a:pPr>
            <a:r>
              <a:rPr lang="en-US" dirty="0" smtClean="0">
                <a:solidFill>
                  <a:schemeClr val="tx1"/>
                </a:solidFill>
              </a:rPr>
              <a:t>We can create service using five different ways</a:t>
            </a:r>
          </a:p>
          <a:p>
            <a:pPr lvl="1" algn="just">
              <a:lnSpc>
                <a:spcPct val="170000"/>
              </a:lnSpc>
            </a:pPr>
            <a:r>
              <a:rPr lang="en-US" dirty="0" smtClean="0">
                <a:solidFill>
                  <a:schemeClr val="tx1"/>
                </a:solidFill>
              </a:rPr>
              <a:t>factory()</a:t>
            </a:r>
          </a:p>
          <a:p>
            <a:pPr lvl="1" algn="just">
              <a:lnSpc>
                <a:spcPct val="170000"/>
              </a:lnSpc>
            </a:pPr>
            <a:r>
              <a:rPr lang="en-US" dirty="0" smtClean="0">
                <a:solidFill>
                  <a:schemeClr val="tx1"/>
                </a:solidFill>
              </a:rPr>
              <a:t>service()</a:t>
            </a:r>
          </a:p>
          <a:p>
            <a:pPr lvl="1" algn="just">
              <a:lnSpc>
                <a:spcPct val="170000"/>
              </a:lnSpc>
            </a:pPr>
            <a:r>
              <a:rPr lang="en-US" dirty="0" smtClean="0">
                <a:solidFill>
                  <a:schemeClr val="tx1"/>
                </a:solidFill>
              </a:rPr>
              <a:t>provider()</a:t>
            </a:r>
          </a:p>
          <a:p>
            <a:pPr lvl="1" algn="just">
              <a:lnSpc>
                <a:spcPct val="170000"/>
              </a:lnSpc>
            </a:pPr>
            <a:r>
              <a:rPr lang="en-US" dirty="0" smtClean="0">
                <a:solidFill>
                  <a:schemeClr val="tx1"/>
                </a:solidFill>
              </a:rPr>
              <a:t>constant()</a:t>
            </a:r>
          </a:p>
          <a:p>
            <a:pPr lvl="1" algn="just">
              <a:lnSpc>
                <a:spcPct val="170000"/>
              </a:lnSpc>
            </a:pPr>
            <a:r>
              <a:rPr lang="en-US" dirty="0" smtClean="0">
                <a:solidFill>
                  <a:schemeClr val="tx1"/>
                </a:solidFill>
              </a:rPr>
              <a:t>value()</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 </a:t>
            </a:r>
            <a:r>
              <a:rPr lang="en-US" dirty="0" smtClean="0"/>
              <a:t/>
            </a:r>
            <a:br>
              <a:rPr lang="en-US" dirty="0" smtClean="0"/>
            </a:br>
            <a:r>
              <a:rPr lang="en-US" dirty="0" smtClean="0"/>
              <a:t> Registering  service using factory()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 The most common method for registering a service with our Angular app is through the factory() method. This method is a quick way to create and configure a service.</a:t>
            </a:r>
          </a:p>
          <a:p>
            <a:pPr algn="just">
              <a:lnSpc>
                <a:spcPct val="170000"/>
              </a:lnSpc>
            </a:pPr>
            <a:r>
              <a:rPr lang="en-US" dirty="0" smtClean="0">
                <a:solidFill>
                  <a:schemeClr val="tx1"/>
                </a:solidFill>
              </a:rPr>
              <a:t>The factory() function takes two arguments. </a:t>
            </a:r>
          </a:p>
          <a:p>
            <a:pPr lvl="1" algn="just">
              <a:lnSpc>
                <a:spcPct val="170000"/>
              </a:lnSpc>
            </a:pPr>
            <a:r>
              <a:rPr lang="en-US" dirty="0" smtClean="0">
                <a:solidFill>
                  <a:schemeClr val="tx1"/>
                </a:solidFill>
              </a:rPr>
              <a:t>Name of the service  which we want to register</a:t>
            </a:r>
          </a:p>
          <a:p>
            <a:pPr lvl="1" algn="just">
              <a:lnSpc>
                <a:spcPct val="170000"/>
              </a:lnSpc>
            </a:pPr>
            <a:r>
              <a:rPr lang="en-US" dirty="0" smtClean="0">
                <a:solidFill>
                  <a:schemeClr val="tx1"/>
                </a:solidFill>
              </a:rPr>
              <a:t>Function which runs when Angular creates the service. It will be invoked once for the duration of the app lifecycle, as the service is a singleton object. It can return anything from a primitive value to a function to an object.</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
        <p:nvSpPr>
          <p:cNvPr id="4" name="Rounded Rectangle 3"/>
          <p:cNvSpPr/>
          <p:nvPr/>
        </p:nvSpPr>
        <p:spPr>
          <a:xfrm>
            <a:off x="1088572" y="4746173"/>
            <a:ext cx="6734628" cy="1582056"/>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app.factory</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companyService",function</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return {</a:t>
            </a:r>
          </a:p>
          <a:p>
            <a:pPr lvl="1"/>
            <a:r>
              <a:rPr lang="en-US" sz="1600" dirty="0" smtClean="0">
                <a:solidFill>
                  <a:schemeClr val="tx1"/>
                </a:solidFill>
                <a:latin typeface="Candara" pitchFamily="34" charset="0"/>
              </a:rPr>
              <a:t>		company : {"Name":"IGATE", "Location":"India"}</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 </a:t>
            </a:r>
            <a:r>
              <a:rPr lang="en-US" dirty="0" smtClean="0"/>
              <a:t/>
            </a:r>
            <a:br>
              <a:rPr lang="en-US" dirty="0" smtClean="0"/>
            </a:br>
            <a:r>
              <a:rPr lang="en-US" dirty="0" smtClean="0"/>
              <a:t> Registering  service using service()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 The service() function is used to register an instance of a service using  a constructor function.</a:t>
            </a:r>
          </a:p>
          <a:p>
            <a:pPr algn="just">
              <a:lnSpc>
                <a:spcPct val="170000"/>
              </a:lnSpc>
            </a:pPr>
            <a:r>
              <a:rPr lang="en-US" dirty="0" smtClean="0">
                <a:solidFill>
                  <a:schemeClr val="tx1"/>
                </a:solidFill>
              </a:rPr>
              <a:t>The service() function will instantiate the instance using the new keyword when creating the instance.</a:t>
            </a:r>
          </a:p>
          <a:p>
            <a:pPr algn="just">
              <a:lnSpc>
                <a:spcPct val="170000"/>
              </a:lnSpc>
            </a:pPr>
            <a:r>
              <a:rPr lang="en-US" dirty="0" smtClean="0">
                <a:solidFill>
                  <a:schemeClr val="tx1"/>
                </a:solidFill>
              </a:rPr>
              <a:t>The service() function takes two arguments. </a:t>
            </a:r>
          </a:p>
          <a:p>
            <a:pPr lvl="1" algn="just">
              <a:lnSpc>
                <a:spcPct val="170000"/>
              </a:lnSpc>
            </a:pPr>
            <a:r>
              <a:rPr lang="en-US" dirty="0" smtClean="0">
                <a:solidFill>
                  <a:schemeClr val="tx1"/>
                </a:solidFill>
              </a:rPr>
              <a:t>Name of the service  which we want to register</a:t>
            </a:r>
          </a:p>
          <a:p>
            <a:pPr lvl="1" algn="just">
              <a:lnSpc>
                <a:spcPct val="170000"/>
              </a:lnSpc>
            </a:pPr>
            <a:r>
              <a:rPr lang="en-US" dirty="0" smtClean="0">
                <a:solidFill>
                  <a:schemeClr val="tx1"/>
                </a:solidFill>
              </a:rPr>
              <a:t>The constructor function that we’ll call to instantiate the instance.</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
        <p:nvSpPr>
          <p:cNvPr id="4" name="Rounded Rectangle 3"/>
          <p:cNvSpPr/>
          <p:nvPr/>
        </p:nvSpPr>
        <p:spPr>
          <a:xfrm>
            <a:off x="1088572" y="4296229"/>
            <a:ext cx="6734628" cy="2162628"/>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/*constructor  function*/</a:t>
            </a: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Company = function(){</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this.getCompanyInfo</a:t>
            </a:r>
            <a:r>
              <a:rPr lang="en-US" sz="1600" dirty="0" smtClean="0">
                <a:solidFill>
                  <a:schemeClr val="tx1"/>
                </a:solidFill>
                <a:latin typeface="Candara" pitchFamily="34" charset="0"/>
              </a:rPr>
              <a:t> = function(){</a:t>
            </a:r>
          </a:p>
          <a:p>
            <a:pPr lvl="1"/>
            <a:r>
              <a:rPr lang="en-US" sz="1600" dirty="0" smtClean="0">
                <a:solidFill>
                  <a:schemeClr val="tx1"/>
                </a:solidFill>
                <a:latin typeface="Candara" pitchFamily="34" charset="0"/>
              </a:rPr>
              <a:t>		return {"Name":"IGATE", "Location":"India"};</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app.service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companyService</a:t>
            </a:r>
            <a:r>
              <a:rPr lang="en-US" sz="1600" dirty="0" smtClean="0">
                <a:solidFill>
                  <a:schemeClr val="tx1"/>
                </a:solidFill>
                <a:latin typeface="Candara" pitchFamily="34" charset="0"/>
              </a:rPr>
              <a:t>', Company);     // service() function</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 </a:t>
            </a:r>
            <a:r>
              <a:rPr lang="en-US" dirty="0" smtClean="0"/>
              <a:t/>
            </a:r>
            <a:br>
              <a:rPr lang="en-US" dirty="0" smtClean="0"/>
            </a:br>
            <a:r>
              <a:rPr lang="en-US" dirty="0" smtClean="0"/>
              <a:t> Registering  service using provider()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A provider is an object with a $get() method. The $injector calls the $get method to create a new instance of the service. The provider() method is responsible for registering services in the $</a:t>
            </a:r>
            <a:r>
              <a:rPr lang="en-US" dirty="0" err="1" smtClean="0">
                <a:solidFill>
                  <a:schemeClr val="tx1"/>
                </a:solidFill>
              </a:rPr>
              <a:t>providerCache</a:t>
            </a:r>
            <a:r>
              <a:rPr lang="en-US" dirty="0" smtClean="0">
                <a:solidFill>
                  <a:schemeClr val="tx1"/>
                </a:solidFill>
              </a:rPr>
              <a:t>. </a:t>
            </a:r>
          </a:p>
          <a:p>
            <a:pPr algn="just">
              <a:lnSpc>
                <a:spcPct val="170000"/>
              </a:lnSpc>
            </a:pPr>
            <a:r>
              <a:rPr lang="en-US" dirty="0" smtClean="0">
                <a:solidFill>
                  <a:schemeClr val="tx1"/>
                </a:solidFill>
              </a:rPr>
              <a:t>factory() function is shorthand for creating a service through the provider() method wherein we assume that the $get() function is the function passed</a:t>
            </a:r>
          </a:p>
          <a:p>
            <a:pPr algn="just">
              <a:lnSpc>
                <a:spcPct val="170000"/>
              </a:lnSpc>
            </a:pPr>
            <a:r>
              <a:rPr lang="en-US" dirty="0" smtClean="0">
                <a:solidFill>
                  <a:schemeClr val="tx1"/>
                </a:solidFill>
              </a:rPr>
              <a:t>$provide service is responsible for instantiating these providers at runtime.</a:t>
            </a:r>
          </a:p>
          <a:p>
            <a:pPr algn="just">
              <a:lnSpc>
                <a:spcPct val="170000"/>
              </a:lnSpc>
            </a:pPr>
            <a:r>
              <a:rPr lang="en-US" dirty="0" smtClean="0">
                <a:solidFill>
                  <a:schemeClr val="tx1"/>
                </a:solidFill>
              </a:rPr>
              <a:t>The  provide() function takes two arguments. Name &amp;  (object/function/array)</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
        <p:nvSpPr>
          <p:cNvPr id="4" name="Rounded Rectangle 3"/>
          <p:cNvSpPr/>
          <p:nvPr/>
        </p:nvSpPr>
        <p:spPr>
          <a:xfrm>
            <a:off x="1074058" y="4383313"/>
            <a:ext cx="6734628" cy="2162628"/>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app.provider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companyService</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$get : function(){</a:t>
            </a:r>
          </a:p>
          <a:p>
            <a:pPr lvl="1"/>
            <a:r>
              <a:rPr lang="en-US" sz="1600" dirty="0" smtClean="0">
                <a:solidFill>
                  <a:schemeClr val="tx1"/>
                </a:solidFill>
                <a:latin typeface="Candara" pitchFamily="34" charset="0"/>
              </a:rPr>
              <a:t>	     return {</a:t>
            </a:r>
          </a:p>
          <a:p>
            <a:pPr lvl="1"/>
            <a:r>
              <a:rPr lang="en-US" sz="1600" dirty="0" smtClean="0">
                <a:solidFill>
                  <a:schemeClr val="tx1"/>
                </a:solidFill>
                <a:latin typeface="Candara" pitchFamily="34" charset="0"/>
              </a:rPr>
              <a:t>	                company : {"Name":"IGATE", "Location":"India"}</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a:t>
            </a:r>
            <a:r>
              <a:rPr lang="en-US" dirty="0" smtClean="0"/>
              <a:t/>
            </a:r>
            <a:br>
              <a:rPr lang="en-US" dirty="0" smtClean="0"/>
            </a:br>
            <a:r>
              <a:rPr lang="en-US" dirty="0" smtClean="0"/>
              <a:t> Registering a Service with $provide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We can also register services via the $provide service inside of a module's </a:t>
            </a:r>
            <a:r>
              <a:rPr lang="en-US" dirty="0" err="1" smtClean="0">
                <a:solidFill>
                  <a:schemeClr val="tx1"/>
                </a:solidFill>
              </a:rPr>
              <a:t>config</a:t>
            </a:r>
            <a:r>
              <a:rPr lang="en-US" dirty="0" smtClean="0">
                <a:solidFill>
                  <a:schemeClr val="tx1"/>
                </a:solidFill>
              </a:rPr>
              <a:t> function.</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lvl="1" algn="just">
              <a:lnSpc>
                <a:spcPct val="170000"/>
              </a:lnSpc>
            </a:pPr>
            <a:endParaRPr lang="en-US" sz="500" dirty="0" smtClean="0">
              <a:solidFill>
                <a:schemeClr val="tx1"/>
              </a:solidFill>
            </a:endParaRPr>
          </a:p>
        </p:txBody>
      </p:sp>
      <p:sp>
        <p:nvSpPr>
          <p:cNvPr id="4" name="Rounded Rectangle 3"/>
          <p:cNvSpPr/>
          <p:nvPr/>
        </p:nvSpPr>
        <p:spPr>
          <a:xfrm>
            <a:off x="1074058" y="1901373"/>
            <a:ext cx="6865256" cy="4557484"/>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smtClean="0">
                <a:solidFill>
                  <a:schemeClr val="tx1"/>
                </a:solidFill>
                <a:latin typeface="Candara" pitchFamily="34" charset="0"/>
              </a:rPr>
              <a:t>&lt;div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-app="</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ng</a:t>
            </a:r>
            <a:r>
              <a:rPr lang="en-US" sz="1600" dirty="0" smtClean="0">
                <a:solidFill>
                  <a:schemeClr val="tx1"/>
                </a:solidFill>
                <a:latin typeface="Candara" pitchFamily="34" charset="0"/>
              </a:rPr>
              <a:t>-controller="</a:t>
            </a:r>
            <a:r>
              <a:rPr lang="en-US" sz="1600" dirty="0" err="1" smtClean="0">
                <a:solidFill>
                  <a:schemeClr val="tx1"/>
                </a:solidFill>
                <a:latin typeface="Candara" pitchFamily="34" charset="0"/>
              </a:rPr>
              <a:t>ServiceCntrl</a:t>
            </a:r>
            <a:r>
              <a:rPr lang="en-US" sz="1600" dirty="0" smtClean="0">
                <a:solidFill>
                  <a:schemeClr val="tx1"/>
                </a:solidFill>
                <a:latin typeface="Candara" pitchFamily="34" charset="0"/>
              </a:rPr>
              <a:t>"&gt;</a:t>
            </a:r>
          </a:p>
          <a:p>
            <a:pPr lvl="1"/>
            <a:r>
              <a:rPr lang="en-US" sz="1600" dirty="0" smtClean="0">
                <a:solidFill>
                  <a:schemeClr val="tx1"/>
                </a:solidFill>
                <a:latin typeface="Candara" pitchFamily="34" charset="0"/>
              </a:rPr>
              <a:t>            &lt;div&gt;{{</a:t>
            </a:r>
            <a:r>
              <a:rPr lang="en-US" sz="1600" dirty="0" err="1" smtClean="0">
                <a:solidFill>
                  <a:schemeClr val="tx1"/>
                </a:solidFill>
                <a:latin typeface="Candara" pitchFamily="34" charset="0"/>
              </a:rPr>
              <a:t>company.Name</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company.Location</a:t>
            </a:r>
            <a:r>
              <a:rPr lang="en-US" sz="1600" dirty="0" smtClean="0">
                <a:solidFill>
                  <a:schemeClr val="tx1"/>
                </a:solidFill>
                <a:latin typeface="Candara" pitchFamily="34" charset="0"/>
              </a:rPr>
              <a:t>}}&lt;/div&gt;</a:t>
            </a:r>
          </a:p>
          <a:p>
            <a:pPr lvl="1"/>
            <a:r>
              <a:rPr lang="en-US" sz="1600" dirty="0" smtClean="0">
                <a:solidFill>
                  <a:schemeClr val="tx1"/>
                </a:solidFill>
                <a:latin typeface="Candara" pitchFamily="34" charset="0"/>
              </a:rPr>
              <a:t>&lt;/div&gt;</a:t>
            </a: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&lt;script&gt;</a:t>
            </a: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(function($provide){</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provide.factory</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companyService',function</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return {</a:t>
            </a:r>
          </a:p>
          <a:p>
            <a:pPr lvl="1"/>
            <a:r>
              <a:rPr lang="en-US" sz="1600" dirty="0" smtClean="0">
                <a:solidFill>
                  <a:schemeClr val="tx1"/>
                </a:solidFill>
                <a:latin typeface="Candara" pitchFamily="34" charset="0"/>
              </a:rPr>
              <a:t>                company : {"Name":"IGATE", "Location":"India"}</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ServiceCntrl',function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scope,companyService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scope.company</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companyService.company</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&lt;/script&gt;</a:t>
            </a:r>
            <a:endParaRPr lang="en-US" sz="1600" dirty="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7624566" cy="831832"/>
          </a:xfrm>
        </p:spPr>
        <p:txBody>
          <a:bodyPr>
            <a:normAutofit/>
          </a:bodyPr>
          <a:lstStyle/>
          <a:p>
            <a:r>
              <a:rPr lang="en-US" sz="1200" dirty="0" smtClean="0"/>
              <a:t>4.2: Creating and Registering a Service</a:t>
            </a:r>
            <a:r>
              <a:rPr lang="en-US" dirty="0" smtClean="0"/>
              <a:t/>
            </a:r>
            <a:br>
              <a:rPr lang="en-US" dirty="0" smtClean="0"/>
            </a:br>
            <a:r>
              <a:rPr lang="en-US" dirty="0" smtClean="0"/>
              <a:t> Registering  service using constant() function</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constant() function is used to register an existing value as a service so that we can inject it into  a module configuration function </a:t>
            </a:r>
          </a:p>
          <a:p>
            <a:pPr algn="just">
              <a:lnSpc>
                <a:spcPct val="170000"/>
              </a:lnSpc>
            </a:pPr>
            <a:r>
              <a:rPr lang="en-US" dirty="0" smtClean="0">
                <a:solidFill>
                  <a:schemeClr val="tx1"/>
                </a:solidFill>
              </a:rPr>
              <a:t>The constant() </a:t>
            </a:r>
            <a:r>
              <a:rPr lang="en-US" dirty="0" err="1" smtClean="0">
                <a:solidFill>
                  <a:schemeClr val="tx1"/>
                </a:solidFill>
              </a:rPr>
              <a:t>funtion</a:t>
            </a:r>
            <a:r>
              <a:rPr lang="en-US" dirty="0" smtClean="0">
                <a:solidFill>
                  <a:schemeClr val="tx1"/>
                </a:solidFill>
              </a:rPr>
              <a:t> returns a registered service instance.</a:t>
            </a:r>
          </a:p>
          <a:p>
            <a:pPr algn="just">
              <a:lnSpc>
                <a:spcPct val="170000"/>
              </a:lnSpc>
            </a:pPr>
            <a:r>
              <a:rPr lang="en-US" dirty="0" smtClean="0">
                <a:solidFill>
                  <a:schemeClr val="tx1"/>
                </a:solidFill>
              </a:rPr>
              <a:t>The constant() function takes two arguments</a:t>
            </a:r>
          </a:p>
          <a:p>
            <a:pPr lvl="1" algn="just">
              <a:lnSpc>
                <a:spcPct val="170000"/>
              </a:lnSpc>
            </a:pPr>
            <a:r>
              <a:rPr lang="en-US" dirty="0" smtClean="0">
                <a:solidFill>
                  <a:schemeClr val="tx1"/>
                </a:solidFill>
              </a:rPr>
              <a:t>The name with which to register the constant.</a:t>
            </a:r>
          </a:p>
          <a:p>
            <a:pPr lvl="1" algn="just">
              <a:lnSpc>
                <a:spcPct val="170000"/>
              </a:lnSpc>
            </a:pPr>
            <a:r>
              <a:rPr lang="en-US" dirty="0" smtClean="0">
                <a:solidFill>
                  <a:schemeClr val="tx1"/>
                </a:solidFill>
              </a:rPr>
              <a:t>The value to register as the constant</a:t>
            </a:r>
          </a:p>
          <a:p>
            <a:pPr lvl="1" algn="just">
              <a:lnSpc>
                <a:spcPct val="170000"/>
              </a:lnSpc>
            </a:pPr>
            <a:endParaRPr lang="en-US" sz="500" dirty="0" smtClean="0">
              <a:solidFill>
                <a:schemeClr val="tx1"/>
              </a:solidFill>
            </a:endParaRPr>
          </a:p>
        </p:txBody>
      </p:sp>
      <p:sp>
        <p:nvSpPr>
          <p:cNvPr id="4" name="Rounded Rectangle 3"/>
          <p:cNvSpPr/>
          <p:nvPr/>
        </p:nvSpPr>
        <p:spPr>
          <a:xfrm>
            <a:off x="1074058" y="4151080"/>
            <a:ext cx="6734628" cy="1393391"/>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serviceApp</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app.constant</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companyName','IGATE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companyName</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//We can resolve </a:t>
            </a:r>
            <a:r>
              <a:rPr lang="en-US" sz="1600" dirty="0" err="1" smtClean="0">
                <a:solidFill>
                  <a:schemeClr val="tx1"/>
                </a:solidFill>
                <a:latin typeface="Candara" pitchFamily="34" charset="0"/>
              </a:rPr>
              <a:t>companyName</a:t>
            </a:r>
            <a:r>
              <a:rPr lang="en-US" sz="1600" dirty="0" smtClean="0">
                <a:solidFill>
                  <a:schemeClr val="tx1"/>
                </a:solidFill>
                <a:latin typeface="Candara" pitchFamily="34" charset="0"/>
              </a:rPr>
              <a:t> here</a:t>
            </a:r>
          </a:p>
          <a:p>
            <a:pPr lvl="1"/>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Template</Material_x0020_Type>
    <Level xmlns="2792f03d-d3b8-434f-88d1-32c1c69d1f7a">Generic</Level>
    <Category xmlns="2792f03d-d3b8-434f-88d1-32c1c69d1f7a">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D7D1A88C-182B-4FC4-AD12-26F1C1F1C3CF}"/>
</file>

<file path=docProps/app.xml><?xml version="1.0" encoding="utf-8"?>
<Properties xmlns="http://schemas.openxmlformats.org/officeDocument/2006/extended-properties" xmlns:vt="http://schemas.openxmlformats.org/officeDocument/2006/docPropsVTypes">
  <Template/>
  <TotalTime>5466</TotalTime>
  <Words>2791</Words>
  <Application>Microsoft Office PowerPoint</Application>
  <PresentationFormat>On-screen Show (4:3)</PresentationFormat>
  <Paragraphs>440</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1_Office Theme</vt:lpstr>
      <vt:lpstr>AngularJS</vt:lpstr>
      <vt:lpstr>Lesson Objectives</vt:lpstr>
      <vt:lpstr>4.1: AngularJS Service Introduction  Service Introduction</vt:lpstr>
      <vt:lpstr>4.2: Creating and Registering a Service  Creating and Registering a Service</vt:lpstr>
      <vt:lpstr>4.2: Creating and Registering a Service   Registering  service using factory() function</vt:lpstr>
      <vt:lpstr>4.2: Creating and Registering a Service   Registering  service using service() function</vt:lpstr>
      <vt:lpstr>4.2: Creating and Registering a Service   Registering  service using provider() function</vt:lpstr>
      <vt:lpstr>4.2: Creating and Registering a Service  Registering a Service with $provide</vt:lpstr>
      <vt:lpstr>4.2: Creating and Registering a Service  Registering  service using constant() function</vt:lpstr>
      <vt:lpstr>4.2: Creating and Registering a Service   Registering  service using value() function</vt:lpstr>
      <vt:lpstr>Demo</vt:lpstr>
      <vt:lpstr>4.3: Built-In Services  Built-In Services</vt:lpstr>
      <vt:lpstr>4.3: Built-In Services  AngularJS promise</vt:lpstr>
      <vt:lpstr>4.3: Built-In Services  $q Service</vt:lpstr>
      <vt:lpstr>4.3: Built-In Services  $q Service</vt:lpstr>
      <vt:lpstr>4.3: Built-In Services  $http Service</vt:lpstr>
      <vt:lpstr>Demo</vt:lpstr>
      <vt:lpstr>4.3: Built-In Services  $resource Service</vt:lpstr>
      <vt:lpstr>Demo</vt:lpstr>
      <vt:lpstr>4.3: Built-In Services  $anchorScroll Service</vt:lpstr>
      <vt:lpstr>Demo</vt:lpstr>
      <vt:lpstr>4.3: Built-In Services  $cacheFactory Service</vt:lpstr>
      <vt:lpstr>Demo</vt:lpstr>
      <vt:lpstr>4.3: Built-In Services  $compile Service</vt:lpstr>
      <vt:lpstr>Demo</vt:lpstr>
      <vt:lpstr>4.3: Built-In Services  $locale Service</vt:lpstr>
      <vt:lpstr>Demo</vt:lpstr>
      <vt:lpstr>4.3: Built-In Services  $timeout Service</vt:lpstr>
      <vt:lpstr>Demo</vt:lpstr>
      <vt:lpstr>Summary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JananiLogith</cp:lastModifiedBy>
  <cp:revision>560</cp:revision>
  <dcterms:created xsi:type="dcterms:W3CDTF">2012-05-18T02:59:15Z</dcterms:created>
  <dcterms:modified xsi:type="dcterms:W3CDTF">2014-08-31T16:59:15Z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