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30"/>
  </p:notesMasterIdLst>
  <p:handoutMasterIdLst>
    <p:handoutMasterId r:id="rId31"/>
  </p:handoutMasterIdLst>
  <p:sldIdLst>
    <p:sldId id="265" r:id="rId5"/>
    <p:sldId id="259" r:id="rId6"/>
    <p:sldId id="342" r:id="rId7"/>
    <p:sldId id="353" r:id="rId8"/>
    <p:sldId id="354" r:id="rId9"/>
    <p:sldId id="355" r:id="rId10"/>
    <p:sldId id="352"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294" r:id="rId28"/>
    <p:sldId id="37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378" autoAdjust="0"/>
    <p:restoredTop sz="86486" autoAdjust="0"/>
  </p:normalViewPr>
  <p:slideViewPr>
    <p:cSldViewPr snapToGrid="0" showGuides="1">
      <p:cViewPr>
        <p:scale>
          <a:sx n="66" d="100"/>
          <a:sy n="66" d="100"/>
        </p:scale>
        <p:origin x="-1254" y="-11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63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8/31/2014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Arial" pitchFamily="34" charset="0"/>
                <a:cs typeface="Arial" pitchFamily="34" charset="0"/>
              </a:rPr>
              <a:t>AngularJS</a:t>
            </a:r>
            <a:r>
              <a:rPr lang="en-US" sz="1200" dirty="0" smtClean="0">
                <a:latin typeface="Arial" pitchFamily="34" charset="0"/>
                <a:cs typeface="Arial" pitchFamily="34" charset="0"/>
              </a:rPr>
              <a:t>					        Angular JS Routing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01 - </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smtClean="0"/>
          </a:p>
          <a:p>
            <a:pPr algn="just"/>
            <a:r>
              <a:rPr lang="en-US" dirty="0" smtClean="0">
                <a:latin typeface="Candara" pitchFamily="34" charset="0"/>
              </a:rPr>
              <a:t>The $location service:</a:t>
            </a:r>
          </a:p>
          <a:p>
            <a:pPr algn="just"/>
            <a:r>
              <a:rPr lang="en-US" dirty="0" smtClean="0">
                <a:latin typeface="Candara" pitchFamily="34" charset="0"/>
              </a:rPr>
              <a:t>    1. Exposes the current URL in the browser address bar, so you can</a:t>
            </a:r>
          </a:p>
          <a:p>
            <a:pPr lvl="1" algn="just">
              <a:buFont typeface="Arial" pitchFamily="34" charset="0"/>
              <a:buChar char="•"/>
            </a:pPr>
            <a:r>
              <a:rPr lang="en-US" dirty="0" smtClean="0">
                <a:latin typeface="Candara" pitchFamily="34" charset="0"/>
              </a:rPr>
              <a:t>        Watch and observe the URL.</a:t>
            </a:r>
          </a:p>
          <a:p>
            <a:pPr lvl="1" algn="just">
              <a:buFont typeface="Arial" pitchFamily="34" charset="0"/>
              <a:buChar char="•"/>
            </a:pPr>
            <a:r>
              <a:rPr lang="en-US" dirty="0" smtClean="0">
                <a:latin typeface="Candara" pitchFamily="34" charset="0"/>
              </a:rPr>
              <a:t>        Change the URL.</a:t>
            </a:r>
          </a:p>
          <a:p>
            <a:pPr algn="just"/>
            <a:r>
              <a:rPr lang="en-US" dirty="0" smtClean="0">
                <a:latin typeface="Candara" pitchFamily="34" charset="0"/>
              </a:rPr>
              <a:t>    2. Synchronizes the URL with the browser when the user</a:t>
            </a:r>
          </a:p>
          <a:p>
            <a:pPr lvl="1" algn="just">
              <a:buFont typeface="Arial" pitchFamily="34" charset="0"/>
              <a:buChar char="•"/>
            </a:pPr>
            <a:r>
              <a:rPr lang="en-US" dirty="0" smtClean="0">
                <a:latin typeface="Candara" pitchFamily="34" charset="0"/>
              </a:rPr>
              <a:t>        Changes the address bar.</a:t>
            </a:r>
          </a:p>
          <a:p>
            <a:pPr lvl="1" algn="just">
              <a:buFont typeface="Arial" pitchFamily="34" charset="0"/>
              <a:buChar char="•"/>
            </a:pPr>
            <a:r>
              <a:rPr lang="en-US" dirty="0" smtClean="0">
                <a:latin typeface="Candara" pitchFamily="34" charset="0"/>
              </a:rPr>
              <a:t>        Clicks the back or forward button (or clicks a History link).</a:t>
            </a:r>
          </a:p>
          <a:p>
            <a:pPr lvl="1" algn="just">
              <a:buFont typeface="Arial" pitchFamily="34" charset="0"/>
              <a:buChar char="•"/>
            </a:pPr>
            <a:r>
              <a:rPr lang="en-US" dirty="0" smtClean="0">
                <a:latin typeface="Candara" pitchFamily="34" charset="0"/>
              </a:rPr>
              <a:t>        Clicks on a link.</a:t>
            </a:r>
          </a:p>
          <a:p>
            <a:pPr algn="just"/>
            <a:r>
              <a:rPr lang="en-US" dirty="0" smtClean="0">
                <a:latin typeface="Candara" pitchFamily="34" charset="0"/>
              </a:rPr>
              <a:t>    3. Represents the URL object as a set of methods (protocol, host, port, path, search, hash).</a:t>
            </a:r>
          </a:p>
          <a:p>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smtClean="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smtClean="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smtClean="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latin typeface="Candara" pitchFamily="34" charset="0"/>
              </a:rPr>
              <a:t>If the </a:t>
            </a:r>
            <a:r>
              <a:rPr lang="en-US" dirty="0" err="1" smtClean="0">
                <a:latin typeface="Candara" pitchFamily="34" charset="0"/>
              </a:rPr>
              <a:t>redirectTo</a:t>
            </a:r>
            <a:r>
              <a:rPr lang="en-US" dirty="0" smtClean="0">
                <a:latin typeface="Candara" pitchFamily="34" charset="0"/>
              </a:rPr>
              <a:t> property is set with a string, then the value will change the path and trigger a route change to the new path.</a:t>
            </a:r>
          </a:p>
          <a:p>
            <a:endParaRPr lang="en-US" dirty="0" smtClean="0">
              <a:latin typeface="Candara" pitchFamily="34" charset="0"/>
            </a:endParaRPr>
          </a:p>
          <a:p>
            <a:r>
              <a:rPr lang="en-US" dirty="0" smtClean="0">
                <a:latin typeface="Candara" pitchFamily="34" charset="0"/>
              </a:rPr>
              <a:t>If the </a:t>
            </a:r>
            <a:r>
              <a:rPr lang="en-US" dirty="0" err="1" smtClean="0">
                <a:latin typeface="Candara" pitchFamily="34" charset="0"/>
              </a:rPr>
              <a:t>redirectTo</a:t>
            </a:r>
            <a:r>
              <a:rPr lang="en-US" dirty="0" smtClean="0">
                <a:latin typeface="Candara" pitchFamily="34" charset="0"/>
              </a:rPr>
              <a:t> property is set with a function, the result of the function will be set as the value of the new path, triggering a route-change request.</a:t>
            </a:r>
          </a:p>
          <a:p>
            <a:endParaRPr lang="en-US" dirty="0" smtClean="0">
              <a:latin typeface="Candara" pitchFamily="34" charset="0"/>
            </a:endParaRPr>
          </a:p>
          <a:p>
            <a:r>
              <a:rPr lang="en-US" dirty="0" smtClean="0">
                <a:latin typeface="Candara" pitchFamily="34" charset="0"/>
              </a:rPr>
              <a:t>If the </a:t>
            </a:r>
            <a:r>
              <a:rPr lang="en-US" dirty="0" err="1" smtClean="0">
                <a:latin typeface="Candara" pitchFamily="34" charset="0"/>
              </a:rPr>
              <a:t>redirectTo</a:t>
            </a:r>
            <a:r>
              <a:rPr lang="en-US" dirty="0" smtClean="0">
                <a:latin typeface="Candara" pitchFamily="34" charset="0"/>
              </a:rPr>
              <a:t> property is a function, Angular will call it with one of the following parameters: </a:t>
            </a:r>
          </a:p>
          <a:p>
            <a:r>
              <a:rPr lang="en-US" dirty="0" smtClean="0">
                <a:latin typeface="Candara" pitchFamily="34" charset="0"/>
              </a:rPr>
              <a:t>1: The route parameters extracted from the current path </a:t>
            </a:r>
          </a:p>
          <a:p>
            <a:r>
              <a:rPr lang="en-US" dirty="0" smtClean="0">
                <a:latin typeface="Candara" pitchFamily="34" charset="0"/>
              </a:rPr>
              <a:t>2: The current path </a:t>
            </a:r>
          </a:p>
          <a:p>
            <a:r>
              <a:rPr lang="en-US" dirty="0" smtClean="0">
                <a:latin typeface="Candara" pitchFamily="34" charset="0"/>
              </a:rPr>
              <a:t>3: The current search</a:t>
            </a:r>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smtClean="0">
                <a:latin typeface="Candara" pitchFamily="34" charset="0"/>
              </a:rPr>
              <a:t>The back-end server will have to support URL rewriting on the server side. To support HTML5 mode, the server will have to make sure to deliver the index.html page for all apps. That ensures that our Angular app will handle the route.</a:t>
            </a:r>
          </a:p>
          <a:p>
            <a:pPr algn="just"/>
            <a:endParaRPr lang="en-US" dirty="0" smtClean="0">
              <a:latin typeface="Candara" pitchFamily="34" charset="0"/>
            </a:endParaRPr>
          </a:p>
          <a:p>
            <a:pPr algn="just"/>
            <a:r>
              <a:rPr lang="en-US" dirty="0" smtClean="0">
                <a:latin typeface="Candara" pitchFamily="34" charset="0"/>
              </a:rPr>
              <a:t>When writing links inside of our Angular app in html5mode, we’ll never want to use relative links. If you are serving your app using the root, it won’t be a problem; however, if you are serving in any other base route, our Angular app won’t be able to handle it.</a:t>
            </a:r>
          </a:p>
          <a:p>
            <a:pPr algn="just"/>
            <a:endParaRPr lang="en-US" dirty="0" smtClean="0">
              <a:latin typeface="Candara" pitchFamily="34" charset="0"/>
            </a:endParaRPr>
          </a:p>
          <a:p>
            <a:pPr algn="just"/>
            <a:r>
              <a:rPr lang="en-US" dirty="0" smtClean="0">
                <a:latin typeface="Candara" pitchFamily="34" charset="0"/>
              </a:rPr>
              <a:t>Alternatively, you can set the base URL of your app using the &lt;base&gt; tag in the HEAD section of the HTML document:  &lt;base </a:t>
            </a:r>
            <a:r>
              <a:rPr lang="en-US" dirty="0" err="1" smtClean="0">
                <a:latin typeface="Candara" pitchFamily="34" charset="0"/>
              </a:rPr>
              <a:t>href</a:t>
            </a:r>
            <a:r>
              <a:rPr lang="en-US" dirty="0" smtClean="0">
                <a:latin typeface="Candara" pitchFamily="34" charset="0"/>
              </a:rPr>
              <a:t>="/base/</a:t>
            </a:r>
            <a:r>
              <a:rPr lang="en-US" dirty="0" err="1" smtClean="0">
                <a:latin typeface="Candara" pitchFamily="34" charset="0"/>
              </a:rPr>
              <a:t>url</a:t>
            </a:r>
            <a:r>
              <a:rPr lang="en-US" dirty="0" smtClean="0">
                <a:latin typeface="Candara" pitchFamily="34" charset="0"/>
              </a:rPr>
              <a:t>" /&gt;</a:t>
            </a: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August 31, 2014</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userDrawn="1"/>
        </p:nvPicPr>
        <p:blipFill>
          <a:blip r:embed="rId13">
            <a:extLst>
              <a:ext uri="{28A0092B-C50C-407E-A947-70E740481C1C}">
                <a14:useLocalDpi xmlns=""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4">
            <a:extLst>
              <a:ext uri="{28A0092B-C50C-407E-A947-70E740481C1C}">
                <a14:useLocalDpi xmlns=""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err="1" smtClean="0"/>
              <a:t>AngularJS</a:t>
            </a:r>
            <a:endParaRPr lang="en-US" sz="3600" dirty="0"/>
          </a:p>
        </p:txBody>
      </p:sp>
      <p:sp>
        <p:nvSpPr>
          <p:cNvPr id="12" name="Subtitle 11"/>
          <p:cNvSpPr>
            <a:spLocks noGrp="1"/>
          </p:cNvSpPr>
          <p:nvPr>
            <p:ph type="subTitle" idx="1"/>
          </p:nvPr>
        </p:nvSpPr>
        <p:spPr/>
        <p:txBody>
          <a:bodyPr>
            <a:normAutofit/>
          </a:bodyPr>
          <a:lstStyle/>
          <a:p>
            <a:r>
              <a:rPr lang="en-US" sz="2000" b="0" dirty="0" err="1" smtClean="0">
                <a:solidFill>
                  <a:schemeClr val="tx1"/>
                </a:solidFill>
              </a:rPr>
              <a:t>AngularJS</a:t>
            </a:r>
            <a:r>
              <a:rPr lang="en-US" sz="2000" b="0" dirty="0" smtClean="0">
                <a:solidFill>
                  <a:schemeClr val="tx1"/>
                </a:solidFill>
              </a:rPr>
              <a:t> Routing</a:t>
            </a:r>
            <a:endParaRPr lang="en-US" sz="2000" b="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5.1: </a:t>
            </a:r>
            <a:r>
              <a:rPr lang="en-US" sz="1200" dirty="0" err="1" smtClean="0"/>
              <a:t>AngularJS</a:t>
            </a:r>
            <a:r>
              <a:rPr lang="en-US" sz="1200" dirty="0" smtClean="0"/>
              <a:t> Routing </a:t>
            </a:r>
            <a:r>
              <a:rPr lang="en-US" dirty="0" smtClean="0"/>
              <a:t/>
            </a:r>
            <a:br>
              <a:rPr lang="en-US" dirty="0" smtClean="0"/>
            </a:br>
            <a:r>
              <a:rPr lang="en-US" dirty="0" smtClean="0"/>
              <a:t> Route Parameters</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err="1" smtClean="0">
                <a:solidFill>
                  <a:schemeClr val="tx1"/>
                </a:solidFill>
              </a:rPr>
              <a:t>AngularJS</a:t>
            </a:r>
            <a:r>
              <a:rPr lang="en-US" dirty="0" smtClean="0">
                <a:solidFill>
                  <a:schemeClr val="tx1"/>
                </a:solidFill>
              </a:rPr>
              <a:t> will parse  a route </a:t>
            </a:r>
            <a:r>
              <a:rPr lang="en-US" dirty="0" err="1" smtClean="0">
                <a:solidFill>
                  <a:schemeClr val="tx1"/>
                </a:solidFill>
              </a:rPr>
              <a:t>param</a:t>
            </a:r>
            <a:r>
              <a:rPr lang="en-US" dirty="0" smtClean="0">
                <a:solidFill>
                  <a:schemeClr val="tx1"/>
                </a:solidFill>
              </a:rPr>
              <a:t> with a colon (</a:t>
            </a:r>
            <a:r>
              <a:rPr lang="en-US" dirty="0" smtClean="0">
                <a:solidFill>
                  <a:schemeClr val="tx1"/>
                </a:solidFill>
                <a:sym typeface="Wingdings" pitchFamily="2" charset="2"/>
              </a:rPr>
              <a:t>:) and pass it to $</a:t>
            </a:r>
            <a:r>
              <a:rPr lang="en-US" dirty="0" err="1" smtClean="0">
                <a:solidFill>
                  <a:schemeClr val="tx1"/>
                </a:solidFill>
                <a:sym typeface="Wingdings" pitchFamily="2" charset="2"/>
              </a:rPr>
              <a:t>routeParams</a:t>
            </a:r>
            <a:r>
              <a:rPr lang="en-US" dirty="0" smtClean="0">
                <a:solidFill>
                  <a:schemeClr val="tx1"/>
                </a:solidFill>
                <a:sym typeface="Wingdings" pitchFamily="2" charset="2"/>
              </a:rPr>
              <a:t>.</a:t>
            </a:r>
          </a:p>
          <a:p>
            <a:pPr algn="just">
              <a:lnSpc>
                <a:spcPct val="170000"/>
              </a:lnSpc>
            </a:pPr>
            <a:endParaRPr lang="en-US" dirty="0" smtClean="0">
              <a:solidFill>
                <a:schemeClr val="tx1"/>
              </a:solidFill>
              <a:sym typeface="Wingdings" pitchFamily="2" charset="2"/>
            </a:endParaRPr>
          </a:p>
          <a:p>
            <a:pPr algn="just">
              <a:lnSpc>
                <a:spcPct val="170000"/>
              </a:lnSpc>
            </a:pPr>
            <a:endParaRPr lang="en-US" dirty="0" smtClean="0">
              <a:solidFill>
                <a:schemeClr val="tx1"/>
              </a:solidFill>
              <a:sym typeface="Wingdings" pitchFamily="2" charset="2"/>
            </a:endParaRPr>
          </a:p>
          <a:p>
            <a:pPr algn="just">
              <a:lnSpc>
                <a:spcPct val="170000"/>
              </a:lnSpc>
            </a:pPr>
            <a:endParaRPr lang="en-US" dirty="0" smtClean="0">
              <a:solidFill>
                <a:schemeClr val="tx1"/>
              </a:solidFill>
              <a:sym typeface="Wingdings" pitchFamily="2" charset="2"/>
            </a:endParaRPr>
          </a:p>
          <a:p>
            <a:pPr algn="just">
              <a:lnSpc>
                <a:spcPct val="170000"/>
              </a:lnSpc>
            </a:pPr>
            <a:endParaRPr lang="en-US" dirty="0" smtClean="0">
              <a:solidFill>
                <a:schemeClr val="tx1"/>
              </a:solidFill>
              <a:sym typeface="Wingdings" pitchFamily="2" charset="2"/>
            </a:endParaRPr>
          </a:p>
          <a:p>
            <a:pPr algn="just">
              <a:lnSpc>
                <a:spcPct val="170000"/>
              </a:lnSpc>
            </a:pPr>
            <a:endParaRPr lang="en-US" dirty="0" smtClean="0">
              <a:solidFill>
                <a:schemeClr val="tx1"/>
              </a:solidFill>
              <a:sym typeface="Wingdings" pitchFamily="2" charset="2"/>
            </a:endParaRPr>
          </a:p>
          <a:p>
            <a:pPr algn="just">
              <a:lnSpc>
                <a:spcPct val="170000"/>
              </a:lnSpc>
            </a:pPr>
            <a:r>
              <a:rPr lang="en-US" dirty="0" smtClean="0">
                <a:solidFill>
                  <a:schemeClr val="tx1"/>
                </a:solidFill>
              </a:rPr>
              <a:t>Angular will populate the $</a:t>
            </a:r>
            <a:r>
              <a:rPr lang="en-US" dirty="0" err="1" smtClean="0">
                <a:solidFill>
                  <a:schemeClr val="tx1"/>
                </a:solidFill>
              </a:rPr>
              <a:t>routeParams</a:t>
            </a:r>
            <a:r>
              <a:rPr lang="en-US" dirty="0" smtClean="0">
                <a:solidFill>
                  <a:schemeClr val="tx1"/>
                </a:solidFill>
              </a:rPr>
              <a:t> with the key of :id, and the value of key will be populated with the value of the loaded URL.  If the browser loads the URL /Employees/714709, then the $</a:t>
            </a:r>
            <a:r>
              <a:rPr lang="en-US" dirty="0" err="1" smtClean="0">
                <a:solidFill>
                  <a:schemeClr val="tx1"/>
                </a:solidFill>
              </a:rPr>
              <a:t>routeParams</a:t>
            </a:r>
            <a:r>
              <a:rPr lang="en-US" dirty="0" smtClean="0">
                <a:solidFill>
                  <a:schemeClr val="tx1"/>
                </a:solidFill>
              </a:rPr>
              <a:t> object will look like: {id:714709}</a:t>
            </a: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
        <p:nvSpPr>
          <p:cNvPr id="5" name="Rounded Rectangle 4"/>
          <p:cNvSpPr/>
          <p:nvPr/>
        </p:nvSpPr>
        <p:spPr>
          <a:xfrm>
            <a:off x="914400" y="1944915"/>
            <a:ext cx="7300686" cy="2423885"/>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routeApp</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ngRoute</a:t>
            </a:r>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app.config</a:t>
            </a:r>
            <a:r>
              <a:rPr lang="en-US" sz="1600" dirty="0" smtClean="0">
                <a:solidFill>
                  <a:schemeClr val="tx1"/>
                </a:solidFill>
                <a:latin typeface="Candara" pitchFamily="34" charset="0"/>
              </a:rPr>
              <a:t>(function($</a:t>
            </a:r>
            <a:r>
              <a:rPr lang="en-US" sz="1600" dirty="0" err="1" smtClean="0">
                <a:solidFill>
                  <a:schemeClr val="tx1"/>
                </a:solidFill>
                <a:latin typeface="Candara" pitchFamily="34" charset="0"/>
              </a:rPr>
              <a:t>routeProvider</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routeProvider</a:t>
            </a:r>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	.when(‘/Employees/:id',</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templateUrl:'partials</a:t>
            </a:r>
            <a:r>
              <a:rPr lang="en-US" sz="1600" dirty="0" smtClean="0">
                <a:solidFill>
                  <a:schemeClr val="tx1"/>
                </a:solidFill>
                <a:latin typeface="Candara" pitchFamily="34" charset="0"/>
              </a:rPr>
              <a:t>/employees.html',</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controller:‘EmployeeController</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		</a:t>
            </a:r>
          </a:p>
          <a:p>
            <a:pPr lvl="1"/>
            <a:r>
              <a:rPr lang="en-US" sz="1600" dirty="0" smtClean="0">
                <a:solidFill>
                  <a:schemeClr val="tx1"/>
                </a:solidFill>
                <a:latin typeface="Candara" pitchFamily="34"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5.1: </a:t>
            </a:r>
            <a:r>
              <a:rPr lang="en-US" sz="1200" dirty="0" err="1" smtClean="0"/>
              <a:t>AngularJS</a:t>
            </a:r>
            <a:r>
              <a:rPr lang="en-US" sz="1200" dirty="0" smtClean="0"/>
              <a:t> Routing </a:t>
            </a:r>
            <a:r>
              <a:rPr lang="en-US" dirty="0" smtClean="0"/>
              <a:t/>
            </a:r>
            <a:br>
              <a:rPr lang="en-US" dirty="0" smtClean="0"/>
            </a:br>
            <a:r>
              <a:rPr lang="en-US" dirty="0" smtClean="0"/>
              <a:t> Route Parameters</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Parameter samples</a:t>
            </a:r>
          </a:p>
          <a:p>
            <a:pPr lvl="1" algn="just">
              <a:lnSpc>
                <a:spcPct val="170000"/>
              </a:lnSpc>
            </a:pPr>
            <a:r>
              <a:rPr lang="en-US" dirty="0" smtClean="0">
                <a:solidFill>
                  <a:schemeClr val="tx1"/>
                </a:solidFill>
                <a:sym typeface="Wingdings" pitchFamily="2" charset="2"/>
              </a:rPr>
              <a:t>'/</a:t>
            </a:r>
            <a:r>
              <a:rPr lang="en-US" dirty="0" err="1" smtClean="0">
                <a:solidFill>
                  <a:schemeClr val="tx1"/>
                </a:solidFill>
                <a:sym typeface="Wingdings" pitchFamily="2" charset="2"/>
              </a:rPr>
              <a:t>igate</a:t>
            </a:r>
            <a:r>
              <a:rPr lang="en-US" dirty="0" smtClean="0">
                <a:solidFill>
                  <a:schemeClr val="tx1"/>
                </a:solidFill>
                <a:sym typeface="Wingdings" pitchFamily="2" charset="2"/>
              </a:rPr>
              <a:t>'  : Matches exactly </a:t>
            </a:r>
            <a:r>
              <a:rPr lang="en-US" b="1" dirty="0" err="1" smtClean="0">
                <a:solidFill>
                  <a:schemeClr val="tx1"/>
                </a:solidFill>
                <a:sym typeface="Wingdings" pitchFamily="2" charset="2"/>
              </a:rPr>
              <a:t>igate</a:t>
            </a:r>
            <a:endParaRPr lang="en-US" b="1" dirty="0" smtClean="0">
              <a:solidFill>
                <a:schemeClr val="tx1"/>
              </a:solidFill>
              <a:sym typeface="Wingdings" pitchFamily="2" charset="2"/>
            </a:endParaRPr>
          </a:p>
          <a:p>
            <a:pPr lvl="1" algn="just">
              <a:lnSpc>
                <a:spcPct val="170000"/>
              </a:lnSpc>
            </a:pPr>
            <a:r>
              <a:rPr lang="en-US" dirty="0" smtClean="0">
                <a:solidFill>
                  <a:schemeClr val="tx1"/>
                </a:solidFill>
                <a:sym typeface="Wingdings" pitchFamily="2" charset="2"/>
              </a:rPr>
              <a:t>'/employee/:id' :  Matches employee /714709, employee /</a:t>
            </a:r>
            <a:r>
              <a:rPr lang="en-US" dirty="0" err="1" smtClean="0">
                <a:solidFill>
                  <a:schemeClr val="tx1"/>
                </a:solidFill>
                <a:sym typeface="Wingdings" pitchFamily="2" charset="2"/>
              </a:rPr>
              <a:t>desigan</a:t>
            </a:r>
            <a:endParaRPr lang="en-US" dirty="0" smtClean="0">
              <a:solidFill>
                <a:schemeClr val="tx1"/>
              </a:solidFill>
              <a:sym typeface="Wingdings" pitchFamily="2" charset="2"/>
            </a:endParaRPr>
          </a:p>
          <a:p>
            <a:pPr algn="just">
              <a:lnSpc>
                <a:spcPct val="170000"/>
              </a:lnSpc>
            </a:pPr>
            <a:r>
              <a:rPr lang="en-US" dirty="0" smtClean="0">
                <a:solidFill>
                  <a:schemeClr val="tx1"/>
                </a:solidFill>
                <a:sym typeface="Wingdings" pitchFamily="2" charset="2"/>
              </a:rPr>
              <a:t>We can also specify parameters as query parameters  following a '?'</a:t>
            </a:r>
          </a:p>
          <a:p>
            <a:pPr lvl="1" algn="just">
              <a:lnSpc>
                <a:spcPct val="170000"/>
              </a:lnSpc>
            </a:pPr>
            <a:r>
              <a:rPr lang="en-US" dirty="0" smtClean="0">
                <a:solidFill>
                  <a:schemeClr val="tx1"/>
                </a:solidFill>
                <a:sym typeface="Wingdings" pitchFamily="2" charset="2"/>
              </a:rPr>
              <a:t>'/employee/:id' :  Matches employee /714709?department=</a:t>
            </a:r>
            <a:r>
              <a:rPr lang="en-US" dirty="0" err="1" smtClean="0">
                <a:solidFill>
                  <a:schemeClr val="tx1"/>
                </a:solidFill>
                <a:sym typeface="Wingdings" pitchFamily="2" charset="2"/>
              </a:rPr>
              <a:t>training&amp;company</a:t>
            </a:r>
            <a:r>
              <a:rPr lang="en-US" dirty="0" smtClean="0">
                <a:solidFill>
                  <a:schemeClr val="tx1"/>
                </a:solidFill>
                <a:sym typeface="Wingdings" pitchFamily="2" charset="2"/>
              </a:rPr>
              <a:t>=IGATE</a:t>
            </a:r>
          </a:p>
          <a:p>
            <a:pPr lvl="1" algn="just">
              <a:lnSpc>
                <a:spcPct val="170000"/>
              </a:lnSpc>
            </a:pPr>
            <a:endParaRPr lang="en-US" dirty="0" smtClean="0">
              <a:solidFill>
                <a:schemeClr val="tx1"/>
              </a:solidFill>
              <a:sym typeface="Wingdings" pitchFamily="2" charset="2"/>
            </a:endParaRPr>
          </a:p>
          <a:p>
            <a:pPr algn="just">
              <a:lnSpc>
                <a:spcPct val="170000"/>
              </a:lnSpc>
            </a:pPr>
            <a:endParaRPr lang="en-US" dirty="0" smtClean="0">
              <a:solidFill>
                <a:schemeClr val="tx1"/>
              </a:solidFill>
              <a:sym typeface="Wingdings" pitchFamily="2" charset="2"/>
            </a:endParaRPr>
          </a:p>
          <a:p>
            <a:pPr algn="just">
              <a:lnSpc>
                <a:spcPct val="170000"/>
              </a:lnSpc>
            </a:pPr>
            <a:endParaRPr lang="en-US" dirty="0" smtClean="0">
              <a:solidFill>
                <a:schemeClr val="tx1"/>
              </a:solidFill>
              <a:sym typeface="Wingdings" pitchFamily="2" charset="2"/>
            </a:endParaRPr>
          </a:p>
          <a:p>
            <a:pPr algn="just">
              <a:lnSpc>
                <a:spcPct val="170000"/>
              </a:lnSpc>
            </a:pPr>
            <a:endParaRPr lang="en-US" dirty="0" smtClean="0">
              <a:solidFill>
                <a:schemeClr val="tx1"/>
              </a:solidFill>
              <a:sym typeface="Wingdings" pitchFamily="2" charset="2"/>
            </a:endParaRP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
        <p:nvSpPr>
          <p:cNvPr id="8" name="Rounded Rectangle 7"/>
          <p:cNvSpPr/>
          <p:nvPr/>
        </p:nvSpPr>
        <p:spPr>
          <a:xfrm>
            <a:off x="841830" y="3367315"/>
            <a:ext cx="7170056" cy="3193142"/>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routeApp</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ngRoute</a:t>
            </a:r>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app.config</a:t>
            </a:r>
            <a:r>
              <a:rPr lang="en-US" sz="1600" dirty="0" smtClean="0">
                <a:solidFill>
                  <a:schemeClr val="tx1"/>
                </a:solidFill>
                <a:latin typeface="Candara" pitchFamily="34" charset="0"/>
              </a:rPr>
              <a:t>(function($</a:t>
            </a:r>
            <a:r>
              <a:rPr lang="en-US" sz="1600" dirty="0" err="1" smtClean="0">
                <a:solidFill>
                  <a:schemeClr val="tx1"/>
                </a:solidFill>
                <a:latin typeface="Candara" pitchFamily="34" charset="0"/>
              </a:rPr>
              <a:t>routeProvider</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routeProvider</a:t>
            </a:r>
            <a:r>
              <a:rPr lang="en-US" sz="1600" dirty="0" smtClean="0">
                <a:solidFill>
                  <a:schemeClr val="tx1"/>
                </a:solidFill>
                <a:latin typeface="Candara" pitchFamily="34" charset="0"/>
              </a:rPr>
              <a:t> .when('/employee/:id',</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redirectTo:function</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routeParams,path,search</a:t>
            </a:r>
            <a:r>
              <a:rPr lang="en-US" sz="1600" dirty="0" smtClean="0">
                <a:solidFill>
                  <a:schemeClr val="tx1"/>
                </a:solidFill>
                <a:latin typeface="Candara" pitchFamily="34" charset="0"/>
              </a:rPr>
              <a:t>){</a:t>
            </a:r>
          </a:p>
          <a:p>
            <a:r>
              <a:rPr lang="en-US" sz="1600" dirty="0" smtClean="0">
                <a:solidFill>
                  <a:schemeClr val="tx1"/>
                </a:solidFill>
                <a:latin typeface="Candara" pitchFamily="34" charset="0"/>
              </a:rPr>
              <a:t>		     console.log(</a:t>
            </a:r>
            <a:r>
              <a:rPr lang="en-US" sz="1600" dirty="0" err="1" smtClean="0">
                <a:solidFill>
                  <a:schemeClr val="tx1"/>
                </a:solidFill>
                <a:latin typeface="Candara" pitchFamily="34" charset="0"/>
              </a:rPr>
              <a:t>routeParams</a:t>
            </a:r>
            <a:r>
              <a:rPr lang="en-US" sz="1600" dirty="0" smtClean="0">
                <a:solidFill>
                  <a:schemeClr val="tx1"/>
                </a:solidFill>
                <a:latin typeface="Candara" pitchFamily="34" charset="0"/>
              </a:rPr>
              <a:t>);  // Object {id: "714709"} </a:t>
            </a:r>
          </a:p>
          <a:p>
            <a:r>
              <a:rPr lang="en-US" sz="1600" dirty="0" smtClean="0">
                <a:solidFill>
                  <a:schemeClr val="tx1"/>
                </a:solidFill>
                <a:latin typeface="Candara" pitchFamily="34" charset="0"/>
              </a:rPr>
              <a:t>		      console.log(path);                 //   /employee/714709 </a:t>
            </a:r>
          </a:p>
          <a:p>
            <a:r>
              <a:rPr lang="en-US" sz="1600" dirty="0" smtClean="0">
                <a:solidFill>
                  <a:schemeClr val="tx1"/>
                </a:solidFill>
                <a:latin typeface="Candara" pitchFamily="34" charset="0"/>
              </a:rPr>
              <a:t>   console.log(search);     // Object {department: "training", company: "IGATE"} </a:t>
            </a:r>
          </a:p>
          <a:p>
            <a:pPr lvl="1"/>
            <a:r>
              <a:rPr lang="en-US" sz="1600" dirty="0" smtClean="0">
                <a:solidFill>
                  <a:schemeClr val="tx1"/>
                </a:solidFill>
                <a:latin typeface="Candara" pitchFamily="34" charset="0"/>
              </a:rPr>
              <a:t>		        return "/";</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	})		</a:t>
            </a:r>
          </a:p>
          <a:p>
            <a:pPr lvl="1"/>
            <a:r>
              <a:rPr lang="en-US" sz="1600" dirty="0" smtClean="0">
                <a:solidFill>
                  <a:schemeClr val="tx1"/>
                </a:solidFill>
                <a:latin typeface="Candara" pitchFamily="34" charset="0"/>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5.1: </a:t>
            </a:r>
            <a:r>
              <a:rPr lang="en-US" sz="1200" dirty="0" err="1" smtClean="0"/>
              <a:t>AngularJS</a:t>
            </a:r>
            <a:r>
              <a:rPr lang="en-US" sz="1200" dirty="0" smtClean="0"/>
              <a:t> Routing </a:t>
            </a:r>
            <a:r>
              <a:rPr lang="en-US" dirty="0" smtClean="0"/>
              <a:t/>
            </a:r>
            <a:br>
              <a:rPr lang="en-US" dirty="0" smtClean="0"/>
            </a:br>
            <a:r>
              <a:rPr lang="en-US" dirty="0" smtClean="0"/>
              <a:t> $</a:t>
            </a:r>
            <a:r>
              <a:rPr lang="en-US" dirty="0" err="1" smtClean="0"/>
              <a:t>routeParams</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The $</a:t>
            </a:r>
            <a:r>
              <a:rPr lang="en-US" dirty="0" err="1" smtClean="0">
                <a:solidFill>
                  <a:schemeClr val="tx1"/>
                </a:solidFill>
              </a:rPr>
              <a:t>routeParams</a:t>
            </a:r>
            <a:r>
              <a:rPr lang="en-US" dirty="0" smtClean="0">
                <a:solidFill>
                  <a:schemeClr val="tx1"/>
                </a:solidFill>
              </a:rPr>
              <a:t> service allows you to retrieve the current set of route parameters. Controller functions can get access to route parameters via the </a:t>
            </a:r>
            <a:r>
              <a:rPr lang="en-US" dirty="0" err="1" smtClean="0">
                <a:solidFill>
                  <a:schemeClr val="tx1"/>
                </a:solidFill>
              </a:rPr>
              <a:t>AngularJS</a:t>
            </a:r>
            <a:r>
              <a:rPr lang="en-US" dirty="0" smtClean="0">
                <a:solidFill>
                  <a:schemeClr val="tx1"/>
                </a:solidFill>
              </a:rPr>
              <a:t> $</a:t>
            </a:r>
            <a:r>
              <a:rPr lang="en-US" dirty="0" err="1" smtClean="0">
                <a:solidFill>
                  <a:schemeClr val="tx1"/>
                </a:solidFill>
              </a:rPr>
              <a:t>routeParams</a:t>
            </a:r>
            <a:r>
              <a:rPr lang="en-US" dirty="0" smtClean="0">
                <a:solidFill>
                  <a:schemeClr val="tx1"/>
                </a:solidFill>
              </a:rPr>
              <a:t> service </a:t>
            </a:r>
          </a:p>
          <a:p>
            <a:pPr algn="just">
              <a:lnSpc>
                <a:spcPct val="170000"/>
              </a:lnSpc>
            </a:pPr>
            <a:endParaRPr lang="en-US" sz="700" dirty="0" smtClean="0">
              <a:solidFill>
                <a:schemeClr val="tx1"/>
              </a:solidFill>
            </a:endParaRPr>
          </a:p>
        </p:txBody>
      </p:sp>
      <p:sp>
        <p:nvSpPr>
          <p:cNvPr id="8" name="Rounded Rectangle 7"/>
          <p:cNvSpPr/>
          <p:nvPr/>
        </p:nvSpPr>
        <p:spPr>
          <a:xfrm>
            <a:off x="914402" y="2438400"/>
            <a:ext cx="7170056" cy="3614057"/>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sz="1600" dirty="0" smtClean="0">
              <a:solidFill>
                <a:schemeClr val="tx1"/>
              </a:solidFill>
              <a:latin typeface="Candara" pitchFamily="34" charset="0"/>
            </a:endParaRPr>
          </a:p>
          <a:p>
            <a:pPr lvl="1"/>
            <a:endParaRPr lang="en-US" sz="1600" dirty="0" smtClean="0">
              <a:solidFill>
                <a:schemeClr val="tx1"/>
              </a:solidFill>
              <a:latin typeface="Candara" pitchFamily="34" charset="0"/>
            </a:endParaRPr>
          </a:p>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routeApp</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ngRoute</a:t>
            </a:r>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app.config</a:t>
            </a:r>
            <a:r>
              <a:rPr lang="en-US" sz="1600" dirty="0" smtClean="0">
                <a:solidFill>
                  <a:schemeClr val="tx1"/>
                </a:solidFill>
                <a:latin typeface="Candara" pitchFamily="34" charset="0"/>
              </a:rPr>
              <a:t>(function($</a:t>
            </a:r>
            <a:r>
              <a:rPr lang="en-US" sz="1600" dirty="0" err="1" smtClean="0">
                <a:solidFill>
                  <a:schemeClr val="tx1"/>
                </a:solidFill>
                <a:latin typeface="Candara" pitchFamily="34" charset="0"/>
              </a:rPr>
              <a:t>routeProvider</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routeProvider</a:t>
            </a:r>
            <a:endParaRPr lang="en-US" sz="1600" dirty="0" smtClean="0">
              <a:solidFill>
                <a:schemeClr val="tx1"/>
              </a:solidFill>
              <a:latin typeface="Candara" pitchFamily="34" charset="0"/>
            </a:endParaRPr>
          </a:p>
          <a:p>
            <a:pPr lvl="1"/>
            <a:r>
              <a:rPr lang="en-US" sz="1600" dirty="0" smtClean="0">
                <a:solidFill>
                  <a:schemeClr val="tx1"/>
                </a:solidFill>
                <a:latin typeface="Candara" pitchFamily="34" charset="0"/>
              </a:rPr>
              <a:t>		.when('/:company',</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templateUrl:'partials</a:t>
            </a:r>
            <a:r>
              <a:rPr lang="en-US" sz="1600" dirty="0" smtClean="0">
                <a:solidFill>
                  <a:schemeClr val="tx1"/>
                </a:solidFill>
                <a:latin typeface="Candara" pitchFamily="34" charset="0"/>
              </a:rPr>
              <a:t>/map.html',</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controller:'RouteController</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app.controller</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RouteController",function</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scope,$routeParams</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scope.model</a:t>
            </a:r>
            <a:r>
              <a:rPr lang="en-US" sz="1600" dirty="0" smtClean="0">
                <a:solidFill>
                  <a:schemeClr val="tx1"/>
                </a:solidFill>
                <a:latin typeface="Candara" pitchFamily="34" charset="0"/>
              </a:rPr>
              <a:t> = $</a:t>
            </a:r>
            <a:r>
              <a:rPr lang="en-US" sz="1600" dirty="0" err="1" smtClean="0">
                <a:solidFill>
                  <a:schemeClr val="tx1"/>
                </a:solidFill>
                <a:latin typeface="Candara" pitchFamily="34" charset="0"/>
              </a:rPr>
              <a:t>routeParams.company</a:t>
            </a:r>
            <a:r>
              <a:rPr lang="en-US" sz="1600" dirty="0" smtClean="0">
                <a:solidFill>
                  <a:schemeClr val="tx1"/>
                </a:solidFill>
                <a:latin typeface="Candara" pitchFamily="34" charset="0"/>
              </a:rPr>
              <a:t>;</a:t>
            </a:r>
          </a:p>
          <a:p>
            <a:pPr lvl="1"/>
            <a:endParaRPr lang="en-US" sz="1600" dirty="0" smtClean="0">
              <a:solidFill>
                <a:schemeClr val="tx1"/>
              </a:solidFill>
              <a:latin typeface="Candara" pitchFamily="34" charset="0"/>
            </a:endParaRPr>
          </a:p>
          <a:p>
            <a:pPr lvl="1"/>
            <a:r>
              <a:rPr lang="en-US" sz="1600" dirty="0" smtClean="0">
                <a:solidFill>
                  <a:schemeClr val="tx1"/>
                </a:solidFill>
                <a:latin typeface="Candara" pitchFamily="34" charset="0"/>
              </a:rPr>
              <a:t>});</a:t>
            </a:r>
          </a:p>
          <a:p>
            <a:pPr lvl="1"/>
            <a:endParaRPr lang="en-US" sz="1600" dirty="0" smtClean="0">
              <a:solidFill>
                <a:schemeClr val="tx1"/>
              </a:solidFill>
              <a:latin typeface="Candara" pitchFamily="34" charset="0"/>
            </a:endParaRPr>
          </a:p>
          <a:p>
            <a:pPr lvl="1"/>
            <a:endParaRPr lang="en-US" sz="1600" dirty="0" err="1" smtClean="0">
              <a:solidFill>
                <a:schemeClr val="tx1"/>
              </a:solidFill>
              <a:latin typeface="Candar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RouteParams</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5.1: </a:t>
            </a:r>
            <a:r>
              <a:rPr lang="en-US" sz="1200" dirty="0" err="1" smtClean="0"/>
              <a:t>AngularJS</a:t>
            </a:r>
            <a:r>
              <a:rPr lang="en-US" sz="1200" dirty="0" smtClean="0"/>
              <a:t> Routing</a:t>
            </a:r>
            <a:br>
              <a:rPr lang="en-US" sz="1200" dirty="0" smtClean="0"/>
            </a:br>
            <a:r>
              <a:rPr lang="en-US" dirty="0" smtClean="0"/>
              <a:t> $route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$route service is used for deep-linking URLs to controllers and views (HTML partials). </a:t>
            </a:r>
          </a:p>
          <a:p>
            <a:pPr algn="just">
              <a:lnSpc>
                <a:spcPct val="170000"/>
              </a:lnSpc>
            </a:pPr>
            <a:r>
              <a:rPr lang="en-US" dirty="0" smtClean="0">
                <a:solidFill>
                  <a:schemeClr val="tx1"/>
                </a:solidFill>
              </a:rPr>
              <a:t>It watches $location.url() and tries to map the path to an existing route definition.</a:t>
            </a:r>
          </a:p>
          <a:p>
            <a:pPr algn="just">
              <a:lnSpc>
                <a:spcPct val="170000"/>
              </a:lnSpc>
            </a:pPr>
            <a:r>
              <a:rPr lang="en-US" dirty="0" smtClean="0">
                <a:solidFill>
                  <a:schemeClr val="tx1"/>
                </a:solidFill>
              </a:rPr>
              <a:t>Using route service  in the controller, we can access  </a:t>
            </a:r>
          </a:p>
          <a:p>
            <a:pPr lvl="1" algn="just">
              <a:lnSpc>
                <a:spcPct val="170000"/>
              </a:lnSpc>
            </a:pPr>
            <a:r>
              <a:rPr lang="en-US" dirty="0" smtClean="0">
                <a:solidFill>
                  <a:schemeClr val="tx1"/>
                </a:solidFill>
              </a:rPr>
              <a:t>custom property defined in routing ($</a:t>
            </a:r>
            <a:r>
              <a:rPr lang="en-US" dirty="0" err="1" smtClean="0">
                <a:solidFill>
                  <a:schemeClr val="tx1"/>
                </a:solidFill>
              </a:rPr>
              <a:t>route.current.propertyName</a:t>
            </a:r>
            <a:r>
              <a:rPr lang="en-US" dirty="0" smtClean="0">
                <a:solidFill>
                  <a:schemeClr val="tx1"/>
                </a:solidFill>
              </a:rPr>
              <a:t>)  </a:t>
            </a:r>
          </a:p>
          <a:p>
            <a:pPr lvl="1" algn="just">
              <a:lnSpc>
                <a:spcPct val="170000"/>
              </a:lnSpc>
            </a:pPr>
            <a:r>
              <a:rPr lang="en-US" dirty="0" smtClean="0">
                <a:solidFill>
                  <a:schemeClr val="tx1"/>
                </a:solidFill>
              </a:rPr>
              <a:t>URL of the template($</a:t>
            </a:r>
            <a:r>
              <a:rPr lang="en-US" dirty="0" err="1" smtClean="0">
                <a:solidFill>
                  <a:schemeClr val="tx1"/>
                </a:solidFill>
              </a:rPr>
              <a:t>route.current.templateUrl</a:t>
            </a:r>
            <a:r>
              <a:rPr lang="en-US" dirty="0" smtClean="0">
                <a:solidFill>
                  <a:schemeClr val="tx1"/>
                </a:solidFill>
              </a:rPr>
              <a:t>)</a:t>
            </a:r>
          </a:p>
          <a:p>
            <a:pPr lvl="1" algn="just">
              <a:lnSpc>
                <a:spcPct val="170000"/>
              </a:lnSpc>
            </a:pPr>
            <a:r>
              <a:rPr lang="en-US" dirty="0" smtClean="0">
                <a:solidFill>
                  <a:schemeClr val="tx1"/>
                </a:solidFill>
              </a:rPr>
              <a:t>contents of the template($</a:t>
            </a:r>
            <a:r>
              <a:rPr lang="en-US" dirty="0" err="1" smtClean="0">
                <a:solidFill>
                  <a:schemeClr val="tx1"/>
                </a:solidFill>
              </a:rPr>
              <a:t>route.current.locals.$template</a:t>
            </a:r>
            <a:r>
              <a:rPr lang="en-US" dirty="0" smtClean="0">
                <a:solidFill>
                  <a:schemeClr val="tx1"/>
                </a:solidFill>
              </a:rPr>
              <a:t>)</a:t>
            </a:r>
          </a:p>
          <a:p>
            <a:pPr lvl="1" algn="just">
              <a:lnSpc>
                <a:spcPct val="170000"/>
              </a:lnSpc>
            </a:pPr>
            <a:r>
              <a:rPr lang="en-US" dirty="0" smtClean="0">
                <a:solidFill>
                  <a:schemeClr val="tx1"/>
                </a:solidFill>
              </a:rPr>
              <a:t>route parameters($</a:t>
            </a:r>
            <a:r>
              <a:rPr lang="en-US" dirty="0" err="1" smtClean="0">
                <a:solidFill>
                  <a:schemeClr val="tx1"/>
                </a:solidFill>
              </a:rPr>
              <a:t>route.current.pathParams</a:t>
            </a:r>
            <a:r>
              <a:rPr lang="en-US" dirty="0" smtClean="0">
                <a:solidFill>
                  <a:schemeClr val="tx1"/>
                </a:solidFill>
              </a:rPr>
              <a:t>)  </a:t>
            </a:r>
          </a:p>
          <a:p>
            <a:pPr lvl="1" algn="just">
              <a:lnSpc>
                <a:spcPct val="170000"/>
              </a:lnSpc>
            </a:pPr>
            <a:r>
              <a:rPr lang="en-US" dirty="0" smtClean="0">
                <a:solidFill>
                  <a:schemeClr val="tx1"/>
                </a:solidFill>
              </a:rPr>
              <a:t>query string passed in URL ($</a:t>
            </a:r>
            <a:r>
              <a:rPr lang="en-US" dirty="0" err="1" smtClean="0">
                <a:solidFill>
                  <a:schemeClr val="tx1"/>
                </a:solidFill>
              </a:rPr>
              <a:t>route.current.params</a:t>
            </a:r>
            <a:r>
              <a:rPr lang="en-US" dirty="0" smtClean="0">
                <a:solidFill>
                  <a:schemeClr val="tx1"/>
                </a:solidFill>
              </a:rPr>
              <a:t>)</a:t>
            </a:r>
          </a:p>
          <a:p>
            <a:pPr algn="just">
              <a:lnSpc>
                <a:spcPct val="170000"/>
              </a:lnSpc>
            </a:pPr>
            <a:r>
              <a:rPr lang="en-US" dirty="0" smtClean="0">
                <a:solidFill>
                  <a:schemeClr val="tx1"/>
                </a:solidFill>
              </a:rPr>
              <a:t>We can reload the partial page using  $</a:t>
            </a:r>
            <a:r>
              <a:rPr lang="en-US" dirty="0" err="1" smtClean="0">
                <a:solidFill>
                  <a:schemeClr val="tx1"/>
                </a:solidFill>
              </a:rPr>
              <a:t>route.reload</a:t>
            </a:r>
            <a:r>
              <a:rPr lang="en-US" dirty="0" smtClean="0">
                <a:solidFill>
                  <a:schemeClr val="tx1"/>
                </a:solidFill>
              </a:rPr>
              <a:t>()</a:t>
            </a: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RouteService</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5.1: </a:t>
            </a:r>
            <a:r>
              <a:rPr lang="en-US" sz="1200" dirty="0" err="1" smtClean="0"/>
              <a:t>AngularJS</a:t>
            </a:r>
            <a:r>
              <a:rPr lang="en-US" sz="1200" dirty="0" smtClean="0"/>
              <a:t> Routing </a:t>
            </a:r>
            <a:r>
              <a:rPr lang="en-US" dirty="0" smtClean="0"/>
              <a:t/>
            </a:r>
            <a:br>
              <a:rPr lang="en-US" dirty="0" smtClean="0"/>
            </a:br>
            <a:r>
              <a:rPr lang="en-US" dirty="0" smtClean="0"/>
              <a:t> resolve property</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Resolve is a property on the routing configuration, and each property on resolve can be an </a:t>
            </a:r>
            <a:r>
              <a:rPr lang="en-US" dirty="0" err="1" smtClean="0">
                <a:solidFill>
                  <a:schemeClr val="tx1"/>
                </a:solidFill>
              </a:rPr>
              <a:t>injectable</a:t>
            </a:r>
            <a:r>
              <a:rPr lang="en-US" dirty="0" smtClean="0">
                <a:solidFill>
                  <a:schemeClr val="tx1"/>
                </a:solidFill>
              </a:rPr>
              <a:t> function (it can ask for service dependencies). The function should return a promise.</a:t>
            </a:r>
          </a:p>
          <a:p>
            <a:pPr algn="just">
              <a:lnSpc>
                <a:spcPct val="170000"/>
              </a:lnSpc>
            </a:pPr>
            <a:r>
              <a:rPr lang="en-US" dirty="0" smtClean="0">
                <a:solidFill>
                  <a:schemeClr val="tx1"/>
                </a:solidFill>
              </a:rPr>
              <a:t>A resolve contains one or more promises that must resolve successfully before the route changes. i.e. We can wait for the data available before showing a view</a:t>
            </a:r>
          </a:p>
          <a:p>
            <a:pPr algn="just">
              <a:lnSpc>
                <a:spcPct val="170000"/>
              </a:lnSpc>
            </a:pPr>
            <a:r>
              <a:rPr lang="en-US" dirty="0" smtClean="0">
                <a:solidFill>
                  <a:schemeClr val="tx1"/>
                </a:solidFill>
              </a:rPr>
              <a:t> It simplifies the initialization of the model inside a controller because the initial data is given to the controller instead of the controller needing to go out and fetch the data.</a:t>
            </a:r>
          </a:p>
          <a:p>
            <a:pPr algn="just">
              <a:lnSpc>
                <a:spcPct val="170000"/>
              </a:lnSpc>
            </a:pPr>
            <a:r>
              <a:rPr lang="en-US" dirty="0" smtClean="0">
                <a:solidFill>
                  <a:schemeClr val="tx1"/>
                </a:solidFill>
              </a:rPr>
              <a:t>When the promise completes successfully, the resolve property is available to inject into a controller function</a:t>
            </a: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RouteService</a:t>
            </a:r>
            <a:r>
              <a:rPr lang="en-US" dirty="0" smtClean="0">
                <a:solidFill>
                  <a:schemeClr val="tx1"/>
                </a:solidFill>
              </a:rPr>
              <a:t>-Resolve</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5.1: </a:t>
            </a:r>
            <a:r>
              <a:rPr lang="en-US" sz="1200" dirty="0" err="1" smtClean="0"/>
              <a:t>AngularJS</a:t>
            </a:r>
            <a:r>
              <a:rPr lang="en-US" sz="1200" dirty="0" smtClean="0"/>
              <a:t> Routing </a:t>
            </a:r>
            <a:r>
              <a:rPr lang="en-US" dirty="0" smtClean="0"/>
              <a:t/>
            </a:r>
            <a:br>
              <a:rPr lang="en-US" dirty="0" smtClean="0"/>
            </a:br>
            <a:r>
              <a:rPr lang="en-US" dirty="0" smtClean="0"/>
              <a:t> $location service</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$location service parses the URL in the browser address bar  and makes the URL available to the application. The route parameters are a combination of $location's search() and path()</a:t>
            </a:r>
          </a:p>
          <a:p>
            <a:pPr algn="just">
              <a:lnSpc>
                <a:spcPct val="170000"/>
              </a:lnSpc>
            </a:pPr>
            <a:r>
              <a:rPr lang="en-US" dirty="0" smtClean="0">
                <a:solidFill>
                  <a:schemeClr val="tx1"/>
                </a:solidFill>
              </a:rPr>
              <a:t>Route service watches $location.url() and tries to map the path to an existing route definition.</a:t>
            </a:r>
          </a:p>
          <a:p>
            <a:pPr algn="just">
              <a:lnSpc>
                <a:spcPct val="170000"/>
              </a:lnSpc>
            </a:pPr>
            <a:r>
              <a:rPr lang="en-US" dirty="0" smtClean="0">
                <a:solidFill>
                  <a:schemeClr val="tx1"/>
                </a:solidFill>
              </a:rPr>
              <a:t>$location  service is used when application needs to react to a change in the current URL or there is a need to change the current URL in the browser.</a:t>
            </a:r>
          </a:p>
          <a:p>
            <a:pPr algn="just">
              <a:lnSpc>
                <a:spcPct val="170000"/>
              </a:lnSpc>
            </a:pPr>
            <a:endParaRPr lang="en-US" dirty="0" smtClean="0">
              <a:solidFill>
                <a:schemeClr val="tx1"/>
              </a:solidFill>
            </a:endParaRP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smtClean="0">
                <a:solidFill>
                  <a:schemeClr val="tx1"/>
                </a:solidFill>
              </a:rPr>
              <a:t>Route-</a:t>
            </a:r>
            <a:r>
              <a:rPr lang="en-US" dirty="0" err="1" smtClean="0">
                <a:solidFill>
                  <a:schemeClr val="tx1"/>
                </a:solidFill>
              </a:rPr>
              <a:t>UsingLocationService</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Lesson Objectives</a:t>
            </a:r>
            <a:endParaRPr lang="en-US" sz="2400" dirty="0"/>
          </a:p>
        </p:txBody>
      </p:sp>
      <p:grpSp>
        <p:nvGrpSpPr>
          <p:cNvPr id="4" name="Group 17"/>
          <p:cNvGrpSpPr>
            <a:grpSpLocks/>
          </p:cNvGrpSpPr>
          <p:nvPr/>
        </p:nvGrpSpPr>
        <p:grpSpPr bwMode="auto">
          <a:xfrm>
            <a:off x="6702552" y="1576388"/>
            <a:ext cx="1947672" cy="1627632"/>
            <a:chOff x="4176" y="993"/>
            <a:chExt cx="1273" cy="1119"/>
          </a:xfrm>
        </p:grpSpPr>
        <p:sp>
          <p:nvSpPr>
            <p:cNvPr id="5"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8" name="Picture 16"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p:spPr>
        </p:pic>
      </p:grpSp>
      <p:sp>
        <p:nvSpPr>
          <p:cNvPr id="11" name="Rectangle 10"/>
          <p:cNvSpPr/>
          <p:nvPr/>
        </p:nvSpPr>
        <p:spPr>
          <a:xfrm>
            <a:off x="304799" y="1042761"/>
            <a:ext cx="6241143" cy="4708981"/>
          </a:xfrm>
          <a:prstGeom prst="rect">
            <a:avLst/>
          </a:prstGeom>
        </p:spPr>
        <p:txBody>
          <a:bodyPr wrap="square">
            <a:spAutoFit/>
          </a:bodyPr>
          <a:lstStyle/>
          <a:p>
            <a:pPr marL="225425" indent="-225425">
              <a:lnSpc>
                <a:spcPct val="150000"/>
              </a:lnSpc>
              <a:buClr>
                <a:srgbClr val="00B0F0"/>
              </a:buClr>
              <a:buFont typeface="Wingdings" panose="05000000000000000000" pitchFamily="2" charset="2"/>
              <a:buChar char="Ø"/>
            </a:pPr>
            <a:r>
              <a:rPr lang="en-US" b="1" dirty="0" err="1" smtClean="0">
                <a:latin typeface="Candara" panose="020E0502030303020204" pitchFamily="34" charset="0"/>
              </a:rPr>
              <a:t>AngularJS</a:t>
            </a:r>
            <a:r>
              <a:rPr lang="en-US" b="1" dirty="0" smtClean="0">
                <a:latin typeface="Candara" panose="020E0502030303020204" pitchFamily="34" charset="0"/>
              </a:rPr>
              <a:t> Routing Basics</a:t>
            </a:r>
          </a:p>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Understanding Routing Modes</a:t>
            </a:r>
          </a:p>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Working with $</a:t>
            </a:r>
            <a:r>
              <a:rPr lang="en-US" b="1" dirty="0" err="1" smtClean="0">
                <a:latin typeface="Candara" panose="020E0502030303020204" pitchFamily="34" charset="0"/>
              </a:rPr>
              <a:t>routeParams</a:t>
            </a:r>
            <a:r>
              <a:rPr lang="en-US" b="1" dirty="0" smtClean="0">
                <a:latin typeface="Candara" panose="020E0502030303020204" pitchFamily="34" charset="0"/>
              </a:rPr>
              <a:t> Service</a:t>
            </a:r>
          </a:p>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Working with  $route Service</a:t>
            </a:r>
          </a:p>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Working with $location Service</a:t>
            </a:r>
          </a:p>
          <a:p>
            <a:pPr marL="225425" indent="-225425">
              <a:lnSpc>
                <a:spcPct val="150000"/>
              </a:lnSpc>
              <a:buClr>
                <a:srgbClr val="00B0F0"/>
              </a:buClr>
              <a:buFont typeface="Wingdings" panose="05000000000000000000" pitchFamily="2" charset="2"/>
              <a:buChar char="Ø"/>
            </a:pPr>
            <a:r>
              <a:rPr lang="en-US" b="1" dirty="0" smtClean="0">
                <a:latin typeface="Candara" panose="020E0502030303020204" pitchFamily="34" charset="0"/>
              </a:rPr>
              <a:t>Working with Routing Events</a:t>
            </a:r>
          </a:p>
          <a:p>
            <a:pPr marL="225425" indent="-225425">
              <a:lnSpc>
                <a:spcPct val="150000"/>
              </a:lnSpc>
              <a:buClr>
                <a:srgbClr val="00B0F0"/>
              </a:buClr>
              <a:buFont typeface="Wingdings" panose="05000000000000000000" pitchFamily="2" charset="2"/>
              <a:buChar char="Ø"/>
            </a:pPr>
            <a:endParaRPr lang="en-US" b="1" dirty="0" smtClean="0">
              <a:latin typeface="Candara" panose="020E0502030303020204" pitchFamily="34" charset="0"/>
            </a:endParaRPr>
          </a:p>
          <a:p>
            <a:pPr marL="225425" indent="-225425">
              <a:lnSpc>
                <a:spcPct val="150000"/>
              </a:lnSpc>
              <a:buClr>
                <a:srgbClr val="00B0F0"/>
              </a:buClr>
              <a:buFont typeface="Wingdings" panose="05000000000000000000" pitchFamily="2" charset="2"/>
              <a:buChar char="Ø"/>
            </a:pPr>
            <a:endParaRPr lang="en-US" b="1" dirty="0" smtClean="0">
              <a:latin typeface="Candara" panose="020E0502030303020204" pitchFamily="34" charset="0"/>
            </a:endParaRPr>
          </a:p>
          <a:p>
            <a:pPr marL="225425" indent="-225425">
              <a:lnSpc>
                <a:spcPct val="150000"/>
              </a:lnSpc>
              <a:buClr>
                <a:srgbClr val="00B0F0"/>
              </a:buClr>
              <a:buFont typeface="Wingdings" panose="05000000000000000000" pitchFamily="2" charset="2"/>
              <a:buChar char="Ø"/>
            </a:pPr>
            <a:endParaRPr lang="en-US" b="1" dirty="0" smtClean="0">
              <a:latin typeface="Candara" panose="020E0502030303020204" pitchFamily="34" charset="0"/>
            </a:endParaRPr>
          </a:p>
          <a:p>
            <a:pPr marL="225425" indent="-225425">
              <a:lnSpc>
                <a:spcPct val="150000"/>
              </a:lnSpc>
              <a:buClr>
                <a:srgbClr val="00B0F0"/>
              </a:buClr>
              <a:buFont typeface="Wingdings" panose="05000000000000000000" pitchFamily="2" charset="2"/>
              <a:buChar char="Ø"/>
            </a:pPr>
            <a:endParaRPr lang="en-US" b="1" dirty="0" smtClean="0">
              <a:latin typeface="Candara" panose="020E0502030303020204" pitchFamily="34" charset="0"/>
            </a:endParaRPr>
          </a:p>
          <a:p>
            <a:pPr marL="225425" indent="-225425">
              <a:buClr>
                <a:srgbClr val="00B0F0"/>
              </a:buClr>
            </a:pPr>
            <a:endParaRPr lang="en-US" b="1" dirty="0" smtClean="0">
              <a:latin typeface="Candara" panose="020E0502030303020204" pitchFamily="34" charset="0"/>
            </a:endParaRPr>
          </a:p>
          <a:p>
            <a:pPr marL="225425" indent="-225425">
              <a:buClr>
                <a:srgbClr val="00B0F0"/>
              </a:buClr>
              <a:buFont typeface="Wingdings" panose="05000000000000000000" pitchFamily="2" charset="2"/>
              <a:buChar char="Ø"/>
            </a:pPr>
            <a:endParaRPr lang="en-US" sz="1200" dirty="0" smtClean="0">
              <a:latin typeface="Candara" panose="020E0502030303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5.1: </a:t>
            </a:r>
            <a:r>
              <a:rPr lang="en-US" sz="1200" dirty="0" err="1" smtClean="0"/>
              <a:t>AngularJS</a:t>
            </a:r>
            <a:r>
              <a:rPr lang="en-US" sz="1200" dirty="0" smtClean="0"/>
              <a:t> Routing </a:t>
            </a:r>
            <a:r>
              <a:rPr lang="en-US" dirty="0" smtClean="0"/>
              <a:t/>
            </a:r>
            <a:br>
              <a:rPr lang="en-US" dirty="0" smtClean="0"/>
            </a:br>
            <a:r>
              <a:rPr lang="en-US" dirty="0" smtClean="0"/>
              <a:t> Route Events</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$route service fires events at different stages of the routing flow. We can set up event listeners for these different routing events and react.</a:t>
            </a:r>
          </a:p>
          <a:p>
            <a:pPr algn="just">
              <a:lnSpc>
                <a:spcPct val="170000"/>
              </a:lnSpc>
            </a:pPr>
            <a:r>
              <a:rPr lang="en-US" dirty="0" smtClean="0">
                <a:solidFill>
                  <a:schemeClr val="tx1"/>
                </a:solidFill>
              </a:rPr>
              <a:t>It is useful when we want to manipulate events based upon routes and is particularly useful for detecting when users are logged in and authenticated.</a:t>
            </a:r>
          </a:p>
          <a:p>
            <a:pPr algn="just">
              <a:lnSpc>
                <a:spcPct val="170000"/>
              </a:lnSpc>
            </a:pPr>
            <a:r>
              <a:rPr lang="en-US" dirty="0" smtClean="0">
                <a:solidFill>
                  <a:schemeClr val="tx1"/>
                </a:solidFill>
              </a:rPr>
              <a:t>Using $</a:t>
            </a:r>
            <a:r>
              <a:rPr lang="en-US" dirty="0" err="1" smtClean="0">
                <a:solidFill>
                  <a:schemeClr val="tx1"/>
                </a:solidFill>
              </a:rPr>
              <a:t>rootScope</a:t>
            </a:r>
            <a:r>
              <a:rPr lang="en-US" dirty="0" smtClean="0">
                <a:solidFill>
                  <a:schemeClr val="tx1"/>
                </a:solidFill>
              </a:rPr>
              <a:t>, we can set up an event listener to listen for routing events.</a:t>
            </a:r>
          </a:p>
          <a:p>
            <a:pPr algn="just">
              <a:lnSpc>
                <a:spcPct val="170000"/>
              </a:lnSpc>
            </a:pPr>
            <a:r>
              <a:rPr lang="en-US" dirty="0" smtClean="0">
                <a:solidFill>
                  <a:schemeClr val="tx1"/>
                </a:solidFill>
              </a:rPr>
              <a:t>$</a:t>
            </a:r>
            <a:r>
              <a:rPr lang="en-US" dirty="0" err="1" smtClean="0">
                <a:solidFill>
                  <a:schemeClr val="tx1"/>
                </a:solidFill>
              </a:rPr>
              <a:t>routeChangeStart</a:t>
            </a:r>
            <a:endParaRPr lang="en-US" dirty="0" smtClean="0">
              <a:solidFill>
                <a:schemeClr val="tx1"/>
              </a:solidFill>
            </a:endParaRPr>
          </a:p>
          <a:p>
            <a:pPr lvl="1" algn="just">
              <a:lnSpc>
                <a:spcPct val="170000"/>
              </a:lnSpc>
            </a:pPr>
            <a:r>
              <a:rPr lang="en-US" dirty="0" smtClean="0">
                <a:solidFill>
                  <a:schemeClr val="tx1"/>
                </a:solidFill>
              </a:rPr>
              <a:t>Angular broadcasts $</a:t>
            </a:r>
            <a:r>
              <a:rPr lang="en-US" dirty="0" err="1" smtClean="0">
                <a:solidFill>
                  <a:schemeClr val="tx1"/>
                </a:solidFill>
              </a:rPr>
              <a:t>routeChangeStart</a:t>
            </a:r>
            <a:r>
              <a:rPr lang="en-US" dirty="0" smtClean="0">
                <a:solidFill>
                  <a:schemeClr val="tx1"/>
                </a:solidFill>
              </a:rPr>
              <a:t> before the route changes. This step is where the route services begin to resolve all of the dependencies necessary for the route change to happen and where templates and the resolve keys are resolved.</a:t>
            </a:r>
          </a:p>
          <a:p>
            <a:pPr lvl="1" algn="just">
              <a:lnSpc>
                <a:spcPct val="170000"/>
              </a:lnSpc>
            </a:pPr>
            <a:r>
              <a:rPr lang="en-US" dirty="0" smtClean="0">
                <a:solidFill>
                  <a:schemeClr val="tx1"/>
                </a:solidFill>
              </a:rPr>
              <a:t>The $</a:t>
            </a:r>
            <a:r>
              <a:rPr lang="en-US" dirty="0" err="1" smtClean="0">
                <a:solidFill>
                  <a:schemeClr val="tx1"/>
                </a:solidFill>
              </a:rPr>
              <a:t>routeChangeStart</a:t>
            </a:r>
            <a:r>
              <a:rPr lang="en-US" dirty="0" smtClean="0">
                <a:solidFill>
                  <a:schemeClr val="tx1"/>
                </a:solidFill>
              </a:rPr>
              <a:t> event fires with two parameters:</a:t>
            </a:r>
          </a:p>
          <a:p>
            <a:pPr lvl="2" algn="just">
              <a:lnSpc>
                <a:spcPct val="170000"/>
              </a:lnSpc>
            </a:pPr>
            <a:r>
              <a:rPr lang="en-US" dirty="0" smtClean="0">
                <a:solidFill>
                  <a:schemeClr val="tx1"/>
                </a:solidFill>
              </a:rPr>
              <a:t>The next URL to which we are attempting to navigate</a:t>
            </a:r>
          </a:p>
          <a:p>
            <a:pPr lvl="2" algn="just">
              <a:lnSpc>
                <a:spcPct val="170000"/>
              </a:lnSpc>
            </a:pPr>
            <a:r>
              <a:rPr lang="en-US" dirty="0" smtClean="0">
                <a:solidFill>
                  <a:schemeClr val="tx1"/>
                </a:solidFill>
              </a:rPr>
              <a:t> The URL that we are on before the route change</a:t>
            </a: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5.1: </a:t>
            </a:r>
            <a:r>
              <a:rPr lang="en-US" sz="1200" dirty="0" err="1" smtClean="0"/>
              <a:t>AngularJS</a:t>
            </a:r>
            <a:r>
              <a:rPr lang="en-US" sz="1200" dirty="0" smtClean="0"/>
              <a:t> Routing </a:t>
            </a:r>
            <a:r>
              <a:rPr lang="en-US" dirty="0" smtClean="0"/>
              <a:t/>
            </a:r>
            <a:br>
              <a:rPr lang="en-US" dirty="0" smtClean="0"/>
            </a:br>
            <a:r>
              <a:rPr lang="en-US" dirty="0" smtClean="0"/>
              <a:t> Route Events</a:t>
            </a:r>
            <a:endParaRPr lang="en-US" sz="2400" dirty="0"/>
          </a:p>
        </p:txBody>
      </p:sp>
      <p:sp>
        <p:nvSpPr>
          <p:cNvPr id="6" name="Content Placeholder 5"/>
          <p:cNvSpPr>
            <a:spLocks noGrp="1"/>
          </p:cNvSpPr>
          <p:nvPr>
            <p:ph idx="1"/>
          </p:nvPr>
        </p:nvSpPr>
        <p:spPr>
          <a:xfrm>
            <a:off x="442685" y="754746"/>
            <a:ext cx="8229600" cy="5747654"/>
          </a:xfrm>
        </p:spPr>
        <p:txBody>
          <a:bodyPr>
            <a:noAutofit/>
          </a:bodyPr>
          <a:lstStyle/>
          <a:p>
            <a:pPr algn="just">
              <a:lnSpc>
                <a:spcPct val="170000"/>
              </a:lnSpc>
            </a:pPr>
            <a:r>
              <a:rPr lang="en-US" dirty="0" smtClean="0">
                <a:solidFill>
                  <a:schemeClr val="tx1"/>
                </a:solidFill>
              </a:rPr>
              <a:t>$</a:t>
            </a:r>
            <a:r>
              <a:rPr lang="en-US" dirty="0" err="1" smtClean="0">
                <a:solidFill>
                  <a:schemeClr val="tx1"/>
                </a:solidFill>
              </a:rPr>
              <a:t>routeChangeSuccess</a:t>
            </a:r>
            <a:endParaRPr lang="en-US" dirty="0" smtClean="0">
              <a:solidFill>
                <a:schemeClr val="tx1"/>
              </a:solidFill>
            </a:endParaRPr>
          </a:p>
          <a:p>
            <a:pPr lvl="1" algn="just">
              <a:lnSpc>
                <a:spcPct val="170000"/>
              </a:lnSpc>
            </a:pPr>
            <a:r>
              <a:rPr lang="en-US" dirty="0" smtClean="0">
                <a:solidFill>
                  <a:schemeClr val="tx1"/>
                </a:solidFill>
              </a:rPr>
              <a:t>Angular broadcasts the $</a:t>
            </a:r>
            <a:r>
              <a:rPr lang="en-US" dirty="0" err="1" smtClean="0">
                <a:solidFill>
                  <a:schemeClr val="tx1"/>
                </a:solidFill>
              </a:rPr>
              <a:t>routeChangeSuccess</a:t>
            </a:r>
            <a:r>
              <a:rPr lang="en-US" dirty="0" smtClean="0">
                <a:solidFill>
                  <a:schemeClr val="tx1"/>
                </a:solidFill>
              </a:rPr>
              <a:t> event after the route dependencies have been resolved.</a:t>
            </a:r>
          </a:p>
          <a:p>
            <a:pPr lvl="1" algn="just">
              <a:lnSpc>
                <a:spcPct val="170000"/>
              </a:lnSpc>
            </a:pPr>
            <a:r>
              <a:rPr lang="en-US" dirty="0" smtClean="0">
                <a:solidFill>
                  <a:schemeClr val="tx1"/>
                </a:solidFill>
              </a:rPr>
              <a:t>The $</a:t>
            </a:r>
            <a:r>
              <a:rPr lang="en-US" dirty="0" err="1" smtClean="0">
                <a:solidFill>
                  <a:schemeClr val="tx1"/>
                </a:solidFill>
              </a:rPr>
              <a:t>routeChangeSuccess</a:t>
            </a:r>
            <a:r>
              <a:rPr lang="en-US" dirty="0" smtClean="0">
                <a:solidFill>
                  <a:schemeClr val="tx1"/>
                </a:solidFill>
              </a:rPr>
              <a:t> event fires with three parameters:</a:t>
            </a:r>
          </a:p>
          <a:p>
            <a:pPr lvl="2" algn="just">
              <a:lnSpc>
                <a:spcPct val="170000"/>
              </a:lnSpc>
            </a:pPr>
            <a:r>
              <a:rPr lang="en-US" dirty="0" smtClean="0">
                <a:solidFill>
                  <a:schemeClr val="tx1"/>
                </a:solidFill>
              </a:rPr>
              <a:t>The raw Angular </a:t>
            </a:r>
            <a:r>
              <a:rPr lang="en-US" dirty="0" err="1" smtClean="0">
                <a:solidFill>
                  <a:schemeClr val="tx1"/>
                </a:solidFill>
              </a:rPr>
              <a:t>evt</a:t>
            </a:r>
            <a:r>
              <a:rPr lang="en-US" dirty="0" smtClean="0">
                <a:solidFill>
                  <a:schemeClr val="tx1"/>
                </a:solidFill>
              </a:rPr>
              <a:t> object</a:t>
            </a:r>
          </a:p>
          <a:p>
            <a:pPr lvl="2" algn="just">
              <a:lnSpc>
                <a:spcPct val="170000"/>
              </a:lnSpc>
            </a:pPr>
            <a:r>
              <a:rPr lang="en-US" dirty="0" smtClean="0">
                <a:solidFill>
                  <a:schemeClr val="tx1"/>
                </a:solidFill>
              </a:rPr>
              <a:t>The route where the user currently is</a:t>
            </a:r>
          </a:p>
          <a:p>
            <a:pPr lvl="2" algn="just">
              <a:lnSpc>
                <a:spcPct val="170000"/>
              </a:lnSpc>
            </a:pPr>
            <a:r>
              <a:rPr lang="en-US" dirty="0" smtClean="0">
                <a:solidFill>
                  <a:schemeClr val="tx1"/>
                </a:solidFill>
              </a:rPr>
              <a:t>The previous route (or undefined if the current route is the first route)</a:t>
            </a:r>
          </a:p>
          <a:p>
            <a:pPr algn="just">
              <a:lnSpc>
                <a:spcPct val="170000"/>
              </a:lnSpc>
            </a:pPr>
            <a:r>
              <a:rPr lang="en-US" dirty="0" smtClean="0">
                <a:solidFill>
                  <a:schemeClr val="tx1"/>
                </a:solidFill>
              </a:rPr>
              <a:t>$</a:t>
            </a:r>
            <a:r>
              <a:rPr lang="en-US" dirty="0" err="1" smtClean="0">
                <a:solidFill>
                  <a:schemeClr val="tx1"/>
                </a:solidFill>
              </a:rPr>
              <a:t>routeChangeError</a:t>
            </a:r>
            <a:endParaRPr lang="en-US" dirty="0" smtClean="0">
              <a:solidFill>
                <a:schemeClr val="tx1"/>
              </a:solidFill>
            </a:endParaRPr>
          </a:p>
          <a:p>
            <a:pPr lvl="1" algn="just">
              <a:lnSpc>
                <a:spcPct val="170000"/>
              </a:lnSpc>
            </a:pPr>
            <a:r>
              <a:rPr lang="en-US" dirty="0" smtClean="0">
                <a:solidFill>
                  <a:schemeClr val="tx1"/>
                </a:solidFill>
              </a:rPr>
              <a:t>Angular broadcasts the $</a:t>
            </a:r>
            <a:r>
              <a:rPr lang="en-US" dirty="0" err="1" smtClean="0">
                <a:solidFill>
                  <a:schemeClr val="tx1"/>
                </a:solidFill>
              </a:rPr>
              <a:t>routeChangeError</a:t>
            </a:r>
            <a:r>
              <a:rPr lang="en-US" dirty="0" smtClean="0">
                <a:solidFill>
                  <a:schemeClr val="tx1"/>
                </a:solidFill>
              </a:rPr>
              <a:t> event if any of the promises are rejected or fail.</a:t>
            </a:r>
          </a:p>
          <a:p>
            <a:pPr lvl="1" algn="just">
              <a:lnSpc>
                <a:spcPct val="170000"/>
              </a:lnSpc>
            </a:pPr>
            <a:r>
              <a:rPr lang="en-US" dirty="0" smtClean="0">
                <a:solidFill>
                  <a:schemeClr val="tx1"/>
                </a:solidFill>
              </a:rPr>
              <a:t>The $</a:t>
            </a:r>
            <a:r>
              <a:rPr lang="en-US" dirty="0" err="1" smtClean="0">
                <a:solidFill>
                  <a:schemeClr val="tx1"/>
                </a:solidFill>
              </a:rPr>
              <a:t>routeChangeError</a:t>
            </a:r>
            <a:r>
              <a:rPr lang="en-US" dirty="0" smtClean="0">
                <a:solidFill>
                  <a:schemeClr val="tx1"/>
                </a:solidFill>
              </a:rPr>
              <a:t> event fires with three parameters:</a:t>
            </a:r>
          </a:p>
          <a:p>
            <a:pPr lvl="2" algn="just">
              <a:lnSpc>
                <a:spcPct val="170000"/>
              </a:lnSpc>
            </a:pPr>
            <a:r>
              <a:rPr lang="en-US" dirty="0" smtClean="0">
                <a:solidFill>
                  <a:schemeClr val="tx1"/>
                </a:solidFill>
              </a:rPr>
              <a:t>The current route information</a:t>
            </a:r>
          </a:p>
          <a:p>
            <a:pPr lvl="2" algn="just">
              <a:lnSpc>
                <a:spcPct val="170000"/>
              </a:lnSpc>
            </a:pPr>
            <a:r>
              <a:rPr lang="en-US" dirty="0" smtClean="0">
                <a:solidFill>
                  <a:schemeClr val="tx1"/>
                </a:solidFill>
              </a:rPr>
              <a:t>The previous route information</a:t>
            </a:r>
          </a:p>
          <a:p>
            <a:pPr lvl="2" algn="just">
              <a:lnSpc>
                <a:spcPct val="170000"/>
              </a:lnSpc>
            </a:pPr>
            <a:r>
              <a:rPr lang="en-US" dirty="0" smtClean="0">
                <a:solidFill>
                  <a:schemeClr val="tx1"/>
                </a:solidFill>
              </a:rPr>
              <a:t>The rejection promise error</a:t>
            </a: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5.1: </a:t>
            </a:r>
            <a:r>
              <a:rPr lang="en-US" sz="1200" dirty="0" err="1" smtClean="0"/>
              <a:t>AngularJS</a:t>
            </a:r>
            <a:r>
              <a:rPr lang="en-US" sz="1200" dirty="0" smtClean="0"/>
              <a:t> Routing </a:t>
            </a:r>
            <a:r>
              <a:rPr lang="en-US" dirty="0" smtClean="0"/>
              <a:t/>
            </a:r>
            <a:br>
              <a:rPr lang="en-US" dirty="0" smtClean="0"/>
            </a:br>
            <a:r>
              <a:rPr lang="en-US" dirty="0" smtClean="0"/>
              <a:t> Route Events</a:t>
            </a:r>
            <a:endParaRPr lang="en-US" sz="2400" dirty="0"/>
          </a:p>
        </p:txBody>
      </p:sp>
      <p:sp>
        <p:nvSpPr>
          <p:cNvPr id="6" name="Content Placeholder 5"/>
          <p:cNvSpPr>
            <a:spLocks noGrp="1"/>
          </p:cNvSpPr>
          <p:nvPr>
            <p:ph idx="1"/>
          </p:nvPr>
        </p:nvSpPr>
        <p:spPr>
          <a:xfrm>
            <a:off x="442685" y="754746"/>
            <a:ext cx="8229600" cy="5747654"/>
          </a:xfrm>
        </p:spPr>
        <p:txBody>
          <a:bodyPr>
            <a:noAutofit/>
          </a:bodyPr>
          <a:lstStyle/>
          <a:p>
            <a:pPr algn="just">
              <a:lnSpc>
                <a:spcPct val="170000"/>
              </a:lnSpc>
            </a:pPr>
            <a:r>
              <a:rPr lang="en-US" dirty="0" smtClean="0">
                <a:solidFill>
                  <a:schemeClr val="tx1"/>
                </a:solidFill>
              </a:rPr>
              <a:t>$</a:t>
            </a:r>
            <a:r>
              <a:rPr lang="en-US" dirty="0" err="1" smtClean="0">
                <a:solidFill>
                  <a:schemeClr val="tx1"/>
                </a:solidFill>
              </a:rPr>
              <a:t>routeUpdate</a:t>
            </a:r>
            <a:endParaRPr lang="en-US" dirty="0" smtClean="0">
              <a:solidFill>
                <a:schemeClr val="tx1"/>
              </a:solidFill>
            </a:endParaRPr>
          </a:p>
          <a:p>
            <a:pPr lvl="1" algn="just">
              <a:lnSpc>
                <a:spcPct val="170000"/>
              </a:lnSpc>
            </a:pPr>
            <a:r>
              <a:rPr lang="en-US" dirty="0" smtClean="0">
                <a:solidFill>
                  <a:schemeClr val="tx1"/>
                </a:solidFill>
              </a:rPr>
              <a:t>Angular broadcasts the $</a:t>
            </a:r>
            <a:r>
              <a:rPr lang="en-US" dirty="0" err="1" smtClean="0">
                <a:solidFill>
                  <a:schemeClr val="tx1"/>
                </a:solidFill>
              </a:rPr>
              <a:t>routeUpdate</a:t>
            </a:r>
            <a:r>
              <a:rPr lang="en-US" dirty="0" smtClean="0">
                <a:solidFill>
                  <a:schemeClr val="tx1"/>
                </a:solidFill>
              </a:rPr>
              <a:t> event if the </a:t>
            </a:r>
            <a:r>
              <a:rPr lang="en-US" dirty="0" err="1" smtClean="0">
                <a:solidFill>
                  <a:schemeClr val="tx1"/>
                </a:solidFill>
              </a:rPr>
              <a:t>reloadOnSearch</a:t>
            </a:r>
            <a:r>
              <a:rPr lang="en-US" dirty="0" smtClean="0">
                <a:solidFill>
                  <a:schemeClr val="tx1"/>
                </a:solidFill>
              </a:rPr>
              <a:t> property has been set to false and we’re reusing the same instance of a controller.</a:t>
            </a:r>
          </a:p>
          <a:p>
            <a:pPr algn="just">
              <a:lnSpc>
                <a:spcPct val="170000"/>
              </a:lnSpc>
            </a:pPr>
            <a:endParaRPr lang="en-US" sz="700" dirty="0" smtClean="0">
              <a:solidFill>
                <a:schemeClr val="tx1"/>
              </a:solidFill>
            </a:endParaRPr>
          </a:p>
        </p:txBody>
      </p:sp>
      <p:sp>
        <p:nvSpPr>
          <p:cNvPr id="4" name="Rounded Rectangle 3"/>
          <p:cNvSpPr/>
          <p:nvPr/>
        </p:nvSpPr>
        <p:spPr>
          <a:xfrm>
            <a:off x="348345" y="2090061"/>
            <a:ext cx="7910284" cy="4354283"/>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sz="1600" dirty="0" smtClean="0">
              <a:solidFill>
                <a:schemeClr val="tx1"/>
              </a:solidFill>
              <a:latin typeface="Candara" pitchFamily="34" charset="0"/>
            </a:endParaRPr>
          </a:p>
          <a:p>
            <a:pPr lvl="1"/>
            <a:endParaRPr lang="en-US" sz="1600" dirty="0" smtClean="0">
              <a:solidFill>
                <a:schemeClr val="tx1"/>
              </a:solidFill>
              <a:latin typeface="Candara" pitchFamily="34" charset="0"/>
            </a:endParaRPr>
          </a:p>
          <a:p>
            <a:pPr lvl="1"/>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myApp</a:t>
            </a:r>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.run(['$</a:t>
            </a:r>
            <a:r>
              <a:rPr lang="en-US" sz="1600" dirty="0" err="1" smtClean="0">
                <a:solidFill>
                  <a:schemeClr val="tx1"/>
                </a:solidFill>
                <a:latin typeface="Candara" pitchFamily="34" charset="0"/>
              </a:rPr>
              <a:t>rootScope</a:t>
            </a:r>
            <a:r>
              <a:rPr lang="en-US" sz="1600" dirty="0" smtClean="0">
                <a:solidFill>
                  <a:schemeClr val="tx1"/>
                </a:solidFill>
                <a:latin typeface="Candara" pitchFamily="34" charset="0"/>
              </a:rPr>
              <a:t>', '$location', function($</a:t>
            </a:r>
            <a:r>
              <a:rPr lang="en-US" sz="1600" dirty="0" err="1" smtClean="0">
                <a:solidFill>
                  <a:schemeClr val="tx1"/>
                </a:solidFill>
                <a:latin typeface="Candara" pitchFamily="34" charset="0"/>
              </a:rPr>
              <a:t>rootScope</a:t>
            </a:r>
            <a:r>
              <a:rPr lang="en-US" sz="1600" dirty="0" smtClean="0">
                <a:solidFill>
                  <a:schemeClr val="tx1"/>
                </a:solidFill>
                <a:latin typeface="Candara" pitchFamily="34" charset="0"/>
              </a:rPr>
              <a:t>, $location) {</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rootScope.$on</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routeChangeStart</a:t>
            </a:r>
            <a:r>
              <a:rPr lang="en-US" sz="1600" dirty="0" smtClean="0">
                <a:solidFill>
                  <a:schemeClr val="tx1"/>
                </a:solidFill>
                <a:latin typeface="Candara" pitchFamily="34" charset="0"/>
              </a:rPr>
              <a:t>', function(</a:t>
            </a:r>
            <a:r>
              <a:rPr lang="en-US" sz="1600" dirty="0" err="1" smtClean="0">
                <a:solidFill>
                  <a:schemeClr val="tx1"/>
                </a:solidFill>
                <a:latin typeface="Candara" pitchFamily="34" charset="0"/>
              </a:rPr>
              <a:t>evt</a:t>
            </a:r>
            <a:r>
              <a:rPr lang="en-US" sz="1600" dirty="0" smtClean="0">
                <a:solidFill>
                  <a:schemeClr val="tx1"/>
                </a:solidFill>
                <a:latin typeface="Candara" pitchFamily="34" charset="0"/>
              </a:rPr>
              <a:t>, next, current) {</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a:t>
            </a:r>
          </a:p>
          <a:p>
            <a:pPr lvl="1"/>
            <a:endParaRPr lang="en-US" sz="1600" dirty="0" smtClean="0">
              <a:solidFill>
                <a:schemeClr val="tx1"/>
              </a:solidFill>
              <a:latin typeface="Candara" pitchFamily="34" charset="0"/>
            </a:endParaRPr>
          </a:p>
          <a:p>
            <a:pPr lvl="1"/>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myApp</a:t>
            </a:r>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.run(['$</a:t>
            </a:r>
            <a:r>
              <a:rPr lang="en-US" sz="1600" dirty="0" err="1" smtClean="0">
                <a:solidFill>
                  <a:schemeClr val="tx1"/>
                </a:solidFill>
                <a:latin typeface="Candara" pitchFamily="34" charset="0"/>
              </a:rPr>
              <a:t>rootScope</a:t>
            </a:r>
            <a:r>
              <a:rPr lang="en-US" sz="1600" dirty="0" smtClean="0">
                <a:solidFill>
                  <a:schemeClr val="tx1"/>
                </a:solidFill>
                <a:latin typeface="Candara" pitchFamily="34" charset="0"/>
              </a:rPr>
              <a:t>', '$location', function($</a:t>
            </a:r>
            <a:r>
              <a:rPr lang="en-US" sz="1600" dirty="0" err="1" smtClean="0">
                <a:solidFill>
                  <a:schemeClr val="tx1"/>
                </a:solidFill>
                <a:latin typeface="Candara" pitchFamily="34" charset="0"/>
              </a:rPr>
              <a:t>rootScope</a:t>
            </a:r>
            <a:r>
              <a:rPr lang="en-US" sz="1600" dirty="0" smtClean="0">
                <a:solidFill>
                  <a:schemeClr val="tx1"/>
                </a:solidFill>
                <a:latin typeface="Candara" pitchFamily="34" charset="0"/>
              </a:rPr>
              <a:t>, $location) {</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rootScope.$on</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routeChangeSuccess</a:t>
            </a:r>
            <a:r>
              <a:rPr lang="en-US" sz="1600" dirty="0" smtClean="0">
                <a:solidFill>
                  <a:schemeClr val="tx1"/>
                </a:solidFill>
                <a:latin typeface="Candara" pitchFamily="34" charset="0"/>
              </a:rPr>
              <a:t>', function(</a:t>
            </a:r>
            <a:r>
              <a:rPr lang="en-US" sz="1600" dirty="0" err="1" smtClean="0">
                <a:solidFill>
                  <a:schemeClr val="tx1"/>
                </a:solidFill>
                <a:latin typeface="Candara" pitchFamily="34" charset="0"/>
              </a:rPr>
              <a:t>evt</a:t>
            </a:r>
            <a:r>
              <a:rPr lang="en-US" sz="1600" dirty="0" smtClean="0">
                <a:solidFill>
                  <a:schemeClr val="tx1"/>
                </a:solidFill>
                <a:latin typeface="Candara" pitchFamily="34" charset="0"/>
              </a:rPr>
              <a:t>, next, previous) {</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a:t>
            </a:r>
          </a:p>
          <a:p>
            <a:pPr lvl="1"/>
            <a:endParaRPr lang="en-US" sz="1600" dirty="0" smtClean="0">
              <a:solidFill>
                <a:schemeClr val="tx1"/>
              </a:solidFill>
              <a:latin typeface="Candara" pitchFamily="34" charset="0"/>
            </a:endParaRPr>
          </a:p>
          <a:p>
            <a:pPr lvl="1"/>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myApp</a:t>
            </a:r>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.run(['$</a:t>
            </a:r>
            <a:r>
              <a:rPr lang="en-US" sz="1600" dirty="0" err="1" smtClean="0">
                <a:solidFill>
                  <a:schemeClr val="tx1"/>
                </a:solidFill>
                <a:latin typeface="Candara" pitchFamily="34" charset="0"/>
              </a:rPr>
              <a:t>rootScope</a:t>
            </a:r>
            <a:r>
              <a:rPr lang="en-US" sz="1600" dirty="0" smtClean="0">
                <a:solidFill>
                  <a:schemeClr val="tx1"/>
                </a:solidFill>
                <a:latin typeface="Candara" pitchFamily="34" charset="0"/>
              </a:rPr>
              <a:t>', '$location', function($</a:t>
            </a:r>
            <a:r>
              <a:rPr lang="en-US" sz="1600" dirty="0" err="1" smtClean="0">
                <a:solidFill>
                  <a:schemeClr val="tx1"/>
                </a:solidFill>
                <a:latin typeface="Candara" pitchFamily="34" charset="0"/>
              </a:rPr>
              <a:t>rootScope</a:t>
            </a:r>
            <a:r>
              <a:rPr lang="en-US" sz="1600" dirty="0" smtClean="0">
                <a:solidFill>
                  <a:schemeClr val="tx1"/>
                </a:solidFill>
                <a:latin typeface="Candara" pitchFamily="34" charset="0"/>
              </a:rPr>
              <a:t>, $location) {</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rootScope.$on</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routeChangeError</a:t>
            </a:r>
            <a:r>
              <a:rPr lang="en-US" sz="1600" dirty="0" smtClean="0">
                <a:solidFill>
                  <a:schemeClr val="tx1"/>
                </a:solidFill>
                <a:latin typeface="Candara" pitchFamily="34" charset="0"/>
              </a:rPr>
              <a:t>', function(current, previous, rejection) {</a:t>
            </a:r>
          </a:p>
          <a:p>
            <a:pPr lvl="1"/>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a:t>
            </a:r>
          </a:p>
          <a:p>
            <a:pPr lvl="1"/>
            <a:endParaRPr lang="en-US" sz="1600" dirty="0" smtClean="0">
              <a:solidFill>
                <a:schemeClr val="tx1"/>
              </a:solidFill>
              <a:latin typeface="Candara" pitchFamily="34" charset="0"/>
            </a:endParaRPr>
          </a:p>
          <a:p>
            <a:pPr lvl="1"/>
            <a:endParaRPr lang="en-US" sz="1600" dirty="0" err="1" smtClean="0">
              <a:solidFill>
                <a:schemeClr val="tx1"/>
              </a:solidFill>
              <a:latin typeface="Candara"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smtClean="0">
                <a:solidFill>
                  <a:schemeClr val="tx1"/>
                </a:solidFill>
              </a:rPr>
              <a:t>Route-</a:t>
            </a:r>
            <a:r>
              <a:rPr lang="en-US" dirty="0" err="1" smtClean="0">
                <a:solidFill>
                  <a:schemeClr val="tx1"/>
                </a:solidFill>
              </a:rPr>
              <a:t>RouteEvents</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Summary</a:t>
            </a:r>
            <a:endParaRPr lang="en-US" sz="2400" dirty="0"/>
          </a:p>
        </p:txBody>
      </p:sp>
      <p:sp>
        <p:nvSpPr>
          <p:cNvPr id="9" name="Content Placeholder 8"/>
          <p:cNvSpPr>
            <a:spLocks noGrp="1"/>
          </p:cNvSpPr>
          <p:nvPr>
            <p:ph idx="1"/>
          </p:nvPr>
        </p:nvSpPr>
        <p:spPr>
          <a:xfrm>
            <a:off x="271204" y="1054763"/>
            <a:ext cx="6129595" cy="5418607"/>
          </a:xfrm>
        </p:spPr>
        <p:txBody>
          <a:bodyPr/>
          <a:lstStyle/>
          <a:p>
            <a:pPr algn="just">
              <a:lnSpc>
                <a:spcPct val="150000"/>
              </a:lnSpc>
            </a:pPr>
            <a:r>
              <a:rPr lang="en-US" dirty="0" smtClean="0">
                <a:solidFill>
                  <a:schemeClr val="tx1"/>
                </a:solidFill>
              </a:rPr>
              <a:t>$</a:t>
            </a:r>
            <a:r>
              <a:rPr lang="en-US" dirty="0" err="1" smtClean="0">
                <a:solidFill>
                  <a:schemeClr val="tx1"/>
                </a:solidFill>
              </a:rPr>
              <a:t>routeProvider</a:t>
            </a:r>
            <a:r>
              <a:rPr lang="en-US" dirty="0" smtClean="0">
                <a:solidFill>
                  <a:schemeClr val="tx1"/>
                </a:solidFill>
              </a:rPr>
              <a:t> service use to create routes.</a:t>
            </a:r>
          </a:p>
          <a:p>
            <a:pPr algn="just">
              <a:lnSpc>
                <a:spcPct val="150000"/>
              </a:lnSpc>
            </a:pPr>
            <a:r>
              <a:rPr lang="en-US" dirty="0" smtClean="0">
                <a:solidFill>
                  <a:schemeClr val="tx1"/>
                </a:solidFill>
              </a:rPr>
              <a:t>otherwise $</a:t>
            </a:r>
            <a:r>
              <a:rPr lang="en-US" dirty="0" err="1" smtClean="0">
                <a:solidFill>
                  <a:schemeClr val="tx1"/>
                </a:solidFill>
              </a:rPr>
              <a:t>routeProvider</a:t>
            </a:r>
            <a:r>
              <a:rPr lang="en-US" dirty="0" smtClean="0">
                <a:solidFill>
                  <a:schemeClr val="tx1"/>
                </a:solidFill>
              </a:rPr>
              <a:t> function allows us to set a default route.</a:t>
            </a:r>
          </a:p>
          <a:p>
            <a:pPr algn="just">
              <a:lnSpc>
                <a:spcPct val="150000"/>
              </a:lnSpc>
            </a:pPr>
            <a:r>
              <a:rPr lang="en-US" dirty="0" smtClean="0">
                <a:solidFill>
                  <a:schemeClr val="tx1"/>
                </a:solidFill>
              </a:rPr>
              <a:t>Using $</a:t>
            </a:r>
            <a:r>
              <a:rPr lang="en-US" dirty="0" err="1" smtClean="0">
                <a:solidFill>
                  <a:schemeClr val="tx1"/>
                </a:solidFill>
              </a:rPr>
              <a:t>routeParams</a:t>
            </a:r>
            <a:r>
              <a:rPr lang="en-US" dirty="0" smtClean="0">
                <a:solidFill>
                  <a:schemeClr val="tx1"/>
                </a:solidFill>
              </a:rPr>
              <a:t> service we can access the parameters passed on a route.</a:t>
            </a:r>
          </a:p>
          <a:p>
            <a:pPr algn="just">
              <a:lnSpc>
                <a:spcPct val="150000"/>
              </a:lnSpc>
            </a:pPr>
            <a:r>
              <a:rPr lang="en-US" dirty="0" smtClean="0">
                <a:solidFill>
                  <a:schemeClr val="tx1"/>
                </a:solidFill>
              </a:rPr>
              <a:t>$</a:t>
            </a:r>
            <a:r>
              <a:rPr lang="en-US" dirty="0" err="1" smtClean="0">
                <a:solidFill>
                  <a:schemeClr val="tx1"/>
                </a:solidFill>
              </a:rPr>
              <a:t>route.reload</a:t>
            </a:r>
            <a:r>
              <a:rPr lang="en-US" dirty="0" smtClean="0">
                <a:solidFill>
                  <a:schemeClr val="tx1"/>
                </a:solidFill>
              </a:rPr>
              <a:t>() allows us to refresh a view without refreshing the entire app.</a:t>
            </a:r>
          </a:p>
          <a:p>
            <a:pPr algn="just">
              <a:lnSpc>
                <a:spcPct val="150000"/>
              </a:lnSpc>
            </a:pPr>
            <a:r>
              <a:rPr lang="en-US" dirty="0" smtClean="0">
                <a:solidFill>
                  <a:schemeClr val="tx1"/>
                </a:solidFill>
              </a:rPr>
              <a:t>We can enable HTML5 routing using $</a:t>
            </a:r>
            <a:r>
              <a:rPr lang="en-US" dirty="0" err="1" smtClean="0">
                <a:solidFill>
                  <a:schemeClr val="tx1"/>
                </a:solidFill>
              </a:rPr>
              <a:t>locationProvider</a:t>
            </a:r>
            <a:r>
              <a:rPr lang="en-US" dirty="0" smtClean="0">
                <a:solidFill>
                  <a:schemeClr val="tx1"/>
                </a:solidFill>
              </a:rPr>
              <a:t> service  </a:t>
            </a:r>
            <a:r>
              <a:rPr lang="en-US" i="1" dirty="0" smtClean="0">
                <a:solidFill>
                  <a:schemeClr val="tx1"/>
                </a:solidFill>
              </a:rPr>
              <a:t>$locationProvider.html5Mode(true)</a:t>
            </a:r>
            <a:r>
              <a:rPr lang="en-US" dirty="0" smtClean="0">
                <a:solidFill>
                  <a:schemeClr val="tx1"/>
                </a:solidFill>
              </a:rPr>
              <a:t>, but it requires server-side configuration.</a:t>
            </a:r>
          </a:p>
          <a:p>
            <a:pPr algn="just">
              <a:lnSpc>
                <a:spcPct val="150000"/>
              </a:lnSpc>
            </a:pPr>
            <a:r>
              <a:rPr lang="en-US" dirty="0" smtClean="0">
                <a:solidFill>
                  <a:schemeClr val="tx1"/>
                </a:solidFill>
              </a:rPr>
              <a:t>resolve route property allows us to delay loading a view until the data which needs to get render is loaded.</a:t>
            </a:r>
          </a:p>
        </p:txBody>
      </p:sp>
      <p:grpSp>
        <p:nvGrpSpPr>
          <p:cNvPr id="8" name="Group 13"/>
          <p:cNvGrpSpPr>
            <a:grpSpLocks/>
          </p:cNvGrpSpPr>
          <p:nvPr/>
        </p:nvGrpSpPr>
        <p:grpSpPr bwMode="auto">
          <a:xfrm>
            <a:off x="6629980" y="1576388"/>
            <a:ext cx="1947672" cy="1627632"/>
            <a:chOff x="4176" y="993"/>
            <a:chExt cx="1273" cy="1119"/>
          </a:xfrm>
        </p:grpSpPr>
        <p:sp>
          <p:nvSpPr>
            <p:cNvPr id="10"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11" name="Picture 4" descr="summary"/>
            <p:cNvPicPr>
              <a:picLocks noChangeAspect="1" noChangeArrowheads="1"/>
            </p:cNvPicPr>
            <p:nvPr/>
          </p:nvPicPr>
          <p:blipFill>
            <a:blip r:embed="rId3"/>
            <a:srcRect/>
            <a:stretch>
              <a:fillRect/>
            </a:stretch>
          </p:blipFill>
          <p:spPr bwMode="auto">
            <a:xfrm>
              <a:off x="4272" y="1080"/>
              <a:ext cx="1085" cy="940"/>
            </a:xfrm>
            <a:prstGeom prst="rect">
              <a:avLst/>
            </a:prstGeom>
            <a:noFill/>
          </p:spPr>
        </p:pic>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Summary</a:t>
            </a:r>
            <a:endParaRPr lang="en-US" sz="2400" dirty="0"/>
          </a:p>
        </p:txBody>
      </p:sp>
      <p:sp>
        <p:nvSpPr>
          <p:cNvPr id="9" name="Content Placeholder 8"/>
          <p:cNvSpPr>
            <a:spLocks noGrp="1"/>
          </p:cNvSpPr>
          <p:nvPr>
            <p:ph idx="1"/>
          </p:nvPr>
        </p:nvSpPr>
        <p:spPr>
          <a:xfrm>
            <a:off x="271204" y="1054763"/>
            <a:ext cx="6129595" cy="5418607"/>
          </a:xfrm>
        </p:spPr>
        <p:txBody>
          <a:bodyPr/>
          <a:lstStyle/>
          <a:p>
            <a:pPr algn="just">
              <a:lnSpc>
                <a:spcPct val="150000"/>
              </a:lnSpc>
            </a:pPr>
            <a:r>
              <a:rPr lang="en-US" dirty="0" smtClean="0">
                <a:solidFill>
                  <a:schemeClr val="tx1"/>
                </a:solidFill>
              </a:rPr>
              <a:t>We can navigate to a new view from the code using $location.url('</a:t>
            </a:r>
            <a:r>
              <a:rPr lang="en-US" dirty="0" err="1" smtClean="0">
                <a:solidFill>
                  <a:schemeClr val="tx1"/>
                </a:solidFill>
              </a:rPr>
              <a:t>newUrl</a:t>
            </a:r>
            <a:r>
              <a:rPr lang="en-US" dirty="0" smtClean="0">
                <a:solidFill>
                  <a:schemeClr val="tx1"/>
                </a:solidFill>
              </a:rPr>
              <a:t>').</a:t>
            </a:r>
          </a:p>
          <a:p>
            <a:pPr algn="just">
              <a:lnSpc>
                <a:spcPct val="150000"/>
              </a:lnSpc>
            </a:pPr>
            <a:r>
              <a:rPr lang="en-US" dirty="0" smtClean="0">
                <a:solidFill>
                  <a:schemeClr val="tx1"/>
                </a:solidFill>
              </a:rPr>
              <a:t>$</a:t>
            </a:r>
            <a:r>
              <a:rPr lang="en-US" dirty="0" err="1" smtClean="0">
                <a:solidFill>
                  <a:schemeClr val="tx1"/>
                </a:solidFill>
              </a:rPr>
              <a:t>location.search</a:t>
            </a:r>
            <a:r>
              <a:rPr lang="en-US" dirty="0" smtClean="0">
                <a:solidFill>
                  <a:schemeClr val="tx1"/>
                </a:solidFill>
              </a:rPr>
              <a:t>() gives us the access to the query string parameters on the URL.</a:t>
            </a:r>
          </a:p>
        </p:txBody>
      </p:sp>
      <p:grpSp>
        <p:nvGrpSpPr>
          <p:cNvPr id="2" name="Group 13"/>
          <p:cNvGrpSpPr>
            <a:grpSpLocks/>
          </p:cNvGrpSpPr>
          <p:nvPr/>
        </p:nvGrpSpPr>
        <p:grpSpPr bwMode="auto">
          <a:xfrm>
            <a:off x="6629980" y="1576388"/>
            <a:ext cx="1947672" cy="1627632"/>
            <a:chOff x="4176" y="993"/>
            <a:chExt cx="1273" cy="1119"/>
          </a:xfrm>
        </p:grpSpPr>
        <p:sp>
          <p:nvSpPr>
            <p:cNvPr id="10"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11" name="Picture 4" descr="summary"/>
            <p:cNvPicPr>
              <a:picLocks noChangeAspect="1" noChangeArrowheads="1"/>
            </p:cNvPicPr>
            <p:nvPr/>
          </p:nvPicPr>
          <p:blipFill>
            <a:blip r:embed="rId3"/>
            <a:srcRect/>
            <a:stretch>
              <a:fillRect/>
            </a:stretch>
          </p:blipFill>
          <p:spPr bwMode="auto">
            <a:xfrm>
              <a:off x="4272" y="1080"/>
              <a:ext cx="1085" cy="940"/>
            </a:xfrm>
            <a:prstGeom prst="rect">
              <a:avLst/>
            </a:prstGeom>
            <a:noFill/>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5.1: </a:t>
            </a:r>
            <a:r>
              <a:rPr lang="en-US" sz="1200" dirty="0" err="1" smtClean="0"/>
              <a:t>AngularJS</a:t>
            </a:r>
            <a:r>
              <a:rPr lang="en-US" sz="1200" dirty="0" smtClean="0"/>
              <a:t> Routing</a:t>
            </a:r>
            <a:br>
              <a:rPr lang="en-US" sz="1200" dirty="0" smtClean="0"/>
            </a:br>
            <a:r>
              <a:rPr lang="en-US" dirty="0" smtClean="0"/>
              <a:t> Routing</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It is very important to navigate from one page view to another in single page application.</a:t>
            </a:r>
          </a:p>
          <a:p>
            <a:pPr algn="just">
              <a:lnSpc>
                <a:spcPct val="170000"/>
              </a:lnSpc>
            </a:pPr>
            <a:r>
              <a:rPr lang="en-US" dirty="0" smtClean="0">
                <a:solidFill>
                  <a:schemeClr val="tx1"/>
                </a:solidFill>
              </a:rPr>
              <a:t>We can achieve this by including multiple templates in the view using </a:t>
            </a:r>
            <a:r>
              <a:rPr lang="en-US" dirty="0" err="1" smtClean="0">
                <a:solidFill>
                  <a:schemeClr val="tx1"/>
                </a:solidFill>
              </a:rPr>
              <a:t>ng</a:t>
            </a:r>
            <a:r>
              <a:rPr lang="en-US" dirty="0" smtClean="0">
                <a:solidFill>
                  <a:schemeClr val="tx1"/>
                </a:solidFill>
              </a:rPr>
              <a:t>-include directive, but this will be unmanageable and also make it difficult to allow other developers to join in the development.</a:t>
            </a:r>
          </a:p>
          <a:p>
            <a:pPr algn="just">
              <a:lnSpc>
                <a:spcPct val="170000"/>
              </a:lnSpc>
            </a:pPr>
            <a:r>
              <a:rPr lang="en-US" dirty="0" smtClean="0">
                <a:solidFill>
                  <a:schemeClr val="tx1"/>
                </a:solidFill>
              </a:rPr>
              <a:t>We can break out the view into a layout and template views and only show the view which we want to show based upon the URL the user is accessing. Routing means loading sub-templates depending upon the URL of the page.</a:t>
            </a:r>
          </a:p>
          <a:p>
            <a:pPr algn="just">
              <a:lnSpc>
                <a:spcPct val="170000"/>
              </a:lnSpc>
            </a:pPr>
            <a:r>
              <a:rPr lang="en-US" dirty="0" smtClean="0">
                <a:solidFill>
                  <a:schemeClr val="tx1"/>
                </a:solidFill>
              </a:rPr>
              <a:t>Routes are a way for multiple views to be used within a single HTML page. This enables you page to look more "app-like" because users are not seeing page reloads happen within the browser.</a:t>
            </a: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5.1: </a:t>
            </a:r>
            <a:r>
              <a:rPr lang="en-US" sz="1200" dirty="0" err="1" smtClean="0"/>
              <a:t>AngularJS</a:t>
            </a:r>
            <a:r>
              <a:rPr lang="en-US" sz="1200" dirty="0" smtClean="0"/>
              <a:t> Routing </a:t>
            </a:r>
            <a:r>
              <a:rPr lang="en-US" dirty="0" smtClean="0"/>
              <a:t/>
            </a:r>
            <a:br>
              <a:rPr lang="en-US" dirty="0" smtClean="0"/>
            </a:br>
            <a:r>
              <a:rPr lang="en-US" dirty="0" smtClean="0"/>
              <a:t> </a:t>
            </a:r>
            <a:r>
              <a:rPr lang="en-US" dirty="0" err="1" smtClean="0"/>
              <a:t>AngularJS</a:t>
            </a:r>
            <a:r>
              <a:rPr lang="en-US" dirty="0" smtClean="0"/>
              <a:t> Routes</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err="1" smtClean="0">
                <a:solidFill>
                  <a:schemeClr val="tx1"/>
                </a:solidFill>
              </a:rPr>
              <a:t>AngularJS</a:t>
            </a:r>
            <a:r>
              <a:rPr lang="en-US" dirty="0" smtClean="0">
                <a:solidFill>
                  <a:schemeClr val="tx1"/>
                </a:solidFill>
              </a:rPr>
              <a:t> routes enable us to create different URLs for different content in our application. Having different URLs for different content enables the user to bookmark URLs to specific content. In </a:t>
            </a:r>
            <a:r>
              <a:rPr lang="en-US" dirty="0" err="1" smtClean="0">
                <a:solidFill>
                  <a:schemeClr val="tx1"/>
                </a:solidFill>
              </a:rPr>
              <a:t>AngularJS</a:t>
            </a:r>
            <a:r>
              <a:rPr lang="en-US" dirty="0" smtClean="0">
                <a:solidFill>
                  <a:schemeClr val="tx1"/>
                </a:solidFill>
              </a:rPr>
              <a:t> each such </a:t>
            </a:r>
            <a:r>
              <a:rPr lang="en-US" dirty="0" err="1" smtClean="0">
                <a:solidFill>
                  <a:schemeClr val="tx1"/>
                </a:solidFill>
              </a:rPr>
              <a:t>bookmarkable</a:t>
            </a:r>
            <a:r>
              <a:rPr lang="en-US" dirty="0" smtClean="0">
                <a:solidFill>
                  <a:schemeClr val="tx1"/>
                </a:solidFill>
              </a:rPr>
              <a:t> URL is called a route. </a:t>
            </a:r>
          </a:p>
          <a:p>
            <a:pPr algn="just">
              <a:lnSpc>
                <a:spcPct val="170000"/>
              </a:lnSpc>
            </a:pPr>
            <a:r>
              <a:rPr lang="en-US" dirty="0" err="1" smtClean="0">
                <a:solidFill>
                  <a:schemeClr val="tx1"/>
                </a:solidFill>
              </a:rPr>
              <a:t>AngularJS</a:t>
            </a:r>
            <a:r>
              <a:rPr lang="en-US" dirty="0" smtClean="0">
                <a:solidFill>
                  <a:schemeClr val="tx1"/>
                </a:solidFill>
              </a:rPr>
              <a:t> routes enables us to show different content depending on what route is chosen. A route is specified in the URL after the # sign</a:t>
            </a:r>
          </a:p>
          <a:p>
            <a:pPr lvl="1" algn="just">
              <a:lnSpc>
                <a:spcPct val="170000"/>
              </a:lnSpc>
            </a:pPr>
            <a:r>
              <a:rPr lang="en-US" dirty="0" smtClean="0">
                <a:solidFill>
                  <a:schemeClr val="tx1"/>
                </a:solidFill>
              </a:rPr>
              <a:t>http://igate.com/index.html#/training</a:t>
            </a:r>
          </a:p>
          <a:p>
            <a:pPr algn="just">
              <a:lnSpc>
                <a:spcPct val="170000"/>
              </a:lnSpc>
            </a:pPr>
            <a:endParaRPr lang="en-US" dirty="0" smtClean="0">
              <a:solidFill>
                <a:schemeClr val="tx1"/>
              </a:solidFill>
            </a:endParaRP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5.1: </a:t>
            </a:r>
            <a:r>
              <a:rPr lang="en-US" sz="1200" dirty="0" err="1" smtClean="0"/>
              <a:t>AngularJS</a:t>
            </a:r>
            <a:r>
              <a:rPr lang="en-US" sz="1200" dirty="0" smtClean="0"/>
              <a:t> Routing </a:t>
            </a:r>
            <a:r>
              <a:rPr lang="en-US" dirty="0" smtClean="0"/>
              <a:t/>
            </a:r>
            <a:br>
              <a:rPr lang="en-US" dirty="0" smtClean="0"/>
            </a:br>
            <a:r>
              <a:rPr lang="en-US" dirty="0" smtClean="0"/>
              <a:t> Setting up page for routing</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To setup a page for routing  we need to follow the  4 steps given below</a:t>
            </a:r>
          </a:p>
          <a:p>
            <a:pPr algn="just">
              <a:lnSpc>
                <a:spcPct val="170000"/>
              </a:lnSpc>
            </a:pPr>
            <a:r>
              <a:rPr lang="en-US" dirty="0" err="1" smtClean="0">
                <a:solidFill>
                  <a:schemeClr val="tx1"/>
                </a:solidFill>
              </a:rPr>
              <a:t>AngularJS</a:t>
            </a:r>
            <a:r>
              <a:rPr lang="en-US" dirty="0" smtClean="0">
                <a:solidFill>
                  <a:schemeClr val="tx1"/>
                </a:solidFill>
              </a:rPr>
              <a:t> requires the route service, which is not part of the default Angular library. We need to load angular-route.js, as part of your script loading. </a:t>
            </a:r>
          </a:p>
          <a:p>
            <a:pPr lvl="1" algn="just">
              <a:lnSpc>
                <a:spcPct val="170000"/>
              </a:lnSpc>
            </a:pPr>
            <a:r>
              <a:rPr lang="en-US" dirty="0" smtClean="0">
                <a:solidFill>
                  <a:schemeClr val="tx1"/>
                </a:solidFill>
              </a:rPr>
              <a:t>&lt;script type="text/</a:t>
            </a:r>
            <a:r>
              <a:rPr lang="en-US" dirty="0" err="1" smtClean="0">
                <a:solidFill>
                  <a:schemeClr val="tx1"/>
                </a:solidFill>
              </a:rPr>
              <a:t>javascript</a:t>
            </a:r>
            <a:r>
              <a:rPr lang="en-US" dirty="0" smtClean="0">
                <a:solidFill>
                  <a:schemeClr val="tx1"/>
                </a:solidFill>
              </a:rPr>
              <a:t>" </a:t>
            </a:r>
            <a:r>
              <a:rPr lang="en-US" dirty="0" err="1" smtClean="0">
                <a:solidFill>
                  <a:schemeClr val="tx1"/>
                </a:solidFill>
              </a:rPr>
              <a:t>src</a:t>
            </a:r>
            <a:r>
              <a:rPr lang="en-US" dirty="0" smtClean="0">
                <a:solidFill>
                  <a:schemeClr val="tx1"/>
                </a:solidFill>
              </a:rPr>
              <a:t>="Scripts/angular-route.js"&gt;&lt;/script&gt;</a:t>
            </a:r>
          </a:p>
          <a:p>
            <a:pPr algn="just">
              <a:lnSpc>
                <a:spcPct val="170000"/>
              </a:lnSpc>
            </a:pPr>
            <a:r>
              <a:rPr lang="en-US" dirty="0" smtClean="0">
                <a:solidFill>
                  <a:schemeClr val="tx1"/>
                </a:solidFill>
              </a:rPr>
              <a:t>We need to inject the route service in our app module</a:t>
            </a:r>
          </a:p>
          <a:p>
            <a:pPr lvl="1" algn="just">
              <a:lnSpc>
                <a:spcPct val="170000"/>
              </a:lnSpc>
            </a:pPr>
            <a:r>
              <a:rPr lang="en-US" dirty="0" err="1" smtClean="0">
                <a:solidFill>
                  <a:schemeClr val="tx1"/>
                </a:solidFill>
              </a:rPr>
              <a:t>var</a:t>
            </a:r>
            <a:r>
              <a:rPr lang="en-US" dirty="0" smtClean="0">
                <a:solidFill>
                  <a:schemeClr val="tx1"/>
                </a:solidFill>
              </a:rPr>
              <a:t> app = </a:t>
            </a:r>
            <a:r>
              <a:rPr lang="en-US" dirty="0" err="1" smtClean="0">
                <a:solidFill>
                  <a:schemeClr val="tx1"/>
                </a:solidFill>
              </a:rPr>
              <a:t>angular.module</a:t>
            </a:r>
            <a:r>
              <a:rPr lang="en-US" dirty="0" smtClean="0">
                <a:solidFill>
                  <a:schemeClr val="tx1"/>
                </a:solidFill>
              </a:rPr>
              <a:t>('</a:t>
            </a:r>
            <a:r>
              <a:rPr lang="en-US" dirty="0" err="1" smtClean="0">
                <a:solidFill>
                  <a:schemeClr val="tx1"/>
                </a:solidFill>
              </a:rPr>
              <a:t>routeApp</a:t>
            </a:r>
            <a:r>
              <a:rPr lang="en-US" dirty="0" smtClean="0">
                <a:solidFill>
                  <a:schemeClr val="tx1"/>
                </a:solidFill>
              </a:rPr>
              <a:t>',['</a:t>
            </a:r>
            <a:r>
              <a:rPr lang="en-US" dirty="0" err="1" smtClean="0">
                <a:solidFill>
                  <a:schemeClr val="tx1"/>
                </a:solidFill>
              </a:rPr>
              <a:t>ngRoute</a:t>
            </a:r>
            <a:r>
              <a:rPr lang="en-US" dirty="0" smtClean="0">
                <a:solidFill>
                  <a:schemeClr val="tx1"/>
                </a:solidFill>
              </a:rPr>
              <a:t>']);</a:t>
            </a:r>
          </a:p>
          <a:p>
            <a:pPr algn="just">
              <a:lnSpc>
                <a:spcPct val="170000"/>
              </a:lnSpc>
            </a:pPr>
            <a:r>
              <a:rPr lang="en-US" dirty="0" smtClean="0">
                <a:solidFill>
                  <a:schemeClr val="tx1"/>
                </a:solidFill>
              </a:rPr>
              <a:t>Use </a:t>
            </a:r>
            <a:r>
              <a:rPr lang="en-US" dirty="0" err="1" smtClean="0">
                <a:solidFill>
                  <a:schemeClr val="tx1"/>
                </a:solidFill>
              </a:rPr>
              <a:t>ngView</a:t>
            </a:r>
            <a:r>
              <a:rPr lang="en-US" dirty="0" smtClean="0">
                <a:solidFill>
                  <a:schemeClr val="tx1"/>
                </a:solidFill>
              </a:rPr>
              <a:t> directive in the HTML tag(use div tag) to display the given route. </a:t>
            </a:r>
          </a:p>
          <a:p>
            <a:pPr lvl="1" algn="just">
              <a:lnSpc>
                <a:spcPct val="170000"/>
              </a:lnSpc>
            </a:pPr>
            <a:r>
              <a:rPr lang="en-US" dirty="0" smtClean="0">
                <a:solidFill>
                  <a:schemeClr val="tx1"/>
                </a:solidFill>
              </a:rPr>
              <a:t>&lt;div </a:t>
            </a:r>
            <a:r>
              <a:rPr lang="en-US" dirty="0" err="1" smtClean="0">
                <a:solidFill>
                  <a:schemeClr val="tx1"/>
                </a:solidFill>
              </a:rPr>
              <a:t>ng</a:t>
            </a:r>
            <a:r>
              <a:rPr lang="en-US" dirty="0" smtClean="0">
                <a:solidFill>
                  <a:schemeClr val="tx1"/>
                </a:solidFill>
              </a:rPr>
              <a:t>-view  /&gt; </a:t>
            </a:r>
          </a:p>
          <a:p>
            <a:pPr algn="just">
              <a:lnSpc>
                <a:spcPct val="170000"/>
              </a:lnSpc>
            </a:pPr>
            <a:r>
              <a:rPr lang="en-US" dirty="0" smtClean="0">
                <a:solidFill>
                  <a:schemeClr val="tx1"/>
                </a:solidFill>
              </a:rPr>
              <a:t>Configure $</a:t>
            </a:r>
            <a:r>
              <a:rPr lang="en-US" dirty="0" err="1" smtClean="0">
                <a:solidFill>
                  <a:schemeClr val="tx1"/>
                </a:solidFill>
              </a:rPr>
              <a:t>routeProvider</a:t>
            </a:r>
            <a:r>
              <a:rPr lang="en-US" dirty="0" smtClean="0">
                <a:solidFill>
                  <a:schemeClr val="tx1"/>
                </a:solidFill>
              </a:rPr>
              <a:t>  in the module's </a:t>
            </a:r>
            <a:r>
              <a:rPr lang="en-US" dirty="0" err="1" smtClean="0">
                <a:solidFill>
                  <a:schemeClr val="tx1"/>
                </a:solidFill>
              </a:rPr>
              <a:t>config</a:t>
            </a:r>
            <a:r>
              <a:rPr lang="en-US" dirty="0" smtClean="0">
                <a:solidFill>
                  <a:schemeClr val="tx1"/>
                </a:solidFill>
              </a:rPr>
              <a:t>() function via calls to the when() and otherwise() functions. </a:t>
            </a:r>
          </a:p>
          <a:p>
            <a:pPr algn="just">
              <a:lnSpc>
                <a:spcPct val="170000"/>
              </a:lnSpc>
            </a:pP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5.1: </a:t>
            </a:r>
            <a:r>
              <a:rPr lang="en-US" sz="1200" dirty="0" err="1" smtClean="0"/>
              <a:t>AngularJS</a:t>
            </a:r>
            <a:r>
              <a:rPr lang="en-US" sz="1200" dirty="0" smtClean="0"/>
              <a:t> Routing </a:t>
            </a:r>
            <a:r>
              <a:rPr lang="en-US" dirty="0" smtClean="0"/>
              <a:t/>
            </a:r>
            <a:br>
              <a:rPr lang="en-US" dirty="0" smtClean="0"/>
            </a:br>
            <a:r>
              <a:rPr lang="en-US" dirty="0" smtClean="0"/>
              <a:t> Setting up page for routing</a:t>
            </a:r>
            <a:endParaRPr lang="en-US" sz="2400" dirty="0"/>
          </a:p>
        </p:txBody>
      </p:sp>
      <p:sp>
        <p:nvSpPr>
          <p:cNvPr id="5" name="Rounded Rectangle 4"/>
          <p:cNvSpPr/>
          <p:nvPr/>
        </p:nvSpPr>
        <p:spPr>
          <a:xfrm>
            <a:off x="537029" y="986977"/>
            <a:ext cx="8215085" cy="3991424"/>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routeApp</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ngRoute</a:t>
            </a:r>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app.config</a:t>
            </a:r>
            <a:r>
              <a:rPr lang="en-US" sz="1600" dirty="0" smtClean="0">
                <a:solidFill>
                  <a:schemeClr val="tx1"/>
                </a:solidFill>
                <a:latin typeface="Candara" pitchFamily="34" charset="0"/>
              </a:rPr>
              <a:t>(function($</a:t>
            </a:r>
            <a:r>
              <a:rPr lang="en-US" sz="1600" dirty="0" err="1" smtClean="0">
                <a:solidFill>
                  <a:schemeClr val="tx1"/>
                </a:solidFill>
                <a:latin typeface="Candara" pitchFamily="34" charset="0"/>
              </a:rPr>
              <a:t>routeProvider</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routeProvider</a:t>
            </a:r>
            <a:endParaRPr lang="en-US" sz="1600" dirty="0" smtClean="0">
              <a:solidFill>
                <a:schemeClr val="tx1"/>
              </a:solidFill>
              <a:latin typeface="Candara" pitchFamily="34" charset="0"/>
            </a:endParaRPr>
          </a:p>
          <a:p>
            <a:r>
              <a:rPr lang="en-US" sz="1600" dirty="0" smtClean="0">
                <a:solidFill>
                  <a:schemeClr val="tx1"/>
                </a:solidFill>
                <a:latin typeface="Candara" pitchFamily="34" charset="0"/>
              </a:rPr>
              <a:t>		.when('/',                            </a:t>
            </a:r>
          </a:p>
          <a:p>
            <a:r>
              <a:rPr lang="en-US" sz="1600" dirty="0" smtClean="0">
                <a:solidFill>
                  <a:schemeClr val="tx1"/>
                </a:solidFill>
                <a:latin typeface="Candara" pitchFamily="34" charset="0"/>
              </a:rPr>
              <a:t>		{</a:t>
            </a:r>
          </a:p>
          <a:p>
            <a:r>
              <a:rPr lang="en-US" sz="1600" dirty="0" smtClean="0">
                <a:solidFill>
                  <a:schemeClr val="tx1"/>
                </a:solidFill>
                <a:latin typeface="Candara" pitchFamily="34" charset="0"/>
              </a:rPr>
              <a:t>			template:'&lt;h1&gt;Home Page&lt;/h1&gt;'</a:t>
            </a:r>
          </a:p>
          <a:p>
            <a:r>
              <a:rPr lang="en-US" sz="1600" dirty="0" smtClean="0">
                <a:solidFill>
                  <a:schemeClr val="tx1"/>
                </a:solidFill>
                <a:latin typeface="Candara" pitchFamily="34" charset="0"/>
              </a:rPr>
              <a:t>		}) 		</a:t>
            </a:r>
          </a:p>
          <a:p>
            <a:r>
              <a:rPr lang="en-US" sz="1600" dirty="0" smtClean="0">
                <a:solidFill>
                  <a:schemeClr val="tx1"/>
                </a:solidFill>
                <a:latin typeface="Candara" pitchFamily="34" charset="0"/>
              </a:rPr>
              <a:t>		.when('/company',                            </a:t>
            </a:r>
          </a:p>
          <a:p>
            <a:r>
              <a:rPr lang="en-US" sz="1600" dirty="0" smtClean="0">
                <a:solidFill>
                  <a:schemeClr val="tx1"/>
                </a:solidFill>
                <a:latin typeface="Candara" pitchFamily="34" charset="0"/>
              </a:rPr>
              <a:t>		{</a:t>
            </a:r>
          </a:p>
          <a:p>
            <a:r>
              <a:rPr lang="en-US" sz="1600" dirty="0" smtClean="0">
                <a:solidFill>
                  <a:schemeClr val="tx1"/>
                </a:solidFill>
                <a:latin typeface="Candara" pitchFamily="34" charset="0"/>
              </a:rPr>
              <a:t>			template:'&lt;h1&gt;IGATE&lt;/h1&gt;'</a:t>
            </a:r>
          </a:p>
          <a:p>
            <a:r>
              <a:rPr lang="en-US" sz="1600" dirty="0" smtClean="0">
                <a:solidFill>
                  <a:schemeClr val="tx1"/>
                </a:solidFill>
                <a:latin typeface="Candara" pitchFamily="34" charset="0"/>
              </a:rPr>
              <a:t>		}) 		</a:t>
            </a:r>
          </a:p>
          <a:p>
            <a:r>
              <a:rPr lang="en-US" sz="1600" dirty="0" smtClean="0">
                <a:solidFill>
                  <a:schemeClr val="tx1"/>
                </a:solidFill>
                <a:latin typeface="Candara" pitchFamily="34" charset="0"/>
              </a:rPr>
              <a:t>		.otherwise({</a:t>
            </a:r>
          </a:p>
          <a:p>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redirectTo</a:t>
            </a:r>
            <a:r>
              <a:rPr lang="en-US" sz="1600" dirty="0" smtClean="0">
                <a:solidFill>
                  <a:schemeClr val="tx1"/>
                </a:solidFill>
                <a:latin typeface="Candara" pitchFamily="34" charset="0"/>
              </a:rPr>
              <a:t>:'/'</a:t>
            </a:r>
          </a:p>
          <a:p>
            <a:r>
              <a:rPr lang="en-US" sz="1600" dirty="0" smtClean="0">
                <a:solidFill>
                  <a:schemeClr val="tx1"/>
                </a:solidFill>
                <a:latin typeface="Candara" pitchFamily="34" charset="0"/>
              </a:rPr>
              <a:t>		})</a:t>
            </a:r>
          </a:p>
          <a:p>
            <a:pPr lvl="1"/>
            <a:r>
              <a:rPr lang="en-US" sz="1600" dirty="0" smtClean="0">
                <a:solidFill>
                  <a:schemeClr val="tx1"/>
                </a:solidFill>
                <a:latin typeface="Candara" pitchFamily="34" charset="0"/>
              </a:rPr>
              <a:t>});</a:t>
            </a:r>
          </a:p>
        </p:txBody>
      </p:sp>
      <p:sp>
        <p:nvSpPr>
          <p:cNvPr id="8" name="Content Placeholder 5"/>
          <p:cNvSpPr>
            <a:spLocks noGrp="1"/>
          </p:cNvSpPr>
          <p:nvPr>
            <p:ph idx="1"/>
          </p:nvPr>
        </p:nvSpPr>
        <p:spPr>
          <a:xfrm>
            <a:off x="442685" y="870857"/>
            <a:ext cx="8229600" cy="5631543"/>
          </a:xfrm>
        </p:spPr>
        <p:txBody>
          <a:bodyPr>
            <a:noAutofit/>
          </a:bodyPr>
          <a:lstStyle/>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lvl="1" algn="just">
              <a:lnSpc>
                <a:spcPct val="170000"/>
              </a:lnSpc>
            </a:pPr>
            <a:endParaRPr lang="en-US" dirty="0" smtClean="0">
              <a:solidFill>
                <a:schemeClr val="tx1"/>
              </a:solidFill>
            </a:endParaRPr>
          </a:p>
          <a:p>
            <a:pPr algn="just">
              <a:lnSpc>
                <a:spcPct val="170000"/>
              </a:lnSpc>
            </a:pPr>
            <a:r>
              <a:rPr lang="en-US" dirty="0" smtClean="0">
                <a:solidFill>
                  <a:schemeClr val="tx1"/>
                </a:solidFill>
              </a:rPr>
              <a:t>When the browser loads the Angular app, it will default to the URL set as the default route. Unless we load the browser with a different URL, the default is the ‘/’ route.</a:t>
            </a:r>
            <a:endParaRPr lang="en-US" sz="700" dirty="0" smtClean="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smtClean="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err="1" smtClean="0">
                <a:solidFill>
                  <a:schemeClr val="tx1"/>
                </a:solidFill>
              </a:rPr>
              <a:t>RouteBasics</a:t>
            </a:r>
            <a:endParaRPr lang="en-US" dirty="0">
              <a:solidFill>
                <a:schemeClr val="tx1"/>
              </a:solidFill>
            </a:endParaRP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5.1: </a:t>
            </a:r>
            <a:r>
              <a:rPr lang="en-US" sz="1200" dirty="0" err="1" smtClean="0"/>
              <a:t>AngularJS</a:t>
            </a:r>
            <a:r>
              <a:rPr lang="en-US" sz="1200" dirty="0" smtClean="0"/>
              <a:t> Routing </a:t>
            </a:r>
            <a:r>
              <a:rPr lang="en-US" dirty="0" smtClean="0"/>
              <a:t/>
            </a:r>
            <a:br>
              <a:rPr lang="en-US" dirty="0" smtClean="0"/>
            </a:br>
            <a:r>
              <a:rPr lang="en-US" dirty="0" smtClean="0"/>
              <a:t> Routing Modes</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Routing mode refers specifically to the format of the URL in the browser address bar. It determines the look of the URL.  </a:t>
            </a:r>
            <a:r>
              <a:rPr lang="en-US" dirty="0" err="1" smtClean="0">
                <a:solidFill>
                  <a:schemeClr val="tx1"/>
                </a:solidFill>
              </a:rPr>
              <a:t>AngularJS</a:t>
            </a:r>
            <a:r>
              <a:rPr lang="en-US" dirty="0" smtClean="0">
                <a:solidFill>
                  <a:schemeClr val="tx1"/>
                </a:solidFill>
              </a:rPr>
              <a:t> has 2 routing modes</a:t>
            </a:r>
          </a:p>
          <a:p>
            <a:pPr algn="just">
              <a:lnSpc>
                <a:spcPct val="170000"/>
              </a:lnSpc>
            </a:pPr>
            <a:r>
              <a:rPr lang="en-US" dirty="0" err="1" smtClean="0">
                <a:solidFill>
                  <a:schemeClr val="tx1"/>
                </a:solidFill>
              </a:rPr>
              <a:t>Hashbang</a:t>
            </a:r>
            <a:r>
              <a:rPr lang="en-US" dirty="0" smtClean="0">
                <a:solidFill>
                  <a:schemeClr val="tx1"/>
                </a:solidFill>
              </a:rPr>
              <a:t> Mode</a:t>
            </a:r>
          </a:p>
          <a:p>
            <a:pPr lvl="1" algn="just">
              <a:lnSpc>
                <a:spcPct val="170000"/>
              </a:lnSpc>
            </a:pPr>
            <a:r>
              <a:rPr lang="en-US" dirty="0" smtClean="0">
                <a:solidFill>
                  <a:schemeClr val="tx1"/>
                </a:solidFill>
              </a:rPr>
              <a:t>The default behavior of the $location service is to route using the </a:t>
            </a:r>
            <a:r>
              <a:rPr lang="en-US" dirty="0" err="1" smtClean="0">
                <a:solidFill>
                  <a:schemeClr val="tx1"/>
                </a:solidFill>
              </a:rPr>
              <a:t>hashbang</a:t>
            </a:r>
            <a:r>
              <a:rPr lang="en-US" dirty="0" smtClean="0">
                <a:solidFill>
                  <a:schemeClr val="tx1"/>
                </a:solidFill>
              </a:rPr>
              <a:t> mode. It provides deep-linking capabilities to Angular apps. URL paths take a </a:t>
            </a:r>
            <a:r>
              <a:rPr lang="en-US" dirty="0" err="1" smtClean="0">
                <a:solidFill>
                  <a:schemeClr val="tx1"/>
                </a:solidFill>
              </a:rPr>
              <a:t>prepended</a:t>
            </a:r>
            <a:r>
              <a:rPr lang="en-US" dirty="0" smtClean="0">
                <a:solidFill>
                  <a:schemeClr val="tx1"/>
                </a:solidFill>
              </a:rPr>
              <a:t> ‘#’ character.  We can configure  </a:t>
            </a:r>
            <a:r>
              <a:rPr lang="en-US" dirty="0" err="1" smtClean="0">
                <a:solidFill>
                  <a:schemeClr val="tx1"/>
                </a:solidFill>
              </a:rPr>
              <a:t>hashbang</a:t>
            </a:r>
            <a:r>
              <a:rPr lang="en-US" dirty="0" smtClean="0">
                <a:solidFill>
                  <a:schemeClr val="tx1"/>
                </a:solidFill>
              </a:rPr>
              <a:t> mode in the </a:t>
            </a:r>
            <a:r>
              <a:rPr lang="en-US" dirty="0" err="1" smtClean="0">
                <a:solidFill>
                  <a:schemeClr val="tx1"/>
                </a:solidFill>
              </a:rPr>
              <a:t>config</a:t>
            </a:r>
            <a:r>
              <a:rPr lang="en-US" dirty="0" smtClean="0">
                <a:solidFill>
                  <a:schemeClr val="tx1"/>
                </a:solidFill>
              </a:rPr>
              <a:t> function on an app module. We can also configure the </a:t>
            </a:r>
            <a:r>
              <a:rPr lang="en-US" dirty="0" err="1" smtClean="0">
                <a:solidFill>
                  <a:schemeClr val="tx1"/>
                </a:solidFill>
              </a:rPr>
              <a:t>hashPrefix</a:t>
            </a:r>
            <a:r>
              <a:rPr lang="en-US" dirty="0" smtClean="0">
                <a:solidFill>
                  <a:schemeClr val="tx1"/>
                </a:solidFill>
              </a:rPr>
              <a:t>, which is part of the fallback mechanism that Angular uses for older browsers.</a:t>
            </a:r>
          </a:p>
          <a:p>
            <a:pPr algn="just">
              <a:lnSpc>
                <a:spcPct val="170000"/>
              </a:lnSpc>
              <a:buNone/>
            </a:pPr>
            <a:endParaRPr lang="en-US" sz="700" dirty="0" smtClean="0">
              <a:solidFill>
                <a:schemeClr val="tx1"/>
              </a:solidFill>
            </a:endParaRPr>
          </a:p>
        </p:txBody>
      </p:sp>
      <p:sp>
        <p:nvSpPr>
          <p:cNvPr id="4" name="Rounded Rectangle 3"/>
          <p:cNvSpPr/>
          <p:nvPr/>
        </p:nvSpPr>
        <p:spPr>
          <a:xfrm>
            <a:off x="1015999" y="4659086"/>
            <a:ext cx="7300686" cy="1567543"/>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routeApp</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ngRoute</a:t>
            </a:r>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app.config</a:t>
            </a:r>
            <a:r>
              <a:rPr lang="en-US" sz="1600" dirty="0" smtClean="0">
                <a:solidFill>
                  <a:schemeClr val="tx1"/>
                </a:solidFill>
                <a:latin typeface="Candara" pitchFamily="34" charset="0"/>
              </a:rPr>
              <a:t>(function($</a:t>
            </a:r>
            <a:r>
              <a:rPr lang="en-US" sz="1600" dirty="0" err="1" smtClean="0">
                <a:solidFill>
                  <a:schemeClr val="tx1"/>
                </a:solidFill>
                <a:latin typeface="Candara" pitchFamily="34" charset="0"/>
              </a:rPr>
              <a:t>routeProvider,$locationProvider</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$locationProvider.html5Mode(false);</a:t>
            </a:r>
          </a:p>
          <a:p>
            <a:pPr lvl="1"/>
            <a:r>
              <a:rPr lang="en-US" sz="1600" dirty="0" smtClean="0">
                <a:solidFill>
                  <a:schemeClr val="tx1"/>
                </a:solidFill>
                <a:latin typeface="Candara" pitchFamily="34" charset="0"/>
              </a:rPr>
              <a:t>	$</a:t>
            </a:r>
            <a:r>
              <a:rPr lang="en-US" sz="1600" dirty="0" err="1" smtClean="0">
                <a:solidFill>
                  <a:schemeClr val="tx1"/>
                </a:solidFill>
                <a:latin typeface="Candara" pitchFamily="34" charset="0"/>
              </a:rPr>
              <a:t>locationProvider.hashPrefix</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smtClean="0"/>
              <a:t>5.1: </a:t>
            </a:r>
            <a:r>
              <a:rPr lang="en-US" sz="1200" dirty="0" err="1" smtClean="0"/>
              <a:t>AngularJS</a:t>
            </a:r>
            <a:r>
              <a:rPr lang="en-US" sz="1200" dirty="0" smtClean="0"/>
              <a:t> Routing </a:t>
            </a:r>
            <a:r>
              <a:rPr lang="en-US" dirty="0" smtClean="0"/>
              <a:t/>
            </a:r>
            <a:br>
              <a:rPr lang="en-US" dirty="0" smtClean="0"/>
            </a:br>
            <a:r>
              <a:rPr lang="en-US" dirty="0" smtClean="0"/>
              <a:t> Routing Modes</a:t>
            </a:r>
            <a:endParaRPr lang="en-US" sz="2400" dirty="0"/>
          </a:p>
        </p:txBody>
      </p:sp>
      <p:sp>
        <p:nvSpPr>
          <p:cNvPr id="6" name="Content Placeholder 5"/>
          <p:cNvSpPr>
            <a:spLocks noGrp="1"/>
          </p:cNvSpPr>
          <p:nvPr>
            <p:ph idx="1"/>
          </p:nvPr>
        </p:nvSpPr>
        <p:spPr>
          <a:xfrm>
            <a:off x="442685" y="870857"/>
            <a:ext cx="8229600" cy="5718629"/>
          </a:xfrm>
        </p:spPr>
        <p:txBody>
          <a:bodyPr>
            <a:noAutofit/>
          </a:bodyPr>
          <a:lstStyle/>
          <a:p>
            <a:pPr algn="just">
              <a:lnSpc>
                <a:spcPct val="170000"/>
              </a:lnSpc>
            </a:pPr>
            <a:r>
              <a:rPr lang="en-US" dirty="0" smtClean="0">
                <a:solidFill>
                  <a:schemeClr val="tx1"/>
                </a:solidFill>
              </a:rPr>
              <a:t>HTML5 Mode</a:t>
            </a:r>
          </a:p>
          <a:p>
            <a:pPr lvl="1" algn="just">
              <a:lnSpc>
                <a:spcPct val="170000"/>
              </a:lnSpc>
            </a:pPr>
            <a:r>
              <a:rPr lang="en-US" dirty="0" smtClean="0">
                <a:solidFill>
                  <a:schemeClr val="tx1"/>
                </a:solidFill>
              </a:rPr>
              <a:t>This mode makes URLs look like regular URLs (except that in older browsers they will look like the </a:t>
            </a:r>
            <a:r>
              <a:rPr lang="en-US" dirty="0" err="1" smtClean="0">
                <a:solidFill>
                  <a:schemeClr val="tx1"/>
                </a:solidFill>
              </a:rPr>
              <a:t>hashbang</a:t>
            </a:r>
            <a:r>
              <a:rPr lang="en-US" dirty="0" smtClean="0">
                <a:solidFill>
                  <a:schemeClr val="tx1"/>
                </a:solidFill>
              </a:rPr>
              <a:t> URL). </a:t>
            </a:r>
          </a:p>
          <a:p>
            <a:pPr lvl="1" algn="just">
              <a:lnSpc>
                <a:spcPct val="170000"/>
              </a:lnSpc>
            </a:pPr>
            <a:r>
              <a:rPr lang="en-US" dirty="0" smtClean="0">
                <a:solidFill>
                  <a:schemeClr val="tx1"/>
                </a:solidFill>
              </a:rPr>
              <a:t>$location service automatically falls back to using </a:t>
            </a:r>
            <a:r>
              <a:rPr lang="en-US" dirty="0" err="1" smtClean="0">
                <a:solidFill>
                  <a:schemeClr val="tx1"/>
                </a:solidFill>
              </a:rPr>
              <a:t>hashbang</a:t>
            </a:r>
            <a:r>
              <a:rPr lang="en-US" dirty="0" smtClean="0">
                <a:solidFill>
                  <a:schemeClr val="tx1"/>
                </a:solidFill>
              </a:rPr>
              <a:t> URLs if the browser doesn’t support the HTML5 history API and also rewrites the URL. </a:t>
            </a:r>
          </a:p>
          <a:p>
            <a:pPr lvl="1" algn="just">
              <a:lnSpc>
                <a:spcPct val="170000"/>
              </a:lnSpc>
            </a:pPr>
            <a:r>
              <a:rPr lang="en-US" dirty="0" smtClean="0">
                <a:solidFill>
                  <a:schemeClr val="tx1"/>
                </a:solidFill>
              </a:rPr>
              <a:t>For example, with the tag: &lt;a </a:t>
            </a:r>
            <a:r>
              <a:rPr lang="en-US" dirty="0" err="1" smtClean="0">
                <a:solidFill>
                  <a:schemeClr val="tx1"/>
                </a:solidFill>
              </a:rPr>
              <a:t>href</a:t>
            </a:r>
            <a:r>
              <a:rPr lang="en-US" dirty="0" smtClean="0">
                <a:solidFill>
                  <a:schemeClr val="tx1"/>
                </a:solidFill>
              </a:rPr>
              <a:t>="/employee/36?show=true"&gt;Employee&lt;/a&gt;,  a legacy browser’s URL will be rewritten to the </a:t>
            </a:r>
            <a:r>
              <a:rPr lang="en-US" dirty="0" err="1" smtClean="0">
                <a:solidFill>
                  <a:schemeClr val="tx1"/>
                </a:solidFill>
              </a:rPr>
              <a:t>hashbang</a:t>
            </a:r>
            <a:r>
              <a:rPr lang="en-US" dirty="0" smtClean="0">
                <a:solidFill>
                  <a:schemeClr val="tx1"/>
                </a:solidFill>
              </a:rPr>
              <a:t> URL equivalent: /index.html#! /employee/36?show=true</a:t>
            </a:r>
            <a:endParaRPr lang="en-US" sz="700" dirty="0" smtClean="0">
              <a:solidFill>
                <a:schemeClr val="tx1"/>
              </a:solidFill>
            </a:endParaRPr>
          </a:p>
        </p:txBody>
      </p:sp>
      <p:sp>
        <p:nvSpPr>
          <p:cNvPr id="4" name="Rounded Rectangle 3"/>
          <p:cNvSpPr/>
          <p:nvPr/>
        </p:nvSpPr>
        <p:spPr>
          <a:xfrm>
            <a:off x="1015999" y="4659086"/>
            <a:ext cx="7300686" cy="1567543"/>
          </a:xfrm>
          <a:prstGeom prst="roundRect">
            <a:avLst/>
          </a:prstGeom>
          <a:noFill/>
          <a:ln w="3175">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err="1" smtClean="0">
                <a:solidFill>
                  <a:schemeClr val="tx1"/>
                </a:solidFill>
                <a:latin typeface="Candara" pitchFamily="34" charset="0"/>
              </a:rPr>
              <a:t>var</a:t>
            </a:r>
            <a:r>
              <a:rPr lang="en-US" sz="1600" dirty="0" smtClean="0">
                <a:solidFill>
                  <a:schemeClr val="tx1"/>
                </a:solidFill>
                <a:latin typeface="Candara" pitchFamily="34" charset="0"/>
              </a:rPr>
              <a:t> app = </a:t>
            </a:r>
            <a:r>
              <a:rPr lang="en-US" sz="1600" dirty="0" err="1" smtClean="0">
                <a:solidFill>
                  <a:schemeClr val="tx1"/>
                </a:solidFill>
                <a:latin typeface="Candara" pitchFamily="34" charset="0"/>
              </a:rPr>
              <a:t>angular.module</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routeApp</a:t>
            </a:r>
            <a:r>
              <a:rPr lang="en-US" sz="1600" dirty="0" smtClean="0">
                <a:solidFill>
                  <a:schemeClr val="tx1"/>
                </a:solidFill>
                <a:latin typeface="Candara" pitchFamily="34" charset="0"/>
              </a:rPr>
              <a:t>',['</a:t>
            </a:r>
            <a:r>
              <a:rPr lang="en-US" sz="1600" dirty="0" err="1" smtClean="0">
                <a:solidFill>
                  <a:schemeClr val="tx1"/>
                </a:solidFill>
                <a:latin typeface="Candara" pitchFamily="34" charset="0"/>
              </a:rPr>
              <a:t>ngRoute</a:t>
            </a:r>
            <a:r>
              <a:rPr lang="en-US" sz="1600" dirty="0" smtClean="0">
                <a:solidFill>
                  <a:schemeClr val="tx1"/>
                </a:solidFill>
                <a:latin typeface="Candara" pitchFamily="34" charset="0"/>
              </a:rPr>
              <a:t>']);</a:t>
            </a:r>
          </a:p>
          <a:p>
            <a:pPr lvl="1"/>
            <a:r>
              <a:rPr lang="en-US" sz="1600" dirty="0" err="1" smtClean="0">
                <a:solidFill>
                  <a:schemeClr val="tx1"/>
                </a:solidFill>
                <a:latin typeface="Candara" pitchFamily="34" charset="0"/>
              </a:rPr>
              <a:t>app.config</a:t>
            </a:r>
            <a:r>
              <a:rPr lang="en-US" sz="1600" dirty="0" smtClean="0">
                <a:solidFill>
                  <a:schemeClr val="tx1"/>
                </a:solidFill>
                <a:latin typeface="Candara" pitchFamily="34" charset="0"/>
              </a:rPr>
              <a:t>(function($</a:t>
            </a:r>
            <a:r>
              <a:rPr lang="en-US" sz="1600" dirty="0" err="1" smtClean="0">
                <a:solidFill>
                  <a:schemeClr val="tx1"/>
                </a:solidFill>
                <a:latin typeface="Candara" pitchFamily="34" charset="0"/>
              </a:rPr>
              <a:t>routeProvider,$locationProvider</a:t>
            </a:r>
            <a:r>
              <a:rPr lang="en-US" sz="1600" dirty="0" smtClean="0">
                <a:solidFill>
                  <a:schemeClr val="tx1"/>
                </a:solidFill>
                <a:latin typeface="Candara" pitchFamily="34" charset="0"/>
              </a:rPr>
              <a:t>){</a:t>
            </a:r>
          </a:p>
          <a:p>
            <a:pPr lvl="1"/>
            <a:r>
              <a:rPr lang="en-US" sz="1600" dirty="0" smtClean="0">
                <a:solidFill>
                  <a:schemeClr val="tx1"/>
                </a:solidFill>
                <a:latin typeface="Candara" pitchFamily="34" charset="0"/>
              </a:rPr>
              <a:t>	$locationProvider.html5Mode(true);	</a:t>
            </a:r>
          </a:p>
          <a:p>
            <a:pPr lvl="1"/>
            <a:r>
              <a:rPr lang="en-US" sz="1600" dirty="0" smtClean="0">
                <a:solidFill>
                  <a:schemeClr val="tx1"/>
                </a:solidFill>
                <a:latin typeface="Candara" pitchFamily="34"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Template</Material_x0020_Type>
    <Level xmlns="2792f03d-d3b8-434f-88d1-32c1c69d1f7a">Generic</Level>
    <Category xmlns="2792f03d-d3b8-434f-88d1-32c1c69d1f7a">Module Artifact</Category>
  </documentManagement>
</p:properties>
</file>

<file path=customXml/itemProps1.xml><?xml version="1.0" encoding="utf-8"?>
<ds:datastoreItem xmlns:ds="http://schemas.openxmlformats.org/officeDocument/2006/customXml" ds:itemID="{1417A28E-46EE-4B59-8392-466A863853A4}"/>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5311</TotalTime>
  <Words>2018</Words>
  <Application>Microsoft Office PowerPoint</Application>
  <PresentationFormat>On-screen Show (4:3)</PresentationFormat>
  <Paragraphs>267</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1_Office Theme</vt:lpstr>
      <vt:lpstr>AngularJS</vt:lpstr>
      <vt:lpstr>Lesson Objectives</vt:lpstr>
      <vt:lpstr>5.1: AngularJS Routing  Routing</vt:lpstr>
      <vt:lpstr>5.1: AngularJS Routing   AngularJS Routes</vt:lpstr>
      <vt:lpstr>5.1: AngularJS Routing   Setting up page for routing</vt:lpstr>
      <vt:lpstr>5.1: AngularJS Routing   Setting up page for routing</vt:lpstr>
      <vt:lpstr>Demo</vt:lpstr>
      <vt:lpstr>5.1: AngularJS Routing   Routing Modes</vt:lpstr>
      <vt:lpstr>5.1: AngularJS Routing   Routing Modes</vt:lpstr>
      <vt:lpstr>5.1: AngularJS Routing   Route Parameters</vt:lpstr>
      <vt:lpstr>5.1: AngularJS Routing   Route Parameters</vt:lpstr>
      <vt:lpstr>5.1: AngularJS Routing   $routeParams</vt:lpstr>
      <vt:lpstr>Demo</vt:lpstr>
      <vt:lpstr>5.1: AngularJS Routing  $route</vt:lpstr>
      <vt:lpstr>Demo</vt:lpstr>
      <vt:lpstr>5.1: AngularJS Routing   resolve property</vt:lpstr>
      <vt:lpstr>Demo</vt:lpstr>
      <vt:lpstr>5.1: AngularJS Routing   $location service</vt:lpstr>
      <vt:lpstr>Demo</vt:lpstr>
      <vt:lpstr>5.1: AngularJS Routing   Route Events</vt:lpstr>
      <vt:lpstr>5.1: AngularJS Routing   Route Events</vt:lpstr>
      <vt:lpstr>5.1: AngularJS Routing   Route Events</vt:lpstr>
      <vt:lpstr>Demo</vt:lpstr>
      <vt:lpstr>Summary</vt:lpstr>
      <vt:lpstr>Summary</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JananiLogith</cp:lastModifiedBy>
  <cp:revision>522</cp:revision>
  <dcterms:created xsi:type="dcterms:W3CDTF">2012-05-18T02:59:15Z</dcterms:created>
  <dcterms:modified xsi:type="dcterms:W3CDTF">2014-08-31T16:59:29Z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