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30"/>
  </p:notesMasterIdLst>
  <p:handoutMasterIdLst>
    <p:handoutMasterId r:id="rId31"/>
  </p:handoutMasterIdLst>
  <p:sldIdLst>
    <p:sldId id="430" r:id="rId5"/>
    <p:sldId id="424" r:id="rId6"/>
    <p:sldId id="425" r:id="rId7"/>
    <p:sldId id="426" r:id="rId8"/>
    <p:sldId id="427" r:id="rId9"/>
    <p:sldId id="428" r:id="rId10"/>
    <p:sldId id="429" r:id="rId11"/>
    <p:sldId id="453" r:id="rId12"/>
    <p:sldId id="408" r:id="rId13"/>
    <p:sldId id="382" r:id="rId14"/>
    <p:sldId id="452" r:id="rId15"/>
    <p:sldId id="451" r:id="rId16"/>
    <p:sldId id="298" r:id="rId17"/>
    <p:sldId id="304" r:id="rId18"/>
    <p:sldId id="290" r:id="rId19"/>
    <p:sldId id="305" r:id="rId20"/>
    <p:sldId id="306" r:id="rId21"/>
    <p:sldId id="380" r:id="rId22"/>
    <p:sldId id="292" r:id="rId23"/>
    <p:sldId id="379" r:id="rId24"/>
    <p:sldId id="310" r:id="rId25"/>
    <p:sldId id="320" r:id="rId26"/>
    <p:sldId id="328" r:id="rId27"/>
    <p:sldId id="454" r:id="rId28"/>
    <p:sldId id="455"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49">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4029" autoAdjust="0"/>
  </p:normalViewPr>
  <p:slideViewPr>
    <p:cSldViewPr snapToGrid="0" showGuides="1">
      <p:cViewPr varScale="1">
        <p:scale>
          <a:sx n="77" d="100"/>
          <a:sy n="77" d="100"/>
        </p:scale>
        <p:origin x="-1728" y="-9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34"/>
    </p:cViewPr>
  </p:sorterViewPr>
  <p:notesViewPr>
    <p:cSldViewPr snapToGrid="0">
      <p:cViewPr>
        <p:scale>
          <a:sx n="90" d="100"/>
          <a:sy n="90" d="100"/>
        </p:scale>
        <p:origin x="1724" y="-11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9DD6C4-A1F7-49A9-9A19-2229FFF55D9F}" type="doc">
      <dgm:prSet loTypeId="urn:microsoft.com/office/officeart/2008/layout/VerticalCurvedList" loCatId="list" qsTypeId="urn:microsoft.com/office/officeart/2005/8/quickstyle/simple1" qsCatId="simple" csTypeId="urn:microsoft.com/office/officeart/2005/8/colors/colorful1#4" csCatId="colorful" phldr="1"/>
      <dgm:spPr/>
      <dgm:t>
        <a:bodyPr/>
        <a:lstStyle/>
        <a:p>
          <a:endParaRPr lang="en-US"/>
        </a:p>
      </dgm:t>
    </dgm:pt>
    <dgm:pt modelId="{008E44AD-2A6E-4470-BEB0-A62F39102BB7}">
      <dgm:prSet phldrT="[Text]" custT="1"/>
      <dgm:spPr/>
      <dgm:t>
        <a:bodyPr/>
        <a:lstStyle/>
        <a:p>
          <a:r>
            <a:rPr lang="en-US" sz="2200" dirty="0" smtClean="0"/>
            <a:t>Visual Studio</a:t>
          </a:r>
          <a:endParaRPr lang="en-US" sz="2200" dirty="0"/>
        </a:p>
      </dgm:t>
    </dgm:pt>
    <dgm:pt modelId="{0F8252A2-0FF5-4719-A411-32D62475FDD0}" type="parTrans" cxnId="{5CD73AC4-0F4F-4CA7-8F63-006A25DE9CD5}">
      <dgm:prSet/>
      <dgm:spPr/>
      <dgm:t>
        <a:bodyPr/>
        <a:lstStyle/>
        <a:p>
          <a:endParaRPr lang="en-US"/>
        </a:p>
      </dgm:t>
    </dgm:pt>
    <dgm:pt modelId="{F045FFB7-AF1D-4E0F-A83B-941C54A7E9CA}" type="sibTrans" cxnId="{5CD73AC4-0F4F-4CA7-8F63-006A25DE9CD5}">
      <dgm:prSet/>
      <dgm:spPr/>
      <dgm:t>
        <a:bodyPr/>
        <a:lstStyle/>
        <a:p>
          <a:endParaRPr lang="en-US"/>
        </a:p>
      </dgm:t>
    </dgm:pt>
    <dgm:pt modelId="{0D823CAB-2CDC-4EB8-ABA8-7B207F21B69A}">
      <dgm:prSet phldrT="[Text]" custT="1"/>
      <dgm:spPr/>
      <dgm:t>
        <a:bodyPr/>
        <a:lstStyle/>
        <a:p>
          <a:r>
            <a:rPr lang="en-US" sz="2200" dirty="0" smtClean="0"/>
            <a:t>Brackets</a:t>
          </a:r>
          <a:endParaRPr lang="en-US" sz="2200" dirty="0"/>
        </a:p>
      </dgm:t>
    </dgm:pt>
    <dgm:pt modelId="{F6EDBC55-83A3-48BA-A90D-D6207DC8FB03}" type="parTrans" cxnId="{3862C394-409D-4802-BA92-804557E05F23}">
      <dgm:prSet/>
      <dgm:spPr/>
      <dgm:t>
        <a:bodyPr/>
        <a:lstStyle/>
        <a:p>
          <a:endParaRPr lang="en-US"/>
        </a:p>
      </dgm:t>
    </dgm:pt>
    <dgm:pt modelId="{C745CDE5-E3C3-411D-81C7-9B4AFD77F393}" type="sibTrans" cxnId="{3862C394-409D-4802-BA92-804557E05F23}">
      <dgm:prSet/>
      <dgm:spPr/>
      <dgm:t>
        <a:bodyPr/>
        <a:lstStyle/>
        <a:p>
          <a:endParaRPr lang="en-US"/>
        </a:p>
      </dgm:t>
    </dgm:pt>
    <dgm:pt modelId="{F9513DEC-59D8-4CC4-81A0-E9A09F3F0409}">
      <dgm:prSet phldrT="[Text]" custT="1"/>
      <dgm:spPr/>
      <dgm:t>
        <a:bodyPr/>
        <a:lstStyle/>
        <a:p>
          <a:r>
            <a:rPr lang="en-US" sz="2200" dirty="0" smtClean="0"/>
            <a:t>Eclipse</a:t>
          </a:r>
          <a:endParaRPr lang="en-US" sz="2200" dirty="0"/>
        </a:p>
      </dgm:t>
    </dgm:pt>
    <dgm:pt modelId="{FA6C5F64-11FD-4FF9-8228-8FC0AE421FEA}" type="parTrans" cxnId="{0B0DBDCD-4518-4619-86F8-C9FB88EE9BEF}">
      <dgm:prSet/>
      <dgm:spPr/>
      <dgm:t>
        <a:bodyPr/>
        <a:lstStyle/>
        <a:p>
          <a:endParaRPr lang="en-US"/>
        </a:p>
      </dgm:t>
    </dgm:pt>
    <dgm:pt modelId="{19845FC7-872C-4877-B731-DFD0DE42E997}" type="sibTrans" cxnId="{0B0DBDCD-4518-4619-86F8-C9FB88EE9BEF}">
      <dgm:prSet/>
      <dgm:spPr/>
      <dgm:t>
        <a:bodyPr/>
        <a:lstStyle/>
        <a:p>
          <a:endParaRPr lang="en-US"/>
        </a:p>
      </dgm:t>
    </dgm:pt>
    <dgm:pt modelId="{6B62689B-8763-4C23-89A4-D7AE7C4C101C}">
      <dgm:prSet phldrT="[Text]" custT="1"/>
      <dgm:spPr/>
      <dgm:t>
        <a:bodyPr/>
        <a:lstStyle/>
        <a:p>
          <a:r>
            <a:rPr lang="en-US" sz="2200" dirty="0" smtClean="0"/>
            <a:t>Visual Studio Code</a:t>
          </a:r>
          <a:endParaRPr lang="en-US" sz="2200" dirty="0"/>
        </a:p>
      </dgm:t>
    </dgm:pt>
    <dgm:pt modelId="{6F50D1B8-8585-43D9-ABF1-5CCD0C74A0AD}" type="parTrans" cxnId="{CC2CE34E-3BB1-42CD-B41C-6DA23D247BFB}">
      <dgm:prSet/>
      <dgm:spPr/>
      <dgm:t>
        <a:bodyPr/>
        <a:lstStyle/>
        <a:p>
          <a:endParaRPr lang="en-US"/>
        </a:p>
      </dgm:t>
    </dgm:pt>
    <dgm:pt modelId="{92646A3E-E865-4258-80ED-49A3CEFEF1B2}" type="sibTrans" cxnId="{CC2CE34E-3BB1-42CD-B41C-6DA23D247BFB}">
      <dgm:prSet/>
      <dgm:spPr/>
      <dgm:t>
        <a:bodyPr/>
        <a:lstStyle/>
        <a:p>
          <a:endParaRPr lang="en-US"/>
        </a:p>
      </dgm:t>
    </dgm:pt>
    <dgm:pt modelId="{C31314F3-DD29-44B3-97D8-7C1787283E8D}">
      <dgm:prSet phldrT="[Text]" custT="1"/>
      <dgm:spPr/>
      <dgm:t>
        <a:bodyPr/>
        <a:lstStyle/>
        <a:p>
          <a:r>
            <a:rPr lang="en-US" sz="2200" dirty="0" err="1" smtClean="0"/>
            <a:t>Webstrom</a:t>
          </a:r>
          <a:endParaRPr lang="en-US" sz="2200" dirty="0"/>
        </a:p>
      </dgm:t>
    </dgm:pt>
    <dgm:pt modelId="{10E0909F-97B0-4816-91F8-4C20B2E39E5C}" type="parTrans" cxnId="{1909F3A5-1A66-406E-9C80-D88BB3DF2351}">
      <dgm:prSet/>
      <dgm:spPr/>
      <dgm:t>
        <a:bodyPr/>
        <a:lstStyle/>
        <a:p>
          <a:endParaRPr lang="en-US"/>
        </a:p>
      </dgm:t>
    </dgm:pt>
    <dgm:pt modelId="{0DCCE40E-18E4-4ECC-8B35-BF1DC27A47BE}" type="sibTrans" cxnId="{1909F3A5-1A66-406E-9C80-D88BB3DF2351}">
      <dgm:prSet/>
      <dgm:spPr/>
      <dgm:t>
        <a:bodyPr/>
        <a:lstStyle/>
        <a:p>
          <a:endParaRPr lang="en-US"/>
        </a:p>
      </dgm:t>
    </dgm:pt>
    <dgm:pt modelId="{5370681D-AC0D-4D0B-83E9-7862E09F2875}">
      <dgm:prSet phldrT="[Text]" custT="1"/>
      <dgm:spPr/>
      <dgm:t>
        <a:bodyPr/>
        <a:lstStyle/>
        <a:p>
          <a:r>
            <a:rPr lang="en-US" sz="2200" dirty="0" smtClean="0"/>
            <a:t>Sublime</a:t>
          </a:r>
          <a:endParaRPr lang="en-US" sz="2200" dirty="0"/>
        </a:p>
      </dgm:t>
    </dgm:pt>
    <dgm:pt modelId="{01C36404-85C9-4855-8807-86575FDA4081}" type="parTrans" cxnId="{1FEF4341-2323-42AF-AF43-269DB9C16AFE}">
      <dgm:prSet/>
      <dgm:spPr/>
      <dgm:t>
        <a:bodyPr/>
        <a:lstStyle/>
        <a:p>
          <a:endParaRPr lang="en-US"/>
        </a:p>
      </dgm:t>
    </dgm:pt>
    <dgm:pt modelId="{697C1922-460C-4254-BCED-6A6A6C8DF7E3}" type="sibTrans" cxnId="{1FEF4341-2323-42AF-AF43-269DB9C16AFE}">
      <dgm:prSet/>
      <dgm:spPr/>
      <dgm:t>
        <a:bodyPr/>
        <a:lstStyle/>
        <a:p>
          <a:endParaRPr lang="en-US"/>
        </a:p>
      </dgm:t>
    </dgm:pt>
    <dgm:pt modelId="{7B183470-68AA-41DF-9EDA-78CB07B23EF3}">
      <dgm:prSet phldrT="[Text]" custT="1"/>
      <dgm:spPr/>
      <dgm:t>
        <a:bodyPr/>
        <a:lstStyle/>
        <a:p>
          <a:r>
            <a:rPr lang="en-US" sz="2200" dirty="0" smtClean="0"/>
            <a:t>Notepad++ (or) Editor ++</a:t>
          </a:r>
          <a:endParaRPr lang="en-US" sz="2200" dirty="0"/>
        </a:p>
      </dgm:t>
    </dgm:pt>
    <dgm:pt modelId="{D99D9ADF-6D35-4DE6-9493-18F98FA791C3}" type="parTrans" cxnId="{75A13416-6E34-49AD-A138-6E92FE42FC1C}">
      <dgm:prSet/>
      <dgm:spPr/>
      <dgm:t>
        <a:bodyPr/>
        <a:lstStyle/>
        <a:p>
          <a:endParaRPr lang="en-US"/>
        </a:p>
      </dgm:t>
    </dgm:pt>
    <dgm:pt modelId="{ED52B630-4D43-4DEF-B8AB-6F4D716DD4B3}" type="sibTrans" cxnId="{75A13416-6E34-49AD-A138-6E92FE42FC1C}">
      <dgm:prSet/>
      <dgm:spPr/>
      <dgm:t>
        <a:bodyPr/>
        <a:lstStyle/>
        <a:p>
          <a:endParaRPr lang="en-US"/>
        </a:p>
      </dgm:t>
    </dgm:pt>
    <dgm:pt modelId="{B94E32B0-AFB5-480C-8F8C-BF8237EC1D98}" type="pres">
      <dgm:prSet presAssocID="{F19DD6C4-A1F7-49A9-9A19-2229FFF55D9F}" presName="Name0" presStyleCnt="0">
        <dgm:presLayoutVars>
          <dgm:chMax val="7"/>
          <dgm:chPref val="7"/>
          <dgm:dir/>
        </dgm:presLayoutVars>
      </dgm:prSet>
      <dgm:spPr/>
      <dgm:t>
        <a:bodyPr/>
        <a:lstStyle/>
        <a:p>
          <a:endParaRPr lang="en-US"/>
        </a:p>
      </dgm:t>
    </dgm:pt>
    <dgm:pt modelId="{3A40EADD-B2D0-4DDF-A3F7-45F9F74226A1}" type="pres">
      <dgm:prSet presAssocID="{F19DD6C4-A1F7-49A9-9A19-2229FFF55D9F}" presName="Name1" presStyleCnt="0"/>
      <dgm:spPr/>
    </dgm:pt>
    <dgm:pt modelId="{7E5128DA-268C-4C97-A59C-E4182A718DBC}" type="pres">
      <dgm:prSet presAssocID="{F19DD6C4-A1F7-49A9-9A19-2229FFF55D9F}" presName="cycle" presStyleCnt="0"/>
      <dgm:spPr/>
    </dgm:pt>
    <dgm:pt modelId="{4645F566-A6B5-4853-8A72-7EA40A5618BC}" type="pres">
      <dgm:prSet presAssocID="{F19DD6C4-A1F7-49A9-9A19-2229FFF55D9F}" presName="srcNode" presStyleLbl="node1" presStyleIdx="0" presStyleCnt="7"/>
      <dgm:spPr/>
    </dgm:pt>
    <dgm:pt modelId="{09115427-75EC-4219-939B-5E8ADBCC1F9B}" type="pres">
      <dgm:prSet presAssocID="{F19DD6C4-A1F7-49A9-9A19-2229FFF55D9F}" presName="conn" presStyleLbl="parChTrans1D2" presStyleIdx="0" presStyleCnt="1"/>
      <dgm:spPr/>
      <dgm:t>
        <a:bodyPr/>
        <a:lstStyle/>
        <a:p>
          <a:endParaRPr lang="en-US"/>
        </a:p>
      </dgm:t>
    </dgm:pt>
    <dgm:pt modelId="{496A381F-FAE6-484F-9D81-D06201BBD76E}" type="pres">
      <dgm:prSet presAssocID="{F19DD6C4-A1F7-49A9-9A19-2229FFF55D9F}" presName="extraNode" presStyleLbl="node1" presStyleIdx="0" presStyleCnt="7"/>
      <dgm:spPr/>
    </dgm:pt>
    <dgm:pt modelId="{3BA7FD56-A86D-4157-AB06-D18EE9BAF12D}" type="pres">
      <dgm:prSet presAssocID="{F19DD6C4-A1F7-49A9-9A19-2229FFF55D9F}" presName="dstNode" presStyleLbl="node1" presStyleIdx="0" presStyleCnt="7"/>
      <dgm:spPr/>
    </dgm:pt>
    <dgm:pt modelId="{D61E8F86-256C-44EA-972A-A904D49CCB06}" type="pres">
      <dgm:prSet presAssocID="{008E44AD-2A6E-4470-BEB0-A62F39102BB7}" presName="text_1" presStyleLbl="node1" presStyleIdx="0" presStyleCnt="7">
        <dgm:presLayoutVars>
          <dgm:bulletEnabled val="1"/>
        </dgm:presLayoutVars>
      </dgm:prSet>
      <dgm:spPr/>
      <dgm:t>
        <a:bodyPr/>
        <a:lstStyle/>
        <a:p>
          <a:endParaRPr lang="en-US"/>
        </a:p>
      </dgm:t>
    </dgm:pt>
    <dgm:pt modelId="{A09016DF-079D-4070-B1BB-E89EDF8FF5B8}" type="pres">
      <dgm:prSet presAssocID="{008E44AD-2A6E-4470-BEB0-A62F39102BB7}" presName="accent_1" presStyleCnt="0"/>
      <dgm:spPr/>
    </dgm:pt>
    <dgm:pt modelId="{CACB0C82-94E8-476C-8D0F-598B18E8940C}" type="pres">
      <dgm:prSet presAssocID="{008E44AD-2A6E-4470-BEB0-A62F39102BB7}" presName="accentRepeatNode" presStyleLbl="solidFgAcc1" presStyleIdx="0" presStyleCnt="7"/>
      <dgm:spPr/>
    </dgm:pt>
    <dgm:pt modelId="{780C2DDB-3A90-44F8-93E4-0C5C11F864B4}" type="pres">
      <dgm:prSet presAssocID="{6B62689B-8763-4C23-89A4-D7AE7C4C101C}" presName="text_2" presStyleLbl="node1" presStyleIdx="1" presStyleCnt="7">
        <dgm:presLayoutVars>
          <dgm:bulletEnabled val="1"/>
        </dgm:presLayoutVars>
      </dgm:prSet>
      <dgm:spPr/>
      <dgm:t>
        <a:bodyPr/>
        <a:lstStyle/>
        <a:p>
          <a:endParaRPr lang="en-US"/>
        </a:p>
      </dgm:t>
    </dgm:pt>
    <dgm:pt modelId="{AC6FAAA1-2999-4BC3-91F9-47B767E146C8}" type="pres">
      <dgm:prSet presAssocID="{6B62689B-8763-4C23-89A4-D7AE7C4C101C}" presName="accent_2" presStyleCnt="0"/>
      <dgm:spPr/>
    </dgm:pt>
    <dgm:pt modelId="{783E2A57-5393-471F-BA3B-42E75C41B7DF}" type="pres">
      <dgm:prSet presAssocID="{6B62689B-8763-4C23-89A4-D7AE7C4C101C}" presName="accentRepeatNode" presStyleLbl="solidFgAcc1" presStyleIdx="1" presStyleCnt="7"/>
      <dgm:spPr/>
    </dgm:pt>
    <dgm:pt modelId="{E9A220C4-9A24-4275-8CE8-3D4D11C134A8}" type="pres">
      <dgm:prSet presAssocID="{C31314F3-DD29-44B3-97D8-7C1787283E8D}" presName="text_3" presStyleLbl="node1" presStyleIdx="2" presStyleCnt="7">
        <dgm:presLayoutVars>
          <dgm:bulletEnabled val="1"/>
        </dgm:presLayoutVars>
      </dgm:prSet>
      <dgm:spPr/>
      <dgm:t>
        <a:bodyPr/>
        <a:lstStyle/>
        <a:p>
          <a:endParaRPr lang="en-US"/>
        </a:p>
      </dgm:t>
    </dgm:pt>
    <dgm:pt modelId="{6BD459A0-F4FB-414B-B110-2D02EB055AB4}" type="pres">
      <dgm:prSet presAssocID="{C31314F3-DD29-44B3-97D8-7C1787283E8D}" presName="accent_3" presStyleCnt="0"/>
      <dgm:spPr/>
    </dgm:pt>
    <dgm:pt modelId="{89A4914A-DAF2-49AC-A2BF-52BB3A94EAC3}" type="pres">
      <dgm:prSet presAssocID="{C31314F3-DD29-44B3-97D8-7C1787283E8D}" presName="accentRepeatNode" presStyleLbl="solidFgAcc1" presStyleIdx="2" presStyleCnt="7"/>
      <dgm:spPr/>
    </dgm:pt>
    <dgm:pt modelId="{7F485368-99DA-4E07-8ECC-B78EE2A84721}" type="pres">
      <dgm:prSet presAssocID="{5370681D-AC0D-4D0B-83E9-7862E09F2875}" presName="text_4" presStyleLbl="node1" presStyleIdx="3" presStyleCnt="7">
        <dgm:presLayoutVars>
          <dgm:bulletEnabled val="1"/>
        </dgm:presLayoutVars>
      </dgm:prSet>
      <dgm:spPr/>
      <dgm:t>
        <a:bodyPr/>
        <a:lstStyle/>
        <a:p>
          <a:endParaRPr lang="en-US"/>
        </a:p>
      </dgm:t>
    </dgm:pt>
    <dgm:pt modelId="{B543D8A8-462E-4C02-BDF0-09B88EC4261E}" type="pres">
      <dgm:prSet presAssocID="{5370681D-AC0D-4D0B-83E9-7862E09F2875}" presName="accent_4" presStyleCnt="0"/>
      <dgm:spPr/>
    </dgm:pt>
    <dgm:pt modelId="{C71821B1-1F50-4D38-AC2F-B2BE550A3083}" type="pres">
      <dgm:prSet presAssocID="{5370681D-AC0D-4D0B-83E9-7862E09F2875}" presName="accentRepeatNode" presStyleLbl="solidFgAcc1" presStyleIdx="3" presStyleCnt="7"/>
      <dgm:spPr/>
    </dgm:pt>
    <dgm:pt modelId="{88319EF5-33DB-4ADA-A945-A33F14DFFBE0}" type="pres">
      <dgm:prSet presAssocID="{0D823CAB-2CDC-4EB8-ABA8-7B207F21B69A}" presName="text_5" presStyleLbl="node1" presStyleIdx="4" presStyleCnt="7">
        <dgm:presLayoutVars>
          <dgm:bulletEnabled val="1"/>
        </dgm:presLayoutVars>
      </dgm:prSet>
      <dgm:spPr/>
      <dgm:t>
        <a:bodyPr/>
        <a:lstStyle/>
        <a:p>
          <a:endParaRPr lang="en-US"/>
        </a:p>
      </dgm:t>
    </dgm:pt>
    <dgm:pt modelId="{9694D2FF-16D8-4D14-B0F9-92EF7E8E726A}" type="pres">
      <dgm:prSet presAssocID="{0D823CAB-2CDC-4EB8-ABA8-7B207F21B69A}" presName="accent_5" presStyleCnt="0"/>
      <dgm:spPr/>
    </dgm:pt>
    <dgm:pt modelId="{DC3EBE75-4426-43BD-AA2F-1636A03485F3}" type="pres">
      <dgm:prSet presAssocID="{0D823CAB-2CDC-4EB8-ABA8-7B207F21B69A}" presName="accentRepeatNode" presStyleLbl="solidFgAcc1" presStyleIdx="4" presStyleCnt="7"/>
      <dgm:spPr/>
    </dgm:pt>
    <dgm:pt modelId="{7948D143-C167-464A-8F5D-800A72E7D7B6}" type="pres">
      <dgm:prSet presAssocID="{F9513DEC-59D8-4CC4-81A0-E9A09F3F0409}" presName="text_6" presStyleLbl="node1" presStyleIdx="5" presStyleCnt="7">
        <dgm:presLayoutVars>
          <dgm:bulletEnabled val="1"/>
        </dgm:presLayoutVars>
      </dgm:prSet>
      <dgm:spPr/>
      <dgm:t>
        <a:bodyPr/>
        <a:lstStyle/>
        <a:p>
          <a:endParaRPr lang="en-US"/>
        </a:p>
      </dgm:t>
    </dgm:pt>
    <dgm:pt modelId="{EE1C80BE-4139-4581-B438-A6D6D50D6970}" type="pres">
      <dgm:prSet presAssocID="{F9513DEC-59D8-4CC4-81A0-E9A09F3F0409}" presName="accent_6" presStyleCnt="0"/>
      <dgm:spPr/>
    </dgm:pt>
    <dgm:pt modelId="{FF846868-CE9C-403E-A2AA-32BE49A55565}" type="pres">
      <dgm:prSet presAssocID="{F9513DEC-59D8-4CC4-81A0-E9A09F3F0409}" presName="accentRepeatNode" presStyleLbl="solidFgAcc1" presStyleIdx="5" presStyleCnt="7"/>
      <dgm:spPr/>
    </dgm:pt>
    <dgm:pt modelId="{AF9058F9-B2DD-47D1-B4E0-D369CC987FC0}" type="pres">
      <dgm:prSet presAssocID="{7B183470-68AA-41DF-9EDA-78CB07B23EF3}" presName="text_7" presStyleLbl="node1" presStyleIdx="6" presStyleCnt="7">
        <dgm:presLayoutVars>
          <dgm:bulletEnabled val="1"/>
        </dgm:presLayoutVars>
      </dgm:prSet>
      <dgm:spPr/>
      <dgm:t>
        <a:bodyPr/>
        <a:lstStyle/>
        <a:p>
          <a:endParaRPr lang="en-US"/>
        </a:p>
      </dgm:t>
    </dgm:pt>
    <dgm:pt modelId="{C4DABAF8-83B3-45DC-ABC5-12BB0481D887}" type="pres">
      <dgm:prSet presAssocID="{7B183470-68AA-41DF-9EDA-78CB07B23EF3}" presName="accent_7" presStyleCnt="0"/>
      <dgm:spPr/>
    </dgm:pt>
    <dgm:pt modelId="{AE149F0E-6142-4C50-912A-E6FF01F6B2E3}" type="pres">
      <dgm:prSet presAssocID="{7B183470-68AA-41DF-9EDA-78CB07B23EF3}" presName="accentRepeatNode" presStyleLbl="solidFgAcc1" presStyleIdx="6" presStyleCnt="7"/>
      <dgm:spPr/>
    </dgm:pt>
  </dgm:ptLst>
  <dgm:cxnLst>
    <dgm:cxn modelId="{1F1E8A92-0ADB-4DE3-B348-EF1CBE002084}" type="presOf" srcId="{C31314F3-DD29-44B3-97D8-7C1787283E8D}" destId="{E9A220C4-9A24-4275-8CE8-3D4D11C134A8}" srcOrd="0" destOrd="0" presId="urn:microsoft.com/office/officeart/2008/layout/VerticalCurvedList"/>
    <dgm:cxn modelId="{3862C394-409D-4802-BA92-804557E05F23}" srcId="{F19DD6C4-A1F7-49A9-9A19-2229FFF55D9F}" destId="{0D823CAB-2CDC-4EB8-ABA8-7B207F21B69A}" srcOrd="4" destOrd="0" parTransId="{F6EDBC55-83A3-48BA-A90D-D6207DC8FB03}" sibTransId="{C745CDE5-E3C3-411D-81C7-9B4AFD77F393}"/>
    <dgm:cxn modelId="{BD233F7F-7C49-40ED-8D70-03F243CCC3F2}" type="presOf" srcId="{F19DD6C4-A1F7-49A9-9A19-2229FFF55D9F}" destId="{B94E32B0-AFB5-480C-8F8C-BF8237EC1D98}" srcOrd="0" destOrd="0" presId="urn:microsoft.com/office/officeart/2008/layout/VerticalCurvedList"/>
    <dgm:cxn modelId="{4A198449-2EDA-4858-8A44-C2B62083A070}" type="presOf" srcId="{5370681D-AC0D-4D0B-83E9-7862E09F2875}" destId="{7F485368-99DA-4E07-8ECC-B78EE2A84721}" srcOrd="0" destOrd="0" presId="urn:microsoft.com/office/officeart/2008/layout/VerticalCurvedList"/>
    <dgm:cxn modelId="{0B0DBDCD-4518-4619-86F8-C9FB88EE9BEF}" srcId="{F19DD6C4-A1F7-49A9-9A19-2229FFF55D9F}" destId="{F9513DEC-59D8-4CC4-81A0-E9A09F3F0409}" srcOrd="5" destOrd="0" parTransId="{FA6C5F64-11FD-4FF9-8228-8FC0AE421FEA}" sibTransId="{19845FC7-872C-4877-B731-DFD0DE42E997}"/>
    <dgm:cxn modelId="{E82A5134-ECC6-4DDA-9356-F3B393DF7CD4}" type="presOf" srcId="{0D823CAB-2CDC-4EB8-ABA8-7B207F21B69A}" destId="{88319EF5-33DB-4ADA-A945-A33F14DFFBE0}" srcOrd="0" destOrd="0" presId="urn:microsoft.com/office/officeart/2008/layout/VerticalCurvedList"/>
    <dgm:cxn modelId="{75A13416-6E34-49AD-A138-6E92FE42FC1C}" srcId="{F19DD6C4-A1F7-49A9-9A19-2229FFF55D9F}" destId="{7B183470-68AA-41DF-9EDA-78CB07B23EF3}" srcOrd="6" destOrd="0" parTransId="{D99D9ADF-6D35-4DE6-9493-18F98FA791C3}" sibTransId="{ED52B630-4D43-4DEF-B8AB-6F4D716DD4B3}"/>
    <dgm:cxn modelId="{CC2CE34E-3BB1-42CD-B41C-6DA23D247BFB}" srcId="{F19DD6C4-A1F7-49A9-9A19-2229FFF55D9F}" destId="{6B62689B-8763-4C23-89A4-D7AE7C4C101C}" srcOrd="1" destOrd="0" parTransId="{6F50D1B8-8585-43D9-ABF1-5CCD0C74A0AD}" sibTransId="{92646A3E-E865-4258-80ED-49A3CEFEF1B2}"/>
    <dgm:cxn modelId="{1AEAE181-ABD1-44E6-A002-A935FCDC7F57}" type="presOf" srcId="{6B62689B-8763-4C23-89A4-D7AE7C4C101C}" destId="{780C2DDB-3A90-44F8-93E4-0C5C11F864B4}" srcOrd="0" destOrd="0" presId="urn:microsoft.com/office/officeart/2008/layout/VerticalCurvedList"/>
    <dgm:cxn modelId="{3D27E4A5-A20E-44FA-B680-87C0B92AC0BC}" type="presOf" srcId="{F045FFB7-AF1D-4E0F-A83B-941C54A7E9CA}" destId="{09115427-75EC-4219-939B-5E8ADBCC1F9B}" srcOrd="0" destOrd="0" presId="urn:microsoft.com/office/officeart/2008/layout/VerticalCurvedList"/>
    <dgm:cxn modelId="{B198006A-7808-4D79-B0E2-AC3F736B76BB}" type="presOf" srcId="{7B183470-68AA-41DF-9EDA-78CB07B23EF3}" destId="{AF9058F9-B2DD-47D1-B4E0-D369CC987FC0}" srcOrd="0" destOrd="0" presId="urn:microsoft.com/office/officeart/2008/layout/VerticalCurvedList"/>
    <dgm:cxn modelId="{1909F3A5-1A66-406E-9C80-D88BB3DF2351}" srcId="{F19DD6C4-A1F7-49A9-9A19-2229FFF55D9F}" destId="{C31314F3-DD29-44B3-97D8-7C1787283E8D}" srcOrd="2" destOrd="0" parTransId="{10E0909F-97B0-4816-91F8-4C20B2E39E5C}" sibTransId="{0DCCE40E-18E4-4ECC-8B35-BF1DC27A47BE}"/>
    <dgm:cxn modelId="{5CD73AC4-0F4F-4CA7-8F63-006A25DE9CD5}" srcId="{F19DD6C4-A1F7-49A9-9A19-2229FFF55D9F}" destId="{008E44AD-2A6E-4470-BEB0-A62F39102BB7}" srcOrd="0" destOrd="0" parTransId="{0F8252A2-0FF5-4719-A411-32D62475FDD0}" sibTransId="{F045FFB7-AF1D-4E0F-A83B-941C54A7E9CA}"/>
    <dgm:cxn modelId="{AE13E502-6A16-48F0-BA74-CB84851C7DDA}" type="presOf" srcId="{F9513DEC-59D8-4CC4-81A0-E9A09F3F0409}" destId="{7948D143-C167-464A-8F5D-800A72E7D7B6}" srcOrd="0" destOrd="0" presId="urn:microsoft.com/office/officeart/2008/layout/VerticalCurvedList"/>
    <dgm:cxn modelId="{1FEF4341-2323-42AF-AF43-269DB9C16AFE}" srcId="{F19DD6C4-A1F7-49A9-9A19-2229FFF55D9F}" destId="{5370681D-AC0D-4D0B-83E9-7862E09F2875}" srcOrd="3" destOrd="0" parTransId="{01C36404-85C9-4855-8807-86575FDA4081}" sibTransId="{697C1922-460C-4254-BCED-6A6A6C8DF7E3}"/>
    <dgm:cxn modelId="{688077A8-6BAB-4CF9-9FAA-DC916D4EF6E6}" type="presOf" srcId="{008E44AD-2A6E-4470-BEB0-A62F39102BB7}" destId="{D61E8F86-256C-44EA-972A-A904D49CCB06}" srcOrd="0" destOrd="0" presId="urn:microsoft.com/office/officeart/2008/layout/VerticalCurvedList"/>
    <dgm:cxn modelId="{D1FE4E9D-C93F-4DDF-9DBF-D5D1AD75505D}" type="presParOf" srcId="{B94E32B0-AFB5-480C-8F8C-BF8237EC1D98}" destId="{3A40EADD-B2D0-4DDF-A3F7-45F9F74226A1}" srcOrd="0" destOrd="0" presId="urn:microsoft.com/office/officeart/2008/layout/VerticalCurvedList"/>
    <dgm:cxn modelId="{7349DF7B-893E-4E62-970B-C46EE3C81723}" type="presParOf" srcId="{3A40EADD-B2D0-4DDF-A3F7-45F9F74226A1}" destId="{7E5128DA-268C-4C97-A59C-E4182A718DBC}" srcOrd="0" destOrd="0" presId="urn:microsoft.com/office/officeart/2008/layout/VerticalCurvedList"/>
    <dgm:cxn modelId="{F644CE0F-70EA-469D-8899-011AACDF1A67}" type="presParOf" srcId="{7E5128DA-268C-4C97-A59C-E4182A718DBC}" destId="{4645F566-A6B5-4853-8A72-7EA40A5618BC}" srcOrd="0" destOrd="0" presId="urn:microsoft.com/office/officeart/2008/layout/VerticalCurvedList"/>
    <dgm:cxn modelId="{8F792DE8-E35C-404C-AD0F-7AE03D21814E}" type="presParOf" srcId="{7E5128DA-268C-4C97-A59C-E4182A718DBC}" destId="{09115427-75EC-4219-939B-5E8ADBCC1F9B}" srcOrd="1" destOrd="0" presId="urn:microsoft.com/office/officeart/2008/layout/VerticalCurvedList"/>
    <dgm:cxn modelId="{053454E4-0C06-4E73-83D4-C43E9ECF8570}" type="presParOf" srcId="{7E5128DA-268C-4C97-A59C-E4182A718DBC}" destId="{496A381F-FAE6-484F-9D81-D06201BBD76E}" srcOrd="2" destOrd="0" presId="urn:microsoft.com/office/officeart/2008/layout/VerticalCurvedList"/>
    <dgm:cxn modelId="{4AD7C234-B7DF-43F7-BD48-FADAB5F507D9}" type="presParOf" srcId="{7E5128DA-268C-4C97-A59C-E4182A718DBC}" destId="{3BA7FD56-A86D-4157-AB06-D18EE9BAF12D}" srcOrd="3" destOrd="0" presId="urn:microsoft.com/office/officeart/2008/layout/VerticalCurvedList"/>
    <dgm:cxn modelId="{45C8F7B6-9F97-4768-9A05-9ED5C4538779}" type="presParOf" srcId="{3A40EADD-B2D0-4DDF-A3F7-45F9F74226A1}" destId="{D61E8F86-256C-44EA-972A-A904D49CCB06}" srcOrd="1" destOrd="0" presId="urn:microsoft.com/office/officeart/2008/layout/VerticalCurvedList"/>
    <dgm:cxn modelId="{80818A4C-941C-4F9A-986A-3EE14CD42F19}" type="presParOf" srcId="{3A40EADD-B2D0-4DDF-A3F7-45F9F74226A1}" destId="{A09016DF-079D-4070-B1BB-E89EDF8FF5B8}" srcOrd="2" destOrd="0" presId="urn:microsoft.com/office/officeart/2008/layout/VerticalCurvedList"/>
    <dgm:cxn modelId="{DDD27801-DC59-42ED-90EE-4F06F16FC71B}" type="presParOf" srcId="{A09016DF-079D-4070-B1BB-E89EDF8FF5B8}" destId="{CACB0C82-94E8-476C-8D0F-598B18E8940C}" srcOrd="0" destOrd="0" presId="urn:microsoft.com/office/officeart/2008/layout/VerticalCurvedList"/>
    <dgm:cxn modelId="{3A1E2771-6A7B-430F-A831-0B057F3E049E}" type="presParOf" srcId="{3A40EADD-B2D0-4DDF-A3F7-45F9F74226A1}" destId="{780C2DDB-3A90-44F8-93E4-0C5C11F864B4}" srcOrd="3" destOrd="0" presId="urn:microsoft.com/office/officeart/2008/layout/VerticalCurvedList"/>
    <dgm:cxn modelId="{84576D0C-A690-4477-86E3-8E8073A0A4DE}" type="presParOf" srcId="{3A40EADD-B2D0-4DDF-A3F7-45F9F74226A1}" destId="{AC6FAAA1-2999-4BC3-91F9-47B767E146C8}" srcOrd="4" destOrd="0" presId="urn:microsoft.com/office/officeart/2008/layout/VerticalCurvedList"/>
    <dgm:cxn modelId="{FE559488-9D8A-4357-8DC1-55AD5FCAD49E}" type="presParOf" srcId="{AC6FAAA1-2999-4BC3-91F9-47B767E146C8}" destId="{783E2A57-5393-471F-BA3B-42E75C41B7DF}" srcOrd="0" destOrd="0" presId="urn:microsoft.com/office/officeart/2008/layout/VerticalCurvedList"/>
    <dgm:cxn modelId="{5627198E-7AD2-4678-80FB-93BDFD5EA44B}" type="presParOf" srcId="{3A40EADD-B2D0-4DDF-A3F7-45F9F74226A1}" destId="{E9A220C4-9A24-4275-8CE8-3D4D11C134A8}" srcOrd="5" destOrd="0" presId="urn:microsoft.com/office/officeart/2008/layout/VerticalCurvedList"/>
    <dgm:cxn modelId="{FA38C942-F6EF-4791-91C9-B9C9F1EF3B5B}" type="presParOf" srcId="{3A40EADD-B2D0-4DDF-A3F7-45F9F74226A1}" destId="{6BD459A0-F4FB-414B-B110-2D02EB055AB4}" srcOrd="6" destOrd="0" presId="urn:microsoft.com/office/officeart/2008/layout/VerticalCurvedList"/>
    <dgm:cxn modelId="{2183B3CA-3CBC-4792-A579-FB3C190F65E9}" type="presParOf" srcId="{6BD459A0-F4FB-414B-B110-2D02EB055AB4}" destId="{89A4914A-DAF2-49AC-A2BF-52BB3A94EAC3}" srcOrd="0" destOrd="0" presId="urn:microsoft.com/office/officeart/2008/layout/VerticalCurvedList"/>
    <dgm:cxn modelId="{D0F4138D-9634-4166-93AA-22DF820A1CA8}" type="presParOf" srcId="{3A40EADD-B2D0-4DDF-A3F7-45F9F74226A1}" destId="{7F485368-99DA-4E07-8ECC-B78EE2A84721}" srcOrd="7" destOrd="0" presId="urn:microsoft.com/office/officeart/2008/layout/VerticalCurvedList"/>
    <dgm:cxn modelId="{4CF8066B-9B5B-4C6B-958C-F83998CADF26}" type="presParOf" srcId="{3A40EADD-B2D0-4DDF-A3F7-45F9F74226A1}" destId="{B543D8A8-462E-4C02-BDF0-09B88EC4261E}" srcOrd="8" destOrd="0" presId="urn:microsoft.com/office/officeart/2008/layout/VerticalCurvedList"/>
    <dgm:cxn modelId="{858271BC-16B7-415D-8B53-3B8FCE025BD3}" type="presParOf" srcId="{B543D8A8-462E-4C02-BDF0-09B88EC4261E}" destId="{C71821B1-1F50-4D38-AC2F-B2BE550A3083}" srcOrd="0" destOrd="0" presId="urn:microsoft.com/office/officeart/2008/layout/VerticalCurvedList"/>
    <dgm:cxn modelId="{06C83E9D-99BA-4789-B7ED-638666C79810}" type="presParOf" srcId="{3A40EADD-B2D0-4DDF-A3F7-45F9F74226A1}" destId="{88319EF5-33DB-4ADA-A945-A33F14DFFBE0}" srcOrd="9" destOrd="0" presId="urn:microsoft.com/office/officeart/2008/layout/VerticalCurvedList"/>
    <dgm:cxn modelId="{1140749B-CE81-438D-81F9-FDC7258538C7}" type="presParOf" srcId="{3A40EADD-B2D0-4DDF-A3F7-45F9F74226A1}" destId="{9694D2FF-16D8-4D14-B0F9-92EF7E8E726A}" srcOrd="10" destOrd="0" presId="urn:microsoft.com/office/officeart/2008/layout/VerticalCurvedList"/>
    <dgm:cxn modelId="{253B8F2F-5F78-4073-B8FF-0F9D6B8FAF8E}" type="presParOf" srcId="{9694D2FF-16D8-4D14-B0F9-92EF7E8E726A}" destId="{DC3EBE75-4426-43BD-AA2F-1636A03485F3}" srcOrd="0" destOrd="0" presId="urn:microsoft.com/office/officeart/2008/layout/VerticalCurvedList"/>
    <dgm:cxn modelId="{9453D8EA-2E24-4191-9414-DFCB8B50874B}" type="presParOf" srcId="{3A40EADD-B2D0-4DDF-A3F7-45F9F74226A1}" destId="{7948D143-C167-464A-8F5D-800A72E7D7B6}" srcOrd="11" destOrd="0" presId="urn:microsoft.com/office/officeart/2008/layout/VerticalCurvedList"/>
    <dgm:cxn modelId="{C19E87FE-69E6-4AE5-B8EF-6D2A68DAA05A}" type="presParOf" srcId="{3A40EADD-B2D0-4DDF-A3F7-45F9F74226A1}" destId="{EE1C80BE-4139-4581-B438-A6D6D50D6970}" srcOrd="12" destOrd="0" presId="urn:microsoft.com/office/officeart/2008/layout/VerticalCurvedList"/>
    <dgm:cxn modelId="{9754E91A-25CB-4462-A2F7-38E330A183E2}" type="presParOf" srcId="{EE1C80BE-4139-4581-B438-A6D6D50D6970}" destId="{FF846868-CE9C-403E-A2AA-32BE49A55565}" srcOrd="0" destOrd="0" presId="urn:microsoft.com/office/officeart/2008/layout/VerticalCurvedList"/>
    <dgm:cxn modelId="{00D816C5-BC97-4F64-87DA-F8FF86A54293}" type="presParOf" srcId="{3A40EADD-B2D0-4DDF-A3F7-45F9F74226A1}" destId="{AF9058F9-B2DD-47D1-B4E0-D369CC987FC0}" srcOrd="13" destOrd="0" presId="urn:microsoft.com/office/officeart/2008/layout/VerticalCurvedList"/>
    <dgm:cxn modelId="{C96C30B1-18ED-4256-B854-264DB8796A08}" type="presParOf" srcId="{3A40EADD-B2D0-4DDF-A3F7-45F9F74226A1}" destId="{C4DABAF8-83B3-45DC-ABC5-12BB0481D887}" srcOrd="14" destOrd="0" presId="urn:microsoft.com/office/officeart/2008/layout/VerticalCurvedList"/>
    <dgm:cxn modelId="{6AE882DB-B97E-495F-B379-41B7DA112981}" type="presParOf" srcId="{C4DABAF8-83B3-45DC-ABC5-12BB0481D887}" destId="{AE149F0E-6142-4C50-912A-E6FF01F6B2E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DE9171-8BC6-4533-854A-D528A4356EBA}" type="doc">
      <dgm:prSet loTypeId="urn:microsoft.com/office/officeart/2005/8/layout/default#1" loCatId="list" qsTypeId="urn:microsoft.com/office/officeart/2005/8/quickstyle/simple2" qsCatId="simple" csTypeId="urn:microsoft.com/office/officeart/2005/8/colors/colorful1#1" csCatId="colorful" phldr="1"/>
      <dgm:spPr/>
      <dgm:t>
        <a:bodyPr/>
        <a:lstStyle/>
        <a:p>
          <a:endParaRPr lang="en-US"/>
        </a:p>
      </dgm:t>
    </dgm:pt>
    <dgm:pt modelId="{12B14CDA-C8F2-4B44-9EA1-EF8DF9E8F53B}">
      <dgm:prSet phldrT="[Text]"/>
      <dgm:spPr/>
      <dgm:t>
        <a:bodyPr/>
        <a:lstStyle/>
        <a:p>
          <a:r>
            <a:rPr lang="en-US" dirty="0" smtClean="0"/>
            <a:t>ES5</a:t>
          </a:r>
          <a:endParaRPr lang="en-US" dirty="0"/>
        </a:p>
      </dgm:t>
    </dgm:pt>
    <dgm:pt modelId="{841AAE8B-9691-4039-BED3-88D204676A9E}" type="parTrans" cxnId="{DBE2A87C-CF88-4ED8-A3A4-F36A414B668D}">
      <dgm:prSet/>
      <dgm:spPr/>
      <dgm:t>
        <a:bodyPr/>
        <a:lstStyle/>
        <a:p>
          <a:endParaRPr lang="en-US"/>
        </a:p>
      </dgm:t>
    </dgm:pt>
    <dgm:pt modelId="{00907269-1E4C-477B-B91E-FDDBE56A027D}" type="sibTrans" cxnId="{DBE2A87C-CF88-4ED8-A3A4-F36A414B668D}">
      <dgm:prSet/>
      <dgm:spPr/>
      <dgm:t>
        <a:bodyPr/>
        <a:lstStyle/>
        <a:p>
          <a:endParaRPr lang="en-US"/>
        </a:p>
      </dgm:t>
    </dgm:pt>
    <dgm:pt modelId="{BB8065F6-0BCE-4BFE-97AE-432868C75E8B}">
      <dgm:prSet phldrT="[Text]"/>
      <dgm:spPr/>
      <dgm:t>
        <a:bodyPr/>
        <a:lstStyle/>
        <a:p>
          <a:r>
            <a:rPr lang="en-US" dirty="0" smtClean="0"/>
            <a:t>ES6</a:t>
          </a:r>
          <a:endParaRPr lang="en-US" dirty="0"/>
        </a:p>
      </dgm:t>
    </dgm:pt>
    <dgm:pt modelId="{56EA0138-02CC-4A0C-AAE3-E969FE7DDA42}" type="parTrans" cxnId="{6DE6B01E-6750-45C7-9948-1847DB255975}">
      <dgm:prSet/>
      <dgm:spPr/>
      <dgm:t>
        <a:bodyPr/>
        <a:lstStyle/>
        <a:p>
          <a:endParaRPr lang="en-US"/>
        </a:p>
      </dgm:t>
    </dgm:pt>
    <dgm:pt modelId="{5AC5D843-9D8A-4A3A-BE91-1D4904213E52}" type="sibTrans" cxnId="{6DE6B01E-6750-45C7-9948-1847DB255975}">
      <dgm:prSet/>
      <dgm:spPr/>
      <dgm:t>
        <a:bodyPr/>
        <a:lstStyle/>
        <a:p>
          <a:endParaRPr lang="en-US"/>
        </a:p>
      </dgm:t>
    </dgm:pt>
    <dgm:pt modelId="{D74E55BA-9765-4754-A65E-360CEEA5A470}">
      <dgm:prSet phldrT="[Text]"/>
      <dgm:spPr/>
      <dgm:t>
        <a:bodyPr/>
        <a:lstStyle/>
        <a:p>
          <a:r>
            <a:rPr lang="en-US" dirty="0" err="1" smtClean="0"/>
            <a:t>TypeScript</a:t>
          </a:r>
          <a:endParaRPr lang="en-US" dirty="0" smtClean="0"/>
        </a:p>
      </dgm:t>
    </dgm:pt>
    <dgm:pt modelId="{42DA835C-A7CF-4AE5-AA2B-E4294818B124}" type="parTrans" cxnId="{77BA36B5-A762-4BC3-89BB-44411428D4D6}">
      <dgm:prSet/>
      <dgm:spPr/>
      <dgm:t>
        <a:bodyPr/>
        <a:lstStyle/>
        <a:p>
          <a:endParaRPr lang="en-US"/>
        </a:p>
      </dgm:t>
    </dgm:pt>
    <dgm:pt modelId="{153C94A3-1764-4A8C-8637-ED628FF2930C}" type="sibTrans" cxnId="{77BA36B5-A762-4BC3-89BB-44411428D4D6}">
      <dgm:prSet/>
      <dgm:spPr/>
      <dgm:t>
        <a:bodyPr/>
        <a:lstStyle/>
        <a:p>
          <a:endParaRPr lang="en-US"/>
        </a:p>
      </dgm:t>
    </dgm:pt>
    <dgm:pt modelId="{E68C189C-29D7-4DA0-8E05-55D88AD0C47B}">
      <dgm:prSet phldrT="[Text]"/>
      <dgm:spPr/>
      <dgm:t>
        <a:bodyPr/>
        <a:lstStyle/>
        <a:p>
          <a:r>
            <a:rPr lang="en-US" dirty="0" smtClean="0"/>
            <a:t>Dart</a:t>
          </a:r>
          <a:endParaRPr lang="en-US" dirty="0"/>
        </a:p>
      </dgm:t>
    </dgm:pt>
    <dgm:pt modelId="{921AE038-E81D-4C51-BF02-C4DD980F8B98}" type="parTrans" cxnId="{7D6CC87C-606F-4221-AE92-35577D2D5D3D}">
      <dgm:prSet/>
      <dgm:spPr/>
      <dgm:t>
        <a:bodyPr/>
        <a:lstStyle/>
        <a:p>
          <a:endParaRPr lang="en-US"/>
        </a:p>
      </dgm:t>
    </dgm:pt>
    <dgm:pt modelId="{C9E94AEB-B689-44A7-817F-8845B10717BB}" type="sibTrans" cxnId="{7D6CC87C-606F-4221-AE92-35577D2D5D3D}">
      <dgm:prSet/>
      <dgm:spPr/>
      <dgm:t>
        <a:bodyPr/>
        <a:lstStyle/>
        <a:p>
          <a:endParaRPr lang="en-US"/>
        </a:p>
      </dgm:t>
    </dgm:pt>
    <dgm:pt modelId="{BC6C9CE3-1FB9-41BD-A8A6-D4938598FD9C}" type="pres">
      <dgm:prSet presAssocID="{56DE9171-8BC6-4533-854A-D528A4356EBA}" presName="diagram" presStyleCnt="0">
        <dgm:presLayoutVars>
          <dgm:dir/>
          <dgm:resizeHandles val="exact"/>
        </dgm:presLayoutVars>
      </dgm:prSet>
      <dgm:spPr/>
      <dgm:t>
        <a:bodyPr/>
        <a:lstStyle/>
        <a:p>
          <a:endParaRPr lang="en-US"/>
        </a:p>
      </dgm:t>
    </dgm:pt>
    <dgm:pt modelId="{F17B0DA9-2399-4956-AF6C-98C5EEFBE679}" type="pres">
      <dgm:prSet presAssocID="{12B14CDA-C8F2-4B44-9EA1-EF8DF9E8F53B}" presName="node" presStyleLbl="node1" presStyleIdx="0" presStyleCnt="4">
        <dgm:presLayoutVars>
          <dgm:bulletEnabled val="1"/>
        </dgm:presLayoutVars>
      </dgm:prSet>
      <dgm:spPr/>
      <dgm:t>
        <a:bodyPr/>
        <a:lstStyle/>
        <a:p>
          <a:endParaRPr lang="en-US"/>
        </a:p>
      </dgm:t>
    </dgm:pt>
    <dgm:pt modelId="{76FDE540-8216-4171-9A5D-4AAA277BD21C}" type="pres">
      <dgm:prSet presAssocID="{00907269-1E4C-477B-B91E-FDDBE56A027D}" presName="sibTrans" presStyleCnt="0"/>
      <dgm:spPr/>
    </dgm:pt>
    <dgm:pt modelId="{EE7731A5-A699-4024-87CA-6C6A17318FC3}" type="pres">
      <dgm:prSet presAssocID="{BB8065F6-0BCE-4BFE-97AE-432868C75E8B}" presName="node" presStyleLbl="node1" presStyleIdx="1" presStyleCnt="4">
        <dgm:presLayoutVars>
          <dgm:bulletEnabled val="1"/>
        </dgm:presLayoutVars>
      </dgm:prSet>
      <dgm:spPr/>
      <dgm:t>
        <a:bodyPr/>
        <a:lstStyle/>
        <a:p>
          <a:endParaRPr lang="en-US"/>
        </a:p>
      </dgm:t>
    </dgm:pt>
    <dgm:pt modelId="{05B6A84A-A53F-4A37-A532-8E8766AE5797}" type="pres">
      <dgm:prSet presAssocID="{5AC5D843-9D8A-4A3A-BE91-1D4904213E52}" presName="sibTrans" presStyleCnt="0"/>
      <dgm:spPr/>
    </dgm:pt>
    <dgm:pt modelId="{A484641B-3AF6-48C8-8727-E412424EC910}" type="pres">
      <dgm:prSet presAssocID="{D74E55BA-9765-4754-A65E-360CEEA5A470}" presName="node" presStyleLbl="node1" presStyleIdx="2" presStyleCnt="4">
        <dgm:presLayoutVars>
          <dgm:bulletEnabled val="1"/>
        </dgm:presLayoutVars>
      </dgm:prSet>
      <dgm:spPr/>
      <dgm:t>
        <a:bodyPr/>
        <a:lstStyle/>
        <a:p>
          <a:endParaRPr lang="en-US"/>
        </a:p>
      </dgm:t>
    </dgm:pt>
    <dgm:pt modelId="{76CA0CF3-F1E2-4010-B9EF-50A516DBFD89}" type="pres">
      <dgm:prSet presAssocID="{153C94A3-1764-4A8C-8637-ED628FF2930C}" presName="sibTrans" presStyleCnt="0"/>
      <dgm:spPr/>
    </dgm:pt>
    <dgm:pt modelId="{FAD6E158-A5D3-4518-BAF3-B82DAF64857F}" type="pres">
      <dgm:prSet presAssocID="{E68C189C-29D7-4DA0-8E05-55D88AD0C47B}" presName="node" presStyleLbl="node1" presStyleIdx="3" presStyleCnt="4">
        <dgm:presLayoutVars>
          <dgm:bulletEnabled val="1"/>
        </dgm:presLayoutVars>
      </dgm:prSet>
      <dgm:spPr/>
      <dgm:t>
        <a:bodyPr/>
        <a:lstStyle/>
        <a:p>
          <a:endParaRPr lang="en-US"/>
        </a:p>
      </dgm:t>
    </dgm:pt>
  </dgm:ptLst>
  <dgm:cxnLst>
    <dgm:cxn modelId="{7D6CC87C-606F-4221-AE92-35577D2D5D3D}" srcId="{56DE9171-8BC6-4533-854A-D528A4356EBA}" destId="{E68C189C-29D7-4DA0-8E05-55D88AD0C47B}" srcOrd="3" destOrd="0" parTransId="{921AE038-E81D-4C51-BF02-C4DD980F8B98}" sibTransId="{C9E94AEB-B689-44A7-817F-8845B10717BB}"/>
    <dgm:cxn modelId="{6DE6B01E-6750-45C7-9948-1847DB255975}" srcId="{56DE9171-8BC6-4533-854A-D528A4356EBA}" destId="{BB8065F6-0BCE-4BFE-97AE-432868C75E8B}" srcOrd="1" destOrd="0" parTransId="{56EA0138-02CC-4A0C-AAE3-E969FE7DDA42}" sibTransId="{5AC5D843-9D8A-4A3A-BE91-1D4904213E52}"/>
    <dgm:cxn modelId="{EE6C178E-BDD8-4819-9287-1E2459CF9D5B}" type="presOf" srcId="{E68C189C-29D7-4DA0-8E05-55D88AD0C47B}" destId="{FAD6E158-A5D3-4518-BAF3-B82DAF64857F}" srcOrd="0" destOrd="0" presId="urn:microsoft.com/office/officeart/2005/8/layout/default#1"/>
    <dgm:cxn modelId="{DBE2A87C-CF88-4ED8-A3A4-F36A414B668D}" srcId="{56DE9171-8BC6-4533-854A-D528A4356EBA}" destId="{12B14CDA-C8F2-4B44-9EA1-EF8DF9E8F53B}" srcOrd="0" destOrd="0" parTransId="{841AAE8B-9691-4039-BED3-88D204676A9E}" sibTransId="{00907269-1E4C-477B-B91E-FDDBE56A027D}"/>
    <dgm:cxn modelId="{4E84CA67-A86C-4EF6-B566-B38EC66D0C0B}" type="presOf" srcId="{D74E55BA-9765-4754-A65E-360CEEA5A470}" destId="{A484641B-3AF6-48C8-8727-E412424EC910}" srcOrd="0" destOrd="0" presId="urn:microsoft.com/office/officeart/2005/8/layout/default#1"/>
    <dgm:cxn modelId="{23226216-85C0-4033-AB06-F9033A54CFA8}" type="presOf" srcId="{BB8065F6-0BCE-4BFE-97AE-432868C75E8B}" destId="{EE7731A5-A699-4024-87CA-6C6A17318FC3}" srcOrd="0" destOrd="0" presId="urn:microsoft.com/office/officeart/2005/8/layout/default#1"/>
    <dgm:cxn modelId="{77BA36B5-A762-4BC3-89BB-44411428D4D6}" srcId="{56DE9171-8BC6-4533-854A-D528A4356EBA}" destId="{D74E55BA-9765-4754-A65E-360CEEA5A470}" srcOrd="2" destOrd="0" parTransId="{42DA835C-A7CF-4AE5-AA2B-E4294818B124}" sibTransId="{153C94A3-1764-4A8C-8637-ED628FF2930C}"/>
    <dgm:cxn modelId="{6969D88D-C03A-4AEA-B4EC-D92326E6BAD9}" type="presOf" srcId="{12B14CDA-C8F2-4B44-9EA1-EF8DF9E8F53B}" destId="{F17B0DA9-2399-4956-AF6C-98C5EEFBE679}" srcOrd="0" destOrd="0" presId="urn:microsoft.com/office/officeart/2005/8/layout/default#1"/>
    <dgm:cxn modelId="{5739849B-C276-4110-98B3-5BC4DDEE5CFF}" type="presOf" srcId="{56DE9171-8BC6-4533-854A-D528A4356EBA}" destId="{BC6C9CE3-1FB9-41BD-A8A6-D4938598FD9C}" srcOrd="0" destOrd="0" presId="urn:microsoft.com/office/officeart/2005/8/layout/default#1"/>
    <dgm:cxn modelId="{A9BEAC17-6836-4A7D-811D-9FEF45CA0530}" type="presParOf" srcId="{BC6C9CE3-1FB9-41BD-A8A6-D4938598FD9C}" destId="{F17B0DA9-2399-4956-AF6C-98C5EEFBE679}" srcOrd="0" destOrd="0" presId="urn:microsoft.com/office/officeart/2005/8/layout/default#1"/>
    <dgm:cxn modelId="{19224627-AD3D-45BF-8F4B-9FC8F3E9BBAA}" type="presParOf" srcId="{BC6C9CE3-1FB9-41BD-A8A6-D4938598FD9C}" destId="{76FDE540-8216-4171-9A5D-4AAA277BD21C}" srcOrd="1" destOrd="0" presId="urn:microsoft.com/office/officeart/2005/8/layout/default#1"/>
    <dgm:cxn modelId="{045D5C15-1D9F-4E67-924F-A1ED6F53318B}" type="presParOf" srcId="{BC6C9CE3-1FB9-41BD-A8A6-D4938598FD9C}" destId="{EE7731A5-A699-4024-87CA-6C6A17318FC3}" srcOrd="2" destOrd="0" presId="urn:microsoft.com/office/officeart/2005/8/layout/default#1"/>
    <dgm:cxn modelId="{F3985E30-6FCA-4776-A395-E4E063E6E995}" type="presParOf" srcId="{BC6C9CE3-1FB9-41BD-A8A6-D4938598FD9C}" destId="{05B6A84A-A53F-4A37-A532-8E8766AE5797}" srcOrd="3" destOrd="0" presId="urn:microsoft.com/office/officeart/2005/8/layout/default#1"/>
    <dgm:cxn modelId="{912686BF-D82E-4DDF-AE42-A7D0CD62F8A0}" type="presParOf" srcId="{BC6C9CE3-1FB9-41BD-A8A6-D4938598FD9C}" destId="{A484641B-3AF6-48C8-8727-E412424EC910}" srcOrd="4" destOrd="0" presId="urn:microsoft.com/office/officeart/2005/8/layout/default#1"/>
    <dgm:cxn modelId="{1F98DC01-9992-44BF-AAB7-C651D52754D4}" type="presParOf" srcId="{BC6C9CE3-1FB9-41BD-A8A6-D4938598FD9C}" destId="{76CA0CF3-F1E2-4010-B9EF-50A516DBFD89}" srcOrd="5" destOrd="0" presId="urn:microsoft.com/office/officeart/2005/8/layout/default#1"/>
    <dgm:cxn modelId="{DF902AE7-D310-43DE-97ED-B12BBA7A18FE}" type="presParOf" srcId="{BC6C9CE3-1FB9-41BD-A8A6-D4938598FD9C}" destId="{FAD6E158-A5D3-4518-BAF3-B82DAF64857F}" srcOrd="6"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87E1C1-DB16-4DE8-96A2-87A3FBB643C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05EEA9DB-9684-4E26-9E9F-D6484CC8E94E}">
      <dgm:prSet phldrT="[Text]"/>
      <dgm:spPr/>
      <dgm:t>
        <a:bodyPr/>
        <a:lstStyle/>
        <a:p>
          <a:r>
            <a:rPr lang="en-US" dirty="0" smtClean="0"/>
            <a:t>core-</a:t>
          </a:r>
          <a:r>
            <a:rPr lang="en-US" dirty="0" err="1" smtClean="0"/>
            <a:t>js</a:t>
          </a:r>
          <a:endParaRPr lang="en-US" dirty="0"/>
        </a:p>
      </dgm:t>
    </dgm:pt>
    <dgm:pt modelId="{8117B502-CA2B-4CCC-88C5-D07CA296A037}" type="parTrans" cxnId="{15CB6126-C895-4B54-935E-6CEE1F6212A4}">
      <dgm:prSet/>
      <dgm:spPr/>
      <dgm:t>
        <a:bodyPr/>
        <a:lstStyle/>
        <a:p>
          <a:endParaRPr lang="en-US"/>
        </a:p>
      </dgm:t>
    </dgm:pt>
    <dgm:pt modelId="{5C4AE35D-E151-4E33-82CD-12F02A9F50DB}" type="sibTrans" cxnId="{15CB6126-C895-4B54-935E-6CEE1F6212A4}">
      <dgm:prSet/>
      <dgm:spPr/>
      <dgm:t>
        <a:bodyPr/>
        <a:lstStyle/>
        <a:p>
          <a:endParaRPr lang="en-US"/>
        </a:p>
      </dgm:t>
    </dgm:pt>
    <dgm:pt modelId="{24D825F2-9A76-42A1-BB7E-EC3D4BF52630}">
      <dgm:prSet phldrT="[Text]"/>
      <dgm:spPr/>
      <dgm:t>
        <a:bodyPr/>
        <a:lstStyle/>
        <a:p>
          <a:r>
            <a:rPr lang="en-US" dirty="0" smtClean="0"/>
            <a:t>zone.js</a:t>
          </a:r>
          <a:endParaRPr lang="en-US" dirty="0"/>
        </a:p>
      </dgm:t>
    </dgm:pt>
    <dgm:pt modelId="{444D2D97-C37E-48C7-8B83-6CFBBC0AA5FD}" type="parTrans" cxnId="{1232D2FA-44D4-4EA6-98E9-5C01438308C9}">
      <dgm:prSet/>
      <dgm:spPr/>
      <dgm:t>
        <a:bodyPr/>
        <a:lstStyle/>
        <a:p>
          <a:endParaRPr lang="en-US"/>
        </a:p>
      </dgm:t>
    </dgm:pt>
    <dgm:pt modelId="{5D20F3B6-052F-4CD8-A8C9-2C75B9D1FB9D}" type="sibTrans" cxnId="{1232D2FA-44D4-4EA6-98E9-5C01438308C9}">
      <dgm:prSet/>
      <dgm:spPr/>
      <dgm:t>
        <a:bodyPr/>
        <a:lstStyle/>
        <a:p>
          <a:endParaRPr lang="en-US"/>
        </a:p>
      </dgm:t>
    </dgm:pt>
    <dgm:pt modelId="{045602F6-8A7F-4597-A09F-CFC1B0344C02}">
      <dgm:prSet phldrT="[Text]"/>
      <dgm:spPr/>
      <dgm:t>
        <a:bodyPr/>
        <a:lstStyle/>
        <a:p>
          <a:r>
            <a:rPr lang="en-US" dirty="0" smtClean="0"/>
            <a:t>reflect-metadata</a:t>
          </a:r>
          <a:endParaRPr lang="en-US" dirty="0"/>
        </a:p>
      </dgm:t>
    </dgm:pt>
    <dgm:pt modelId="{085FFF54-76E8-48D9-B763-65934491BFC0}" type="parTrans" cxnId="{9364BF5F-46F0-4AB7-80B3-A80CF31CE933}">
      <dgm:prSet/>
      <dgm:spPr/>
      <dgm:t>
        <a:bodyPr/>
        <a:lstStyle/>
        <a:p>
          <a:endParaRPr lang="en-US"/>
        </a:p>
      </dgm:t>
    </dgm:pt>
    <dgm:pt modelId="{DF374997-EE7B-4798-A59C-0E72C582CBF7}" type="sibTrans" cxnId="{9364BF5F-46F0-4AB7-80B3-A80CF31CE933}">
      <dgm:prSet/>
      <dgm:spPr/>
      <dgm:t>
        <a:bodyPr/>
        <a:lstStyle/>
        <a:p>
          <a:endParaRPr lang="en-US"/>
        </a:p>
      </dgm:t>
    </dgm:pt>
    <dgm:pt modelId="{A4DDE5D3-F4CB-4572-8A98-6AD8198A0BED}">
      <dgm:prSet phldrT="[Text]"/>
      <dgm:spPr/>
      <dgm:t>
        <a:bodyPr/>
        <a:lstStyle/>
        <a:p>
          <a:r>
            <a:rPr lang="en-US" dirty="0" err="1" smtClean="0"/>
            <a:t>SystemJS</a:t>
          </a:r>
          <a:endParaRPr lang="en-US" dirty="0"/>
        </a:p>
      </dgm:t>
    </dgm:pt>
    <dgm:pt modelId="{D21AF9B1-680E-427E-BAF1-6F2CAAC4AB5A}" type="parTrans" cxnId="{7DC3848E-A3FA-420B-BDB1-DD9B141A6DD2}">
      <dgm:prSet/>
      <dgm:spPr/>
      <dgm:t>
        <a:bodyPr/>
        <a:lstStyle/>
        <a:p>
          <a:endParaRPr lang="en-US"/>
        </a:p>
      </dgm:t>
    </dgm:pt>
    <dgm:pt modelId="{6988C680-57DE-44F6-9A2E-490A87F1FAD6}" type="sibTrans" cxnId="{7DC3848E-A3FA-420B-BDB1-DD9B141A6DD2}">
      <dgm:prSet/>
      <dgm:spPr/>
      <dgm:t>
        <a:bodyPr/>
        <a:lstStyle/>
        <a:p>
          <a:endParaRPr lang="en-US"/>
        </a:p>
      </dgm:t>
    </dgm:pt>
    <dgm:pt modelId="{7DB1AD7B-2151-4957-8DD6-14E3C7662C04}" type="pres">
      <dgm:prSet presAssocID="{8B87E1C1-DB16-4DE8-96A2-87A3FBB643CF}" presName="linear" presStyleCnt="0">
        <dgm:presLayoutVars>
          <dgm:dir/>
          <dgm:animLvl val="lvl"/>
          <dgm:resizeHandles val="exact"/>
        </dgm:presLayoutVars>
      </dgm:prSet>
      <dgm:spPr/>
      <dgm:t>
        <a:bodyPr/>
        <a:lstStyle/>
        <a:p>
          <a:endParaRPr lang="en-US"/>
        </a:p>
      </dgm:t>
    </dgm:pt>
    <dgm:pt modelId="{C5919B15-82EB-4D7F-A1C2-1C26AD5B0230}" type="pres">
      <dgm:prSet presAssocID="{05EEA9DB-9684-4E26-9E9F-D6484CC8E94E}" presName="parentLin" presStyleCnt="0"/>
      <dgm:spPr/>
    </dgm:pt>
    <dgm:pt modelId="{8C9172CD-E94E-4D48-B8C8-1057F4BB7DB3}" type="pres">
      <dgm:prSet presAssocID="{05EEA9DB-9684-4E26-9E9F-D6484CC8E94E}" presName="parentLeftMargin" presStyleLbl="node1" presStyleIdx="0" presStyleCnt="4"/>
      <dgm:spPr/>
      <dgm:t>
        <a:bodyPr/>
        <a:lstStyle/>
        <a:p>
          <a:endParaRPr lang="en-US"/>
        </a:p>
      </dgm:t>
    </dgm:pt>
    <dgm:pt modelId="{B6ED85C6-892B-4CC6-8F97-8B974B2881CD}" type="pres">
      <dgm:prSet presAssocID="{05EEA9DB-9684-4E26-9E9F-D6484CC8E94E}" presName="parentText" presStyleLbl="node1" presStyleIdx="0" presStyleCnt="4">
        <dgm:presLayoutVars>
          <dgm:chMax val="0"/>
          <dgm:bulletEnabled val="1"/>
        </dgm:presLayoutVars>
      </dgm:prSet>
      <dgm:spPr/>
      <dgm:t>
        <a:bodyPr/>
        <a:lstStyle/>
        <a:p>
          <a:endParaRPr lang="en-US"/>
        </a:p>
      </dgm:t>
    </dgm:pt>
    <dgm:pt modelId="{6329B9C3-E1B8-458E-9EC4-E7F4B113D9A6}" type="pres">
      <dgm:prSet presAssocID="{05EEA9DB-9684-4E26-9E9F-D6484CC8E94E}" presName="negativeSpace" presStyleCnt="0"/>
      <dgm:spPr/>
    </dgm:pt>
    <dgm:pt modelId="{6565C6EE-B664-4696-8092-C11BA1851065}" type="pres">
      <dgm:prSet presAssocID="{05EEA9DB-9684-4E26-9E9F-D6484CC8E94E}" presName="childText" presStyleLbl="conFgAcc1" presStyleIdx="0" presStyleCnt="4">
        <dgm:presLayoutVars>
          <dgm:bulletEnabled val="1"/>
        </dgm:presLayoutVars>
      </dgm:prSet>
      <dgm:spPr/>
    </dgm:pt>
    <dgm:pt modelId="{9396C76F-8D19-498F-9475-0935D429DC73}" type="pres">
      <dgm:prSet presAssocID="{5C4AE35D-E151-4E33-82CD-12F02A9F50DB}" presName="spaceBetweenRectangles" presStyleCnt="0"/>
      <dgm:spPr/>
    </dgm:pt>
    <dgm:pt modelId="{B530924F-5379-4396-9C3D-41E9355D4EBA}" type="pres">
      <dgm:prSet presAssocID="{24D825F2-9A76-42A1-BB7E-EC3D4BF52630}" presName="parentLin" presStyleCnt="0"/>
      <dgm:spPr/>
    </dgm:pt>
    <dgm:pt modelId="{F6D5152B-A120-4DBE-B6CF-96C569E36C01}" type="pres">
      <dgm:prSet presAssocID="{24D825F2-9A76-42A1-BB7E-EC3D4BF52630}" presName="parentLeftMargin" presStyleLbl="node1" presStyleIdx="0" presStyleCnt="4"/>
      <dgm:spPr/>
      <dgm:t>
        <a:bodyPr/>
        <a:lstStyle/>
        <a:p>
          <a:endParaRPr lang="en-US"/>
        </a:p>
      </dgm:t>
    </dgm:pt>
    <dgm:pt modelId="{187EA0EE-1CD5-4C8D-863B-11339C01DF02}" type="pres">
      <dgm:prSet presAssocID="{24D825F2-9A76-42A1-BB7E-EC3D4BF52630}" presName="parentText" presStyleLbl="node1" presStyleIdx="1" presStyleCnt="4">
        <dgm:presLayoutVars>
          <dgm:chMax val="0"/>
          <dgm:bulletEnabled val="1"/>
        </dgm:presLayoutVars>
      </dgm:prSet>
      <dgm:spPr/>
      <dgm:t>
        <a:bodyPr/>
        <a:lstStyle/>
        <a:p>
          <a:endParaRPr lang="en-US"/>
        </a:p>
      </dgm:t>
    </dgm:pt>
    <dgm:pt modelId="{36E5E7EC-102C-4AF0-8249-D67CAB3CE617}" type="pres">
      <dgm:prSet presAssocID="{24D825F2-9A76-42A1-BB7E-EC3D4BF52630}" presName="negativeSpace" presStyleCnt="0"/>
      <dgm:spPr/>
    </dgm:pt>
    <dgm:pt modelId="{B401A5E8-C44B-4733-AB3E-CE1E2E63CDB6}" type="pres">
      <dgm:prSet presAssocID="{24D825F2-9A76-42A1-BB7E-EC3D4BF52630}" presName="childText" presStyleLbl="conFgAcc1" presStyleIdx="1" presStyleCnt="4">
        <dgm:presLayoutVars>
          <dgm:bulletEnabled val="1"/>
        </dgm:presLayoutVars>
      </dgm:prSet>
      <dgm:spPr/>
    </dgm:pt>
    <dgm:pt modelId="{F80C7E63-D1C7-4B8D-A457-61725754748B}" type="pres">
      <dgm:prSet presAssocID="{5D20F3B6-052F-4CD8-A8C9-2C75B9D1FB9D}" presName="spaceBetweenRectangles" presStyleCnt="0"/>
      <dgm:spPr/>
    </dgm:pt>
    <dgm:pt modelId="{53C30D43-5D9F-4A59-848B-6D3340C9A5E9}" type="pres">
      <dgm:prSet presAssocID="{045602F6-8A7F-4597-A09F-CFC1B0344C02}" presName="parentLin" presStyleCnt="0"/>
      <dgm:spPr/>
    </dgm:pt>
    <dgm:pt modelId="{E9618358-0537-4515-8F5F-D74168BAA7CC}" type="pres">
      <dgm:prSet presAssocID="{045602F6-8A7F-4597-A09F-CFC1B0344C02}" presName="parentLeftMargin" presStyleLbl="node1" presStyleIdx="1" presStyleCnt="4"/>
      <dgm:spPr/>
      <dgm:t>
        <a:bodyPr/>
        <a:lstStyle/>
        <a:p>
          <a:endParaRPr lang="en-US"/>
        </a:p>
      </dgm:t>
    </dgm:pt>
    <dgm:pt modelId="{91062C78-0042-46F3-810F-B2A92044F805}" type="pres">
      <dgm:prSet presAssocID="{045602F6-8A7F-4597-A09F-CFC1B0344C02}" presName="parentText" presStyleLbl="node1" presStyleIdx="2" presStyleCnt="4">
        <dgm:presLayoutVars>
          <dgm:chMax val="0"/>
          <dgm:bulletEnabled val="1"/>
        </dgm:presLayoutVars>
      </dgm:prSet>
      <dgm:spPr/>
      <dgm:t>
        <a:bodyPr/>
        <a:lstStyle/>
        <a:p>
          <a:endParaRPr lang="en-US"/>
        </a:p>
      </dgm:t>
    </dgm:pt>
    <dgm:pt modelId="{1F739910-C1C6-4780-BB01-FB43E4C84A93}" type="pres">
      <dgm:prSet presAssocID="{045602F6-8A7F-4597-A09F-CFC1B0344C02}" presName="negativeSpace" presStyleCnt="0"/>
      <dgm:spPr/>
    </dgm:pt>
    <dgm:pt modelId="{6EECC6F2-6AA4-4B96-82F3-77A2798D6004}" type="pres">
      <dgm:prSet presAssocID="{045602F6-8A7F-4597-A09F-CFC1B0344C02}" presName="childText" presStyleLbl="conFgAcc1" presStyleIdx="2" presStyleCnt="4">
        <dgm:presLayoutVars>
          <dgm:bulletEnabled val="1"/>
        </dgm:presLayoutVars>
      </dgm:prSet>
      <dgm:spPr/>
    </dgm:pt>
    <dgm:pt modelId="{74D49BD1-4C2C-4D5D-A08D-6861BA4A5645}" type="pres">
      <dgm:prSet presAssocID="{DF374997-EE7B-4798-A59C-0E72C582CBF7}" presName="spaceBetweenRectangles" presStyleCnt="0"/>
      <dgm:spPr/>
    </dgm:pt>
    <dgm:pt modelId="{6BD12FD8-54EA-4F40-B8EA-5F3BF3720D05}" type="pres">
      <dgm:prSet presAssocID="{A4DDE5D3-F4CB-4572-8A98-6AD8198A0BED}" presName="parentLin" presStyleCnt="0"/>
      <dgm:spPr/>
    </dgm:pt>
    <dgm:pt modelId="{2C01C0EC-5332-4193-9AAD-E17945FF5034}" type="pres">
      <dgm:prSet presAssocID="{A4DDE5D3-F4CB-4572-8A98-6AD8198A0BED}" presName="parentLeftMargin" presStyleLbl="node1" presStyleIdx="2" presStyleCnt="4"/>
      <dgm:spPr/>
      <dgm:t>
        <a:bodyPr/>
        <a:lstStyle/>
        <a:p>
          <a:endParaRPr lang="en-US"/>
        </a:p>
      </dgm:t>
    </dgm:pt>
    <dgm:pt modelId="{C60BF0F0-E413-45FB-BD4B-D7EDA8F2B3E2}" type="pres">
      <dgm:prSet presAssocID="{A4DDE5D3-F4CB-4572-8A98-6AD8198A0BED}" presName="parentText" presStyleLbl="node1" presStyleIdx="3" presStyleCnt="4">
        <dgm:presLayoutVars>
          <dgm:chMax val="0"/>
          <dgm:bulletEnabled val="1"/>
        </dgm:presLayoutVars>
      </dgm:prSet>
      <dgm:spPr/>
      <dgm:t>
        <a:bodyPr/>
        <a:lstStyle/>
        <a:p>
          <a:endParaRPr lang="en-US"/>
        </a:p>
      </dgm:t>
    </dgm:pt>
    <dgm:pt modelId="{4C0A9132-3D2A-4278-9CBC-C75C61B656F8}" type="pres">
      <dgm:prSet presAssocID="{A4DDE5D3-F4CB-4572-8A98-6AD8198A0BED}" presName="negativeSpace" presStyleCnt="0"/>
      <dgm:spPr/>
    </dgm:pt>
    <dgm:pt modelId="{32824DAB-3EE5-44BC-8289-CBAF9D102ED0}" type="pres">
      <dgm:prSet presAssocID="{A4DDE5D3-F4CB-4572-8A98-6AD8198A0BED}" presName="childText" presStyleLbl="conFgAcc1" presStyleIdx="3" presStyleCnt="4">
        <dgm:presLayoutVars>
          <dgm:bulletEnabled val="1"/>
        </dgm:presLayoutVars>
      </dgm:prSet>
      <dgm:spPr/>
    </dgm:pt>
  </dgm:ptLst>
  <dgm:cxnLst>
    <dgm:cxn modelId="{7DC3848E-A3FA-420B-BDB1-DD9B141A6DD2}" srcId="{8B87E1C1-DB16-4DE8-96A2-87A3FBB643CF}" destId="{A4DDE5D3-F4CB-4572-8A98-6AD8198A0BED}" srcOrd="3" destOrd="0" parTransId="{D21AF9B1-680E-427E-BAF1-6F2CAAC4AB5A}" sibTransId="{6988C680-57DE-44F6-9A2E-490A87F1FAD6}"/>
    <dgm:cxn modelId="{9364BF5F-46F0-4AB7-80B3-A80CF31CE933}" srcId="{8B87E1C1-DB16-4DE8-96A2-87A3FBB643CF}" destId="{045602F6-8A7F-4597-A09F-CFC1B0344C02}" srcOrd="2" destOrd="0" parTransId="{085FFF54-76E8-48D9-B763-65934491BFC0}" sibTransId="{DF374997-EE7B-4798-A59C-0E72C582CBF7}"/>
    <dgm:cxn modelId="{15CB6126-C895-4B54-935E-6CEE1F6212A4}" srcId="{8B87E1C1-DB16-4DE8-96A2-87A3FBB643CF}" destId="{05EEA9DB-9684-4E26-9E9F-D6484CC8E94E}" srcOrd="0" destOrd="0" parTransId="{8117B502-CA2B-4CCC-88C5-D07CA296A037}" sibTransId="{5C4AE35D-E151-4E33-82CD-12F02A9F50DB}"/>
    <dgm:cxn modelId="{1232D2FA-44D4-4EA6-98E9-5C01438308C9}" srcId="{8B87E1C1-DB16-4DE8-96A2-87A3FBB643CF}" destId="{24D825F2-9A76-42A1-BB7E-EC3D4BF52630}" srcOrd="1" destOrd="0" parTransId="{444D2D97-C37E-48C7-8B83-6CFBBC0AA5FD}" sibTransId="{5D20F3B6-052F-4CD8-A8C9-2C75B9D1FB9D}"/>
    <dgm:cxn modelId="{4DC2A7EB-2080-4E51-A7DB-276B92F9C35F}" type="presOf" srcId="{24D825F2-9A76-42A1-BB7E-EC3D4BF52630}" destId="{187EA0EE-1CD5-4C8D-863B-11339C01DF02}" srcOrd="1" destOrd="0" presId="urn:microsoft.com/office/officeart/2005/8/layout/list1"/>
    <dgm:cxn modelId="{2BF97C31-0140-4091-9000-995EADB283C0}" type="presOf" srcId="{045602F6-8A7F-4597-A09F-CFC1B0344C02}" destId="{91062C78-0042-46F3-810F-B2A92044F805}" srcOrd="1" destOrd="0" presId="urn:microsoft.com/office/officeart/2005/8/layout/list1"/>
    <dgm:cxn modelId="{67729633-7146-4F7E-AFF6-4345A5B501EB}" type="presOf" srcId="{A4DDE5D3-F4CB-4572-8A98-6AD8198A0BED}" destId="{2C01C0EC-5332-4193-9AAD-E17945FF5034}" srcOrd="0" destOrd="0" presId="urn:microsoft.com/office/officeart/2005/8/layout/list1"/>
    <dgm:cxn modelId="{D5DF0E8D-C484-43D0-8267-699AB578D793}" type="presOf" srcId="{24D825F2-9A76-42A1-BB7E-EC3D4BF52630}" destId="{F6D5152B-A120-4DBE-B6CF-96C569E36C01}" srcOrd="0" destOrd="0" presId="urn:microsoft.com/office/officeart/2005/8/layout/list1"/>
    <dgm:cxn modelId="{A23B5FA8-441F-4436-9A67-252ABC150514}" type="presOf" srcId="{05EEA9DB-9684-4E26-9E9F-D6484CC8E94E}" destId="{8C9172CD-E94E-4D48-B8C8-1057F4BB7DB3}" srcOrd="0" destOrd="0" presId="urn:microsoft.com/office/officeart/2005/8/layout/list1"/>
    <dgm:cxn modelId="{DC5A525F-B8D4-4C48-B2C5-EBDBD2656726}" type="presOf" srcId="{A4DDE5D3-F4CB-4572-8A98-6AD8198A0BED}" destId="{C60BF0F0-E413-45FB-BD4B-D7EDA8F2B3E2}" srcOrd="1" destOrd="0" presId="urn:microsoft.com/office/officeart/2005/8/layout/list1"/>
    <dgm:cxn modelId="{F610FFAB-4A95-4CBD-99B6-AAA94F85986D}" type="presOf" srcId="{05EEA9DB-9684-4E26-9E9F-D6484CC8E94E}" destId="{B6ED85C6-892B-4CC6-8F97-8B974B2881CD}" srcOrd="1" destOrd="0" presId="urn:microsoft.com/office/officeart/2005/8/layout/list1"/>
    <dgm:cxn modelId="{89644811-931E-47ED-83FB-7FBC9A7AE4E9}" type="presOf" srcId="{045602F6-8A7F-4597-A09F-CFC1B0344C02}" destId="{E9618358-0537-4515-8F5F-D74168BAA7CC}" srcOrd="0" destOrd="0" presId="urn:microsoft.com/office/officeart/2005/8/layout/list1"/>
    <dgm:cxn modelId="{247E3E77-D2C4-4C14-B4CD-6ACBEF189B1C}" type="presOf" srcId="{8B87E1C1-DB16-4DE8-96A2-87A3FBB643CF}" destId="{7DB1AD7B-2151-4957-8DD6-14E3C7662C04}" srcOrd="0" destOrd="0" presId="urn:microsoft.com/office/officeart/2005/8/layout/list1"/>
    <dgm:cxn modelId="{FB5FA703-A46B-4763-A6DC-BE7E7B5302EC}" type="presParOf" srcId="{7DB1AD7B-2151-4957-8DD6-14E3C7662C04}" destId="{C5919B15-82EB-4D7F-A1C2-1C26AD5B0230}" srcOrd="0" destOrd="0" presId="urn:microsoft.com/office/officeart/2005/8/layout/list1"/>
    <dgm:cxn modelId="{EECCD7BC-446D-4928-BA1F-F8BD15B9CDE6}" type="presParOf" srcId="{C5919B15-82EB-4D7F-A1C2-1C26AD5B0230}" destId="{8C9172CD-E94E-4D48-B8C8-1057F4BB7DB3}" srcOrd="0" destOrd="0" presId="urn:microsoft.com/office/officeart/2005/8/layout/list1"/>
    <dgm:cxn modelId="{E31A99CC-9E43-46D7-B8C2-97319E495AB3}" type="presParOf" srcId="{C5919B15-82EB-4D7F-A1C2-1C26AD5B0230}" destId="{B6ED85C6-892B-4CC6-8F97-8B974B2881CD}" srcOrd="1" destOrd="0" presId="urn:microsoft.com/office/officeart/2005/8/layout/list1"/>
    <dgm:cxn modelId="{8B3E748A-4564-4B73-93DA-23F2145463DC}" type="presParOf" srcId="{7DB1AD7B-2151-4957-8DD6-14E3C7662C04}" destId="{6329B9C3-E1B8-458E-9EC4-E7F4B113D9A6}" srcOrd="1" destOrd="0" presId="urn:microsoft.com/office/officeart/2005/8/layout/list1"/>
    <dgm:cxn modelId="{FE9CC3FB-EEE6-444E-820A-2CEF105A0260}" type="presParOf" srcId="{7DB1AD7B-2151-4957-8DD6-14E3C7662C04}" destId="{6565C6EE-B664-4696-8092-C11BA1851065}" srcOrd="2" destOrd="0" presId="urn:microsoft.com/office/officeart/2005/8/layout/list1"/>
    <dgm:cxn modelId="{75987C06-AB66-4803-AEA5-19553E3FF354}" type="presParOf" srcId="{7DB1AD7B-2151-4957-8DD6-14E3C7662C04}" destId="{9396C76F-8D19-498F-9475-0935D429DC73}" srcOrd="3" destOrd="0" presId="urn:microsoft.com/office/officeart/2005/8/layout/list1"/>
    <dgm:cxn modelId="{2CCED844-EFC7-4641-B16E-A87AF25AC679}" type="presParOf" srcId="{7DB1AD7B-2151-4957-8DD6-14E3C7662C04}" destId="{B530924F-5379-4396-9C3D-41E9355D4EBA}" srcOrd="4" destOrd="0" presId="urn:microsoft.com/office/officeart/2005/8/layout/list1"/>
    <dgm:cxn modelId="{128FD44C-1941-4538-9A46-B161F0845B37}" type="presParOf" srcId="{B530924F-5379-4396-9C3D-41E9355D4EBA}" destId="{F6D5152B-A120-4DBE-B6CF-96C569E36C01}" srcOrd="0" destOrd="0" presId="urn:microsoft.com/office/officeart/2005/8/layout/list1"/>
    <dgm:cxn modelId="{610172D1-4B15-4826-911A-36019EBAD835}" type="presParOf" srcId="{B530924F-5379-4396-9C3D-41E9355D4EBA}" destId="{187EA0EE-1CD5-4C8D-863B-11339C01DF02}" srcOrd="1" destOrd="0" presId="urn:microsoft.com/office/officeart/2005/8/layout/list1"/>
    <dgm:cxn modelId="{9E8A38F6-C8A9-4038-81D1-6994BF7E9575}" type="presParOf" srcId="{7DB1AD7B-2151-4957-8DD6-14E3C7662C04}" destId="{36E5E7EC-102C-4AF0-8249-D67CAB3CE617}" srcOrd="5" destOrd="0" presId="urn:microsoft.com/office/officeart/2005/8/layout/list1"/>
    <dgm:cxn modelId="{FFC409BD-51FC-4083-8634-BE8B0E800DC2}" type="presParOf" srcId="{7DB1AD7B-2151-4957-8DD6-14E3C7662C04}" destId="{B401A5E8-C44B-4733-AB3E-CE1E2E63CDB6}" srcOrd="6" destOrd="0" presId="urn:microsoft.com/office/officeart/2005/8/layout/list1"/>
    <dgm:cxn modelId="{8BE1C9E1-2F3C-48C3-95A3-F1BFD5F9C61E}" type="presParOf" srcId="{7DB1AD7B-2151-4957-8DD6-14E3C7662C04}" destId="{F80C7E63-D1C7-4B8D-A457-61725754748B}" srcOrd="7" destOrd="0" presId="urn:microsoft.com/office/officeart/2005/8/layout/list1"/>
    <dgm:cxn modelId="{C6734C75-C89C-4683-8B24-E92B20B35636}" type="presParOf" srcId="{7DB1AD7B-2151-4957-8DD6-14E3C7662C04}" destId="{53C30D43-5D9F-4A59-848B-6D3340C9A5E9}" srcOrd="8" destOrd="0" presId="urn:microsoft.com/office/officeart/2005/8/layout/list1"/>
    <dgm:cxn modelId="{D65313E2-36D4-40C4-A161-73862FABC6BD}" type="presParOf" srcId="{53C30D43-5D9F-4A59-848B-6D3340C9A5E9}" destId="{E9618358-0537-4515-8F5F-D74168BAA7CC}" srcOrd="0" destOrd="0" presId="urn:microsoft.com/office/officeart/2005/8/layout/list1"/>
    <dgm:cxn modelId="{30877004-A1EC-46D6-B7F3-16FE60F963BF}" type="presParOf" srcId="{53C30D43-5D9F-4A59-848B-6D3340C9A5E9}" destId="{91062C78-0042-46F3-810F-B2A92044F805}" srcOrd="1" destOrd="0" presId="urn:microsoft.com/office/officeart/2005/8/layout/list1"/>
    <dgm:cxn modelId="{99EC7AFB-5EA5-4591-B8AF-AA2BA0387287}" type="presParOf" srcId="{7DB1AD7B-2151-4957-8DD6-14E3C7662C04}" destId="{1F739910-C1C6-4780-BB01-FB43E4C84A93}" srcOrd="9" destOrd="0" presId="urn:microsoft.com/office/officeart/2005/8/layout/list1"/>
    <dgm:cxn modelId="{7D9E800D-703E-4777-8241-95E8FA3D6CFA}" type="presParOf" srcId="{7DB1AD7B-2151-4957-8DD6-14E3C7662C04}" destId="{6EECC6F2-6AA4-4B96-82F3-77A2798D6004}" srcOrd="10" destOrd="0" presId="urn:microsoft.com/office/officeart/2005/8/layout/list1"/>
    <dgm:cxn modelId="{AFB6A375-B3A4-446C-8836-5E77AF0C1361}" type="presParOf" srcId="{7DB1AD7B-2151-4957-8DD6-14E3C7662C04}" destId="{74D49BD1-4C2C-4D5D-A08D-6861BA4A5645}" srcOrd="11" destOrd="0" presId="urn:microsoft.com/office/officeart/2005/8/layout/list1"/>
    <dgm:cxn modelId="{E27D8D5F-C8D1-4B82-8CCA-75402853CE1C}" type="presParOf" srcId="{7DB1AD7B-2151-4957-8DD6-14E3C7662C04}" destId="{6BD12FD8-54EA-4F40-B8EA-5F3BF3720D05}" srcOrd="12" destOrd="0" presId="urn:microsoft.com/office/officeart/2005/8/layout/list1"/>
    <dgm:cxn modelId="{468A90D3-BBA1-47AF-9295-612C6E3478C3}" type="presParOf" srcId="{6BD12FD8-54EA-4F40-B8EA-5F3BF3720D05}" destId="{2C01C0EC-5332-4193-9AAD-E17945FF5034}" srcOrd="0" destOrd="0" presId="urn:microsoft.com/office/officeart/2005/8/layout/list1"/>
    <dgm:cxn modelId="{5C8E44E1-CA54-4051-90D3-17CCA2945CAC}" type="presParOf" srcId="{6BD12FD8-54EA-4F40-B8EA-5F3BF3720D05}" destId="{C60BF0F0-E413-45FB-BD4B-D7EDA8F2B3E2}" srcOrd="1" destOrd="0" presId="urn:microsoft.com/office/officeart/2005/8/layout/list1"/>
    <dgm:cxn modelId="{3F151FB1-83BA-4A68-9A83-D8FE1225A48B}" type="presParOf" srcId="{7DB1AD7B-2151-4957-8DD6-14E3C7662C04}" destId="{4C0A9132-3D2A-4278-9CBC-C75C61B656F8}" srcOrd="13" destOrd="0" presId="urn:microsoft.com/office/officeart/2005/8/layout/list1"/>
    <dgm:cxn modelId="{AF22077C-2A3D-4F39-A3BA-B224E0FEDF0D}" type="presParOf" srcId="{7DB1AD7B-2151-4957-8DD6-14E3C7662C04}" destId="{32824DAB-3EE5-44BC-8289-CBAF9D102ED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15427-75EC-4219-939B-5E8ADBCC1F9B}">
      <dsp:nvSpPr>
        <dsp:cNvPr id="0" name=""/>
        <dsp:cNvSpPr/>
      </dsp:nvSpPr>
      <dsp:spPr>
        <a:xfrm>
          <a:off x="-5749227" y="-880504"/>
          <a:ext cx="6848823" cy="6848823"/>
        </a:xfrm>
        <a:prstGeom prst="blockArc">
          <a:avLst>
            <a:gd name="adj1" fmla="val 18900000"/>
            <a:gd name="adj2" fmla="val 2700000"/>
            <a:gd name="adj3" fmla="val 315"/>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1E8F86-256C-44EA-972A-A904D49CCB06}">
      <dsp:nvSpPr>
        <dsp:cNvPr id="0" name=""/>
        <dsp:cNvSpPr/>
      </dsp:nvSpPr>
      <dsp:spPr>
        <a:xfrm>
          <a:off x="356910" y="231292"/>
          <a:ext cx="8332304" cy="46238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015"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Visual Studio</a:t>
          </a:r>
          <a:endParaRPr lang="en-US" sz="2200" kern="1200" dirty="0"/>
        </a:p>
      </dsp:txBody>
      <dsp:txXfrm>
        <a:off x="356910" y="231292"/>
        <a:ext cx="8332304" cy="462380"/>
      </dsp:txXfrm>
    </dsp:sp>
    <dsp:sp modelId="{CACB0C82-94E8-476C-8D0F-598B18E8940C}">
      <dsp:nvSpPr>
        <dsp:cNvPr id="0" name=""/>
        <dsp:cNvSpPr/>
      </dsp:nvSpPr>
      <dsp:spPr>
        <a:xfrm>
          <a:off x="67922" y="173494"/>
          <a:ext cx="577975" cy="57797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0C2DDB-3A90-44F8-93E4-0C5C11F864B4}">
      <dsp:nvSpPr>
        <dsp:cNvPr id="0" name=""/>
        <dsp:cNvSpPr/>
      </dsp:nvSpPr>
      <dsp:spPr>
        <a:xfrm>
          <a:off x="775637" y="925270"/>
          <a:ext cx="7913577" cy="46238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015"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Visual Studio Code</a:t>
          </a:r>
          <a:endParaRPr lang="en-US" sz="2200" kern="1200" dirty="0"/>
        </a:p>
      </dsp:txBody>
      <dsp:txXfrm>
        <a:off x="775637" y="925270"/>
        <a:ext cx="7913577" cy="462380"/>
      </dsp:txXfrm>
    </dsp:sp>
    <dsp:sp modelId="{783E2A57-5393-471F-BA3B-42E75C41B7DF}">
      <dsp:nvSpPr>
        <dsp:cNvPr id="0" name=""/>
        <dsp:cNvSpPr/>
      </dsp:nvSpPr>
      <dsp:spPr>
        <a:xfrm>
          <a:off x="486649" y="867472"/>
          <a:ext cx="577975" cy="577975"/>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A220C4-9A24-4275-8CE8-3D4D11C134A8}">
      <dsp:nvSpPr>
        <dsp:cNvPr id="0" name=""/>
        <dsp:cNvSpPr/>
      </dsp:nvSpPr>
      <dsp:spPr>
        <a:xfrm>
          <a:off x="1005097" y="1618739"/>
          <a:ext cx="7684116" cy="46238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015" tIns="55880" rIns="55880" bIns="55880" numCol="1" spcCol="1270" anchor="ctr" anchorCtr="0">
          <a:noAutofit/>
        </a:bodyPr>
        <a:lstStyle/>
        <a:p>
          <a:pPr lvl="0" algn="l" defTabSz="977900">
            <a:lnSpc>
              <a:spcPct val="90000"/>
            </a:lnSpc>
            <a:spcBef>
              <a:spcPct val="0"/>
            </a:spcBef>
            <a:spcAft>
              <a:spcPct val="35000"/>
            </a:spcAft>
          </a:pPr>
          <a:r>
            <a:rPr lang="en-US" sz="2200" kern="1200" dirty="0" err="1" smtClean="0"/>
            <a:t>Webstrom</a:t>
          </a:r>
          <a:endParaRPr lang="en-US" sz="2200" kern="1200" dirty="0"/>
        </a:p>
      </dsp:txBody>
      <dsp:txXfrm>
        <a:off x="1005097" y="1618739"/>
        <a:ext cx="7684116" cy="462380"/>
      </dsp:txXfrm>
    </dsp:sp>
    <dsp:sp modelId="{89A4914A-DAF2-49AC-A2BF-52BB3A94EAC3}">
      <dsp:nvSpPr>
        <dsp:cNvPr id="0" name=""/>
        <dsp:cNvSpPr/>
      </dsp:nvSpPr>
      <dsp:spPr>
        <a:xfrm>
          <a:off x="716109" y="1560941"/>
          <a:ext cx="577975" cy="577975"/>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485368-99DA-4E07-8ECC-B78EE2A84721}">
      <dsp:nvSpPr>
        <dsp:cNvPr id="0" name=""/>
        <dsp:cNvSpPr/>
      </dsp:nvSpPr>
      <dsp:spPr>
        <a:xfrm>
          <a:off x="1078362" y="2312717"/>
          <a:ext cx="7610852" cy="46238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015"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Sublime</a:t>
          </a:r>
          <a:endParaRPr lang="en-US" sz="2200" kern="1200" dirty="0"/>
        </a:p>
      </dsp:txBody>
      <dsp:txXfrm>
        <a:off x="1078362" y="2312717"/>
        <a:ext cx="7610852" cy="462380"/>
      </dsp:txXfrm>
    </dsp:sp>
    <dsp:sp modelId="{C71821B1-1F50-4D38-AC2F-B2BE550A3083}">
      <dsp:nvSpPr>
        <dsp:cNvPr id="0" name=""/>
        <dsp:cNvSpPr/>
      </dsp:nvSpPr>
      <dsp:spPr>
        <a:xfrm>
          <a:off x="789374" y="2254919"/>
          <a:ext cx="577975" cy="577975"/>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319EF5-33DB-4ADA-A945-A33F14DFFBE0}">
      <dsp:nvSpPr>
        <dsp:cNvPr id="0" name=""/>
        <dsp:cNvSpPr/>
      </dsp:nvSpPr>
      <dsp:spPr>
        <a:xfrm>
          <a:off x="1005097" y="3006695"/>
          <a:ext cx="7684116" cy="46238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015"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Brackets</a:t>
          </a:r>
          <a:endParaRPr lang="en-US" sz="2200" kern="1200" dirty="0"/>
        </a:p>
      </dsp:txBody>
      <dsp:txXfrm>
        <a:off x="1005097" y="3006695"/>
        <a:ext cx="7684116" cy="462380"/>
      </dsp:txXfrm>
    </dsp:sp>
    <dsp:sp modelId="{DC3EBE75-4426-43BD-AA2F-1636A03485F3}">
      <dsp:nvSpPr>
        <dsp:cNvPr id="0" name=""/>
        <dsp:cNvSpPr/>
      </dsp:nvSpPr>
      <dsp:spPr>
        <a:xfrm>
          <a:off x="716109" y="2948897"/>
          <a:ext cx="577975" cy="577975"/>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48D143-C167-464A-8F5D-800A72E7D7B6}">
      <dsp:nvSpPr>
        <dsp:cNvPr id="0" name=""/>
        <dsp:cNvSpPr/>
      </dsp:nvSpPr>
      <dsp:spPr>
        <a:xfrm>
          <a:off x="775637" y="3700164"/>
          <a:ext cx="7913577" cy="46238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015"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Eclipse</a:t>
          </a:r>
          <a:endParaRPr lang="en-US" sz="2200" kern="1200" dirty="0"/>
        </a:p>
      </dsp:txBody>
      <dsp:txXfrm>
        <a:off x="775637" y="3700164"/>
        <a:ext cx="7913577" cy="462380"/>
      </dsp:txXfrm>
    </dsp:sp>
    <dsp:sp modelId="{FF846868-CE9C-403E-A2AA-32BE49A55565}">
      <dsp:nvSpPr>
        <dsp:cNvPr id="0" name=""/>
        <dsp:cNvSpPr/>
      </dsp:nvSpPr>
      <dsp:spPr>
        <a:xfrm>
          <a:off x="486649" y="3642366"/>
          <a:ext cx="577975" cy="57797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9058F9-B2DD-47D1-B4E0-D369CC987FC0}">
      <dsp:nvSpPr>
        <dsp:cNvPr id="0" name=""/>
        <dsp:cNvSpPr/>
      </dsp:nvSpPr>
      <dsp:spPr>
        <a:xfrm>
          <a:off x="356910" y="4394142"/>
          <a:ext cx="8332304" cy="46238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7015"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Notepad++ (or) Editor ++</a:t>
          </a:r>
          <a:endParaRPr lang="en-US" sz="2200" kern="1200" dirty="0"/>
        </a:p>
      </dsp:txBody>
      <dsp:txXfrm>
        <a:off x="356910" y="4394142"/>
        <a:ext cx="8332304" cy="462380"/>
      </dsp:txXfrm>
    </dsp:sp>
    <dsp:sp modelId="{AE149F0E-6142-4C50-912A-E6FF01F6B2E3}">
      <dsp:nvSpPr>
        <dsp:cNvPr id="0" name=""/>
        <dsp:cNvSpPr/>
      </dsp:nvSpPr>
      <dsp:spPr>
        <a:xfrm>
          <a:off x="67922" y="4336344"/>
          <a:ext cx="577975" cy="577975"/>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B0DA9-2399-4956-AF6C-98C5EEFBE679}">
      <dsp:nvSpPr>
        <dsp:cNvPr id="0" name=""/>
        <dsp:cNvSpPr/>
      </dsp:nvSpPr>
      <dsp:spPr>
        <a:xfrm>
          <a:off x="676805" y="2785"/>
          <a:ext cx="3567589" cy="2140553"/>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ES5</a:t>
          </a:r>
          <a:endParaRPr lang="en-US" sz="5200" kern="1200" dirty="0"/>
        </a:p>
      </dsp:txBody>
      <dsp:txXfrm>
        <a:off x="676805" y="2785"/>
        <a:ext cx="3567589" cy="2140553"/>
      </dsp:txXfrm>
    </dsp:sp>
    <dsp:sp modelId="{EE7731A5-A699-4024-87CA-6C6A17318FC3}">
      <dsp:nvSpPr>
        <dsp:cNvPr id="0" name=""/>
        <dsp:cNvSpPr/>
      </dsp:nvSpPr>
      <dsp:spPr>
        <a:xfrm>
          <a:off x="4601154" y="2785"/>
          <a:ext cx="3567589" cy="2140553"/>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ES6</a:t>
          </a:r>
          <a:endParaRPr lang="en-US" sz="5200" kern="1200" dirty="0"/>
        </a:p>
      </dsp:txBody>
      <dsp:txXfrm>
        <a:off x="4601154" y="2785"/>
        <a:ext cx="3567589" cy="2140553"/>
      </dsp:txXfrm>
    </dsp:sp>
    <dsp:sp modelId="{A484641B-3AF6-48C8-8727-E412424EC910}">
      <dsp:nvSpPr>
        <dsp:cNvPr id="0" name=""/>
        <dsp:cNvSpPr/>
      </dsp:nvSpPr>
      <dsp:spPr>
        <a:xfrm>
          <a:off x="676805" y="2500098"/>
          <a:ext cx="3567589" cy="2140553"/>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err="1" smtClean="0"/>
            <a:t>TypeScript</a:t>
          </a:r>
          <a:endParaRPr lang="en-US" sz="5200" kern="1200" dirty="0" smtClean="0"/>
        </a:p>
      </dsp:txBody>
      <dsp:txXfrm>
        <a:off x="676805" y="2500098"/>
        <a:ext cx="3567589" cy="2140553"/>
      </dsp:txXfrm>
    </dsp:sp>
    <dsp:sp modelId="{FAD6E158-A5D3-4518-BAF3-B82DAF64857F}">
      <dsp:nvSpPr>
        <dsp:cNvPr id="0" name=""/>
        <dsp:cNvSpPr/>
      </dsp:nvSpPr>
      <dsp:spPr>
        <a:xfrm>
          <a:off x="4601154" y="2500098"/>
          <a:ext cx="3567589" cy="2140553"/>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Dart</a:t>
          </a:r>
          <a:endParaRPr lang="en-US" sz="5200" kern="1200" dirty="0"/>
        </a:p>
      </dsp:txBody>
      <dsp:txXfrm>
        <a:off x="4601154" y="2500098"/>
        <a:ext cx="3567589" cy="21405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5C6EE-B664-4696-8092-C11BA1851065}">
      <dsp:nvSpPr>
        <dsp:cNvPr id="0" name=""/>
        <dsp:cNvSpPr/>
      </dsp:nvSpPr>
      <dsp:spPr>
        <a:xfrm>
          <a:off x="0" y="347020"/>
          <a:ext cx="6096000" cy="579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ED85C6-892B-4CC6-8F97-8B974B2881CD}">
      <dsp:nvSpPr>
        <dsp:cNvPr id="0" name=""/>
        <dsp:cNvSpPr/>
      </dsp:nvSpPr>
      <dsp:spPr>
        <a:xfrm>
          <a:off x="304800" y="7539"/>
          <a:ext cx="4267200" cy="6789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en-US" sz="2300" kern="1200" dirty="0" smtClean="0"/>
            <a:t>core-</a:t>
          </a:r>
          <a:r>
            <a:rPr lang="en-US" sz="2300" kern="1200" dirty="0" err="1" smtClean="0"/>
            <a:t>js</a:t>
          </a:r>
          <a:endParaRPr lang="en-US" sz="2300" kern="1200" dirty="0"/>
        </a:p>
      </dsp:txBody>
      <dsp:txXfrm>
        <a:off x="337944" y="40683"/>
        <a:ext cx="4200912" cy="612672"/>
      </dsp:txXfrm>
    </dsp:sp>
    <dsp:sp modelId="{B401A5E8-C44B-4733-AB3E-CE1E2E63CDB6}">
      <dsp:nvSpPr>
        <dsp:cNvPr id="0" name=""/>
        <dsp:cNvSpPr/>
      </dsp:nvSpPr>
      <dsp:spPr>
        <a:xfrm>
          <a:off x="0" y="1390300"/>
          <a:ext cx="6096000" cy="579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7EA0EE-1CD5-4C8D-863B-11339C01DF02}">
      <dsp:nvSpPr>
        <dsp:cNvPr id="0" name=""/>
        <dsp:cNvSpPr/>
      </dsp:nvSpPr>
      <dsp:spPr>
        <a:xfrm>
          <a:off x="304800" y="1050819"/>
          <a:ext cx="4267200" cy="6789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en-US" sz="2300" kern="1200" dirty="0" smtClean="0"/>
            <a:t>zone.js</a:t>
          </a:r>
          <a:endParaRPr lang="en-US" sz="2300" kern="1200" dirty="0"/>
        </a:p>
      </dsp:txBody>
      <dsp:txXfrm>
        <a:off x="337944" y="1083963"/>
        <a:ext cx="4200912" cy="612672"/>
      </dsp:txXfrm>
    </dsp:sp>
    <dsp:sp modelId="{6EECC6F2-6AA4-4B96-82F3-77A2798D6004}">
      <dsp:nvSpPr>
        <dsp:cNvPr id="0" name=""/>
        <dsp:cNvSpPr/>
      </dsp:nvSpPr>
      <dsp:spPr>
        <a:xfrm>
          <a:off x="0" y="2433580"/>
          <a:ext cx="6096000" cy="579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062C78-0042-46F3-810F-B2A92044F805}">
      <dsp:nvSpPr>
        <dsp:cNvPr id="0" name=""/>
        <dsp:cNvSpPr/>
      </dsp:nvSpPr>
      <dsp:spPr>
        <a:xfrm>
          <a:off x="304800" y="2094100"/>
          <a:ext cx="4267200" cy="6789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en-US" sz="2300" kern="1200" dirty="0" smtClean="0"/>
            <a:t>reflect-metadata</a:t>
          </a:r>
          <a:endParaRPr lang="en-US" sz="2300" kern="1200" dirty="0"/>
        </a:p>
      </dsp:txBody>
      <dsp:txXfrm>
        <a:off x="337944" y="2127244"/>
        <a:ext cx="4200912" cy="612672"/>
      </dsp:txXfrm>
    </dsp:sp>
    <dsp:sp modelId="{32824DAB-3EE5-44BC-8289-CBAF9D102ED0}">
      <dsp:nvSpPr>
        <dsp:cNvPr id="0" name=""/>
        <dsp:cNvSpPr/>
      </dsp:nvSpPr>
      <dsp:spPr>
        <a:xfrm>
          <a:off x="0" y="3476860"/>
          <a:ext cx="6096000" cy="579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0BF0F0-E413-45FB-BD4B-D7EDA8F2B3E2}">
      <dsp:nvSpPr>
        <dsp:cNvPr id="0" name=""/>
        <dsp:cNvSpPr/>
      </dsp:nvSpPr>
      <dsp:spPr>
        <a:xfrm>
          <a:off x="304800" y="3137380"/>
          <a:ext cx="4267200" cy="6789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en-US" sz="2300" kern="1200" dirty="0" err="1" smtClean="0"/>
            <a:t>SystemJS</a:t>
          </a:r>
          <a:endParaRPr lang="en-US" sz="2300" kern="1200" dirty="0"/>
        </a:p>
      </dsp:txBody>
      <dsp:txXfrm>
        <a:off x="337944" y="3170524"/>
        <a:ext cx="4200912" cy="61267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2/20/2017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023004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smtClean="0"/>
              <a:t>An Angular 2 Application is nothing more than a tree of Components.</a:t>
            </a:r>
          </a:p>
          <a:p>
            <a:pPr algn="just"/>
            <a:endParaRPr lang="en-US" dirty="0" smtClean="0"/>
          </a:p>
          <a:p>
            <a:pPr algn="just"/>
            <a:r>
              <a:rPr lang="en-US" dirty="0" smtClean="0"/>
              <a:t>At the root of that tree, the top level Component is the application itself. And that’s what the browser will render when “booting” (</a:t>
            </a:r>
            <a:r>
              <a:rPr lang="en-US" dirty="0" err="1" smtClean="0"/>
              <a:t>a.k.a</a:t>
            </a:r>
            <a:r>
              <a:rPr lang="en-US" dirty="0" smtClean="0"/>
              <a:t> bootstrapping) the app.</a:t>
            </a:r>
          </a:p>
          <a:p>
            <a:pPr algn="just"/>
            <a:endParaRPr lang="en-US" dirty="0" smtClean="0"/>
          </a:p>
          <a:p>
            <a:pPr algn="just"/>
            <a:r>
              <a:rPr lang="en-US" dirty="0" smtClean="0"/>
              <a:t>Angular 2 does not have a bootstrap directive (</a:t>
            </a:r>
            <a:r>
              <a:rPr lang="en-US" dirty="0" err="1" smtClean="0"/>
              <a:t>ng</a:t>
            </a:r>
            <a:r>
              <a:rPr lang="en-US" dirty="0" smtClean="0"/>
              <a:t>-app). We always launch the app in code by explicitly calling a bootstrap function and passing it the name of the application's module. </a:t>
            </a:r>
          </a:p>
          <a:p>
            <a:pPr algn="just"/>
            <a:endParaRPr lang="en-US" dirty="0" smtClean="0"/>
          </a:p>
          <a:p>
            <a:pPr algn="just"/>
            <a:r>
              <a:rPr lang="en-US" dirty="0" smtClean="0"/>
              <a:t>One of the great things about Components is that they’re </a:t>
            </a:r>
            <a:r>
              <a:rPr lang="en-US" dirty="0" err="1" smtClean="0"/>
              <a:t>composable</a:t>
            </a:r>
            <a:r>
              <a:rPr lang="en-US" dirty="0" smtClean="0"/>
              <a:t>. This means that we can build up larger Components from smaller ones. The Application is simply a Component that renders other  Components.</a:t>
            </a:r>
          </a:p>
          <a:p>
            <a:pPr algn="just"/>
            <a:endParaRPr lang="en-US" dirty="0" smtClean="0"/>
          </a:p>
          <a:p>
            <a:pPr algn="just"/>
            <a:r>
              <a:rPr lang="en-US" dirty="0" smtClean="0"/>
              <a:t>Because Components are structured in a parent/child tree, when each Component renders, it  recursively renders its children Components.</a:t>
            </a:r>
          </a:p>
          <a:p>
            <a:pPr algn="just"/>
            <a:endParaRPr lang="en-US" dirty="0" smtClean="0"/>
          </a:p>
          <a:p>
            <a:pPr algn="just"/>
            <a:r>
              <a:rPr lang="en-US" dirty="0" smtClean="0"/>
              <a:t>Angular 2 standard module bootstrap is loaded from the angular2/platform/browser module. Using this module we have access to the bootstrap method, which we use right after the import statements to start our Angular 2 application by loading the App component via this method</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74689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smtClean="0"/>
          </a:p>
          <a:p>
            <a:pPr algn="just"/>
            <a:r>
              <a:rPr lang="en-US" dirty="0"/>
              <a:t>Some modules are libraries of other modules. Angular itself ships as a collection of library </a:t>
            </a:r>
            <a:r>
              <a:rPr lang="en-US" dirty="0" smtClean="0"/>
              <a:t>modules.</a:t>
            </a:r>
          </a:p>
          <a:p>
            <a:pPr algn="just"/>
            <a:endParaRPr lang="en-US" dirty="0"/>
          </a:p>
          <a:p>
            <a:pPr algn="just"/>
            <a:r>
              <a:rPr lang="en-US" dirty="0" smtClean="0"/>
              <a:t>angular2/core </a:t>
            </a:r>
            <a:r>
              <a:rPr lang="en-US" dirty="0"/>
              <a:t>is the primary Angular library from which we get most of what we need. </a:t>
            </a:r>
          </a:p>
          <a:p>
            <a:pPr algn="just"/>
            <a:endParaRPr lang="en-US" dirty="0" smtClean="0"/>
          </a:p>
          <a:p>
            <a:r>
              <a:rPr lang="en-US" dirty="0"/>
              <a:t>For example, </a:t>
            </a:r>
            <a:r>
              <a:rPr lang="en-US" dirty="0" smtClean="0"/>
              <a:t>to import the Angular Component  function from angular2/core</a:t>
            </a:r>
          </a:p>
          <a:p>
            <a:endParaRPr lang="en-US" dirty="0" smtClean="0"/>
          </a:p>
          <a:p>
            <a:pPr algn="just"/>
            <a:r>
              <a:rPr lang="en-US" b="1" i="1" dirty="0"/>
              <a:t>import {Component} from 'angular2/core';</a:t>
            </a:r>
            <a:endParaRPr lang="en-US" b="1" i="1" dirty="0" smtClean="0"/>
          </a:p>
          <a:p>
            <a:pPr algn="just"/>
            <a:endParaRPr lang="en-US" dirty="0"/>
          </a:p>
          <a:p>
            <a:pPr algn="just"/>
            <a:r>
              <a:rPr lang="en-US" dirty="0" smtClean="0"/>
              <a:t>import statement is part of ES 2015 and implemented in typescript . It is conceptually similar to the import statement in java or using statement in C#</a:t>
            </a:r>
          </a:p>
          <a:p>
            <a:pPr algn="just"/>
            <a:endParaRPr lang="en-US" dirty="0" smtClean="0"/>
          </a:p>
          <a:p>
            <a:pPr algn="just"/>
            <a:r>
              <a:rPr lang="en-US" dirty="0" smtClean="0"/>
              <a:t>import statement tells angular where to find the members that component needs from any external modules. </a:t>
            </a:r>
          </a:p>
          <a:p>
            <a:pPr algn="just"/>
            <a:endParaRPr lang="en-US" dirty="0" smtClean="0"/>
          </a:p>
          <a:p>
            <a:pPr algn="just"/>
            <a:r>
              <a:rPr lang="en-US" dirty="0" smtClean="0"/>
              <a:t>import statement requires the import keyword followed by the member name and  module path, both are case sensitive.</a:t>
            </a:r>
          </a:p>
          <a:p>
            <a:pPr algn="just"/>
            <a:endParaRPr lang="en-US" dirty="0" smtClean="0"/>
          </a:p>
          <a:p>
            <a:pPr algn="just"/>
            <a:r>
              <a:rPr lang="en-US" dirty="0" smtClean="0"/>
              <a:t>The path to the module file must be enclosed in quotes, no need to specify the file extension.</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068372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smtClean="0"/>
              <a:t>In Angular 1, we achieved this through directives, controllers, and scope. In Angular 2, all those concepts are combined into Components</a:t>
            </a:r>
          </a:p>
          <a:p>
            <a:pPr algn="just"/>
            <a:endParaRPr lang="en-US" dirty="0" smtClean="0"/>
          </a:p>
          <a:p>
            <a:pPr algn="just"/>
            <a:r>
              <a:rPr lang="en-US" dirty="0" smtClean="0"/>
              <a:t>Component is comprised of a template which is the HTML for the user interface fragment  to finding a view for the application.</a:t>
            </a:r>
          </a:p>
          <a:p>
            <a:pPr algn="just"/>
            <a:endParaRPr lang="en-US" dirty="0" smtClean="0"/>
          </a:p>
          <a:p>
            <a:pPr algn="just"/>
            <a:r>
              <a:rPr lang="en-US" dirty="0" smtClean="0"/>
              <a:t>Component is a view to find with the template and it’s associated code find with the class and additional information defined with Meta data</a:t>
            </a:r>
          </a:p>
          <a:p>
            <a:pPr algn="just"/>
            <a:endParaRPr lang="en-US" dirty="0"/>
          </a:p>
          <a:p>
            <a:pPr algn="just"/>
            <a:endParaRPr lang="en-US" dirty="0" smtClean="0"/>
          </a:p>
          <a:p>
            <a:pPr algn="just"/>
            <a:r>
              <a:rPr lang="en-US" b="1" dirty="0"/>
              <a:t>The internal structure of a </a:t>
            </a:r>
            <a:r>
              <a:rPr lang="en-US" b="1" dirty="0" smtClean="0"/>
              <a:t>component</a:t>
            </a:r>
          </a:p>
          <a:p>
            <a:pPr algn="just"/>
            <a:endParaRPr lang="en-US" dirty="0"/>
          </a:p>
          <a:p>
            <a:pPr algn="just"/>
            <a:r>
              <a:rPr lang="en-US" dirty="0"/>
              <a:t>Every component has two main internal parts:</a:t>
            </a:r>
          </a:p>
          <a:p>
            <a:pPr algn="just"/>
            <a:endParaRPr lang="en-US" dirty="0"/>
          </a:p>
          <a:p>
            <a:pPr marL="181240" indent="-181240" algn="just">
              <a:buFont typeface="Arial" panose="020B0604020202020204" pitchFamily="34" charset="0"/>
              <a:buChar char="•"/>
            </a:pPr>
            <a:r>
              <a:rPr lang="en-US" dirty="0"/>
              <a:t>An internal Html/CSS tree that encapsulates how the component view is </a:t>
            </a:r>
            <a:r>
              <a:rPr lang="en-US" dirty="0" smtClean="0"/>
              <a:t>built</a:t>
            </a:r>
          </a:p>
          <a:p>
            <a:pPr marL="181240" indent="-181240" algn="just">
              <a:buFont typeface="Arial" panose="020B0604020202020204" pitchFamily="34" charset="0"/>
              <a:buChar char="•"/>
            </a:pPr>
            <a:endParaRPr lang="en-US" dirty="0"/>
          </a:p>
          <a:p>
            <a:pPr marL="181240" indent="-181240" algn="just">
              <a:buFont typeface="Arial" panose="020B0604020202020204" pitchFamily="34" charset="0"/>
              <a:buChar char="•"/>
            </a:pPr>
            <a:r>
              <a:rPr lang="en-US" dirty="0" smtClean="0"/>
              <a:t>A </a:t>
            </a:r>
            <a:r>
              <a:rPr lang="en-US" dirty="0"/>
              <a:t>Controller class, which coordinates the interaction between the view and the input model</a:t>
            </a:r>
            <a:endParaRPr lang="en-US" dirty="0" smtClean="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982526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smtClean="0"/>
              <a:t>In Angular 1, we achieved this through directives, controllers, and scope. In Angular 2, all those concepts are combined into Components</a:t>
            </a:r>
          </a:p>
          <a:p>
            <a:pPr algn="just"/>
            <a:endParaRPr lang="en-US" dirty="0" smtClean="0"/>
          </a:p>
          <a:p>
            <a:pPr algn="just"/>
            <a:r>
              <a:rPr lang="en-US" dirty="0" smtClean="0"/>
              <a:t>Component is comprised of a template which is the HTML for the user interface fragment  to finding a view for the application.</a:t>
            </a:r>
          </a:p>
          <a:p>
            <a:pPr algn="just"/>
            <a:endParaRPr lang="en-US" dirty="0" smtClean="0"/>
          </a:p>
          <a:p>
            <a:pPr algn="just"/>
            <a:r>
              <a:rPr lang="en-US" dirty="0" smtClean="0"/>
              <a:t>Component is a view to find with the template and it’s associated code find with the class and additional information defined with Meta data</a:t>
            </a:r>
          </a:p>
          <a:p>
            <a:pPr algn="just"/>
            <a:endParaRPr lang="en-US" dirty="0"/>
          </a:p>
          <a:p>
            <a:pPr algn="just"/>
            <a:endParaRPr lang="en-US" dirty="0" smtClean="0"/>
          </a:p>
          <a:p>
            <a:pPr algn="just"/>
            <a:r>
              <a:rPr lang="en-US" b="1" dirty="0"/>
              <a:t>The internal structure of a </a:t>
            </a:r>
            <a:r>
              <a:rPr lang="en-US" b="1" dirty="0" smtClean="0"/>
              <a:t>component</a:t>
            </a:r>
          </a:p>
          <a:p>
            <a:pPr algn="just"/>
            <a:endParaRPr lang="en-US" dirty="0"/>
          </a:p>
          <a:p>
            <a:pPr algn="just"/>
            <a:r>
              <a:rPr lang="en-US" dirty="0"/>
              <a:t>Every component has two main internal parts:</a:t>
            </a:r>
          </a:p>
          <a:p>
            <a:pPr algn="just"/>
            <a:endParaRPr lang="en-US" dirty="0"/>
          </a:p>
          <a:p>
            <a:pPr marL="181240" indent="-181240" algn="just">
              <a:buFont typeface="Arial" panose="020B0604020202020204" pitchFamily="34" charset="0"/>
              <a:buChar char="•"/>
            </a:pPr>
            <a:r>
              <a:rPr lang="en-US" dirty="0"/>
              <a:t>An internal Html/CSS tree that encapsulates how the component view is </a:t>
            </a:r>
            <a:r>
              <a:rPr lang="en-US" dirty="0" smtClean="0"/>
              <a:t>built</a:t>
            </a:r>
          </a:p>
          <a:p>
            <a:pPr marL="181240" indent="-181240" algn="just">
              <a:buFont typeface="Arial" panose="020B0604020202020204" pitchFamily="34" charset="0"/>
              <a:buChar char="•"/>
            </a:pPr>
            <a:endParaRPr lang="en-US" dirty="0"/>
          </a:p>
          <a:p>
            <a:pPr marL="181240" indent="-181240" algn="just">
              <a:buFont typeface="Arial" panose="020B0604020202020204" pitchFamily="34" charset="0"/>
              <a:buChar char="•"/>
            </a:pPr>
            <a:r>
              <a:rPr lang="en-US" dirty="0" smtClean="0"/>
              <a:t>A </a:t>
            </a:r>
            <a:r>
              <a:rPr lang="en-US" dirty="0"/>
              <a:t>Controller class, which coordinates the interaction between the view and the input model</a:t>
            </a:r>
            <a:endParaRPr lang="en-US" dirty="0" smtClean="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895594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a:t>Angular apps are modular</a:t>
            </a:r>
            <a:r>
              <a:rPr lang="en-US" dirty="0" smtClean="0"/>
              <a:t>. In </a:t>
            </a:r>
            <a:r>
              <a:rPr lang="en-US" dirty="0"/>
              <a:t>general we assemble our application from many </a:t>
            </a:r>
            <a:r>
              <a:rPr lang="en-US" b="1" dirty="0"/>
              <a:t>modules</a:t>
            </a:r>
            <a:r>
              <a:rPr lang="en-US" dirty="0" smtClean="0"/>
              <a:t>.</a:t>
            </a:r>
          </a:p>
          <a:p>
            <a:endParaRPr lang="en-US" dirty="0"/>
          </a:p>
          <a:p>
            <a:r>
              <a:rPr lang="en-US" dirty="0"/>
              <a:t>A typical module is a cohesive block of code dedicated to a single purpose. A module </a:t>
            </a:r>
            <a:r>
              <a:rPr lang="en-US" b="1" dirty="0"/>
              <a:t>exports</a:t>
            </a:r>
            <a:r>
              <a:rPr lang="en-US" dirty="0"/>
              <a:t> something of value in that code, typically one thing such as a class. </a:t>
            </a:r>
          </a:p>
          <a:p>
            <a:pPr algn="just"/>
            <a:endParaRPr lang="en-US" dirty="0" smtClean="0"/>
          </a:p>
          <a:p>
            <a:pPr algn="just"/>
            <a:r>
              <a:rPr lang="en-US" dirty="0" smtClean="0"/>
              <a:t>An angular component includes a template(View Layout) which lays out the user interface fragment defining a view for the application. It is created with HTML and defines what is rendered on the page. </a:t>
            </a:r>
          </a:p>
          <a:p>
            <a:pPr algn="just"/>
            <a:endParaRPr lang="en-US" dirty="0" smtClean="0"/>
          </a:p>
          <a:p>
            <a:pPr algn="just"/>
            <a:r>
              <a:rPr lang="en-US" dirty="0" smtClean="0"/>
              <a:t>Binding and Directives in the HTML powers up the view </a:t>
            </a:r>
          </a:p>
          <a:p>
            <a:pPr algn="just"/>
            <a:endParaRPr lang="en-US" dirty="0" smtClean="0"/>
          </a:p>
          <a:p>
            <a:pPr algn="just"/>
            <a:r>
              <a:rPr lang="en-US" dirty="0" smtClean="0"/>
              <a:t>Class contains the code associated with the view. Classes are created with typescript which contains the properties or data elements available for view. For instance to display a title in the view we need  define a class property for the title in the class.  </a:t>
            </a:r>
          </a:p>
          <a:p>
            <a:pPr algn="just"/>
            <a:endParaRPr lang="en-US" dirty="0" smtClean="0"/>
          </a:p>
          <a:p>
            <a:pPr algn="just"/>
            <a:r>
              <a:rPr lang="en-US" dirty="0" smtClean="0"/>
              <a:t>Class also contains methods which are the functions for the logic needed by the view. For Instance to show and hide an image we need to write the logic in a class method.</a:t>
            </a:r>
          </a:p>
          <a:p>
            <a:pPr algn="just"/>
            <a:endParaRPr lang="en-US" dirty="0" smtClean="0"/>
          </a:p>
          <a:p>
            <a:pPr algn="just"/>
            <a:r>
              <a:rPr lang="en-US" dirty="0" smtClean="0"/>
              <a:t>A component also has Meta data which provides additional information about the component. To angular this Meta data defines the class as an angular component. </a:t>
            </a:r>
          </a:p>
          <a:p>
            <a:pPr algn="just"/>
            <a:endParaRPr lang="en-US" dirty="0" smtClean="0"/>
          </a:p>
          <a:p>
            <a:pPr algn="just"/>
            <a:r>
              <a:rPr lang="en-US" dirty="0" smtClean="0"/>
              <a:t>Meta data is defined with a decorator, a decorator is a function that adds Meta data to a class, its members or its method arguments.</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00495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smtClean="0"/>
              <a:t>Create a class for the component with code to support the view. </a:t>
            </a:r>
          </a:p>
          <a:p>
            <a:pPr algn="just"/>
            <a:endParaRPr lang="en-US" dirty="0" smtClean="0"/>
          </a:p>
          <a:p>
            <a:pPr algn="just"/>
            <a:r>
              <a:rPr lang="en-US" dirty="0" smtClean="0"/>
              <a:t>Use a decorator to define  the component Meta data which includes the HTML for the components template </a:t>
            </a:r>
          </a:p>
          <a:p>
            <a:pPr algn="just"/>
            <a:endParaRPr lang="en-US" dirty="0" smtClean="0"/>
          </a:p>
          <a:p>
            <a:pPr algn="just"/>
            <a:r>
              <a:rPr lang="en-US" dirty="0" smtClean="0"/>
              <a:t>Import  the required modules from any third party library or from own modules or from angular itself</a:t>
            </a:r>
          </a:p>
          <a:p>
            <a:pPr algn="just"/>
            <a:endParaRPr lang="en-US" dirty="0" smtClean="0"/>
          </a:p>
          <a:p>
            <a:pPr algn="just"/>
            <a:r>
              <a:rPr lang="en-US" dirty="0" smtClean="0"/>
              <a:t>Give a clear name for the component  because it is not only the name of the class but the name of the component as well </a:t>
            </a:r>
          </a:p>
          <a:p>
            <a:pPr algn="just"/>
            <a:endParaRPr lang="en-US" dirty="0" smtClean="0"/>
          </a:p>
          <a:p>
            <a:pPr algn="just"/>
            <a:r>
              <a:rPr lang="en-US" dirty="0" smtClean="0"/>
              <a:t>use Pascal casing and append component to the end of the class name to make it clear that it is a component class</a:t>
            </a:r>
          </a:p>
          <a:p>
            <a:pPr algn="just"/>
            <a:endParaRPr lang="en-US" dirty="0" smtClean="0"/>
          </a:p>
          <a:p>
            <a:pPr algn="just"/>
            <a:r>
              <a:rPr lang="en-US" dirty="0" smtClean="0"/>
              <a:t>Include the export keyword on the class signature</a:t>
            </a:r>
          </a:p>
          <a:p>
            <a:pPr algn="just"/>
            <a:endParaRPr lang="en-US" dirty="0" smtClean="0"/>
          </a:p>
          <a:p>
            <a:pPr algn="just"/>
            <a:r>
              <a:rPr lang="en-US" dirty="0" smtClean="0"/>
              <a:t>export keyword makes the class accessible to be imported by other parts of the application</a:t>
            </a:r>
          </a:p>
          <a:p>
            <a:pPr algn="just"/>
            <a:endParaRPr lang="en-US" dirty="0" smtClean="0"/>
          </a:p>
          <a:p>
            <a:pPr algn="just"/>
            <a:r>
              <a:rPr lang="en-US" dirty="0" smtClean="0"/>
              <a:t>Use camel case for the properties and methods in the class. </a:t>
            </a:r>
          </a:p>
          <a:p>
            <a:pPr algn="just"/>
            <a:endParaRPr lang="en-US" dirty="0" smtClean="0"/>
          </a:p>
          <a:p>
            <a:pPr algn="just"/>
            <a:r>
              <a:rPr lang="en-US" dirty="0" smtClean="0"/>
              <a:t>To leverage typescript strong typing be sure to set the appropriate data type for each property and set a default value  appropriately</a:t>
            </a:r>
          </a:p>
          <a:p>
            <a:pPr algn="just">
              <a:defRPr/>
            </a:pP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090167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smtClean="0"/>
              <a:t>export  keyword  makes the file as a module and will be loaded by a module loader no need to add a script tag for it.</a:t>
            </a:r>
          </a:p>
          <a:p>
            <a:pPr algn="just"/>
            <a:endParaRPr lang="en-US" dirty="0" smtClean="0"/>
          </a:p>
          <a:p>
            <a:pPr algn="just"/>
            <a:r>
              <a:rPr lang="en-US" dirty="0" smtClean="0"/>
              <a:t>A property(data element) associated with the class must be a noun describing the data element and it should be in camel case.</a:t>
            </a:r>
          </a:p>
          <a:p>
            <a:pPr algn="just"/>
            <a:endParaRPr lang="en-US" dirty="0" smtClean="0"/>
          </a:p>
          <a:p>
            <a:pPr algn="just"/>
            <a:r>
              <a:rPr lang="en-US" dirty="0" smtClean="0"/>
              <a:t>Methods are normally defined within the class body after all of the properties. Method names are often verbs that describe the action the method performs and it should be in camel case.</a:t>
            </a:r>
          </a:p>
          <a:p>
            <a:pPr algn="just"/>
            <a:endParaRPr lang="en-US" dirty="0" smtClean="0"/>
          </a:p>
          <a:p>
            <a:pPr algn="just"/>
            <a:r>
              <a:rPr lang="en-US" dirty="0" smtClean="0"/>
              <a:t>Meta data for a component can be set using component decorator </a:t>
            </a:r>
          </a:p>
          <a:p>
            <a:pPr algn="just"/>
            <a:endParaRPr lang="en-US" dirty="0" smtClean="0"/>
          </a:p>
          <a:p>
            <a:pPr algn="just"/>
            <a:r>
              <a:rPr lang="en-US" dirty="0" smtClean="0"/>
              <a:t>A class is not a component unless it has a component decorator be sure to prefix the decorator with an '@' </a:t>
            </a:r>
          </a:p>
          <a:p>
            <a:pPr algn="just"/>
            <a:endParaRPr lang="en-US" dirty="0" smtClean="0"/>
          </a:p>
          <a:p>
            <a:pPr algn="just"/>
            <a:r>
              <a:rPr lang="en-US" dirty="0" smtClean="0"/>
              <a:t>since a decorator is a function add parenthesis pass in the appropriate object properties. Use the selector property to define the name of the component when used as a directive in HTML. selector property is not needed if the component is not used in any HTML </a:t>
            </a:r>
          </a:p>
          <a:p>
            <a:pPr algn="just"/>
            <a:endParaRPr lang="en-US" dirty="0" smtClean="0"/>
          </a:p>
          <a:p>
            <a:pPr algn="just"/>
            <a:r>
              <a:rPr lang="en-US" dirty="0" smtClean="0"/>
              <a:t>Use the template property in the component Meta data to define the view's HTML. Since the HTML in a string literal Intellisense or syntax checking wont be available, so take care to define correct HTML syntax</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328847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smtClean="0"/>
              <a:t>A decorator is a function that adds Meta data to a class its members or its methods arguments. It is a java script language feature that is implemented in typescript and proposed for ES 2016(the next version of JavaScript)</a:t>
            </a:r>
          </a:p>
          <a:p>
            <a:pPr algn="just"/>
            <a:endParaRPr lang="en-US" dirty="0" smtClean="0"/>
          </a:p>
          <a:p>
            <a:pPr algn="just"/>
            <a:r>
              <a:rPr lang="en-US" dirty="0" smtClean="0"/>
              <a:t>The scope of the decorator is limited to the feature that it decorates. A decorator is always prefixed with an ‘@’ sign. </a:t>
            </a:r>
          </a:p>
          <a:p>
            <a:pPr algn="just"/>
            <a:endParaRPr lang="en-US" dirty="0" smtClean="0"/>
          </a:p>
          <a:p>
            <a:pPr algn="just"/>
            <a:r>
              <a:rPr lang="en-US" dirty="0" smtClean="0"/>
              <a:t>Angular has several built-in decorators to provide additional information to  angular. We can also build our own decorators.</a:t>
            </a:r>
          </a:p>
          <a:p>
            <a:pPr algn="just"/>
            <a:endParaRPr lang="en-US" dirty="0" smtClean="0"/>
          </a:p>
          <a:p>
            <a:pPr algn="just"/>
            <a:r>
              <a:rPr lang="en-US" dirty="0" smtClean="0"/>
              <a:t>selector defines the components directive name which is used to reference the component in HTML, whenever this directive is used in the HTML angular renders this components template</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79875" name="Picture 3"/>
          <p:cNvPicPr>
            <a:picLocks noChangeAspect="1" noChangeArrowheads="1"/>
          </p:cNvPicPr>
          <p:nvPr/>
        </p:nvPicPr>
        <p:blipFill>
          <a:blip r:embed="rId3"/>
          <a:srcRect/>
          <a:stretch>
            <a:fillRect/>
          </a:stretch>
        </p:blipFill>
        <p:spPr bwMode="auto">
          <a:xfrm>
            <a:off x="2628251" y="6778500"/>
            <a:ext cx="3870369" cy="1641390"/>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912488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smtClean="0"/>
              <a:t>Component  Metadata</a:t>
            </a:r>
          </a:p>
          <a:p>
            <a:pPr algn="just"/>
            <a:endParaRPr lang="en-US" b="1" dirty="0" smtClean="0"/>
          </a:p>
          <a:p>
            <a:pPr algn="just"/>
            <a:r>
              <a:rPr lang="en-US" b="1" dirty="0" smtClean="0"/>
              <a:t>Names:</a:t>
            </a:r>
          </a:p>
          <a:p>
            <a:pPr algn="just"/>
            <a:r>
              <a:rPr lang="en-US" dirty="0" smtClean="0"/>
              <a:t>selector?	: string</a:t>
            </a:r>
          </a:p>
          <a:p>
            <a:pPr algn="just"/>
            <a:r>
              <a:rPr lang="en-US" dirty="0" err="1" smtClean="0"/>
              <a:t>exportAs</a:t>
            </a:r>
            <a:r>
              <a:rPr lang="en-US" dirty="0" smtClean="0"/>
              <a:t>?	: string</a:t>
            </a:r>
          </a:p>
          <a:p>
            <a:pPr algn="just"/>
            <a:endParaRPr lang="en-US" b="1" dirty="0" smtClean="0"/>
          </a:p>
          <a:p>
            <a:pPr algn="just"/>
            <a:r>
              <a:rPr lang="en-US" b="1" dirty="0" smtClean="0"/>
              <a:t>Binding:</a:t>
            </a:r>
          </a:p>
          <a:p>
            <a:pPr algn="just"/>
            <a:r>
              <a:rPr lang="en-US" dirty="0" smtClean="0"/>
              <a:t>inputs?	: string[]</a:t>
            </a:r>
          </a:p>
          <a:p>
            <a:pPr algn="just"/>
            <a:r>
              <a:rPr lang="en-US" dirty="0" smtClean="0"/>
              <a:t>outputs?	: string[]</a:t>
            </a:r>
          </a:p>
          <a:p>
            <a:pPr algn="just"/>
            <a:r>
              <a:rPr lang="en-US" dirty="0" smtClean="0"/>
              <a:t>host?	: {[key: string]: string}</a:t>
            </a:r>
          </a:p>
          <a:p>
            <a:pPr algn="just"/>
            <a:r>
              <a:rPr lang="en-US" dirty="0" err="1" smtClean="0"/>
              <a:t>changeDetection</a:t>
            </a:r>
            <a:r>
              <a:rPr lang="en-US" dirty="0" smtClean="0"/>
              <a:t>?: </a:t>
            </a:r>
            <a:r>
              <a:rPr lang="en-US" dirty="0" err="1" smtClean="0"/>
              <a:t>ChangeDetectionStrategy</a:t>
            </a:r>
            <a:endParaRPr lang="en-US" dirty="0" smtClean="0"/>
          </a:p>
          <a:p>
            <a:pPr algn="just"/>
            <a:endParaRPr lang="en-US" dirty="0" smtClean="0"/>
          </a:p>
          <a:p>
            <a:pPr algn="just"/>
            <a:r>
              <a:rPr lang="en-US" b="1" dirty="0" smtClean="0"/>
              <a:t>View:</a:t>
            </a:r>
          </a:p>
          <a:p>
            <a:pPr algn="just"/>
            <a:r>
              <a:rPr lang="en-US" dirty="0" err="1" smtClean="0"/>
              <a:t>templateUrl</a:t>
            </a:r>
            <a:r>
              <a:rPr lang="en-US" dirty="0" smtClean="0"/>
              <a:t>?    : string</a:t>
            </a:r>
          </a:p>
          <a:p>
            <a:pPr algn="just"/>
            <a:r>
              <a:rPr lang="en-US" dirty="0" smtClean="0"/>
              <a:t>template?	: string</a:t>
            </a:r>
          </a:p>
          <a:p>
            <a:pPr algn="just"/>
            <a:r>
              <a:rPr lang="en-US" dirty="0" err="1" smtClean="0"/>
              <a:t>styleUrls</a:t>
            </a:r>
            <a:r>
              <a:rPr lang="en-US" dirty="0" smtClean="0"/>
              <a:t>?          : string[]</a:t>
            </a:r>
          </a:p>
          <a:p>
            <a:pPr algn="just"/>
            <a:r>
              <a:rPr lang="en-US" dirty="0" smtClean="0"/>
              <a:t>styles?               : string[]</a:t>
            </a:r>
          </a:p>
          <a:p>
            <a:pPr algn="just"/>
            <a:r>
              <a:rPr lang="en-US" dirty="0" smtClean="0"/>
              <a:t>encapsulation?: </a:t>
            </a:r>
            <a:r>
              <a:rPr lang="en-US" dirty="0" err="1" smtClean="0"/>
              <a:t>ViewEncapsulation</a:t>
            </a:r>
            <a:endParaRPr lang="en-US" dirty="0" smtClean="0"/>
          </a:p>
          <a:p>
            <a:pPr algn="just"/>
            <a:endParaRPr lang="en-US" dirty="0" smtClean="0"/>
          </a:p>
          <a:p>
            <a:pPr algn="just"/>
            <a:endParaRPr lang="en-US" dirty="0" smtClean="0"/>
          </a:p>
          <a:p>
            <a:pPr algn="just"/>
            <a:r>
              <a:rPr lang="en-US" b="1" dirty="0" smtClean="0"/>
              <a:t>Injector:</a:t>
            </a:r>
          </a:p>
          <a:p>
            <a:pPr algn="just"/>
            <a:r>
              <a:rPr lang="en-US" dirty="0" smtClean="0"/>
              <a:t>providers?	: any[]</a:t>
            </a:r>
          </a:p>
          <a:p>
            <a:pPr algn="just"/>
            <a:r>
              <a:rPr lang="en-US" dirty="0" err="1" smtClean="0"/>
              <a:t>viewProviders</a:t>
            </a:r>
            <a:r>
              <a:rPr lang="en-US" dirty="0" smtClean="0"/>
              <a:t>?	: any[]</a:t>
            </a:r>
          </a:p>
          <a:p>
            <a:pPr algn="just"/>
            <a:r>
              <a:rPr lang="en-US" dirty="0" smtClean="0"/>
              <a:t>directives?	: Array&lt;Type | any[]&gt;</a:t>
            </a:r>
          </a:p>
          <a:p>
            <a:pPr algn="just"/>
            <a:r>
              <a:rPr lang="en-US" dirty="0" smtClean="0"/>
              <a:t>pipes?	: Array&lt;Type | any[]&gt;</a:t>
            </a:r>
          </a:p>
          <a:p>
            <a:pPr algn="just"/>
            <a:r>
              <a:rPr lang="en-US" dirty="0" smtClean="0"/>
              <a:t>queries?	: {[key: string]: any} </a:t>
            </a:r>
          </a:p>
          <a:p>
            <a:pPr algn="just"/>
            <a:endParaRPr lang="en-US" b="1"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11" name="Oval 10"/>
          <p:cNvSpPr/>
          <p:nvPr/>
        </p:nvSpPr>
        <p:spPr bwMode="auto">
          <a:xfrm>
            <a:off x="5160336" y="4532660"/>
            <a:ext cx="1939378" cy="1728707"/>
          </a:xfrm>
          <a:prstGeom prst="ellipse">
            <a:avLst/>
          </a:prstGeom>
          <a:noFill/>
          <a:ln>
            <a:solidFill>
              <a:srgbClr val="00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6657" tIns="48328" rIns="96657" bIns="48328" numCol="1" rtlCol="0" anchor="t" anchorCtr="0" compatLnSpc="1">
            <a:prstTxWarp prst="textNoShape">
              <a:avLst/>
            </a:prstTxWarp>
          </a:bodyPr>
          <a:lstStyle/>
          <a:p>
            <a:pPr algn="ctr" defTabSz="966294" fontAlgn="base">
              <a:spcBef>
                <a:spcPct val="0"/>
              </a:spcBef>
              <a:spcAft>
                <a:spcPct val="0"/>
              </a:spcAft>
            </a:pPr>
            <a:r>
              <a:rPr lang="en-US" sz="1200" dirty="0">
                <a:solidFill>
                  <a:schemeClr val="tx1"/>
                </a:solidFill>
                <a:latin typeface="Arial" pitchFamily="34" charset="0"/>
                <a:cs typeface="Arial" pitchFamily="34" charset="0"/>
              </a:rPr>
              <a:t>Component</a:t>
            </a:r>
            <a:br>
              <a:rPr lang="en-US" sz="1200" dirty="0">
                <a:solidFill>
                  <a:schemeClr val="tx1"/>
                </a:solidFill>
                <a:latin typeface="Arial" pitchFamily="34" charset="0"/>
                <a:cs typeface="Arial" pitchFamily="34" charset="0"/>
              </a:rPr>
            </a:br>
            <a:r>
              <a:rPr lang="en-US" sz="1200" dirty="0">
                <a:solidFill>
                  <a:schemeClr val="tx1"/>
                </a:solidFill>
                <a:latin typeface="Arial" pitchFamily="34" charset="0"/>
                <a:cs typeface="Arial" pitchFamily="34" charset="0"/>
              </a:rPr>
              <a:t>Metadata</a:t>
            </a:r>
          </a:p>
        </p:txBody>
      </p:sp>
      <p:sp>
        <p:nvSpPr>
          <p:cNvPr id="12" name="Oval 11"/>
          <p:cNvSpPr/>
          <p:nvPr/>
        </p:nvSpPr>
        <p:spPr bwMode="auto">
          <a:xfrm>
            <a:off x="5602650" y="5302990"/>
            <a:ext cx="1179505" cy="836438"/>
          </a:xfrm>
          <a:prstGeom prst="ellipse">
            <a:avLst/>
          </a:prstGeom>
          <a:noFill/>
          <a:ln>
            <a:solidFill>
              <a:srgbClr val="00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6657" tIns="48328" rIns="96657" bIns="48328" numCol="1" rtlCol="0" anchor="ctr" anchorCtr="0" compatLnSpc="1">
            <a:prstTxWarp prst="textNoShape">
              <a:avLst/>
            </a:prstTxWarp>
          </a:bodyPr>
          <a:lstStyle/>
          <a:p>
            <a:pPr algn="ctr" defTabSz="966294" fontAlgn="base">
              <a:spcBef>
                <a:spcPct val="0"/>
              </a:spcBef>
              <a:spcAft>
                <a:spcPct val="0"/>
              </a:spcAft>
            </a:pPr>
            <a:r>
              <a:rPr lang="en-US" sz="1200" dirty="0">
                <a:solidFill>
                  <a:schemeClr val="tx1"/>
                </a:solidFill>
                <a:latin typeface="Arial" pitchFamily="34" charset="0"/>
                <a:cs typeface="Arial" pitchFamily="34" charset="0"/>
              </a:rPr>
              <a:t>Directive Metadata</a:t>
            </a:r>
          </a:p>
        </p:txBody>
      </p:sp>
    </p:spTree>
    <p:extLst>
      <p:ext uri="{BB962C8B-B14F-4D97-AF65-F5344CB8AC3E}">
        <p14:creationId xmlns:p14="http://schemas.microsoft.com/office/powerpoint/2010/main" val="1729182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06175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959454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a:t>There are advantages and disadvantages in using Inline template</a:t>
            </a:r>
          </a:p>
          <a:p>
            <a:pPr algn="just"/>
            <a:endParaRPr lang="en-US" b="1" dirty="0" smtClean="0"/>
          </a:p>
          <a:p>
            <a:pPr algn="just"/>
            <a:r>
              <a:rPr lang="en-US" b="1" dirty="0" smtClean="0"/>
              <a:t>Advantages</a:t>
            </a:r>
            <a:r>
              <a:rPr lang="en-US" dirty="0" smtClean="0"/>
              <a:t> </a:t>
            </a:r>
          </a:p>
          <a:p>
            <a:pPr marL="181240" indent="-181240" algn="just">
              <a:buFont typeface="Arial" panose="020B0604020202020204" pitchFamily="34" charset="0"/>
              <a:buChar char="•"/>
            </a:pPr>
            <a:r>
              <a:rPr lang="en-US" dirty="0" smtClean="0"/>
              <a:t>Template </a:t>
            </a:r>
            <a:r>
              <a:rPr lang="en-US" dirty="0"/>
              <a:t>is directly defined within the component keeping view and the code for that view in a single file.</a:t>
            </a:r>
          </a:p>
          <a:p>
            <a:pPr marL="181240" indent="-181240" algn="just">
              <a:buFont typeface="Arial" panose="020B0604020202020204" pitchFamily="34" charset="0"/>
              <a:buChar char="•"/>
            </a:pPr>
            <a:r>
              <a:rPr lang="en-US" dirty="0"/>
              <a:t>Easy to match up data bindings with the class </a:t>
            </a:r>
            <a:r>
              <a:rPr lang="en-US" dirty="0" smtClean="0"/>
              <a:t>properties</a:t>
            </a:r>
          </a:p>
          <a:p>
            <a:pPr algn="just"/>
            <a:endParaRPr lang="en-US" dirty="0"/>
          </a:p>
          <a:p>
            <a:pPr algn="just"/>
            <a:r>
              <a:rPr lang="en-US" b="1" dirty="0" smtClean="0"/>
              <a:t>Disadvantages</a:t>
            </a:r>
            <a:endParaRPr lang="en-US" dirty="0" smtClean="0"/>
          </a:p>
          <a:p>
            <a:pPr marL="181240" indent="-181240" algn="just">
              <a:buFont typeface="Arial" panose="020B0604020202020204" pitchFamily="34" charset="0"/>
              <a:buChar char="•"/>
            </a:pPr>
            <a:r>
              <a:rPr lang="en-US" dirty="0" smtClean="0"/>
              <a:t>Most </a:t>
            </a:r>
            <a:r>
              <a:rPr lang="en-US" dirty="0"/>
              <a:t>development tools doesn't  provide intellisense, automatic formatting and syntax checking.</a:t>
            </a:r>
          </a:p>
          <a:p>
            <a:pPr marL="181240" indent="-181240" algn="just">
              <a:buFont typeface="Arial" panose="020B0604020202020204" pitchFamily="34" charset="0"/>
              <a:buChar char="•"/>
            </a:pPr>
            <a:r>
              <a:rPr lang="en-US" dirty="0"/>
              <a:t>It becomes challenge to maintain when more HTML is defined.</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90775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249726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a:t>The URL is relative to the application root which is usually the location of the index.html web page that hosts the application. The style file URL is not relative to the component file</a:t>
            </a:r>
            <a:r>
              <a:rPr lang="en-US" dirty="0" smtClean="0"/>
              <a:t>.</a:t>
            </a:r>
          </a:p>
          <a:p>
            <a:pPr algn="just"/>
            <a:endParaRPr lang="en-US" dirty="0"/>
          </a:p>
          <a:p>
            <a:pPr algn="just"/>
            <a:r>
              <a:rPr lang="en-US" b="1" dirty="0"/>
              <a:t>Special </a:t>
            </a:r>
            <a:r>
              <a:rPr lang="en-US" b="1" dirty="0" smtClean="0"/>
              <a:t>selectors</a:t>
            </a:r>
          </a:p>
          <a:p>
            <a:pPr algn="just"/>
            <a:r>
              <a:rPr lang="en-US" dirty="0"/>
              <a:t>Component styles have a few special selectors from the world of shadow DOM style scoping:</a:t>
            </a:r>
          </a:p>
          <a:p>
            <a:pPr algn="just"/>
            <a:endParaRPr lang="en-US" dirty="0"/>
          </a:p>
          <a:p>
            <a:pPr algn="just"/>
            <a:r>
              <a:rPr lang="en-US" b="1" i="1" dirty="0"/>
              <a:t>:host </a:t>
            </a:r>
            <a:r>
              <a:rPr lang="en-US" dirty="0"/>
              <a:t>: pseudo-class selector to target styles in the element that hosts the component  </a:t>
            </a:r>
            <a:endParaRPr lang="en-US" dirty="0" smtClean="0"/>
          </a:p>
          <a:p>
            <a:pPr algn="just"/>
            <a:endParaRPr lang="en-US" dirty="0"/>
          </a:p>
          <a:p>
            <a:pPr algn="just"/>
            <a:r>
              <a:rPr lang="en-US" b="1" dirty="0"/>
              <a:t>:host-context()</a:t>
            </a:r>
            <a:r>
              <a:rPr lang="en-US" dirty="0"/>
              <a:t> </a:t>
            </a:r>
            <a:r>
              <a:rPr lang="en-US" dirty="0" smtClean="0"/>
              <a:t>: Looks </a:t>
            </a:r>
            <a:r>
              <a:rPr lang="en-US" dirty="0"/>
              <a:t>for a CSS class in any ancestor of the component host element, all the way up to the document root. It's useful when combined with another selector</a:t>
            </a:r>
            <a:r>
              <a:rPr lang="en-US" dirty="0" smtClean="0"/>
              <a:t>.</a:t>
            </a:r>
          </a:p>
          <a:p>
            <a:pPr algn="just"/>
            <a:endParaRPr lang="en-US" dirty="0"/>
          </a:p>
          <a:p>
            <a:pPr algn="just"/>
            <a:r>
              <a:rPr lang="en-US" b="1" dirty="0"/>
              <a:t>/deep</a:t>
            </a:r>
            <a:r>
              <a:rPr lang="en-US" b="1" dirty="0" smtClean="0"/>
              <a:t>/ </a:t>
            </a:r>
            <a:r>
              <a:rPr lang="en-US" dirty="0"/>
              <a:t>: selector to force a style down through the child component tree into all the child component views. The /deep/ selector works to any depth of nested components, and it applies both to the view children and the content children of the component.</a:t>
            </a:r>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043449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265074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22213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881656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86661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210548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584386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6507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err="1" smtClean="0"/>
              <a:t>ECMAScript</a:t>
            </a:r>
            <a:r>
              <a:rPr lang="en-US" b="1" dirty="0" smtClean="0"/>
              <a:t>, or ES:</a:t>
            </a:r>
          </a:p>
          <a:p>
            <a:pPr algn="just"/>
            <a:endParaRPr lang="en-US" b="1" dirty="0" smtClean="0"/>
          </a:p>
          <a:p>
            <a:pPr algn="just">
              <a:lnSpc>
                <a:spcPct val="150000"/>
              </a:lnSpc>
              <a:buFont typeface="Arial" pitchFamily="34" charset="0"/>
              <a:buChar char="•"/>
            </a:pPr>
            <a:r>
              <a:rPr lang="en-US" dirty="0" smtClean="0"/>
              <a:t>ES 3 is supported by older browsers.</a:t>
            </a:r>
          </a:p>
          <a:p>
            <a:pPr algn="just">
              <a:lnSpc>
                <a:spcPct val="150000"/>
              </a:lnSpc>
              <a:buFont typeface="Arial" pitchFamily="34" charset="0"/>
              <a:buChar char="•"/>
            </a:pPr>
            <a:r>
              <a:rPr lang="en-US" dirty="0" smtClean="0"/>
              <a:t>ES 5 is the version currently supported by most modern browsers.</a:t>
            </a:r>
          </a:p>
          <a:p>
            <a:pPr algn="just">
              <a:lnSpc>
                <a:spcPct val="150000"/>
              </a:lnSpc>
              <a:buFont typeface="Arial" pitchFamily="34" charset="0"/>
              <a:buChar char="•"/>
            </a:pPr>
            <a:r>
              <a:rPr lang="en-US" dirty="0" smtClean="0"/>
              <a:t>ES 6 specification was recently approved and renamed ES 2015(Most browsers don’t yet support ES 2015).</a:t>
            </a:r>
          </a:p>
          <a:p>
            <a:pPr algn="just"/>
            <a:endParaRPr lang="en-US" dirty="0" smtClean="0"/>
          </a:p>
          <a:p>
            <a:pPr algn="just"/>
            <a:r>
              <a:rPr lang="en-US" b="1" dirty="0" err="1" smtClean="0"/>
              <a:t>TypeScript</a:t>
            </a:r>
            <a:r>
              <a:rPr lang="en-US" b="1" dirty="0" smtClean="0"/>
              <a:t>:</a:t>
            </a:r>
          </a:p>
          <a:p>
            <a:pPr algn="just"/>
            <a:endParaRPr lang="en-US" dirty="0" smtClean="0"/>
          </a:p>
          <a:p>
            <a:pPr algn="just">
              <a:lnSpc>
                <a:spcPct val="150000"/>
              </a:lnSpc>
              <a:buFont typeface="Arial" pitchFamily="34" charset="0"/>
              <a:buChar char="•"/>
            </a:pPr>
            <a:r>
              <a:rPr lang="en-US" dirty="0" err="1" smtClean="0"/>
              <a:t>TypeScript</a:t>
            </a:r>
            <a:r>
              <a:rPr lang="en-US" dirty="0" smtClean="0"/>
              <a:t> is the superset of JavaScript and must be </a:t>
            </a:r>
            <a:r>
              <a:rPr lang="en-US" dirty="0" err="1" smtClean="0"/>
              <a:t>transpiled</a:t>
            </a:r>
            <a:r>
              <a:rPr lang="en-US" dirty="0" smtClean="0"/>
              <a:t>.</a:t>
            </a:r>
          </a:p>
          <a:p>
            <a:pPr algn="just">
              <a:lnSpc>
                <a:spcPct val="150000"/>
              </a:lnSpc>
              <a:buFont typeface="Arial" pitchFamily="34" charset="0"/>
              <a:buChar char="•"/>
            </a:pPr>
            <a:r>
              <a:rPr lang="en-US" dirty="0" err="1" smtClean="0"/>
              <a:t>TypeScript</a:t>
            </a:r>
            <a:r>
              <a:rPr lang="en-US" dirty="0" smtClean="0"/>
              <a:t> has great tooling.</a:t>
            </a:r>
          </a:p>
          <a:p>
            <a:pPr algn="just">
              <a:lnSpc>
                <a:spcPct val="150000"/>
              </a:lnSpc>
              <a:buFont typeface="Arial" pitchFamily="34" charset="0"/>
              <a:buChar char="•"/>
            </a:pPr>
            <a:r>
              <a:rPr lang="en-US" dirty="0" smtClean="0"/>
              <a:t>Inline documentation.</a:t>
            </a:r>
          </a:p>
          <a:p>
            <a:pPr algn="just">
              <a:lnSpc>
                <a:spcPct val="150000"/>
              </a:lnSpc>
              <a:buFont typeface="Arial" pitchFamily="34" charset="0"/>
              <a:buChar char="•"/>
            </a:pPr>
            <a:r>
              <a:rPr lang="en-US" dirty="0" smtClean="0"/>
              <a:t>Syntax checking.</a:t>
            </a:r>
          </a:p>
          <a:p>
            <a:pPr algn="just">
              <a:lnSpc>
                <a:spcPct val="150000"/>
              </a:lnSpc>
              <a:buFont typeface="Arial" pitchFamily="34" charset="0"/>
              <a:buChar char="•"/>
            </a:pPr>
            <a:r>
              <a:rPr lang="en-US" dirty="0" smtClean="0"/>
              <a:t>Code navigation.</a:t>
            </a:r>
          </a:p>
          <a:p>
            <a:pPr algn="just">
              <a:lnSpc>
                <a:spcPct val="150000"/>
              </a:lnSpc>
              <a:buFont typeface="Arial" pitchFamily="34" charset="0"/>
              <a:buChar char="•"/>
            </a:pPr>
            <a:r>
              <a:rPr lang="en-US" dirty="0" smtClean="0"/>
              <a:t>Advanced </a:t>
            </a:r>
            <a:r>
              <a:rPr lang="en-US" dirty="0" err="1" smtClean="0"/>
              <a:t>refactorings</a:t>
            </a:r>
            <a:r>
              <a:rPr lang="en-US" dirty="0" smtClean="0"/>
              <a:t> (The Angular team itself takes advantage of these benefits and uses </a:t>
            </a:r>
            <a:r>
              <a:rPr lang="en-US" dirty="0" err="1" smtClean="0"/>
              <a:t>TypeScript</a:t>
            </a:r>
            <a:r>
              <a:rPr lang="en-US" dirty="0" smtClean="0"/>
              <a:t>  to build Angular 2).</a:t>
            </a:r>
          </a:p>
          <a:p>
            <a:pPr algn="just">
              <a:lnSpc>
                <a:spcPct val="150000"/>
              </a:lnSpc>
            </a:pPr>
            <a:endParaRPr lang="en-US" dirty="0" smtClean="0"/>
          </a:p>
          <a:p>
            <a:pPr algn="just">
              <a:lnSpc>
                <a:spcPct val="150000"/>
              </a:lnSpc>
            </a:pPr>
            <a:r>
              <a:rPr lang="en-US" b="1" dirty="0" smtClean="0"/>
              <a:t>Dart</a:t>
            </a:r>
          </a:p>
          <a:p>
            <a:pPr algn="just">
              <a:lnSpc>
                <a:spcPct val="150000"/>
              </a:lnSpc>
            </a:pPr>
            <a:r>
              <a:rPr lang="en-US" dirty="0" smtClean="0"/>
              <a:t>Dart is a non-</a:t>
            </a:r>
            <a:r>
              <a:rPr lang="en-US" dirty="0" err="1" smtClean="0"/>
              <a:t>javascript</a:t>
            </a:r>
            <a:r>
              <a:rPr lang="en-US" dirty="0" smtClean="0"/>
              <a:t> based object to built Angular2</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747538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a:t>To include them, add the following inside your &lt;head</a:t>
            </a:r>
            <a:r>
              <a:rPr lang="en-US" dirty="0" smtClean="0"/>
              <a:t>&gt;</a:t>
            </a:r>
          </a:p>
          <a:p>
            <a:pPr algn="just"/>
            <a:endParaRPr lang="en-US" dirty="0"/>
          </a:p>
          <a:p>
            <a:pPr algn="just"/>
            <a:r>
              <a:rPr lang="en-US" dirty="0"/>
              <a:t>&lt;script </a:t>
            </a:r>
            <a:r>
              <a:rPr lang="en-US" dirty="0" err="1"/>
              <a:t>src</a:t>
            </a:r>
            <a:r>
              <a:rPr lang="en-US" dirty="0"/>
              <a:t>="</a:t>
            </a:r>
            <a:r>
              <a:rPr lang="en-US" dirty="0" err="1"/>
              <a:t>node_modules</a:t>
            </a:r>
            <a:r>
              <a:rPr lang="en-US" dirty="0"/>
              <a:t>/core-</a:t>
            </a:r>
            <a:r>
              <a:rPr lang="en-US" dirty="0" err="1"/>
              <a:t>js</a:t>
            </a:r>
            <a:r>
              <a:rPr lang="en-US" dirty="0"/>
              <a:t>/client/shim.min.js"&gt;&lt;/script&gt;</a:t>
            </a:r>
          </a:p>
          <a:p>
            <a:pPr algn="just"/>
            <a:r>
              <a:rPr lang="en-US" dirty="0" smtClean="0"/>
              <a:t>&lt;script </a:t>
            </a:r>
            <a:r>
              <a:rPr lang="en-US" dirty="0" err="1"/>
              <a:t>src</a:t>
            </a:r>
            <a:r>
              <a:rPr lang="en-US" dirty="0"/>
              <a:t>="</a:t>
            </a:r>
            <a:r>
              <a:rPr lang="en-US" dirty="0" err="1"/>
              <a:t>node_modules</a:t>
            </a:r>
            <a:r>
              <a:rPr lang="en-US" dirty="0"/>
              <a:t>/zone.js/</a:t>
            </a:r>
            <a:r>
              <a:rPr lang="en-US" dirty="0" err="1"/>
              <a:t>dist</a:t>
            </a:r>
            <a:r>
              <a:rPr lang="en-US" dirty="0"/>
              <a:t>/zone.js"&gt;&lt;/script&gt;</a:t>
            </a:r>
          </a:p>
          <a:p>
            <a:pPr algn="just"/>
            <a:r>
              <a:rPr lang="en-US" dirty="0" smtClean="0"/>
              <a:t>&lt;script </a:t>
            </a:r>
            <a:r>
              <a:rPr lang="en-US" dirty="0" err="1"/>
              <a:t>src</a:t>
            </a:r>
            <a:r>
              <a:rPr lang="en-US" dirty="0"/>
              <a:t>="</a:t>
            </a:r>
            <a:r>
              <a:rPr lang="en-US" dirty="0" err="1"/>
              <a:t>node_modules</a:t>
            </a:r>
            <a:r>
              <a:rPr lang="en-US" dirty="0"/>
              <a:t>/reflect-metadata/Reflect.js"&gt;&lt;/script&gt;</a:t>
            </a:r>
          </a:p>
          <a:p>
            <a:pPr algn="just"/>
            <a:r>
              <a:rPr lang="en-US" dirty="0" smtClean="0"/>
              <a:t>&lt;script </a:t>
            </a:r>
            <a:r>
              <a:rPr lang="en-US" dirty="0" err="1"/>
              <a:t>src</a:t>
            </a:r>
            <a:r>
              <a:rPr lang="en-US" dirty="0"/>
              <a:t>="</a:t>
            </a:r>
            <a:r>
              <a:rPr lang="en-US" dirty="0" err="1"/>
              <a:t>node_modules</a:t>
            </a:r>
            <a:r>
              <a:rPr lang="en-US" dirty="0"/>
              <a:t>/</a:t>
            </a:r>
            <a:r>
              <a:rPr lang="en-US" dirty="0" err="1"/>
              <a:t>systemjs</a:t>
            </a:r>
            <a:r>
              <a:rPr lang="en-US" dirty="0"/>
              <a:t>/</a:t>
            </a:r>
            <a:r>
              <a:rPr lang="en-US" dirty="0" err="1"/>
              <a:t>dist</a:t>
            </a:r>
            <a:r>
              <a:rPr lang="en-US" dirty="0"/>
              <a:t>/system.src.js"&gt;&lt;/script</a:t>
            </a:r>
            <a:r>
              <a:rPr lang="en-US" dirty="0" smtClean="0"/>
              <a:t>&gt;</a:t>
            </a:r>
          </a:p>
          <a:p>
            <a:pPr algn="just"/>
            <a:endParaRPr lang="en-US" dirty="0"/>
          </a:p>
          <a:p>
            <a:pPr algn="just"/>
            <a:r>
              <a:rPr lang="en-US" b="1" dirty="0" smtClean="0"/>
              <a:t>Core-</a:t>
            </a:r>
            <a:r>
              <a:rPr lang="en-US" b="1" dirty="0" err="1" smtClean="0"/>
              <a:t>js</a:t>
            </a:r>
            <a:endParaRPr lang="en-US" b="1" dirty="0" smtClean="0"/>
          </a:p>
          <a:p>
            <a:pPr algn="just"/>
            <a:r>
              <a:rPr lang="en-US" dirty="0" smtClean="0"/>
              <a:t>It provides </a:t>
            </a:r>
            <a:r>
              <a:rPr lang="en-US" dirty="0"/>
              <a:t>shims so that legacy JavaScript engines behave as closely as possible to ECMAScript 6</a:t>
            </a:r>
            <a:r>
              <a:rPr lang="en-US" dirty="0" smtClean="0"/>
              <a:t>. </a:t>
            </a:r>
            <a:r>
              <a:rPr lang="en-US" dirty="0"/>
              <a:t>It is </a:t>
            </a:r>
            <a:r>
              <a:rPr lang="en-US" dirty="0" smtClean="0"/>
              <a:t>not </a:t>
            </a:r>
            <a:r>
              <a:rPr lang="en-US" dirty="0"/>
              <a:t>strictly needed for newer versions of Safari, Chrome, etc. but it is required for </a:t>
            </a:r>
            <a:r>
              <a:rPr lang="en-US" dirty="0" smtClean="0"/>
              <a:t>older versions </a:t>
            </a:r>
            <a:r>
              <a:rPr lang="en-US" dirty="0"/>
              <a:t>of IE.</a:t>
            </a:r>
            <a:endParaRPr lang="en-US" dirty="0" smtClean="0"/>
          </a:p>
          <a:p>
            <a:pPr algn="just"/>
            <a:endParaRPr lang="en-US" dirty="0"/>
          </a:p>
          <a:p>
            <a:pPr algn="just"/>
            <a:r>
              <a:rPr lang="en-US" b="1" dirty="0" smtClean="0"/>
              <a:t>Zones</a:t>
            </a:r>
          </a:p>
          <a:p>
            <a:pPr algn="just"/>
            <a:r>
              <a:rPr lang="en-US" dirty="0"/>
              <a:t>  </a:t>
            </a:r>
            <a:r>
              <a:rPr lang="en-US" dirty="0" smtClean="0"/>
              <a:t>Zone.js is </a:t>
            </a:r>
            <a:r>
              <a:rPr lang="en-US" dirty="0"/>
              <a:t>a library used by Angular, primarily for detecting changes to data</a:t>
            </a:r>
            <a:endParaRPr lang="en-US" dirty="0" smtClean="0"/>
          </a:p>
          <a:p>
            <a:pPr algn="just"/>
            <a:endParaRPr lang="en-US" dirty="0"/>
          </a:p>
          <a:p>
            <a:pPr algn="just"/>
            <a:r>
              <a:rPr lang="en-US" b="1" dirty="0"/>
              <a:t>Reflect </a:t>
            </a:r>
            <a:r>
              <a:rPr lang="en-US" b="1" dirty="0" smtClean="0"/>
              <a:t>Metadata</a:t>
            </a:r>
          </a:p>
          <a:p>
            <a:pPr algn="just"/>
            <a:r>
              <a:rPr lang="en-US" dirty="0"/>
              <a:t> </a:t>
            </a:r>
            <a:r>
              <a:rPr lang="en-US" dirty="0" smtClean="0"/>
              <a:t>   Angular </a:t>
            </a:r>
            <a:r>
              <a:rPr lang="en-US" dirty="0"/>
              <a:t>itself was written in Typescript, and Typescript provides annotations for adding </a:t>
            </a:r>
            <a:r>
              <a:rPr lang="en-US" dirty="0" smtClean="0"/>
              <a:t>metadata to </a:t>
            </a:r>
            <a:r>
              <a:rPr lang="en-US" dirty="0"/>
              <a:t>code. </a:t>
            </a:r>
            <a:r>
              <a:rPr lang="en-US" dirty="0" smtClean="0"/>
              <a:t>The </a:t>
            </a:r>
            <a:r>
              <a:rPr lang="en-US" dirty="0"/>
              <a:t>reflect-metadata package is a </a:t>
            </a:r>
            <a:r>
              <a:rPr lang="en-US" dirty="0" err="1"/>
              <a:t>polyfill</a:t>
            </a:r>
            <a:r>
              <a:rPr lang="en-US" dirty="0"/>
              <a:t> that lets us use this metadata</a:t>
            </a:r>
            <a:r>
              <a:rPr lang="en-US" dirty="0" smtClean="0"/>
              <a:t>.</a:t>
            </a:r>
          </a:p>
          <a:p>
            <a:pPr algn="just"/>
            <a:endParaRPr lang="en-US" dirty="0" smtClean="0"/>
          </a:p>
          <a:p>
            <a:pPr algn="just"/>
            <a:r>
              <a:rPr lang="en-US" b="1" dirty="0" err="1"/>
              <a:t>SystemJS</a:t>
            </a:r>
            <a:endParaRPr lang="en-US" b="1" dirty="0" smtClean="0"/>
          </a:p>
          <a:p>
            <a:pPr algn="just"/>
            <a:r>
              <a:rPr lang="en-US" dirty="0" smtClean="0"/>
              <a:t>     </a:t>
            </a:r>
            <a:r>
              <a:rPr lang="en-US" dirty="0" err="1" smtClean="0"/>
              <a:t>SystemJS</a:t>
            </a:r>
            <a:r>
              <a:rPr lang="en-US" dirty="0" smtClean="0"/>
              <a:t> </a:t>
            </a:r>
            <a:r>
              <a:rPr lang="en-US" dirty="0"/>
              <a:t>is a module loader. That is, it helps us create modules and resolve dependencies.</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23457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46934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714"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762"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786"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810" name="think-cell Slide" r:id="rId9" imgW="360" imgH="360" progId="">
                  <p:embed/>
                </p:oleObj>
              </mc:Choice>
              <mc:Fallback>
                <p:oleObj name="think-cell Slide" r:id="rId9" imgW="360" imgH="360" progId="">
                  <p:embed/>
                  <p:pic>
                    <p:nvPicPr>
                      <p:cNvPr id="0" name="Picture 3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834" name="think-cell Slide" r:id="rId5" imgW="360" imgH="360" progId="">
                  <p:embed/>
                </p:oleObj>
              </mc:Choice>
              <mc:Fallback>
                <p:oleObj name="think-cell Slide" r:id="rId5" imgW="360" imgH="360" progId="">
                  <p:embed/>
                  <p:pic>
                    <p:nvPicPr>
                      <p:cNvPr id="0" name="Picture 3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2/20/2017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858" name="think-cell Slide" r:id="rId4" imgW="360" imgH="360" progId="">
                  <p:embed/>
                </p:oleObj>
              </mc:Choice>
              <mc:Fallback>
                <p:oleObj name="think-cell Slide" r:id="rId4" imgW="360" imgH="360" progId="">
                  <p:embed/>
                  <p:pic>
                    <p:nvPicPr>
                      <p:cNvPr id="0" name="Picture 3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738"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690" name="think-cell Slide" r:id="rId27" imgW="360" imgH="360" progId="">
                  <p:embed/>
                </p:oleObj>
              </mc:Choice>
              <mc:Fallback>
                <p:oleObj name="think-cell Slide" r:id="rId27" imgW="360" imgH="360" progId="">
                  <p:embed/>
                  <p:pic>
                    <p:nvPicPr>
                      <p:cNvPr id="0" name="Picture 3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Angular 2</a:t>
            </a:r>
            <a:endParaRPr lang="en-US" sz="3600" dirty="0"/>
          </a:p>
        </p:txBody>
      </p:sp>
      <p:sp>
        <p:nvSpPr>
          <p:cNvPr id="12" name="Subtitle 11"/>
          <p:cNvSpPr>
            <a:spLocks noGrp="1"/>
          </p:cNvSpPr>
          <p:nvPr>
            <p:ph type="subTitle" idx="1"/>
          </p:nvPr>
        </p:nvSpPr>
        <p:spPr/>
        <p:txBody>
          <a:bodyPr>
            <a:normAutofit/>
          </a:bodyPr>
          <a:lstStyle/>
          <a:p>
            <a:r>
              <a:rPr lang="en-US" sz="2000" b="0" dirty="0" smtClean="0"/>
              <a:t>Angular 2 Fundamentals</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Angular 2 Application</a:t>
            </a:r>
            <a:endParaRPr lang="en-US" sz="2400" dirty="0"/>
          </a:p>
        </p:txBody>
      </p:sp>
      <p:sp>
        <p:nvSpPr>
          <p:cNvPr id="2" name="Content Placeholder 1"/>
          <p:cNvSpPr>
            <a:spLocks noGrp="1"/>
          </p:cNvSpPr>
          <p:nvPr>
            <p:ph idx="1"/>
          </p:nvPr>
        </p:nvSpPr>
        <p:spPr>
          <a:xfrm>
            <a:off x="180949" y="1494766"/>
            <a:ext cx="8845484" cy="4643751"/>
          </a:xfrm>
        </p:spPr>
        <p:txBody>
          <a:bodyPr/>
          <a:lstStyle/>
          <a:p>
            <a:pPr algn="just"/>
            <a:r>
              <a:rPr lang="en-US" dirty="0" smtClean="0"/>
              <a:t>Angular 2 application is comprised of a set of components and some services that provide functionality across those components.</a:t>
            </a:r>
          </a:p>
          <a:p>
            <a:pPr algn="just"/>
            <a:endParaRPr lang="en-US" dirty="0"/>
          </a:p>
        </p:txBody>
      </p:sp>
      <p:grpSp>
        <p:nvGrpSpPr>
          <p:cNvPr id="3" name="Group 13"/>
          <p:cNvGrpSpPr/>
          <p:nvPr/>
        </p:nvGrpSpPr>
        <p:grpSpPr>
          <a:xfrm>
            <a:off x="457199" y="2899954"/>
            <a:ext cx="7981407" cy="2612572"/>
            <a:chOff x="457199" y="2899954"/>
            <a:chExt cx="7981407" cy="2612572"/>
          </a:xfrm>
        </p:grpSpPr>
        <p:sp>
          <p:nvSpPr>
            <p:cNvPr id="4" name="Rectangle 3"/>
            <p:cNvSpPr/>
            <p:nvPr/>
          </p:nvSpPr>
          <p:spPr>
            <a:xfrm>
              <a:off x="457199" y="2899954"/>
              <a:ext cx="1789612" cy="165898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Angular </a:t>
              </a:r>
            </a:p>
            <a:p>
              <a:pPr algn="ctr"/>
              <a:r>
                <a:rPr lang="en-US" sz="2400" dirty="0" smtClean="0">
                  <a:solidFill>
                    <a:schemeClr val="tx2">
                      <a:lumMod val="50000"/>
                    </a:schemeClr>
                  </a:solidFill>
                </a:rPr>
                <a:t>Application</a:t>
              </a:r>
            </a:p>
          </p:txBody>
        </p:sp>
        <p:sp>
          <p:nvSpPr>
            <p:cNvPr id="5" name="Rectangle 4"/>
            <p:cNvSpPr/>
            <p:nvPr/>
          </p:nvSpPr>
          <p:spPr>
            <a:xfrm>
              <a:off x="3095899" y="2965269"/>
              <a:ext cx="1789612" cy="165898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Component</a:t>
              </a:r>
            </a:p>
          </p:txBody>
        </p:sp>
        <p:sp>
          <p:nvSpPr>
            <p:cNvPr id="6" name="Rectangle 5"/>
            <p:cNvSpPr/>
            <p:nvPr/>
          </p:nvSpPr>
          <p:spPr>
            <a:xfrm>
              <a:off x="5630098" y="2952206"/>
              <a:ext cx="1789612" cy="165898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Component</a:t>
              </a:r>
            </a:p>
          </p:txBody>
        </p:sp>
        <p:sp>
          <p:nvSpPr>
            <p:cNvPr id="9" name="Rectangle 8"/>
            <p:cNvSpPr/>
            <p:nvPr/>
          </p:nvSpPr>
          <p:spPr>
            <a:xfrm>
              <a:off x="3161211" y="4859383"/>
              <a:ext cx="5277395" cy="65314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Services</a:t>
              </a:r>
            </a:p>
          </p:txBody>
        </p:sp>
        <p:sp>
          <p:nvSpPr>
            <p:cNvPr id="11" name="Rectangle 10"/>
            <p:cNvSpPr/>
            <p:nvPr/>
          </p:nvSpPr>
          <p:spPr>
            <a:xfrm>
              <a:off x="2304008" y="3280844"/>
              <a:ext cx="588623" cy="923330"/>
            </a:xfrm>
            <a:prstGeom prst="rect">
              <a:avLst/>
            </a:prstGeom>
            <a:noFill/>
            <a:ln>
              <a:noFill/>
            </a:ln>
            <a:effectLst/>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endParaRPr>
            </a:p>
          </p:txBody>
        </p:sp>
        <p:sp>
          <p:nvSpPr>
            <p:cNvPr id="12" name="Rectangle 11"/>
            <p:cNvSpPr/>
            <p:nvPr/>
          </p:nvSpPr>
          <p:spPr>
            <a:xfrm>
              <a:off x="4981894" y="3385347"/>
              <a:ext cx="588623" cy="923330"/>
            </a:xfrm>
            <a:prstGeom prst="rect">
              <a:avLst/>
            </a:prstGeom>
            <a:noFill/>
            <a:ln>
              <a:noFill/>
            </a:ln>
            <a:effectLst/>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endParaRPr>
            </a:p>
          </p:txBody>
        </p:sp>
        <p:sp>
          <p:nvSpPr>
            <p:cNvPr id="13" name="Rectangle 12"/>
            <p:cNvSpPr/>
            <p:nvPr/>
          </p:nvSpPr>
          <p:spPr>
            <a:xfrm>
              <a:off x="7550922" y="3367930"/>
              <a:ext cx="877163" cy="923330"/>
            </a:xfrm>
            <a:prstGeom prst="rect">
              <a:avLst/>
            </a:prstGeom>
            <a:noFill/>
            <a:ln>
              <a:noFill/>
            </a:ln>
            <a:effectLst/>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Importing Modules</a:t>
            </a:r>
            <a:endParaRPr lang="en-US" dirty="0"/>
          </a:p>
        </p:txBody>
      </p:sp>
      <p:sp>
        <p:nvSpPr>
          <p:cNvPr id="2" name="Content Placeholder 1"/>
          <p:cNvSpPr>
            <a:spLocks noGrp="1"/>
          </p:cNvSpPr>
          <p:nvPr>
            <p:ph idx="1"/>
          </p:nvPr>
        </p:nvSpPr>
        <p:spPr>
          <a:xfrm>
            <a:off x="180949" y="1494766"/>
            <a:ext cx="8845484" cy="4643751"/>
          </a:xfrm>
        </p:spPr>
        <p:txBody>
          <a:bodyPr/>
          <a:lstStyle/>
          <a:p>
            <a:pPr algn="just"/>
            <a:r>
              <a:rPr lang="en-US" dirty="0" smtClean="0"/>
              <a:t>Module loader finds an external function or class using the </a:t>
            </a:r>
            <a:r>
              <a:rPr lang="en-US" i="1" dirty="0" smtClean="0"/>
              <a:t>import</a:t>
            </a:r>
            <a:r>
              <a:rPr lang="en-US" dirty="0" smtClean="0"/>
              <a:t> statement.</a:t>
            </a:r>
          </a:p>
          <a:p>
            <a:pPr algn="just"/>
            <a:r>
              <a:rPr lang="en-US" i="1" dirty="0" smtClean="0"/>
              <a:t>imports</a:t>
            </a:r>
            <a:r>
              <a:rPr lang="en-US" dirty="0" smtClean="0"/>
              <a:t> statement allows us to use exported members from external modules. External modules can be a third party library or our own modules or from angular itself.</a:t>
            </a:r>
          </a:p>
          <a:p>
            <a:pPr algn="just"/>
            <a:r>
              <a:rPr lang="en-US" dirty="0" smtClean="0"/>
              <a:t>If multiple members from the same module is needed, It can be listed in the import list separated by commas.</a:t>
            </a:r>
          </a:p>
          <a:p>
            <a:pPr algn="just"/>
            <a:endParaRPr lang="en-US" dirty="0" smtClean="0"/>
          </a:p>
          <a:p>
            <a:pPr algn="just"/>
            <a:endParaRPr lang="en-US" dirty="0" smtClean="0"/>
          </a:p>
          <a:p>
            <a:pPr algn="just"/>
            <a:r>
              <a:rPr lang="en-US" dirty="0" smtClean="0"/>
              <a:t>Angular is a collection of library modules, each library is itself a module made up of several related feature modules.</a:t>
            </a:r>
          </a:p>
          <a:p>
            <a:pPr algn="just">
              <a:buNone/>
            </a:pPr>
            <a:endParaRPr lang="en-US" dirty="0" smtClean="0"/>
          </a:p>
        </p:txBody>
      </p:sp>
      <p:grpSp>
        <p:nvGrpSpPr>
          <p:cNvPr id="15" name="Group 14"/>
          <p:cNvGrpSpPr/>
          <p:nvPr/>
        </p:nvGrpSpPr>
        <p:grpSpPr>
          <a:xfrm>
            <a:off x="822969" y="5292524"/>
            <a:ext cx="7746268" cy="938459"/>
            <a:chOff x="1214851" y="5305587"/>
            <a:chExt cx="7746268" cy="938459"/>
          </a:xfrm>
        </p:grpSpPr>
        <p:sp>
          <p:nvSpPr>
            <p:cNvPr id="8" name="Rectangle 7"/>
            <p:cNvSpPr/>
            <p:nvPr/>
          </p:nvSpPr>
          <p:spPr>
            <a:xfrm>
              <a:off x="1214851" y="5394960"/>
              <a:ext cx="1358537" cy="83602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chemeClr val="tx2">
                      <a:lumMod val="50000"/>
                    </a:schemeClr>
                  </a:solidFill>
                </a:rPr>
                <a:t>@angular</a:t>
              </a:r>
              <a:r>
                <a:rPr lang="en-US" dirty="0" smtClean="0">
                  <a:solidFill>
                    <a:schemeClr val="tx2">
                      <a:lumMod val="50000"/>
                    </a:schemeClr>
                  </a:solidFill>
                </a:rPr>
                <a:t>/</a:t>
              </a:r>
            </a:p>
            <a:p>
              <a:pPr algn="ctr"/>
              <a:r>
                <a:rPr lang="en-US" dirty="0" smtClean="0">
                  <a:solidFill>
                    <a:schemeClr val="tx2">
                      <a:lumMod val="50000"/>
                    </a:schemeClr>
                  </a:solidFill>
                </a:rPr>
                <a:t>core</a:t>
              </a:r>
            </a:p>
          </p:txBody>
        </p:sp>
        <p:sp>
          <p:nvSpPr>
            <p:cNvPr id="9" name="Rectangle 8"/>
            <p:cNvSpPr/>
            <p:nvPr/>
          </p:nvSpPr>
          <p:spPr>
            <a:xfrm>
              <a:off x="2743204" y="5408023"/>
              <a:ext cx="1358537" cy="83602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2">
                      <a:lumMod val="50000"/>
                    </a:schemeClr>
                  </a:solidFill>
                </a:rPr>
                <a:t>@angular/</a:t>
              </a:r>
            </a:p>
            <a:p>
              <a:pPr algn="ctr"/>
              <a:r>
                <a:rPr lang="en-US" dirty="0" smtClean="0">
                  <a:solidFill>
                    <a:schemeClr val="tx2">
                      <a:lumMod val="50000"/>
                    </a:schemeClr>
                  </a:solidFill>
                </a:rPr>
                <a:t>forms</a:t>
              </a:r>
            </a:p>
          </p:txBody>
        </p:sp>
        <p:sp>
          <p:nvSpPr>
            <p:cNvPr id="10" name="Rectangle 9"/>
            <p:cNvSpPr/>
            <p:nvPr/>
          </p:nvSpPr>
          <p:spPr>
            <a:xfrm>
              <a:off x="4271557" y="5408023"/>
              <a:ext cx="1358537" cy="83602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2">
                      <a:lumMod val="50000"/>
                    </a:schemeClr>
                  </a:solidFill>
                </a:rPr>
                <a:t>@angular/</a:t>
              </a:r>
            </a:p>
            <a:p>
              <a:pPr algn="ctr"/>
              <a:r>
                <a:rPr lang="en-US" dirty="0" smtClean="0">
                  <a:solidFill>
                    <a:schemeClr val="tx2">
                      <a:lumMod val="50000"/>
                    </a:schemeClr>
                  </a:solidFill>
                </a:rPr>
                <a:t>http</a:t>
              </a:r>
            </a:p>
          </p:txBody>
        </p:sp>
        <p:sp>
          <p:nvSpPr>
            <p:cNvPr id="11" name="Rectangle 10"/>
            <p:cNvSpPr/>
            <p:nvPr/>
          </p:nvSpPr>
          <p:spPr>
            <a:xfrm>
              <a:off x="5786848" y="5408023"/>
              <a:ext cx="1358537" cy="83602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2">
                      <a:lumMod val="50000"/>
                    </a:schemeClr>
                  </a:solidFill>
                </a:rPr>
                <a:t>@angular/</a:t>
              </a:r>
            </a:p>
            <a:p>
              <a:pPr algn="ctr"/>
              <a:r>
                <a:rPr lang="en-US" dirty="0" smtClean="0">
                  <a:solidFill>
                    <a:schemeClr val="tx2">
                      <a:lumMod val="50000"/>
                    </a:schemeClr>
                  </a:solidFill>
                </a:rPr>
                <a:t>router</a:t>
              </a:r>
            </a:p>
          </p:txBody>
        </p:sp>
        <p:sp>
          <p:nvSpPr>
            <p:cNvPr id="12" name="Rectangle 11"/>
            <p:cNvSpPr/>
            <p:nvPr/>
          </p:nvSpPr>
          <p:spPr>
            <a:xfrm>
              <a:off x="7254833" y="5305587"/>
              <a:ext cx="453970"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endParaRPr>
            </a:p>
          </p:txBody>
        </p:sp>
        <p:sp>
          <p:nvSpPr>
            <p:cNvPr id="13" name="TextBox 12"/>
            <p:cNvSpPr txBox="1"/>
            <p:nvPr/>
          </p:nvSpPr>
          <p:spPr>
            <a:xfrm>
              <a:off x="7746274" y="5499463"/>
              <a:ext cx="1214845" cy="707886"/>
            </a:xfrm>
            <a:prstGeom prst="rect">
              <a:avLst/>
            </a:prstGeom>
            <a:noFill/>
          </p:spPr>
          <p:txBody>
            <a:bodyPr wrap="square" rtlCol="0">
              <a:spAutoFit/>
            </a:bodyPr>
            <a:lstStyle/>
            <a:p>
              <a:r>
                <a:rPr lang="en-US" sz="2000" b="1" dirty="0" smtClean="0"/>
                <a:t>Angular Modules</a:t>
              </a:r>
            </a:p>
          </p:txBody>
        </p:sp>
      </p:grpSp>
      <p:pic>
        <p:nvPicPr>
          <p:cNvPr id="3" name="Picture 2"/>
          <p:cNvPicPr>
            <a:picLocks noChangeAspect="1"/>
          </p:cNvPicPr>
          <p:nvPr/>
        </p:nvPicPr>
        <p:blipFill>
          <a:blip r:embed="rId3"/>
          <a:stretch>
            <a:fillRect/>
          </a:stretch>
        </p:blipFill>
        <p:spPr>
          <a:xfrm>
            <a:off x="1074420" y="3936301"/>
            <a:ext cx="6629400" cy="466725"/>
          </a:xfrm>
          <a:prstGeom prst="rect">
            <a:avLst/>
          </a:prstGeom>
        </p:spPr>
      </p:pic>
    </p:spTree>
    <p:extLst>
      <p:ext uri="{BB962C8B-B14F-4D97-AF65-F5344CB8AC3E}">
        <p14:creationId xmlns:p14="http://schemas.microsoft.com/office/powerpoint/2010/main" val="1927021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Root Module</a:t>
            </a:r>
            <a:endParaRPr lang="en-US" sz="2400" dirty="0"/>
          </a:p>
        </p:txBody>
      </p:sp>
      <p:sp>
        <p:nvSpPr>
          <p:cNvPr id="2" name="Content Placeholder 1"/>
          <p:cNvSpPr>
            <a:spLocks noGrp="1"/>
          </p:cNvSpPr>
          <p:nvPr>
            <p:ph idx="1"/>
          </p:nvPr>
        </p:nvSpPr>
        <p:spPr>
          <a:xfrm>
            <a:off x="180949" y="1494766"/>
            <a:ext cx="8845484" cy="4643751"/>
          </a:xfrm>
        </p:spPr>
        <p:txBody>
          <a:bodyPr/>
          <a:lstStyle/>
          <a:p>
            <a:pPr algn="just"/>
            <a:r>
              <a:rPr lang="en-US" dirty="0"/>
              <a:t>An Angular module class describes how the application parts fit </a:t>
            </a:r>
            <a:r>
              <a:rPr lang="en-US" dirty="0" smtClean="0"/>
              <a:t>together.</a:t>
            </a:r>
          </a:p>
          <a:p>
            <a:pPr algn="just"/>
            <a:r>
              <a:rPr lang="en-US" dirty="0"/>
              <a:t>Every application </a:t>
            </a:r>
            <a:r>
              <a:rPr lang="en-US" dirty="0" smtClean="0"/>
              <a:t>has at </a:t>
            </a:r>
            <a:r>
              <a:rPr lang="en-US" dirty="0"/>
              <a:t>least one Angular module, the root module that you bootstrap to launch the application</a:t>
            </a:r>
            <a:r>
              <a:rPr lang="en-US" dirty="0" smtClean="0"/>
              <a:t>.</a:t>
            </a:r>
          </a:p>
          <a:p>
            <a:pPr lvl="1" algn="just"/>
            <a:r>
              <a:rPr lang="en-US" dirty="0"/>
              <a:t>The conventional </a:t>
            </a:r>
            <a:r>
              <a:rPr lang="en-US" dirty="0" smtClean="0"/>
              <a:t>name for the root module </a:t>
            </a:r>
            <a:r>
              <a:rPr lang="en-US" dirty="0"/>
              <a:t>is </a:t>
            </a:r>
            <a:r>
              <a:rPr lang="en-US" dirty="0" err="1"/>
              <a:t>AppModule</a:t>
            </a:r>
            <a:r>
              <a:rPr lang="en-US" dirty="0"/>
              <a:t> .</a:t>
            </a:r>
          </a:p>
        </p:txBody>
      </p:sp>
      <p:sp>
        <p:nvSpPr>
          <p:cNvPr id="3" name="Rounded Rectangle 2"/>
          <p:cNvSpPr/>
          <p:nvPr/>
        </p:nvSpPr>
        <p:spPr>
          <a:xfrm>
            <a:off x="832104" y="3273552"/>
            <a:ext cx="6986016" cy="2852928"/>
          </a:xfrm>
          <a:prstGeom prst="round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a:solidFill>
                  <a:schemeClr val="tx2">
                    <a:lumMod val="50000"/>
                  </a:schemeClr>
                </a:solidFill>
              </a:rPr>
              <a:t>import { </a:t>
            </a:r>
            <a:r>
              <a:rPr lang="en-US" sz="1600" dirty="0" err="1">
                <a:solidFill>
                  <a:schemeClr val="tx2">
                    <a:lumMod val="50000"/>
                  </a:schemeClr>
                </a:solidFill>
              </a:rPr>
              <a:t>NgModule</a:t>
            </a:r>
            <a:r>
              <a:rPr lang="en-US" sz="1600" dirty="0">
                <a:solidFill>
                  <a:schemeClr val="tx2">
                    <a:lumMod val="50000"/>
                  </a:schemeClr>
                </a:solidFill>
              </a:rPr>
              <a:t> } from '@angular/core';</a:t>
            </a:r>
          </a:p>
          <a:p>
            <a:pPr lvl="1"/>
            <a:r>
              <a:rPr lang="en-US" sz="1600" dirty="0">
                <a:solidFill>
                  <a:schemeClr val="tx2">
                    <a:lumMod val="50000"/>
                  </a:schemeClr>
                </a:solidFill>
              </a:rPr>
              <a:t>import { </a:t>
            </a:r>
            <a:r>
              <a:rPr lang="en-US" sz="1600" dirty="0" err="1">
                <a:solidFill>
                  <a:schemeClr val="tx2">
                    <a:lumMod val="50000"/>
                  </a:schemeClr>
                </a:solidFill>
              </a:rPr>
              <a:t>BrowserModule</a:t>
            </a:r>
            <a:r>
              <a:rPr lang="en-US" sz="1600" dirty="0">
                <a:solidFill>
                  <a:schemeClr val="tx2">
                    <a:lumMod val="50000"/>
                  </a:schemeClr>
                </a:solidFill>
              </a:rPr>
              <a:t> } from '@angular/platform-browser';</a:t>
            </a:r>
          </a:p>
          <a:p>
            <a:pPr lvl="1"/>
            <a:r>
              <a:rPr lang="en-US" sz="1600" dirty="0">
                <a:solidFill>
                  <a:schemeClr val="tx2">
                    <a:lumMod val="50000"/>
                  </a:schemeClr>
                </a:solidFill>
              </a:rPr>
              <a:t>import { </a:t>
            </a:r>
            <a:r>
              <a:rPr lang="en-US" sz="1600" dirty="0" err="1">
                <a:solidFill>
                  <a:schemeClr val="tx2">
                    <a:lumMod val="50000"/>
                  </a:schemeClr>
                </a:solidFill>
              </a:rPr>
              <a:t>AppComponent</a:t>
            </a:r>
            <a:r>
              <a:rPr lang="en-US" sz="1600" dirty="0">
                <a:solidFill>
                  <a:schemeClr val="tx2">
                    <a:lumMod val="50000"/>
                  </a:schemeClr>
                </a:solidFill>
              </a:rPr>
              <a:t> } from './</a:t>
            </a:r>
            <a:r>
              <a:rPr lang="en-US" sz="1600" dirty="0" err="1">
                <a:solidFill>
                  <a:schemeClr val="tx2">
                    <a:lumMod val="50000"/>
                  </a:schemeClr>
                </a:solidFill>
              </a:rPr>
              <a:t>app.component</a:t>
            </a:r>
            <a:r>
              <a:rPr lang="en-US" sz="1600" dirty="0" smtClean="0">
                <a:solidFill>
                  <a:schemeClr val="tx2">
                    <a:lumMod val="50000"/>
                  </a:schemeClr>
                </a:solidFill>
              </a:rPr>
              <a:t>';</a:t>
            </a:r>
          </a:p>
          <a:p>
            <a:pPr lvl="1"/>
            <a:endParaRPr lang="en-US" sz="1600" dirty="0">
              <a:solidFill>
                <a:schemeClr val="tx2">
                  <a:lumMod val="50000"/>
                </a:schemeClr>
              </a:solidFill>
            </a:endParaRPr>
          </a:p>
          <a:p>
            <a:pPr lvl="1"/>
            <a:r>
              <a:rPr lang="en-US" sz="1600" dirty="0">
                <a:solidFill>
                  <a:schemeClr val="tx2">
                    <a:lumMod val="50000"/>
                  </a:schemeClr>
                </a:solidFill>
              </a:rPr>
              <a:t>@</a:t>
            </a:r>
            <a:r>
              <a:rPr lang="en-US" sz="1600" dirty="0" err="1">
                <a:solidFill>
                  <a:schemeClr val="tx2">
                    <a:lumMod val="50000"/>
                  </a:schemeClr>
                </a:solidFill>
              </a:rPr>
              <a:t>NgModule</a:t>
            </a:r>
            <a:r>
              <a:rPr lang="en-US" sz="1600" dirty="0">
                <a:solidFill>
                  <a:schemeClr val="tx2">
                    <a:lumMod val="50000"/>
                  </a:schemeClr>
                </a:solidFill>
              </a:rPr>
              <a:t>({</a:t>
            </a:r>
          </a:p>
          <a:p>
            <a:pPr lvl="1"/>
            <a:r>
              <a:rPr lang="en-US" sz="1600" dirty="0">
                <a:solidFill>
                  <a:schemeClr val="tx2">
                    <a:lumMod val="50000"/>
                  </a:schemeClr>
                </a:solidFill>
              </a:rPr>
              <a:t>imports: [ </a:t>
            </a:r>
            <a:r>
              <a:rPr lang="en-US" sz="1600" dirty="0" err="1">
                <a:solidFill>
                  <a:schemeClr val="tx2">
                    <a:lumMod val="50000"/>
                  </a:schemeClr>
                </a:solidFill>
              </a:rPr>
              <a:t>BrowserModule</a:t>
            </a:r>
            <a:r>
              <a:rPr lang="en-US" sz="1600" dirty="0">
                <a:solidFill>
                  <a:schemeClr val="tx2">
                    <a:lumMod val="50000"/>
                  </a:schemeClr>
                </a:solidFill>
              </a:rPr>
              <a:t> ],</a:t>
            </a:r>
          </a:p>
          <a:p>
            <a:pPr lvl="1"/>
            <a:r>
              <a:rPr lang="en-US" sz="1600" dirty="0">
                <a:solidFill>
                  <a:schemeClr val="tx2">
                    <a:lumMod val="50000"/>
                  </a:schemeClr>
                </a:solidFill>
              </a:rPr>
              <a:t>declarations: [ </a:t>
            </a:r>
            <a:r>
              <a:rPr lang="en-US" sz="1600" dirty="0" err="1">
                <a:solidFill>
                  <a:schemeClr val="tx2">
                    <a:lumMod val="50000"/>
                  </a:schemeClr>
                </a:solidFill>
              </a:rPr>
              <a:t>AppComponent</a:t>
            </a:r>
            <a:r>
              <a:rPr lang="en-US" sz="1600" dirty="0">
                <a:solidFill>
                  <a:schemeClr val="tx2">
                    <a:lumMod val="50000"/>
                  </a:schemeClr>
                </a:solidFill>
              </a:rPr>
              <a:t> ],</a:t>
            </a:r>
          </a:p>
          <a:p>
            <a:pPr lvl="1"/>
            <a:r>
              <a:rPr lang="en-US" sz="1600" dirty="0">
                <a:solidFill>
                  <a:schemeClr val="tx2">
                    <a:lumMod val="50000"/>
                  </a:schemeClr>
                </a:solidFill>
              </a:rPr>
              <a:t>bootstrap: [ </a:t>
            </a:r>
            <a:r>
              <a:rPr lang="en-US" sz="1600" dirty="0" err="1">
                <a:solidFill>
                  <a:schemeClr val="tx2">
                    <a:lumMod val="50000"/>
                  </a:schemeClr>
                </a:solidFill>
              </a:rPr>
              <a:t>AppComponent</a:t>
            </a:r>
            <a:r>
              <a:rPr lang="en-US" sz="1600" dirty="0">
                <a:solidFill>
                  <a:schemeClr val="tx2">
                    <a:lumMod val="50000"/>
                  </a:schemeClr>
                </a:solidFill>
              </a:rPr>
              <a:t> ]</a:t>
            </a:r>
          </a:p>
          <a:p>
            <a:pPr lvl="1"/>
            <a:r>
              <a:rPr lang="en-US" sz="1600" dirty="0">
                <a:solidFill>
                  <a:schemeClr val="tx2">
                    <a:lumMod val="50000"/>
                  </a:schemeClr>
                </a:solidFill>
              </a:rPr>
              <a:t>})</a:t>
            </a:r>
          </a:p>
          <a:p>
            <a:pPr lvl="1"/>
            <a:endParaRPr lang="en-US" sz="1600" dirty="0" smtClean="0">
              <a:solidFill>
                <a:schemeClr val="tx2">
                  <a:lumMod val="50000"/>
                </a:schemeClr>
              </a:solidFill>
            </a:endParaRPr>
          </a:p>
          <a:p>
            <a:pPr lvl="1"/>
            <a:r>
              <a:rPr lang="en-US" sz="1600" dirty="0" smtClean="0">
                <a:solidFill>
                  <a:schemeClr val="tx2">
                    <a:lumMod val="50000"/>
                  </a:schemeClr>
                </a:solidFill>
              </a:rPr>
              <a:t>export </a:t>
            </a:r>
            <a:r>
              <a:rPr lang="en-US" sz="1600" dirty="0">
                <a:solidFill>
                  <a:schemeClr val="tx2">
                    <a:lumMod val="50000"/>
                  </a:schemeClr>
                </a:solidFill>
              </a:rPr>
              <a:t>class </a:t>
            </a:r>
            <a:r>
              <a:rPr lang="en-US" sz="1600" dirty="0" err="1">
                <a:solidFill>
                  <a:schemeClr val="tx2">
                    <a:lumMod val="50000"/>
                  </a:schemeClr>
                </a:solidFill>
              </a:rPr>
              <a:t>AppModule</a:t>
            </a:r>
            <a:r>
              <a:rPr lang="en-US" sz="1600" dirty="0">
                <a:solidFill>
                  <a:schemeClr val="tx2">
                    <a:lumMod val="50000"/>
                  </a:schemeClr>
                </a:solidFill>
              </a:rPr>
              <a:t> { }</a:t>
            </a:r>
            <a:endParaRPr lang="en-US" sz="1600" dirty="0" smtClean="0">
              <a:solidFill>
                <a:schemeClr val="tx2">
                  <a:lumMod val="50000"/>
                </a:schemeClr>
              </a:solidFill>
            </a:endParaRPr>
          </a:p>
        </p:txBody>
      </p:sp>
    </p:spTree>
    <p:extLst>
      <p:ext uri="{BB962C8B-B14F-4D97-AF65-F5344CB8AC3E}">
        <p14:creationId xmlns:p14="http://schemas.microsoft.com/office/powerpoint/2010/main" val="1430061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Introduction to Angular Components</a:t>
            </a:r>
            <a:endParaRPr lang="en-US" sz="2400" dirty="0"/>
          </a:p>
        </p:txBody>
      </p:sp>
      <p:sp>
        <p:nvSpPr>
          <p:cNvPr id="2" name="Content Placeholder 1"/>
          <p:cNvSpPr>
            <a:spLocks noGrp="1"/>
          </p:cNvSpPr>
          <p:nvPr>
            <p:ph idx="1"/>
          </p:nvPr>
        </p:nvSpPr>
        <p:spPr>
          <a:xfrm>
            <a:off x="180949" y="1494766"/>
            <a:ext cx="8845484" cy="4643751"/>
          </a:xfrm>
        </p:spPr>
        <p:txBody>
          <a:bodyPr/>
          <a:lstStyle/>
          <a:p>
            <a:pPr algn="just"/>
            <a:r>
              <a:rPr lang="en-US" dirty="0" smtClean="0"/>
              <a:t>Components are the main way to build and specify elements and logic on the page.</a:t>
            </a:r>
          </a:p>
          <a:p>
            <a:pPr algn="just"/>
            <a:r>
              <a:rPr lang="en-US" dirty="0" smtClean="0"/>
              <a:t>Component is comprised of a template and class.</a:t>
            </a:r>
          </a:p>
          <a:p>
            <a:pPr lvl="1" algn="just"/>
            <a:r>
              <a:rPr lang="en-US" dirty="0" smtClean="0"/>
              <a:t>Template provides HTML(View) for the user interface.</a:t>
            </a:r>
          </a:p>
          <a:p>
            <a:pPr lvl="1" algn="just"/>
            <a:r>
              <a:rPr lang="en-US" dirty="0" smtClean="0"/>
              <a:t>Class provides the code associated with the view. </a:t>
            </a:r>
          </a:p>
          <a:p>
            <a:pPr lvl="1" algn="just"/>
            <a:r>
              <a:rPr lang="en-US" dirty="0" smtClean="0"/>
              <a:t>Class contains the properties or data elements to be used in the view and methods to perform actions for the view.</a:t>
            </a:r>
          </a:p>
          <a:p>
            <a:pPr algn="just"/>
            <a:r>
              <a:rPr lang="en-US" dirty="0" smtClean="0"/>
              <a:t>Component also has metadata, which provides additional information about the component</a:t>
            </a:r>
          </a:p>
          <a:p>
            <a:pPr lvl="1" algn="just"/>
            <a:r>
              <a:rPr lang="en-US" dirty="0" smtClean="0"/>
              <a:t>Meta data that identifies the class as an angular component.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Angular 2 Component</a:t>
            </a:r>
            <a:endParaRPr lang="en-US" sz="2400" dirty="0"/>
          </a:p>
        </p:txBody>
      </p:sp>
      <p:grpSp>
        <p:nvGrpSpPr>
          <p:cNvPr id="18" name="Group 17"/>
          <p:cNvGrpSpPr/>
          <p:nvPr/>
        </p:nvGrpSpPr>
        <p:grpSpPr>
          <a:xfrm>
            <a:off x="143687" y="2573385"/>
            <a:ext cx="8843557" cy="2782389"/>
            <a:chOff x="130624" y="2899954"/>
            <a:chExt cx="8843557" cy="2782389"/>
          </a:xfrm>
        </p:grpSpPr>
        <p:sp>
          <p:nvSpPr>
            <p:cNvPr id="4" name="Rectangle 3"/>
            <p:cNvSpPr/>
            <p:nvPr/>
          </p:nvSpPr>
          <p:spPr>
            <a:xfrm>
              <a:off x="130624" y="2899954"/>
              <a:ext cx="1789612" cy="165898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Component</a:t>
              </a:r>
            </a:p>
          </p:txBody>
        </p:sp>
        <p:sp>
          <p:nvSpPr>
            <p:cNvPr id="5" name="Rectangle 4"/>
            <p:cNvSpPr/>
            <p:nvPr/>
          </p:nvSpPr>
          <p:spPr>
            <a:xfrm>
              <a:off x="2534190" y="2965269"/>
              <a:ext cx="1789612" cy="165898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Template</a:t>
              </a:r>
            </a:p>
          </p:txBody>
        </p:sp>
        <p:sp>
          <p:nvSpPr>
            <p:cNvPr id="6" name="Rectangle 5"/>
            <p:cNvSpPr/>
            <p:nvPr/>
          </p:nvSpPr>
          <p:spPr>
            <a:xfrm>
              <a:off x="4924696" y="2952206"/>
              <a:ext cx="1789612" cy="273013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Class</a:t>
              </a:r>
            </a:p>
            <a:p>
              <a:pPr algn="ctr"/>
              <a:endParaRPr lang="en-US" sz="2400" dirty="0" smtClean="0">
                <a:solidFill>
                  <a:schemeClr val="tx2">
                    <a:lumMod val="50000"/>
                  </a:schemeClr>
                </a:solidFill>
              </a:endParaRPr>
            </a:p>
            <a:p>
              <a:pPr algn="ctr"/>
              <a:endParaRPr lang="en-US" sz="2400" dirty="0" smtClean="0">
                <a:solidFill>
                  <a:schemeClr val="tx2">
                    <a:lumMod val="50000"/>
                  </a:schemeClr>
                </a:solidFill>
              </a:endParaRPr>
            </a:p>
            <a:p>
              <a:pPr algn="ctr"/>
              <a:endParaRPr lang="en-US" sz="2400" dirty="0" smtClean="0">
                <a:solidFill>
                  <a:schemeClr val="tx2">
                    <a:lumMod val="50000"/>
                  </a:schemeClr>
                </a:solidFill>
              </a:endParaRPr>
            </a:p>
            <a:p>
              <a:pPr algn="ctr"/>
              <a:endParaRPr lang="en-US" sz="2400" dirty="0" smtClean="0">
                <a:solidFill>
                  <a:schemeClr val="tx2">
                    <a:lumMod val="50000"/>
                  </a:schemeClr>
                </a:solidFill>
              </a:endParaRPr>
            </a:p>
            <a:p>
              <a:pPr algn="ctr"/>
              <a:endParaRPr lang="en-US" sz="2400" dirty="0" smtClean="0">
                <a:solidFill>
                  <a:schemeClr val="tx2">
                    <a:lumMod val="50000"/>
                  </a:schemeClr>
                </a:solidFill>
              </a:endParaRPr>
            </a:p>
            <a:p>
              <a:pPr algn="ctr"/>
              <a:endParaRPr lang="en-US" sz="2400" dirty="0" smtClean="0">
                <a:solidFill>
                  <a:schemeClr val="tx2">
                    <a:lumMod val="50000"/>
                  </a:schemeClr>
                </a:solidFill>
              </a:endParaRPr>
            </a:p>
          </p:txBody>
        </p:sp>
        <p:sp>
          <p:nvSpPr>
            <p:cNvPr id="11" name="Rectangle 10"/>
            <p:cNvSpPr/>
            <p:nvPr/>
          </p:nvSpPr>
          <p:spPr>
            <a:xfrm>
              <a:off x="1925181" y="3280844"/>
              <a:ext cx="588623" cy="923330"/>
            </a:xfrm>
            <a:prstGeom prst="rect">
              <a:avLst/>
            </a:prstGeom>
            <a:noFill/>
            <a:ln>
              <a:noFill/>
            </a:ln>
            <a:effectLst/>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endParaRPr>
            </a:p>
          </p:txBody>
        </p:sp>
        <p:sp>
          <p:nvSpPr>
            <p:cNvPr id="12" name="Rectangle 11"/>
            <p:cNvSpPr/>
            <p:nvPr/>
          </p:nvSpPr>
          <p:spPr>
            <a:xfrm>
              <a:off x="4341807" y="3385347"/>
              <a:ext cx="588623" cy="923330"/>
            </a:xfrm>
            <a:prstGeom prst="rect">
              <a:avLst/>
            </a:prstGeom>
            <a:noFill/>
            <a:ln>
              <a:noFill/>
            </a:ln>
            <a:effectLst/>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endParaRPr>
            </a:p>
          </p:txBody>
        </p:sp>
        <p:sp>
          <p:nvSpPr>
            <p:cNvPr id="14" name="Rectangle 13"/>
            <p:cNvSpPr/>
            <p:nvPr/>
          </p:nvSpPr>
          <p:spPr>
            <a:xfrm>
              <a:off x="5068381" y="3653246"/>
              <a:ext cx="1515292" cy="657497"/>
            </a:xfrm>
            <a:prstGeom prst="rect">
              <a:avLst/>
            </a:prstGeom>
            <a:solidFill>
              <a:schemeClr val="bg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smtClean="0">
                  <a:solidFill>
                    <a:schemeClr val="tx2">
                      <a:lumMod val="50000"/>
                    </a:schemeClr>
                  </a:solidFill>
                </a:rPr>
                <a:t>Properties</a:t>
              </a:r>
            </a:p>
          </p:txBody>
        </p:sp>
        <p:sp>
          <p:nvSpPr>
            <p:cNvPr id="15" name="Rectangle 14"/>
            <p:cNvSpPr/>
            <p:nvPr/>
          </p:nvSpPr>
          <p:spPr>
            <a:xfrm>
              <a:off x="5077089" y="4602480"/>
              <a:ext cx="1515292" cy="657497"/>
            </a:xfrm>
            <a:prstGeom prst="rect">
              <a:avLst/>
            </a:prstGeom>
            <a:solidFill>
              <a:schemeClr val="bg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smtClean="0">
                  <a:solidFill>
                    <a:schemeClr val="tx2">
                      <a:lumMod val="50000"/>
                    </a:schemeClr>
                  </a:solidFill>
                </a:rPr>
                <a:t>Methods</a:t>
              </a:r>
            </a:p>
          </p:txBody>
        </p:sp>
        <p:sp>
          <p:nvSpPr>
            <p:cNvPr id="16" name="Rectangle 15"/>
            <p:cNvSpPr/>
            <p:nvPr/>
          </p:nvSpPr>
          <p:spPr>
            <a:xfrm>
              <a:off x="6727955" y="3446305"/>
              <a:ext cx="588623" cy="923330"/>
            </a:xfrm>
            <a:prstGeom prst="rect">
              <a:avLst/>
            </a:prstGeom>
            <a:noFill/>
            <a:ln>
              <a:noFill/>
            </a:ln>
            <a:effectLst/>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tx1">
                    <a:lumMod val="25000"/>
                    <a:lumOff val="75000"/>
                  </a:schemeClr>
                </a:solidFill>
                <a:effectLst>
                  <a:outerShdw blurRad="41275" dist="20320" dir="1800000" algn="tl" rotWithShape="0">
                    <a:srgbClr val="000000">
                      <a:alpha val="40000"/>
                    </a:srgbClr>
                  </a:outerShdw>
                </a:effectLst>
              </a:endParaRPr>
            </a:p>
          </p:txBody>
        </p:sp>
        <p:sp>
          <p:nvSpPr>
            <p:cNvPr id="17" name="Rectangle 16"/>
            <p:cNvSpPr/>
            <p:nvPr/>
          </p:nvSpPr>
          <p:spPr>
            <a:xfrm>
              <a:off x="7354384" y="3378926"/>
              <a:ext cx="1619797" cy="104938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Metadata</a:t>
              </a:r>
            </a:p>
          </p:txBody>
        </p:sp>
      </p:grpSp>
      <p:sp>
        <p:nvSpPr>
          <p:cNvPr id="20" name="TextBox 19"/>
          <p:cNvSpPr txBox="1"/>
          <p:nvPr/>
        </p:nvSpPr>
        <p:spPr>
          <a:xfrm>
            <a:off x="222069" y="1541418"/>
            <a:ext cx="8621485" cy="701731"/>
          </a:xfrm>
          <a:prstGeom prst="rect">
            <a:avLst/>
          </a:prstGeom>
          <a:noFill/>
        </p:spPr>
        <p:txBody>
          <a:bodyPr wrap="square" rtlCol="0">
            <a:spAutoFit/>
          </a:bodyPr>
          <a:lstStyle/>
          <a:p>
            <a:pPr marL="166189" indent="-166189" algn="just" defTabSz="914342">
              <a:lnSpc>
                <a:spcPct val="90000"/>
              </a:lnSpc>
              <a:spcAft>
                <a:spcPts val="600"/>
              </a:spcAft>
              <a:buClr>
                <a:schemeClr val="accent5"/>
              </a:buClr>
              <a:buFont typeface="Wingdings" pitchFamily="2" charset="2"/>
              <a:buChar char="§"/>
            </a:pPr>
            <a:r>
              <a:rPr lang="en-US" sz="2200" dirty="0" smtClean="0">
                <a:solidFill>
                  <a:schemeClr val="bg2">
                    <a:lumMod val="50000"/>
                  </a:schemeClr>
                </a:solidFill>
              </a:rPr>
              <a:t>A component contains application logic that controls  a region of the user interface (view)</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Angular Component Using </a:t>
            </a:r>
            <a:r>
              <a:rPr lang="en-US" dirty="0" err="1" smtClean="0"/>
              <a:t>TypeScript</a:t>
            </a:r>
            <a:endParaRPr lang="en-US" sz="2400" dirty="0"/>
          </a:p>
        </p:txBody>
      </p:sp>
      <p:pic>
        <p:nvPicPr>
          <p:cNvPr id="2" name="Picture 1"/>
          <p:cNvPicPr>
            <a:picLocks noChangeAspect="1"/>
          </p:cNvPicPr>
          <p:nvPr/>
        </p:nvPicPr>
        <p:blipFill>
          <a:blip r:embed="rId3"/>
          <a:stretch>
            <a:fillRect/>
          </a:stretch>
        </p:blipFill>
        <p:spPr>
          <a:xfrm>
            <a:off x="309562" y="1783461"/>
            <a:ext cx="8524875" cy="40957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Component Class</a:t>
            </a:r>
            <a:endParaRPr lang="en-US" sz="2400" dirty="0"/>
          </a:p>
        </p:txBody>
      </p:sp>
      <p:sp>
        <p:nvSpPr>
          <p:cNvPr id="2" name="Content Placeholder 1"/>
          <p:cNvSpPr>
            <a:spLocks noGrp="1"/>
          </p:cNvSpPr>
          <p:nvPr>
            <p:ph idx="1"/>
          </p:nvPr>
        </p:nvSpPr>
        <p:spPr>
          <a:xfrm>
            <a:off x="180949" y="1494766"/>
            <a:ext cx="8845484" cy="4643751"/>
          </a:xfrm>
        </p:spPr>
        <p:txBody>
          <a:bodyPr/>
          <a:lstStyle/>
          <a:p>
            <a:pPr algn="just"/>
            <a:r>
              <a:rPr lang="en-US" dirty="0" smtClean="0"/>
              <a:t>Class is a construct that allows to create a type with properties and methods.</a:t>
            </a:r>
          </a:p>
          <a:p>
            <a:pPr algn="just"/>
            <a:r>
              <a:rPr lang="en-US" dirty="0" smtClean="0"/>
              <a:t>As per convention, name the component class with a feature name then append the word </a:t>
            </a:r>
            <a:r>
              <a:rPr lang="en-US" i="1" dirty="0" smtClean="0"/>
              <a:t>component</a:t>
            </a:r>
            <a:r>
              <a:rPr lang="en-US" dirty="0" smtClean="0"/>
              <a:t> as the suffix.</a:t>
            </a:r>
          </a:p>
          <a:p>
            <a:pPr algn="just"/>
            <a:r>
              <a:rPr lang="en-US" dirty="0" smtClean="0"/>
              <a:t>Also by convention root component for an  application is called </a:t>
            </a:r>
            <a:r>
              <a:rPr lang="en-US" dirty="0" err="1" smtClean="0"/>
              <a:t>AppComponent</a:t>
            </a:r>
            <a:r>
              <a:rPr lang="en-US" dirty="0" smtClean="0"/>
              <a:t>. </a:t>
            </a:r>
          </a:p>
          <a:p>
            <a:pPr algn="just"/>
            <a:r>
              <a:rPr lang="en-US" dirty="0" smtClean="0"/>
              <a:t>Class name is used as the component name when the component is referenced in code. </a:t>
            </a:r>
          </a:p>
          <a:p>
            <a:pPr algn="just"/>
            <a:r>
              <a:rPr lang="en-US" dirty="0" smtClean="0"/>
              <a:t>export keyword exports the class; thereby making it available for use by other components of the application.</a:t>
            </a:r>
          </a:p>
        </p:txBody>
      </p:sp>
      <p:pic>
        <p:nvPicPr>
          <p:cNvPr id="78851" name="Picture 3"/>
          <p:cNvPicPr>
            <a:picLocks noChangeAspect="1" noChangeArrowheads="1"/>
          </p:cNvPicPr>
          <p:nvPr/>
        </p:nvPicPr>
        <p:blipFill>
          <a:blip r:embed="rId3"/>
          <a:srcRect/>
          <a:stretch>
            <a:fillRect/>
          </a:stretch>
        </p:blipFill>
        <p:spPr bwMode="auto">
          <a:xfrm>
            <a:off x="1597888" y="5260249"/>
            <a:ext cx="5895975" cy="85725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Component Metadata</a:t>
            </a:r>
            <a:endParaRPr lang="en-US" dirty="0"/>
          </a:p>
        </p:txBody>
      </p:sp>
      <p:sp>
        <p:nvSpPr>
          <p:cNvPr id="2" name="Content Placeholder 1"/>
          <p:cNvSpPr>
            <a:spLocks noGrp="1"/>
          </p:cNvSpPr>
          <p:nvPr>
            <p:ph idx="1"/>
          </p:nvPr>
        </p:nvSpPr>
        <p:spPr>
          <a:xfrm>
            <a:off x="180949" y="1494766"/>
            <a:ext cx="8845484" cy="4643751"/>
          </a:xfrm>
        </p:spPr>
        <p:txBody>
          <a:bodyPr/>
          <a:lstStyle/>
          <a:p>
            <a:pPr algn="just"/>
            <a:r>
              <a:rPr lang="en-US" dirty="0" smtClean="0"/>
              <a:t>A class becomes an angular component, when component meta data is given</a:t>
            </a:r>
            <a:r>
              <a:rPr lang="en-US" dirty="0"/>
              <a:t>. Metadata tells Angular how to process a class.</a:t>
            </a:r>
            <a:endParaRPr lang="en-US" dirty="0" smtClean="0"/>
          </a:p>
          <a:p>
            <a:pPr algn="just"/>
            <a:r>
              <a:rPr lang="en-US" dirty="0" smtClean="0"/>
              <a:t>Angular needs metadata to understand, how to instantiate the component, construct the view and interact with the component.</a:t>
            </a:r>
          </a:p>
          <a:p>
            <a:pPr algn="just"/>
            <a:r>
              <a:rPr lang="en-US" dirty="0" smtClean="0"/>
              <a:t>Components meta data is defined with the angular </a:t>
            </a:r>
            <a:r>
              <a:rPr lang="en-US" i="1" dirty="0" smtClean="0"/>
              <a:t>Component</a:t>
            </a:r>
            <a:r>
              <a:rPr lang="en-US" dirty="0" smtClean="0"/>
              <a:t> function. In Typescript this function is attached to the class as a decorator.</a:t>
            </a:r>
          </a:p>
          <a:p>
            <a:pPr algn="just"/>
            <a:r>
              <a:rPr lang="en-US" i="1" dirty="0" smtClean="0"/>
              <a:t>@Component </a:t>
            </a:r>
            <a:r>
              <a:rPr lang="en-US" dirty="0" smtClean="0"/>
              <a:t>decorator is used to identify the class as a component. It takes object as a parameter which has </a:t>
            </a:r>
            <a:r>
              <a:rPr lang="en-US" dirty="0" smtClean="0"/>
              <a:t>many </a:t>
            </a:r>
            <a:r>
              <a:rPr lang="en-US" dirty="0" smtClean="0"/>
              <a:t>properties like selector, template etc</a:t>
            </a:r>
          </a:p>
          <a:p>
            <a:pPr lvl="1" algn="just"/>
            <a:r>
              <a:rPr lang="en-US" dirty="0" smtClean="0"/>
              <a:t>selector defines the components directive name which is used to reference the component in HTML.</a:t>
            </a:r>
          </a:p>
          <a:p>
            <a:pPr lvl="1" algn="just"/>
            <a:r>
              <a:rPr lang="en-US" dirty="0" smtClean="0"/>
              <a:t>Whenever this directive is used in the HTML angular renders this components template</a:t>
            </a:r>
          </a:p>
          <a:p>
            <a:pPr algn="just"/>
            <a:endParaRPr lang="en-US" dirty="0" smtClean="0"/>
          </a:p>
          <a:p>
            <a:pPr algn="just"/>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Angular 2 Metadata</a:t>
            </a:r>
            <a:endParaRPr lang="en-US" dirty="0"/>
          </a:p>
        </p:txBody>
      </p:sp>
      <p:sp>
        <p:nvSpPr>
          <p:cNvPr id="2" name="Content Placeholder 1"/>
          <p:cNvSpPr>
            <a:spLocks noGrp="1"/>
          </p:cNvSpPr>
          <p:nvPr>
            <p:ph idx="1"/>
          </p:nvPr>
        </p:nvSpPr>
        <p:spPr>
          <a:xfrm>
            <a:off x="134057" y="1383323"/>
            <a:ext cx="8845484" cy="4958862"/>
          </a:xfrm>
        </p:spPr>
        <p:txBody>
          <a:bodyPr/>
          <a:lstStyle/>
          <a:p>
            <a:pPr algn="just"/>
            <a:r>
              <a:rPr lang="en-US" dirty="0" smtClean="0"/>
              <a:t>The main objective @Component decorators is to add meta-data to the application which tells Angular 2 how to process a class.</a:t>
            </a:r>
          </a:p>
          <a:p>
            <a:pPr algn="just"/>
            <a:r>
              <a:rPr lang="en-US" dirty="0" smtClean="0"/>
              <a:t>When building Angular components we can configure the following options:</a:t>
            </a:r>
          </a:p>
          <a:p>
            <a:pPr lvl="1" algn="just">
              <a:lnSpc>
                <a:spcPct val="150000"/>
              </a:lnSpc>
            </a:pPr>
            <a:r>
              <a:rPr lang="en-US" b="1" dirty="0" smtClean="0"/>
              <a:t>selector</a:t>
            </a:r>
            <a:r>
              <a:rPr lang="en-US" dirty="0" smtClean="0"/>
              <a:t> : defines the name of the HTML tag where the component resides</a:t>
            </a:r>
          </a:p>
          <a:p>
            <a:pPr lvl="1" algn="just">
              <a:lnSpc>
                <a:spcPct val="150000"/>
              </a:lnSpc>
            </a:pPr>
            <a:r>
              <a:rPr lang="en-US" b="1" dirty="0" smtClean="0"/>
              <a:t>providers</a:t>
            </a:r>
            <a:r>
              <a:rPr lang="en-US" dirty="0" smtClean="0"/>
              <a:t>: Used to pass services for the component</a:t>
            </a:r>
          </a:p>
          <a:p>
            <a:pPr lvl="1" algn="just">
              <a:lnSpc>
                <a:spcPct val="150000"/>
              </a:lnSpc>
            </a:pPr>
            <a:r>
              <a:rPr lang="en-US" b="1" dirty="0" smtClean="0"/>
              <a:t>styles</a:t>
            </a:r>
            <a:r>
              <a:rPr lang="en-US" dirty="0" smtClean="0"/>
              <a:t> : Used to style a specific component. </a:t>
            </a:r>
          </a:p>
          <a:p>
            <a:pPr lvl="1" algn="just">
              <a:lnSpc>
                <a:spcPct val="150000"/>
              </a:lnSpc>
            </a:pPr>
            <a:r>
              <a:rPr lang="en-US" b="1" dirty="0" smtClean="0"/>
              <a:t>template</a:t>
            </a:r>
            <a:r>
              <a:rPr lang="en-US" dirty="0" smtClean="0"/>
              <a:t> : This is the portion of our component that holds template. It is an integral part of the component as it allows to tie logic from component directly to a view. It can be either inline, or external template using </a:t>
            </a:r>
            <a:r>
              <a:rPr lang="en-US" b="1" dirty="0" err="1" smtClean="0"/>
              <a:t>templateUrl</a:t>
            </a:r>
            <a:r>
              <a:rPr lang="en-US" dirty="0" smtClean="0"/>
              <a:t> to link to an external template.</a:t>
            </a:r>
          </a:p>
          <a:p>
            <a:pPr lvl="1" algn="just"/>
            <a:endParaRPr lang="en-US" dirty="0" smtClean="0"/>
          </a:p>
        </p:txBody>
      </p:sp>
    </p:spTree>
    <p:extLst>
      <p:ext uri="{BB962C8B-B14F-4D97-AF65-F5344CB8AC3E}">
        <p14:creationId xmlns:p14="http://schemas.microsoft.com/office/powerpoint/2010/main" val="2858815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Creating-</a:t>
            </a:r>
            <a:r>
              <a:rPr lang="en-US" dirty="0" err="1" smtClean="0"/>
              <a:t>AppComponent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Angular 2 Introduction</a:t>
            </a:r>
            <a:endParaRPr lang="en-US" sz="2400" dirty="0"/>
          </a:p>
        </p:txBody>
      </p:sp>
      <p:sp>
        <p:nvSpPr>
          <p:cNvPr id="2" name="Content Placeholder 1"/>
          <p:cNvSpPr>
            <a:spLocks noGrp="1"/>
          </p:cNvSpPr>
          <p:nvPr>
            <p:ph idx="1"/>
          </p:nvPr>
        </p:nvSpPr>
        <p:spPr>
          <a:xfrm>
            <a:off x="145780" y="1359878"/>
            <a:ext cx="8845484" cy="4684855"/>
          </a:xfrm>
        </p:spPr>
        <p:txBody>
          <a:bodyPr/>
          <a:lstStyle/>
          <a:p>
            <a:pPr algn="just">
              <a:lnSpc>
                <a:spcPct val="150000"/>
              </a:lnSpc>
            </a:pPr>
            <a:r>
              <a:rPr lang="en-US" dirty="0" smtClean="0"/>
              <a:t>Angular 2 is the next version of Google’s massively popular MV* framework.</a:t>
            </a:r>
          </a:p>
          <a:p>
            <a:pPr algn="just">
              <a:lnSpc>
                <a:spcPct val="150000"/>
              </a:lnSpc>
            </a:pPr>
            <a:r>
              <a:rPr lang="en-US" dirty="0" smtClean="0"/>
              <a:t>Angular </a:t>
            </a:r>
            <a:r>
              <a:rPr lang="en-US" dirty="0"/>
              <a:t>2 is a framework to help us build client applications in HTML and either JavaScript or a language (like Dart or TypeScript) that compiles to JavaScript.</a:t>
            </a:r>
            <a:endParaRPr lang="en-US" dirty="0" smtClean="0"/>
          </a:p>
          <a:p>
            <a:pPr algn="just">
              <a:lnSpc>
                <a:spcPct val="150000"/>
              </a:lnSpc>
            </a:pPr>
            <a:r>
              <a:rPr lang="en-US" dirty="0" smtClean="0"/>
              <a:t>Angular 2 comes with almost everything required to build a complicated frontend web or mobile apps, from powerful templates to fast rendering, data management, HTTP services, form handling, and so much more.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Template</a:t>
            </a:r>
            <a:endParaRPr lang="en-US" dirty="0"/>
          </a:p>
        </p:txBody>
      </p:sp>
      <p:sp>
        <p:nvSpPr>
          <p:cNvPr id="2" name="Content Placeholder 1"/>
          <p:cNvSpPr>
            <a:spLocks noGrp="1"/>
          </p:cNvSpPr>
          <p:nvPr>
            <p:ph idx="1"/>
          </p:nvPr>
        </p:nvSpPr>
        <p:spPr>
          <a:xfrm>
            <a:off x="134057" y="1441937"/>
            <a:ext cx="8845484" cy="4900248"/>
          </a:xfrm>
        </p:spPr>
        <p:txBody>
          <a:bodyPr/>
          <a:lstStyle/>
          <a:p>
            <a:pPr algn="just"/>
            <a:r>
              <a:rPr lang="en-US" dirty="0" smtClean="0"/>
              <a:t>Template are mostly HTML which is used to tell Angular how to render the component.</a:t>
            </a:r>
          </a:p>
          <a:p>
            <a:pPr algn="just"/>
            <a:r>
              <a:rPr lang="en-US" dirty="0" smtClean="0"/>
              <a:t>Template for a component can be created using </a:t>
            </a:r>
          </a:p>
          <a:p>
            <a:pPr lvl="1" algn="just"/>
            <a:r>
              <a:rPr lang="en-US" dirty="0" smtClean="0"/>
              <a:t>Inline template (Embedded template string)</a:t>
            </a:r>
          </a:p>
          <a:p>
            <a:pPr lvl="1" algn="just"/>
            <a:r>
              <a:rPr lang="en-US" dirty="0" smtClean="0"/>
              <a:t>Linked template (Template provided in external html file)</a:t>
            </a:r>
          </a:p>
          <a:p>
            <a:pPr algn="just"/>
            <a:r>
              <a:rPr lang="en-US" dirty="0" smtClean="0"/>
              <a:t>Inline </a:t>
            </a:r>
            <a:r>
              <a:rPr lang="en-US" dirty="0"/>
              <a:t>template </a:t>
            </a:r>
            <a:r>
              <a:rPr lang="en-US" dirty="0" smtClean="0"/>
              <a:t>can be defined with </a:t>
            </a:r>
            <a:r>
              <a:rPr lang="en-US" b="1" i="1" dirty="0" smtClean="0"/>
              <a:t>template</a:t>
            </a:r>
            <a:r>
              <a:rPr lang="en-US" dirty="0" smtClean="0"/>
              <a:t> property using </a:t>
            </a:r>
            <a:r>
              <a:rPr lang="en-US" dirty="0"/>
              <a:t>a single or double quotes </a:t>
            </a:r>
            <a:r>
              <a:rPr lang="en-US" dirty="0" smtClean="0"/>
              <a:t>or with </a:t>
            </a:r>
            <a:r>
              <a:rPr lang="en-US" dirty="0"/>
              <a:t>a multiline string by enclosing the HTML </a:t>
            </a:r>
            <a:r>
              <a:rPr lang="en-US" dirty="0" smtClean="0"/>
              <a:t>in ES </a:t>
            </a:r>
            <a:r>
              <a:rPr lang="en-US" dirty="0"/>
              <a:t>2015 </a:t>
            </a:r>
            <a:r>
              <a:rPr lang="en-US" dirty="0" smtClean="0"/>
              <a:t>back ticks.</a:t>
            </a:r>
          </a:p>
          <a:p>
            <a:pPr lvl="1" algn="just"/>
            <a:r>
              <a:rPr lang="en-US" dirty="0" smtClean="0"/>
              <a:t>Back ticks allows to compose multiline string which makes the HTML more readable.</a:t>
            </a:r>
          </a:p>
          <a:p>
            <a:pPr algn="just"/>
            <a:r>
              <a:rPr lang="en-US" dirty="0" smtClean="0"/>
              <a:t>Linked </a:t>
            </a:r>
            <a:r>
              <a:rPr lang="en-US" dirty="0"/>
              <a:t>template </a:t>
            </a:r>
            <a:r>
              <a:rPr lang="en-US" dirty="0" smtClean="0"/>
              <a:t>is used to define the </a:t>
            </a:r>
            <a:r>
              <a:rPr lang="en-US" dirty="0"/>
              <a:t>HTML in its own </a:t>
            </a:r>
            <a:r>
              <a:rPr lang="en-US" dirty="0" smtClean="0"/>
              <a:t>file by providing the URL of the HTML file using </a:t>
            </a:r>
            <a:r>
              <a:rPr lang="en-US" b="1" i="1" dirty="0" err="1" smtClean="0"/>
              <a:t>templateUrl</a:t>
            </a:r>
            <a:r>
              <a:rPr lang="en-US" dirty="0" smtClean="0"/>
              <a:t> property.</a:t>
            </a:r>
          </a:p>
          <a:p>
            <a:pPr lvl="1" algn="just"/>
            <a:r>
              <a:rPr lang="en-US" dirty="0" smtClean="0"/>
              <a:t>Path </a:t>
            </a:r>
            <a:r>
              <a:rPr lang="en-US" dirty="0"/>
              <a:t>provided in </a:t>
            </a:r>
            <a:r>
              <a:rPr lang="en-US" dirty="0" err="1"/>
              <a:t>templateUrl</a:t>
            </a:r>
            <a:r>
              <a:rPr lang="en-US" dirty="0"/>
              <a:t> property </a:t>
            </a:r>
            <a:r>
              <a:rPr lang="en-US" dirty="0" smtClean="0"/>
              <a:t>is </a:t>
            </a:r>
            <a:r>
              <a:rPr lang="en-US" dirty="0"/>
              <a:t>relative to the application root which is usually the location of the index.html</a:t>
            </a:r>
            <a:endParaRPr lang="en-US" dirty="0" smtClean="0"/>
          </a:p>
        </p:txBody>
      </p:sp>
    </p:spTree>
    <p:extLst>
      <p:ext uri="{BB962C8B-B14F-4D97-AF65-F5344CB8AC3E}">
        <p14:creationId xmlns:p14="http://schemas.microsoft.com/office/powerpoint/2010/main" val="2858815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InlineTemplate</a:t>
            </a:r>
            <a:endParaRPr lang="en-US" dirty="0" smtClean="0"/>
          </a:p>
          <a:p>
            <a:r>
              <a:rPr lang="en-US" dirty="0" err="1"/>
              <a:t>LinkedTemplate</a:t>
            </a:r>
            <a:endParaRPr lang="en-US" dirty="0"/>
          </a:p>
        </p:txBody>
      </p:sp>
    </p:spTree>
    <p:extLst>
      <p:ext uri="{BB962C8B-B14F-4D97-AF65-F5344CB8AC3E}">
        <p14:creationId xmlns:p14="http://schemas.microsoft.com/office/powerpoint/2010/main" val="2150151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Component Styles</a:t>
            </a:r>
            <a:endParaRPr lang="en-US" dirty="0"/>
          </a:p>
        </p:txBody>
      </p:sp>
      <p:sp>
        <p:nvSpPr>
          <p:cNvPr id="2" name="Content Placeholder 1"/>
          <p:cNvSpPr>
            <a:spLocks noGrp="1"/>
          </p:cNvSpPr>
          <p:nvPr>
            <p:ph idx="1"/>
          </p:nvPr>
        </p:nvSpPr>
        <p:spPr>
          <a:xfrm>
            <a:off x="134057" y="1441937"/>
            <a:ext cx="8845484" cy="4900248"/>
          </a:xfrm>
        </p:spPr>
        <p:txBody>
          <a:bodyPr/>
          <a:lstStyle/>
          <a:p>
            <a:pPr algn="just"/>
            <a:r>
              <a:rPr lang="en-US" dirty="0"/>
              <a:t>Angular 2 applications are styled with regular </a:t>
            </a:r>
            <a:r>
              <a:rPr lang="en-US" dirty="0" smtClean="0"/>
              <a:t>CSS. i.e. CSS </a:t>
            </a:r>
            <a:r>
              <a:rPr lang="en-US" dirty="0"/>
              <a:t>stylesheets, selectors, rules, and media queries </a:t>
            </a:r>
            <a:r>
              <a:rPr lang="en-US" dirty="0" smtClean="0"/>
              <a:t>can be directly applied.</a:t>
            </a:r>
          </a:p>
          <a:p>
            <a:pPr algn="just"/>
            <a:r>
              <a:rPr lang="en-US" dirty="0"/>
              <a:t>Angular </a:t>
            </a:r>
            <a:r>
              <a:rPr lang="en-US" dirty="0" smtClean="0"/>
              <a:t>2 has </a:t>
            </a:r>
            <a:r>
              <a:rPr lang="en-US" dirty="0"/>
              <a:t>the ability to </a:t>
            </a:r>
            <a:r>
              <a:rPr lang="en-US" dirty="0" smtClean="0"/>
              <a:t>encapsulate component </a:t>
            </a:r>
            <a:r>
              <a:rPr lang="en-US" dirty="0"/>
              <a:t>styles with </a:t>
            </a:r>
            <a:r>
              <a:rPr lang="en-US" dirty="0" smtClean="0"/>
              <a:t>components enables </a:t>
            </a:r>
            <a:r>
              <a:rPr lang="en-US" dirty="0"/>
              <a:t>more modular design than regular stylesheets</a:t>
            </a:r>
            <a:r>
              <a:rPr lang="en-US" dirty="0" smtClean="0"/>
              <a:t>.</a:t>
            </a:r>
          </a:p>
          <a:p>
            <a:pPr algn="just"/>
            <a:r>
              <a:rPr lang="en-US" dirty="0" smtClean="0"/>
              <a:t>In Angular 2 component, CSS styles can be defined like HTML template in several ways</a:t>
            </a:r>
          </a:p>
          <a:p>
            <a:pPr lvl="1" algn="just"/>
            <a:r>
              <a:rPr lang="en-US" dirty="0" smtClean="0"/>
              <a:t>As inline style </a:t>
            </a:r>
            <a:r>
              <a:rPr lang="en-US" dirty="0"/>
              <a:t>in the template </a:t>
            </a:r>
            <a:r>
              <a:rPr lang="en-US" dirty="0" smtClean="0"/>
              <a:t>HTML</a:t>
            </a:r>
          </a:p>
          <a:p>
            <a:pPr lvl="1" algn="just"/>
            <a:r>
              <a:rPr lang="en-US" dirty="0"/>
              <a:t>Template Link Tags</a:t>
            </a:r>
          </a:p>
          <a:p>
            <a:pPr lvl="1" algn="just"/>
            <a:r>
              <a:rPr lang="en-US" dirty="0"/>
              <a:t>B</a:t>
            </a:r>
            <a:r>
              <a:rPr lang="en-US" dirty="0" smtClean="0"/>
              <a:t>y </a:t>
            </a:r>
            <a:r>
              <a:rPr lang="en-US" dirty="0"/>
              <a:t>setting </a:t>
            </a:r>
            <a:r>
              <a:rPr lang="en-US" b="1" i="1" dirty="0"/>
              <a:t>styles</a:t>
            </a:r>
            <a:r>
              <a:rPr lang="en-US" dirty="0"/>
              <a:t> or </a:t>
            </a:r>
            <a:r>
              <a:rPr lang="en-US" b="1" i="1" dirty="0" err="1"/>
              <a:t>styleUrls</a:t>
            </a:r>
            <a:r>
              <a:rPr lang="en-US" dirty="0"/>
              <a:t> </a:t>
            </a:r>
            <a:r>
              <a:rPr lang="en-US" dirty="0" smtClean="0"/>
              <a:t>metadata</a:t>
            </a:r>
            <a:endParaRPr lang="en-US" dirty="0"/>
          </a:p>
        </p:txBody>
      </p:sp>
    </p:spTree>
    <p:extLst>
      <p:ext uri="{BB962C8B-B14F-4D97-AF65-F5344CB8AC3E}">
        <p14:creationId xmlns:p14="http://schemas.microsoft.com/office/powerpoint/2010/main" val="1936492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a:t>ComponentStyles</a:t>
            </a:r>
            <a:endParaRPr lang="en-US" dirty="0"/>
          </a:p>
        </p:txBody>
      </p:sp>
    </p:spTree>
    <p:extLst>
      <p:ext uri="{BB962C8B-B14F-4D97-AF65-F5344CB8AC3E}">
        <p14:creationId xmlns:p14="http://schemas.microsoft.com/office/powerpoint/2010/main" val="4065374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gn="just"/>
            <a:r>
              <a:rPr lang="en-US" dirty="0"/>
              <a:t>Every application must bootstrap at least one component, the root application component</a:t>
            </a:r>
            <a:r>
              <a:rPr lang="en-US" dirty="0" smtClean="0"/>
              <a:t>.</a:t>
            </a:r>
          </a:p>
          <a:p>
            <a:pPr algn="just"/>
            <a:r>
              <a:rPr lang="en-US" dirty="0"/>
              <a:t>As a best practice, We need to launch the application by bootstrapping the </a:t>
            </a:r>
            <a:r>
              <a:rPr lang="en-US" dirty="0" err="1"/>
              <a:t>AppModule</a:t>
            </a:r>
            <a:r>
              <a:rPr lang="en-US" dirty="0"/>
              <a:t> in the </a:t>
            </a:r>
            <a:r>
              <a:rPr lang="en-US" dirty="0" err="1"/>
              <a:t>main.ts</a:t>
            </a:r>
            <a:r>
              <a:rPr lang="en-US" dirty="0"/>
              <a:t> file</a:t>
            </a:r>
            <a:r>
              <a:rPr lang="en-US" dirty="0" smtClean="0"/>
              <a:t>.</a:t>
            </a:r>
          </a:p>
          <a:p>
            <a:pPr algn="just"/>
            <a:r>
              <a:rPr lang="en-US" dirty="0"/>
              <a:t>The bootstrap array should be used only in root application module i.e. </a:t>
            </a:r>
            <a:r>
              <a:rPr lang="en-US" dirty="0" err="1" smtClean="0"/>
              <a:t>AppModule</a:t>
            </a:r>
            <a:endParaRPr lang="en-US" dirty="0" smtClean="0"/>
          </a:p>
          <a:p>
            <a:pPr algn="just"/>
            <a:r>
              <a:rPr lang="en-US" dirty="0" err="1"/>
              <a:t>NgModule</a:t>
            </a:r>
            <a:r>
              <a:rPr lang="en-US" dirty="0"/>
              <a:t> is a way to organize the dependencies for compiler and dependency </a:t>
            </a:r>
            <a:r>
              <a:rPr lang="en-US" dirty="0" smtClean="0"/>
              <a:t>injection.</a:t>
            </a:r>
          </a:p>
          <a:p>
            <a:pPr algn="just"/>
            <a:r>
              <a:rPr lang="en-US" dirty="0" err="1" smtClean="0"/>
              <a:t>NgModule</a:t>
            </a:r>
            <a:r>
              <a:rPr lang="en-US" dirty="0" smtClean="0"/>
              <a:t> </a:t>
            </a:r>
            <a:r>
              <a:rPr lang="en-US" dirty="0"/>
              <a:t>can import other modules as dependencies</a:t>
            </a:r>
          </a:p>
          <a:p>
            <a:pPr algn="just"/>
            <a:r>
              <a:rPr lang="en-US" dirty="0" smtClean="0"/>
              <a:t>Angular </a:t>
            </a:r>
            <a:r>
              <a:rPr lang="en-US" dirty="0"/>
              <a:t>uses a library called </a:t>
            </a:r>
            <a:r>
              <a:rPr lang="en-US" b="1" i="1" dirty="0" smtClean="0"/>
              <a:t>Zone.js</a:t>
            </a:r>
            <a:r>
              <a:rPr lang="en-US" dirty="0" smtClean="0"/>
              <a:t> </a:t>
            </a:r>
            <a:r>
              <a:rPr lang="en-US" dirty="0"/>
              <a:t>to automatically detect the things changed and trigger the change detection mechanism</a:t>
            </a:r>
          </a:p>
        </p:txBody>
      </p:sp>
    </p:spTree>
    <p:extLst>
      <p:ext uri="{BB962C8B-B14F-4D97-AF65-F5344CB8AC3E}">
        <p14:creationId xmlns:p14="http://schemas.microsoft.com/office/powerpoint/2010/main" val="3414548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gn="just"/>
            <a:r>
              <a:rPr lang="en-US" dirty="0"/>
              <a:t>Every component must be declared in some </a:t>
            </a:r>
            <a:r>
              <a:rPr lang="en-US" dirty="0" err="1" smtClean="0"/>
              <a:t>NgModule</a:t>
            </a:r>
            <a:r>
              <a:rPr lang="en-US" dirty="0"/>
              <a:t> </a:t>
            </a:r>
            <a:r>
              <a:rPr lang="en-US" dirty="0" smtClean="0"/>
              <a:t>and a component </a:t>
            </a:r>
            <a:r>
              <a:rPr lang="en-US" dirty="0"/>
              <a:t>can belong to </a:t>
            </a:r>
            <a:r>
              <a:rPr lang="en-US" dirty="0" smtClean="0"/>
              <a:t>one and only </a:t>
            </a:r>
            <a:r>
              <a:rPr lang="en-US" dirty="0"/>
              <a:t>one </a:t>
            </a:r>
            <a:r>
              <a:rPr lang="en-US" dirty="0" err="1"/>
              <a:t>NgModule</a:t>
            </a:r>
            <a:endParaRPr lang="en-US" dirty="0" smtClean="0"/>
          </a:p>
          <a:p>
            <a:pPr algn="just"/>
            <a:r>
              <a:rPr lang="en-US" dirty="0"/>
              <a:t>exports key is nothing but the list of public components for </a:t>
            </a:r>
            <a:r>
              <a:rPr lang="en-US" dirty="0" err="1" smtClean="0"/>
              <a:t>NgModule</a:t>
            </a:r>
            <a:r>
              <a:rPr lang="en-US" dirty="0" smtClean="0"/>
              <a:t>.</a:t>
            </a:r>
          </a:p>
          <a:p>
            <a:pPr algn="just"/>
            <a:r>
              <a:rPr lang="en-US" dirty="0"/>
              <a:t>Angular2 Application is a tree of components and </a:t>
            </a:r>
            <a:r>
              <a:rPr lang="en-US" dirty="0" smtClean="0"/>
              <a:t>the </a:t>
            </a:r>
            <a:r>
              <a:rPr lang="en-US" dirty="0"/>
              <a:t>top level component is nothing but the </a:t>
            </a:r>
            <a:r>
              <a:rPr lang="en-US" dirty="0" smtClean="0"/>
              <a:t>application.</a:t>
            </a:r>
          </a:p>
          <a:p>
            <a:pPr algn="just"/>
            <a:r>
              <a:rPr lang="en-US" dirty="0"/>
              <a:t>Components are </a:t>
            </a:r>
            <a:r>
              <a:rPr lang="en-US" dirty="0" err="1" smtClean="0"/>
              <a:t>Composable</a:t>
            </a:r>
            <a:r>
              <a:rPr lang="en-US" dirty="0" smtClean="0"/>
              <a:t>.</a:t>
            </a:r>
          </a:p>
          <a:p>
            <a:pPr algn="just"/>
            <a:r>
              <a:rPr lang="en-US" dirty="0"/>
              <a:t>Template for a component can be created using </a:t>
            </a:r>
            <a:r>
              <a:rPr lang="en-US" dirty="0" err="1" smtClean="0"/>
              <a:t>InlineTemplate</a:t>
            </a:r>
            <a:r>
              <a:rPr lang="en-US" dirty="0" smtClean="0"/>
              <a:t> and </a:t>
            </a:r>
            <a:r>
              <a:rPr lang="en-US" dirty="0" err="1" smtClean="0"/>
              <a:t>LinkedTemplate</a:t>
            </a:r>
            <a:r>
              <a:rPr lang="en-US" dirty="0" smtClean="0"/>
              <a:t> using template and </a:t>
            </a:r>
            <a:r>
              <a:rPr lang="en-US" dirty="0" err="1" smtClean="0"/>
              <a:t>templateUrl</a:t>
            </a:r>
            <a:r>
              <a:rPr lang="en-US" dirty="0" smtClean="0"/>
              <a:t> respectively.</a:t>
            </a:r>
          </a:p>
          <a:p>
            <a:pPr algn="just"/>
            <a:r>
              <a:rPr lang="en-US" b="1" dirty="0"/>
              <a:t>s</a:t>
            </a:r>
            <a:r>
              <a:rPr lang="en-US" b="1" dirty="0" smtClean="0"/>
              <a:t>tyles</a:t>
            </a:r>
            <a:r>
              <a:rPr lang="en-US" dirty="0" smtClean="0"/>
              <a:t> and </a:t>
            </a:r>
            <a:r>
              <a:rPr lang="en-US" b="1" dirty="0" err="1"/>
              <a:t>s</a:t>
            </a:r>
            <a:r>
              <a:rPr lang="en-US" b="1" dirty="0" err="1" smtClean="0"/>
              <a:t>tyleUrls</a:t>
            </a:r>
            <a:r>
              <a:rPr lang="en-US" dirty="0" smtClean="0"/>
              <a:t> keys are used in components to work with styles in Angular 2 </a:t>
            </a:r>
            <a:endParaRPr lang="en-US" dirty="0"/>
          </a:p>
          <a:p>
            <a:pPr algn="just"/>
            <a:endParaRPr lang="en-US" dirty="0" smtClean="0"/>
          </a:p>
        </p:txBody>
      </p:sp>
    </p:spTree>
    <p:extLst>
      <p:ext uri="{BB962C8B-B14F-4D97-AF65-F5344CB8AC3E}">
        <p14:creationId xmlns:p14="http://schemas.microsoft.com/office/powerpoint/2010/main" val="1379006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Why Angular</a:t>
            </a:r>
            <a:endParaRPr lang="en-US" sz="2400" dirty="0"/>
          </a:p>
        </p:txBody>
      </p:sp>
      <p:sp>
        <p:nvSpPr>
          <p:cNvPr id="2" name="Content Placeholder 1"/>
          <p:cNvSpPr>
            <a:spLocks noGrp="1"/>
          </p:cNvSpPr>
          <p:nvPr>
            <p:ph idx="1"/>
          </p:nvPr>
        </p:nvSpPr>
        <p:spPr>
          <a:xfrm>
            <a:off x="180949" y="1494766"/>
            <a:ext cx="8845484" cy="4643751"/>
          </a:xfrm>
        </p:spPr>
        <p:txBody>
          <a:bodyPr/>
          <a:lstStyle/>
          <a:p>
            <a:pPr algn="just">
              <a:spcBef>
                <a:spcPts val="600"/>
              </a:spcBef>
            </a:pPr>
            <a:r>
              <a:rPr lang="en-US" dirty="0" smtClean="0"/>
              <a:t>Angular makes HTML more expressive, It powers up HTML with features such as if conditions, for loops and local variables.</a:t>
            </a:r>
          </a:p>
          <a:p>
            <a:pPr algn="just">
              <a:spcBef>
                <a:spcPts val="600"/>
              </a:spcBef>
            </a:pPr>
            <a:r>
              <a:rPr lang="en-US" dirty="0" smtClean="0"/>
              <a:t>Angular has powerful data binding. We can easily display fields from our data model, track changes and process updates from the user.</a:t>
            </a:r>
          </a:p>
          <a:p>
            <a:pPr algn="just">
              <a:spcBef>
                <a:spcPts val="600"/>
              </a:spcBef>
            </a:pPr>
            <a:r>
              <a:rPr lang="en-US" dirty="0" smtClean="0"/>
              <a:t>Angular promotes modularity by design so that the applications become a set of building blocks making it easier to create and reuse contents.</a:t>
            </a:r>
          </a:p>
          <a:p>
            <a:pPr algn="just">
              <a:spcBef>
                <a:spcPts val="600"/>
              </a:spcBef>
            </a:pPr>
            <a:r>
              <a:rPr lang="en-US" dirty="0" smtClean="0"/>
              <a:t>Angular has built-in support for communication with a backend service this makes it easy for Web applications to integrate with the backend service to GET and POST data or execute server side business logic.</a:t>
            </a: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Why Angular</a:t>
            </a:r>
            <a:endParaRPr lang="en-US" sz="2400" dirty="0"/>
          </a:p>
        </p:txBody>
      </p:sp>
      <p:pic>
        <p:nvPicPr>
          <p:cNvPr id="50178" name="Picture 2" descr="fimg"/>
          <p:cNvPicPr>
            <a:picLocks noChangeAspect="1" noChangeArrowheads="1"/>
          </p:cNvPicPr>
          <p:nvPr/>
        </p:nvPicPr>
        <p:blipFill>
          <a:blip r:embed="rId3"/>
          <a:srcRect/>
          <a:stretch>
            <a:fillRect/>
          </a:stretch>
        </p:blipFill>
        <p:spPr bwMode="auto">
          <a:xfrm>
            <a:off x="2023563" y="1373323"/>
            <a:ext cx="4676775" cy="46577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Why Angular 2</a:t>
            </a:r>
            <a:endParaRPr lang="en-US" sz="2400" dirty="0"/>
          </a:p>
        </p:txBody>
      </p:sp>
      <p:sp>
        <p:nvSpPr>
          <p:cNvPr id="2" name="Content Placeholder 1"/>
          <p:cNvSpPr>
            <a:spLocks noGrp="1"/>
          </p:cNvSpPr>
          <p:nvPr>
            <p:ph idx="1"/>
          </p:nvPr>
        </p:nvSpPr>
        <p:spPr>
          <a:xfrm>
            <a:off x="180949" y="1494766"/>
            <a:ext cx="8845484" cy="4643751"/>
          </a:xfrm>
        </p:spPr>
        <p:txBody>
          <a:bodyPr/>
          <a:lstStyle/>
          <a:p>
            <a:pPr algn="just"/>
            <a:r>
              <a:rPr lang="en-US" dirty="0" smtClean="0"/>
              <a:t>Angular 2 was built for speed, It has faster initial loads faster change detection and improved rendering times.</a:t>
            </a:r>
          </a:p>
          <a:p>
            <a:pPr algn="just"/>
            <a:r>
              <a:rPr lang="en-US" dirty="0" smtClean="0"/>
              <a:t>Angular 2 is modern it takes advantage of features provided in the latest JavaScript standards such as classes, modules and decorators.</a:t>
            </a:r>
          </a:p>
          <a:p>
            <a:pPr algn="just"/>
            <a:r>
              <a:rPr lang="en-US" dirty="0" smtClean="0"/>
              <a:t>It leverages web component technologies for building reusable user interface widgets.</a:t>
            </a:r>
          </a:p>
          <a:p>
            <a:pPr algn="just"/>
            <a:r>
              <a:rPr lang="en-US" dirty="0" smtClean="0"/>
              <a:t>It supports both modern and legacy browsers like Chrome, Firefox and Internet Explorer back to IE 9.</a:t>
            </a:r>
          </a:p>
          <a:p>
            <a:pPr algn="just"/>
            <a:r>
              <a:rPr lang="en-US" dirty="0" smtClean="0"/>
              <a:t>It has a simplified API. It has fewer built-in directives to learn simple binding and a lower overall concept count.</a:t>
            </a:r>
          </a:p>
          <a:p>
            <a:pPr algn="just"/>
            <a:r>
              <a:rPr lang="en-US" dirty="0" smtClean="0"/>
              <a:t>It enhances productivity to improve day to day workflows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Angular 2 Code Editors</a:t>
            </a:r>
            <a:endParaRPr lang="en-US" sz="2400" dirty="0"/>
          </a:p>
        </p:txBody>
      </p:sp>
      <p:graphicFrame>
        <p:nvGraphicFramePr>
          <p:cNvPr id="6" name="Diagram 5"/>
          <p:cNvGraphicFramePr/>
          <p:nvPr>
            <p:extLst>
              <p:ext uri="{D42A27DB-BD31-4B8C-83A1-F6EECF244321}">
                <p14:modId xmlns:p14="http://schemas.microsoft.com/office/powerpoint/2010/main" val="2715715316"/>
              </p:ext>
            </p:extLst>
          </p:nvPr>
        </p:nvGraphicFramePr>
        <p:xfrm>
          <a:off x="58616" y="1312984"/>
          <a:ext cx="8757137" cy="5087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Language Choice</a:t>
            </a:r>
            <a:endParaRPr lang="en-US" sz="2400" dirty="0"/>
          </a:p>
        </p:txBody>
      </p:sp>
      <p:graphicFrame>
        <p:nvGraphicFramePr>
          <p:cNvPr id="5" name="Content Placeholder 4"/>
          <p:cNvGraphicFramePr>
            <a:graphicFrameLocks noGrp="1"/>
          </p:cNvGraphicFramePr>
          <p:nvPr>
            <p:ph idx="1"/>
          </p:nvPr>
        </p:nvGraphicFramePr>
        <p:xfrm>
          <a:off x="117567" y="1495425"/>
          <a:ext cx="8845550" cy="4643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Angular 2 Dependencies</a:t>
            </a:r>
            <a:endParaRPr lang="en-US" sz="2400" dirty="0"/>
          </a:p>
        </p:txBody>
      </p:sp>
      <p:sp>
        <p:nvSpPr>
          <p:cNvPr id="2" name="Content Placeholder 1"/>
          <p:cNvSpPr>
            <a:spLocks noGrp="1"/>
          </p:cNvSpPr>
          <p:nvPr>
            <p:ph idx="1"/>
          </p:nvPr>
        </p:nvSpPr>
        <p:spPr>
          <a:xfrm>
            <a:off x="180949" y="1494766"/>
            <a:ext cx="8845484" cy="4643751"/>
          </a:xfrm>
        </p:spPr>
        <p:txBody>
          <a:bodyPr/>
          <a:lstStyle/>
          <a:p>
            <a:pPr algn="just"/>
            <a:r>
              <a:rPr lang="en-US" dirty="0"/>
              <a:t>To run Angular 2, we depend on these four libraries:.</a:t>
            </a:r>
            <a:endParaRPr lang="en-US" dirty="0" smtClean="0"/>
          </a:p>
          <a:p>
            <a:pPr algn="just"/>
            <a:endParaRPr lang="en-US" dirty="0"/>
          </a:p>
        </p:txBody>
      </p:sp>
      <p:graphicFrame>
        <p:nvGraphicFramePr>
          <p:cNvPr id="8" name="Diagram 7"/>
          <p:cNvGraphicFramePr/>
          <p:nvPr>
            <p:extLst>
              <p:ext uri="{D42A27DB-BD31-4B8C-83A1-F6EECF244321}">
                <p14:modId xmlns:p14="http://schemas.microsoft.com/office/powerpoint/2010/main" val="1666541053"/>
              </p:ext>
            </p:extLst>
          </p:nvPr>
        </p:nvGraphicFramePr>
        <p:xfrm>
          <a:off x="1555691" y="207451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6447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Building Blocks of an Angular 2 </a:t>
            </a:r>
            <a:endParaRPr lang="en-US" sz="2400" dirty="0"/>
          </a:p>
        </p:txBody>
      </p:sp>
      <p:grpSp>
        <p:nvGrpSpPr>
          <p:cNvPr id="34" name="Group 33"/>
          <p:cNvGrpSpPr/>
          <p:nvPr/>
        </p:nvGrpSpPr>
        <p:grpSpPr>
          <a:xfrm>
            <a:off x="669141" y="1277815"/>
            <a:ext cx="8105663" cy="4970584"/>
            <a:chOff x="368701" y="848190"/>
            <a:chExt cx="8731190" cy="6009173"/>
          </a:xfrm>
        </p:grpSpPr>
        <p:pic>
          <p:nvPicPr>
            <p:cNvPr id="14" name="Picture 2" descr="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350" y="1308979"/>
              <a:ext cx="6460846" cy="328439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392104" y="5587444"/>
              <a:ext cx="8081586" cy="1269919"/>
              <a:chOff x="392104" y="5587444"/>
              <a:chExt cx="8081586" cy="1269919"/>
            </a:xfrm>
          </p:grpSpPr>
          <p:sp>
            <p:nvSpPr>
              <p:cNvPr id="16" name="Rounded Rectangle 15"/>
              <p:cNvSpPr/>
              <p:nvPr/>
            </p:nvSpPr>
            <p:spPr bwMode="auto">
              <a:xfrm>
                <a:off x="7557107" y="6047112"/>
                <a:ext cx="903956" cy="424591"/>
              </a:xfrm>
              <a:prstGeom prst="roundRect">
                <a:avLst>
                  <a:gd name="adj" fmla="val 27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System</a:t>
                </a:r>
              </a:p>
            </p:txBody>
          </p:sp>
          <p:sp>
            <p:nvSpPr>
              <p:cNvPr id="17" name="Rounded Rectangle 16"/>
              <p:cNvSpPr/>
              <p:nvPr/>
            </p:nvSpPr>
            <p:spPr bwMode="auto">
              <a:xfrm>
                <a:off x="2135124" y="6537682"/>
                <a:ext cx="6338566" cy="319681"/>
              </a:xfrm>
              <a:prstGeom prst="roundRect">
                <a:avLst>
                  <a:gd name="adj" fmla="val 27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shim</a:t>
                </a:r>
              </a:p>
            </p:txBody>
          </p:sp>
          <p:sp>
            <p:nvSpPr>
              <p:cNvPr id="18" name="Rounded Rectangle 17"/>
              <p:cNvSpPr/>
              <p:nvPr/>
            </p:nvSpPr>
            <p:spPr bwMode="auto">
              <a:xfrm>
                <a:off x="5741419" y="6051784"/>
                <a:ext cx="903956" cy="424591"/>
              </a:xfrm>
              <a:prstGeom prst="roundRect">
                <a:avLst>
                  <a:gd name="adj" fmla="val 27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Zone</a:t>
                </a:r>
              </a:p>
            </p:txBody>
          </p:sp>
          <p:sp>
            <p:nvSpPr>
              <p:cNvPr id="19" name="Rounded Rectangle 18"/>
              <p:cNvSpPr/>
              <p:nvPr/>
            </p:nvSpPr>
            <p:spPr bwMode="auto">
              <a:xfrm>
                <a:off x="3925731" y="6051784"/>
                <a:ext cx="903956" cy="424591"/>
              </a:xfrm>
              <a:prstGeom prst="roundRect">
                <a:avLst>
                  <a:gd name="adj" fmla="val 27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Reflect</a:t>
                </a:r>
              </a:p>
            </p:txBody>
          </p:sp>
          <p:sp>
            <p:nvSpPr>
              <p:cNvPr id="20" name="Rounded Rectangle 19"/>
              <p:cNvSpPr/>
              <p:nvPr/>
            </p:nvSpPr>
            <p:spPr bwMode="auto">
              <a:xfrm>
                <a:off x="2110042" y="6051784"/>
                <a:ext cx="903956" cy="424591"/>
              </a:xfrm>
              <a:prstGeom prst="roundRect">
                <a:avLst>
                  <a:gd name="adj" fmla="val 27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Rx</a:t>
                </a:r>
              </a:p>
            </p:txBody>
          </p:sp>
          <p:sp>
            <p:nvSpPr>
              <p:cNvPr id="22" name="Rectangle 21"/>
              <p:cNvSpPr/>
              <p:nvPr/>
            </p:nvSpPr>
            <p:spPr>
              <a:xfrm>
                <a:off x="392104" y="5587444"/>
                <a:ext cx="906723" cy="307778"/>
              </a:xfrm>
              <a:prstGeom prst="rect">
                <a:avLst/>
              </a:prstGeom>
              <a:noFill/>
            </p:spPr>
            <p:txBody>
              <a:bodyPr wrap="none" lIns="91440" tIns="45720" rIns="91440" bIns="45720">
                <a:spAutoFit/>
              </a:bodyPr>
              <a:lstStyle/>
              <a:p>
                <a:pPr algn="ctr"/>
                <a:r>
                  <a:rPr lang="en-US" sz="1400" b="1" dirty="0" smtClean="0">
                    <a:ln w="0"/>
                    <a:effectLst>
                      <a:outerShdw blurRad="38100" dist="19050" dir="2700000" algn="tl" rotWithShape="0">
                        <a:schemeClr val="dk1">
                          <a:alpha val="40000"/>
                        </a:schemeClr>
                      </a:outerShdw>
                    </a:effectLst>
                  </a:rPr>
                  <a:t>Libraries</a:t>
                </a:r>
                <a:endParaRPr lang="en-US" sz="1400" b="1" cap="none" spc="0" dirty="0">
                  <a:ln w="0"/>
                  <a:solidFill>
                    <a:schemeClr val="tx1"/>
                  </a:solidFill>
                  <a:effectLst>
                    <a:outerShdw blurRad="38100" dist="19050" dir="2700000" algn="tl" rotWithShape="0">
                      <a:schemeClr val="dk1">
                        <a:alpha val="40000"/>
                      </a:schemeClr>
                    </a:outerShdw>
                  </a:effectLst>
                </a:endParaRPr>
              </a:p>
            </p:txBody>
          </p:sp>
        </p:grpSp>
        <p:cxnSp>
          <p:nvCxnSpPr>
            <p:cNvPr id="23" name="Straight Connector 22"/>
            <p:cNvCxnSpPr/>
            <p:nvPr/>
          </p:nvCxnSpPr>
          <p:spPr>
            <a:xfrm>
              <a:off x="456097" y="1216677"/>
              <a:ext cx="8643794" cy="1015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68701" y="848190"/>
              <a:ext cx="1157689" cy="307777"/>
            </a:xfrm>
            <a:prstGeom prst="rect">
              <a:avLst/>
            </a:prstGeom>
            <a:noFill/>
          </p:spPr>
          <p:txBody>
            <a:bodyPr wrap="none" lIns="91440" tIns="45720" rIns="91440" bIns="45720">
              <a:spAutoFit/>
            </a:bodyPr>
            <a:lstStyle/>
            <a:p>
              <a:pPr algn="ctr"/>
              <a:r>
                <a:rPr lang="en-US" sz="1400" b="1" dirty="0" smtClean="0">
                  <a:ln w="0"/>
                  <a:effectLst>
                    <a:outerShdw blurRad="38100" dist="19050" dir="2700000" algn="tl" rotWithShape="0">
                      <a:schemeClr val="dk1">
                        <a:alpha val="40000"/>
                      </a:schemeClr>
                    </a:outerShdw>
                  </a:effectLst>
                </a:rPr>
                <a:t>Application</a:t>
              </a:r>
              <a:endParaRPr lang="en-US" sz="1400" b="1" cap="none" spc="0" dirty="0">
                <a:ln w="0"/>
                <a:solidFill>
                  <a:schemeClr val="tx1"/>
                </a:solidFill>
                <a:effectLst>
                  <a:outerShdw blurRad="38100" dist="19050" dir="2700000" algn="tl" rotWithShape="0">
                    <a:schemeClr val="dk1">
                      <a:alpha val="40000"/>
                    </a:schemeClr>
                  </a:outerShdw>
                </a:effectLst>
              </a:endParaRPr>
            </a:p>
          </p:txBody>
        </p:sp>
        <p:grpSp>
          <p:nvGrpSpPr>
            <p:cNvPr id="25" name="Group 24"/>
            <p:cNvGrpSpPr/>
            <p:nvPr/>
          </p:nvGrpSpPr>
          <p:grpSpPr>
            <a:xfrm>
              <a:off x="368701" y="4539966"/>
              <a:ext cx="8117617" cy="1283324"/>
              <a:chOff x="368701" y="4539966"/>
              <a:chExt cx="8117617" cy="1283324"/>
            </a:xfrm>
          </p:grpSpPr>
          <p:sp>
            <p:nvSpPr>
              <p:cNvPr id="26" name="Rounded Rectangle 25"/>
              <p:cNvSpPr/>
              <p:nvPr/>
            </p:nvSpPr>
            <p:spPr bwMode="auto">
              <a:xfrm>
                <a:off x="2135297" y="5482624"/>
                <a:ext cx="6351021" cy="340666"/>
              </a:xfrm>
              <a:prstGeom prst="roundRect">
                <a:avLst>
                  <a:gd name="adj" fmla="val 272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core &amp; common</a:t>
                </a:r>
              </a:p>
            </p:txBody>
          </p:sp>
          <p:sp>
            <p:nvSpPr>
              <p:cNvPr id="28" name="Rectangle 27"/>
              <p:cNvSpPr/>
              <p:nvPr/>
            </p:nvSpPr>
            <p:spPr>
              <a:xfrm>
                <a:off x="368701" y="4539966"/>
                <a:ext cx="1935851" cy="307777"/>
              </a:xfrm>
              <a:prstGeom prst="rect">
                <a:avLst/>
              </a:prstGeom>
              <a:noFill/>
            </p:spPr>
            <p:txBody>
              <a:bodyPr wrap="none" lIns="91440" tIns="45720" rIns="91440" bIns="45720">
                <a:spAutoFit/>
              </a:bodyPr>
              <a:lstStyle/>
              <a:p>
                <a:pPr algn="ctr"/>
                <a:r>
                  <a:rPr lang="en-US" sz="1400" b="1" dirty="0" smtClean="0">
                    <a:ln w="0"/>
                    <a:effectLst>
                      <a:outerShdw blurRad="38100" dist="19050" dir="2700000" algn="tl" rotWithShape="0">
                        <a:schemeClr val="dk1">
                          <a:alpha val="40000"/>
                        </a:schemeClr>
                      </a:outerShdw>
                    </a:effectLst>
                  </a:rPr>
                  <a:t>Angular Frameworks</a:t>
                </a:r>
                <a:endParaRPr lang="en-US" sz="1400" b="1" cap="none" spc="0" dirty="0">
                  <a:ln w="0"/>
                  <a:solidFill>
                    <a:schemeClr val="tx1"/>
                  </a:solidFill>
                  <a:effectLst>
                    <a:outerShdw blurRad="38100" dist="19050" dir="2700000" algn="tl" rotWithShape="0">
                      <a:schemeClr val="dk1">
                        <a:alpha val="40000"/>
                      </a:schemeClr>
                    </a:outerShdw>
                  </a:effectLst>
                </a:endParaRPr>
              </a:p>
            </p:txBody>
          </p:sp>
          <p:sp>
            <p:nvSpPr>
              <p:cNvPr id="29" name="Rounded Rectangle 28"/>
              <p:cNvSpPr/>
              <p:nvPr/>
            </p:nvSpPr>
            <p:spPr bwMode="auto">
              <a:xfrm>
                <a:off x="2147751" y="5003472"/>
                <a:ext cx="903956" cy="424591"/>
              </a:xfrm>
              <a:prstGeom prst="roundRect">
                <a:avLst>
                  <a:gd name="adj" fmla="val 272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Router</a:t>
                </a:r>
              </a:p>
            </p:txBody>
          </p:sp>
          <p:sp>
            <p:nvSpPr>
              <p:cNvPr id="30" name="Rounded Rectangle 29"/>
              <p:cNvSpPr/>
              <p:nvPr/>
            </p:nvSpPr>
            <p:spPr bwMode="auto">
              <a:xfrm>
                <a:off x="3950986" y="5003472"/>
                <a:ext cx="903956" cy="424591"/>
              </a:xfrm>
              <a:prstGeom prst="roundRect">
                <a:avLst>
                  <a:gd name="adj" fmla="val 272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Http</a:t>
                </a:r>
              </a:p>
            </p:txBody>
          </p:sp>
          <p:sp>
            <p:nvSpPr>
              <p:cNvPr id="31" name="Rounded Rectangle 30"/>
              <p:cNvSpPr/>
              <p:nvPr/>
            </p:nvSpPr>
            <p:spPr bwMode="auto">
              <a:xfrm>
                <a:off x="5766674" y="5007999"/>
                <a:ext cx="1091696" cy="424591"/>
              </a:xfrm>
              <a:prstGeom prst="roundRect">
                <a:avLst>
                  <a:gd name="adj" fmla="val 272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Compiler</a:t>
                </a:r>
              </a:p>
            </p:txBody>
          </p:sp>
          <p:sp>
            <p:nvSpPr>
              <p:cNvPr id="32" name="Rounded Rectangle 31"/>
              <p:cNvSpPr/>
              <p:nvPr/>
            </p:nvSpPr>
            <p:spPr bwMode="auto">
              <a:xfrm>
                <a:off x="7451877" y="5003470"/>
                <a:ext cx="1021989" cy="424591"/>
              </a:xfrm>
              <a:prstGeom prst="roundRect">
                <a:avLst>
                  <a:gd name="adj" fmla="val 272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effectLst>
                      <a:outerShdw blurRad="38100" dist="38100" dir="2700000" algn="tl">
                        <a:srgbClr val="000000">
                          <a:alpha val="43137"/>
                        </a:srgbClr>
                      </a:outerShdw>
                    </a:effectLst>
                  </a:rPr>
                  <a:t>Platform</a:t>
                </a:r>
              </a:p>
            </p:txBody>
          </p:sp>
        </p:grpSp>
      </p:grpSp>
      <p:cxnSp>
        <p:nvCxnSpPr>
          <p:cNvPr id="36" name="Straight Connector 35"/>
          <p:cNvCxnSpPr/>
          <p:nvPr/>
        </p:nvCxnSpPr>
        <p:spPr>
          <a:xfrm>
            <a:off x="750279" y="4618892"/>
            <a:ext cx="8024527" cy="83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3385" y="5498123"/>
            <a:ext cx="8024527" cy="8399"/>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2077AE-F53A-4B5F-86EB-1E88060A2B01}"/>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8811</TotalTime>
  <Words>3105</Words>
  <Application>Microsoft Office PowerPoint</Application>
  <PresentationFormat>On-screen Show (4:3)</PresentationFormat>
  <Paragraphs>392</Paragraphs>
  <Slides>25</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2_Corporate Presentation Template (4x3 - Normal)</vt:lpstr>
      <vt:lpstr>think-cell Slide</vt:lpstr>
      <vt:lpstr>Angular 2</vt:lpstr>
      <vt:lpstr>Angular 2 Introduction</vt:lpstr>
      <vt:lpstr>Why Angular</vt:lpstr>
      <vt:lpstr>Why Angular</vt:lpstr>
      <vt:lpstr>Why Angular 2</vt:lpstr>
      <vt:lpstr>Angular 2 Code Editors</vt:lpstr>
      <vt:lpstr>Language Choice</vt:lpstr>
      <vt:lpstr>Angular 2 Dependencies</vt:lpstr>
      <vt:lpstr>Building Blocks of an Angular 2 </vt:lpstr>
      <vt:lpstr>Angular 2 Application</vt:lpstr>
      <vt:lpstr>Importing Modules</vt:lpstr>
      <vt:lpstr>Root Module</vt:lpstr>
      <vt:lpstr>Introduction to Angular Components</vt:lpstr>
      <vt:lpstr>Angular 2 Component</vt:lpstr>
      <vt:lpstr>Angular Component Using TypeScript</vt:lpstr>
      <vt:lpstr>Component Class</vt:lpstr>
      <vt:lpstr>Component Metadata</vt:lpstr>
      <vt:lpstr>Angular 2 Metadata</vt:lpstr>
      <vt:lpstr>Demo</vt:lpstr>
      <vt:lpstr>Template</vt:lpstr>
      <vt:lpstr>Demo</vt:lpstr>
      <vt:lpstr>Component Styles</vt:lpstr>
      <vt:lpstr>Demo</vt:lpstr>
      <vt:lpstr>Summary</vt:lpstr>
      <vt:lpstr>Summary</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G, Hema</cp:lastModifiedBy>
  <cp:revision>913</cp:revision>
  <cp:lastPrinted>2016-10-16T23:19:34Z</cp:lastPrinted>
  <dcterms:created xsi:type="dcterms:W3CDTF">2012-05-18T02:59:15Z</dcterms:created>
  <dcterms:modified xsi:type="dcterms:W3CDTF">2017-02-20T11:51:09Z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ies>
</file>