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18"/>
  </p:notesMasterIdLst>
  <p:handoutMasterIdLst>
    <p:handoutMasterId r:id="rId19"/>
  </p:handoutMasterIdLst>
  <p:sldIdLst>
    <p:sldId id="42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32" r:id="rId14"/>
    <p:sldId id="330" r:id="rId15"/>
    <p:sldId id="331" r:id="rId16"/>
    <p:sldId id="456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23573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4866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77833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26255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82347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44607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@Component({</a:t>
            </a:r>
          </a:p>
          <a:p>
            <a:pPr algn="just"/>
            <a:r>
              <a:rPr lang="en-US" dirty="0" smtClean="0"/>
              <a:t>  selector: 'my-app',</a:t>
            </a:r>
          </a:p>
          <a:p>
            <a:pPr algn="just"/>
            <a:r>
              <a:rPr lang="en-US" dirty="0" smtClean="0"/>
              <a:t>  template: `</a:t>
            </a:r>
          </a:p>
          <a:p>
            <a:pPr algn="just"/>
            <a:r>
              <a:rPr lang="en-US" dirty="0" smtClean="0"/>
              <a:t>    &lt;div&gt;</a:t>
            </a:r>
          </a:p>
          <a:p>
            <a:pPr algn="just"/>
            <a:r>
              <a:rPr lang="en-US" dirty="0" smtClean="0"/>
              <a:t>      &lt;h2&gt;{{greet}}&lt;/h2&gt;</a:t>
            </a:r>
          </a:p>
          <a:p>
            <a:pPr algn="just"/>
            <a:r>
              <a:rPr lang="en-US" dirty="0" smtClean="0"/>
              <a:t>    &lt;/div&gt;`</a:t>
            </a:r>
          </a:p>
          <a:p>
            <a:pPr algn="just"/>
            <a:r>
              <a:rPr lang="en-US" dirty="0" smtClean="0"/>
              <a:t>})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</a:p>
          <a:p>
            <a:pPr algn="just"/>
            <a:r>
              <a:rPr lang="en-US" dirty="0" smtClean="0"/>
              <a:t>     </a:t>
            </a:r>
            <a:r>
              <a:rPr lang="en-US" dirty="0" err="1" smtClean="0"/>
              <a:t>greet:string</a:t>
            </a:r>
            <a:r>
              <a:rPr lang="en-US" dirty="0" smtClean="0"/>
              <a:t>="Hello Angular2!";</a:t>
            </a:r>
          </a:p>
          <a:p>
            <a:pPr algn="just"/>
            <a:r>
              <a:rPr lang="en-US" dirty="0" smtClean="0"/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442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Property </a:t>
            </a:r>
            <a:r>
              <a:rPr lang="en-US" dirty="0"/>
              <a:t>binding </a:t>
            </a:r>
            <a:r>
              <a:rPr lang="en-US" dirty="0" smtClean="0"/>
              <a:t>is used to </a:t>
            </a:r>
            <a:r>
              <a:rPr lang="en-US" dirty="0"/>
              <a:t>set a property of a view element to the value of a template expression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most common property binding sets an element property to a component property value.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Interpolation is a convenient alternative for property binding in many cases. In fact, Angular translates those interpolations into the corresponding property bindings before rendering the view.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45521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911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only way to know about a user action is to listen for certain events such as keystrokes, mouse movements, clicks, and touches. We declare our interest in user actions through Angular event binding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Event </a:t>
            </a:r>
            <a:r>
              <a:rPr lang="en-US" dirty="0"/>
              <a:t>binding syntax consists of a target event within parentheses on the left of an equal sign, and a quoted template statement on the right.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$event </a:t>
            </a:r>
            <a:r>
              <a:rPr lang="en-US" dirty="0" smtClean="0"/>
              <a:t>object is used to listen to an event and grab's the user event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Angular makes an event object available in the $event variable, which </a:t>
            </a:r>
            <a:r>
              <a:rPr lang="en-US" dirty="0" smtClean="0"/>
              <a:t>can be  passed </a:t>
            </a:r>
            <a:r>
              <a:rPr lang="en-US" dirty="0"/>
              <a:t>to the component's </a:t>
            </a:r>
            <a:r>
              <a:rPr lang="en-US" dirty="0" err="1"/>
              <a:t>onKey</a:t>
            </a:r>
            <a:r>
              <a:rPr lang="en-US" dirty="0"/>
              <a:t>() method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4612" y="5861195"/>
            <a:ext cx="2914739" cy="94895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template: `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&lt;input (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keyup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)="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($event)"&gt;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&lt;p&gt;{{values}}&lt;/p&gt;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95091" y="7312545"/>
            <a:ext cx="3470467" cy="14178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KeyUpComponent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values = '';</a:t>
            </a:r>
          </a:p>
          <a:p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event:any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this.values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+=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event.target.value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' | ';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54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2747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Two-way </a:t>
            </a:r>
            <a:r>
              <a:rPr lang="en-US" dirty="0"/>
              <a:t>data binding with [(</a:t>
            </a:r>
            <a:r>
              <a:rPr lang="en-US" dirty="0" err="1"/>
              <a:t>ngModel</a:t>
            </a:r>
            <a:r>
              <a:rPr lang="en-US" dirty="0"/>
              <a:t>)] syntax </a:t>
            </a:r>
            <a:r>
              <a:rPr lang="en-US" dirty="0" smtClean="0"/>
              <a:t>is used for </a:t>
            </a:r>
            <a:r>
              <a:rPr lang="en-US" dirty="0"/>
              <a:t>reading and writing values to input controls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remember which order to put the two sets of brackets visualize </a:t>
            </a:r>
            <a:r>
              <a:rPr lang="en-US" dirty="0" smtClean="0"/>
              <a:t>"A </a:t>
            </a:r>
            <a:r>
              <a:rPr lang="en-US" dirty="0"/>
              <a:t>banana in a </a:t>
            </a:r>
            <a:r>
              <a:rPr lang="en-US" dirty="0" smtClean="0"/>
              <a:t>box"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Square </a:t>
            </a:r>
            <a:r>
              <a:rPr lang="en-US" dirty="0"/>
              <a:t>brackets for the box on the outside and the parentheses for the banana on the inside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4332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76735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Angular 2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/>
              <a:t>Data Binding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Components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5846" y="1453661"/>
            <a:ext cx="86633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Components have templates which may contain other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components.</a:t>
            </a: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Outer component is referred as the container or parent component </a:t>
            </a: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Inner component is referred as the nested or child component.</a:t>
            </a: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3" name="Group 24"/>
          <p:cNvGrpSpPr/>
          <p:nvPr/>
        </p:nvGrpSpPr>
        <p:grpSpPr>
          <a:xfrm>
            <a:off x="1981201" y="3212122"/>
            <a:ext cx="5580184" cy="2853615"/>
            <a:chOff x="1172312" y="1617783"/>
            <a:chExt cx="7737229" cy="3845170"/>
          </a:xfrm>
        </p:grpSpPr>
        <p:sp>
          <p:nvSpPr>
            <p:cNvPr id="24" name="Rectangle 23"/>
            <p:cNvSpPr/>
            <p:nvPr/>
          </p:nvSpPr>
          <p:spPr>
            <a:xfrm>
              <a:off x="1172312" y="1641230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Root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Component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03789" y="1617783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Root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Template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85648" y="3153507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Child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Component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17125" y="3130060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Child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Template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45170" y="4630614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Grandchild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Component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76647" y="4607167"/>
              <a:ext cx="2332894" cy="8323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Grandchild</a:t>
              </a:r>
              <a:b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Template</a:t>
              </a:r>
            </a:p>
          </p:txBody>
        </p:sp>
        <p:cxnSp>
          <p:nvCxnSpPr>
            <p:cNvPr id="41" name="Straight Arrow Connector 40"/>
            <p:cNvCxnSpPr>
              <a:stCxn id="28" idx="2"/>
            </p:cNvCxnSpPr>
            <p:nvPr/>
          </p:nvCxnSpPr>
          <p:spPr>
            <a:xfrm flipH="1">
              <a:off x="3704492" y="2450122"/>
              <a:ext cx="1365744" cy="574432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stCxn id="28" idx="2"/>
            </p:cNvCxnSpPr>
            <p:nvPr/>
          </p:nvCxnSpPr>
          <p:spPr>
            <a:xfrm>
              <a:off x="5070236" y="2450122"/>
              <a:ext cx="1107828" cy="574432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stCxn id="30" idx="2"/>
            </p:cNvCxnSpPr>
            <p:nvPr/>
          </p:nvCxnSpPr>
          <p:spPr>
            <a:xfrm flipH="1">
              <a:off x="5275385" y="3962399"/>
              <a:ext cx="1008187" cy="550986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4" name="Straight Arrow Connector 43"/>
            <p:cNvCxnSpPr>
              <a:stCxn id="30" idx="2"/>
            </p:cNvCxnSpPr>
            <p:nvPr/>
          </p:nvCxnSpPr>
          <p:spPr>
            <a:xfrm>
              <a:off x="6283572" y="3962399"/>
              <a:ext cx="1289536" cy="550986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698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@Input and @Output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5846" y="1453661"/>
            <a:ext cx="4314092" cy="557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Nested component receives information from its container using input properties(@Input) and outputs information back to its container by raising events(@Output).</a:t>
            </a: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Input, Output &amp; </a:t>
            </a:r>
            <a:r>
              <a:rPr lang="en-US" sz="2200" dirty="0" err="1" smtClean="0">
                <a:solidFill>
                  <a:schemeClr val="bg2">
                    <a:lumMod val="50000"/>
                  </a:schemeClr>
                </a:solidFill>
              </a:rPr>
              <a:t>EventEmitter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 need to imported in Nested component from @angular/core module.</a:t>
            </a: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emit() method is used to trigger the event by emitting data from inner component to outer component which can be accessed via $event</a:t>
            </a:r>
          </a:p>
          <a:p>
            <a:pPr marL="623389" lvl="1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66189" indent="-166189" algn="just" defTabSz="914342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677508" y="1441938"/>
            <a:ext cx="4360985" cy="4021015"/>
            <a:chOff x="4630615" y="1805353"/>
            <a:chExt cx="4360985" cy="4021015"/>
          </a:xfrm>
        </p:grpSpPr>
        <p:sp>
          <p:nvSpPr>
            <p:cNvPr id="15" name="Rectangle 14"/>
            <p:cNvSpPr/>
            <p:nvPr/>
          </p:nvSpPr>
          <p:spPr>
            <a:xfrm>
              <a:off x="4630615" y="1805353"/>
              <a:ext cx="4360985" cy="40210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3354" y="2215660"/>
              <a:ext cx="3950673" cy="29776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65077" y="5275385"/>
              <a:ext cx="3938951" cy="46105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2319" y="1852247"/>
              <a:ext cx="1972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Outer Component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3752" y="2250832"/>
              <a:ext cx="1556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Template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198" y="5334001"/>
              <a:ext cx="1556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95000"/>
                    </a:schemeClr>
                  </a:solidFill>
                </a:rPr>
                <a:t>Class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9136" y="2825261"/>
              <a:ext cx="2426677" cy="1887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42540" y="3130061"/>
              <a:ext cx="1923641" cy="11957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2540" y="4384430"/>
              <a:ext cx="1923641" cy="23446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57534" y="4325816"/>
              <a:ext cx="1556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95000"/>
                    </a:schemeClr>
                  </a:solidFill>
                </a:rPr>
                <a:t>Class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98918" y="3141785"/>
              <a:ext cx="1556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Template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55322" y="2813539"/>
              <a:ext cx="187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Nested Component</a:t>
              </a:r>
            </a:p>
          </p:txBody>
        </p:sp>
        <p:sp>
          <p:nvSpPr>
            <p:cNvPr id="36" name="Lightning Bolt 35"/>
            <p:cNvSpPr/>
            <p:nvPr/>
          </p:nvSpPr>
          <p:spPr>
            <a:xfrm rot="7612466">
              <a:off x="5244858" y="3214519"/>
              <a:ext cx="1303700" cy="1190964"/>
            </a:xfrm>
            <a:prstGeom prst="lightningBol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Left Arrow 36"/>
            <p:cNvSpPr/>
            <p:nvPr/>
          </p:nvSpPr>
          <p:spPr>
            <a:xfrm>
              <a:off x="7080738" y="3505200"/>
              <a:ext cx="1500553" cy="562708"/>
            </a:xfrm>
            <a:prstGeom prst="lef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08985" y="3610707"/>
              <a:ext cx="996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56739" y="3681045"/>
              <a:ext cx="996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8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Building-</a:t>
            </a:r>
            <a:r>
              <a:rPr lang="en-US" dirty="0" err="1" smtClean="0"/>
              <a:t>NestedComponents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Angular provides 4 forms of data binding syntax</a:t>
            </a:r>
          </a:p>
          <a:p>
            <a:pPr lvl="1" algn="just"/>
            <a:r>
              <a:rPr lang="en-US" dirty="0"/>
              <a:t>One-way Binding – Interpolation {{value}}</a:t>
            </a:r>
            <a:endParaRPr lang="en-US" dirty="0" smtClean="0"/>
          </a:p>
          <a:p>
            <a:pPr lvl="1" algn="just"/>
            <a:r>
              <a:rPr lang="en-US" dirty="0"/>
              <a:t>Property Binding – [Property] = "value"</a:t>
            </a:r>
            <a:endParaRPr lang="en-US" dirty="0" smtClean="0"/>
          </a:p>
          <a:p>
            <a:pPr lvl="1" algn="just"/>
            <a:r>
              <a:rPr lang="en-US" dirty="0"/>
              <a:t>Event Binding – (event) = "handler"</a:t>
            </a:r>
            <a:endParaRPr lang="en-US" dirty="0" smtClean="0"/>
          </a:p>
          <a:p>
            <a:pPr lvl="1" algn="just"/>
            <a:r>
              <a:rPr lang="en-US" dirty="0"/>
              <a:t>Two-way Binding – [(ng-model)] = "property"</a:t>
            </a:r>
            <a:endParaRPr lang="en-US" dirty="0" smtClean="0"/>
          </a:p>
          <a:p>
            <a:pPr algn="just"/>
            <a:r>
              <a:rPr lang="en-US" dirty="0" smtClean="0"/>
              <a:t>Nested </a:t>
            </a:r>
            <a:r>
              <a:rPr lang="en-US" dirty="0"/>
              <a:t>component receives information from its container using input properties(@Input) and outputs information back to its container by raising events(@Output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When Parent component render, it recursively render its children component</a:t>
            </a:r>
            <a:endParaRPr lang="en-US" dirty="0" smtClean="0"/>
          </a:p>
          <a:p>
            <a:pPr algn="just"/>
            <a:r>
              <a:rPr lang="en-US" dirty="0"/>
              <a:t>emit() method is used to trigger the event by emitting data from inner component to outer component which can be accessed via </a:t>
            </a:r>
            <a:r>
              <a:rPr lang="en-US" i="1" dirty="0"/>
              <a:t>$event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Databinding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/>
              <a:t>Angular supports data binding, </a:t>
            </a:r>
            <a:r>
              <a:rPr lang="en-US" dirty="0" smtClean="0"/>
              <a:t>a </a:t>
            </a:r>
            <a:r>
              <a:rPr lang="en-US" dirty="0"/>
              <a:t>mechanism for coordinating parts of a template with parts of a component. </a:t>
            </a:r>
            <a:endParaRPr lang="en-US" dirty="0" smtClean="0"/>
          </a:p>
          <a:p>
            <a:pPr algn="just"/>
            <a:r>
              <a:rPr lang="en-US" dirty="0" smtClean="0"/>
              <a:t>Binding markups are added </a:t>
            </a:r>
            <a:r>
              <a:rPr lang="en-US" dirty="0"/>
              <a:t>to the template HTML to tell Angular how to connect both sides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There are four forms of data binding syntax. Each form has a direction </a:t>
            </a:r>
            <a:r>
              <a:rPr lang="en-US" dirty="0" smtClean="0"/>
              <a:t>to </a:t>
            </a:r>
            <a:r>
              <a:rPr lang="en-US" dirty="0"/>
              <a:t>the DOM, from the DOM, or in </a:t>
            </a:r>
            <a:r>
              <a:rPr lang="en-US" dirty="0" smtClean="0"/>
              <a:t>both directions.</a:t>
            </a:r>
          </a:p>
          <a:p>
            <a:pPr algn="just"/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961294" y="3634152"/>
            <a:ext cx="7432435" cy="2625970"/>
            <a:chOff x="961294" y="3470030"/>
            <a:chExt cx="7432435" cy="2625970"/>
          </a:xfrm>
        </p:grpSpPr>
        <p:sp>
          <p:nvSpPr>
            <p:cNvPr id="6" name="Rectangle 5"/>
            <p:cNvSpPr/>
            <p:nvPr/>
          </p:nvSpPr>
          <p:spPr>
            <a:xfrm>
              <a:off x="7866190" y="3470030"/>
              <a:ext cx="527539" cy="262597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16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C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O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P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O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N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E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N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T</a:t>
              </a:r>
            </a:p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61294" y="3470030"/>
              <a:ext cx="527539" cy="262597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16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D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O</a:t>
              </a:r>
            </a:p>
            <a:p>
              <a:pPr algn="ctr"/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M</a:t>
              </a:r>
              <a:endParaRPr lang="en-US" sz="16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582615" y="4044460"/>
              <a:ext cx="61546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582615" y="4630615"/>
              <a:ext cx="61546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582615" y="5228493"/>
              <a:ext cx="6154616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82615" y="5896709"/>
              <a:ext cx="615461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04650" y="4168952"/>
              <a:ext cx="544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Property Binding – [Property] = "value"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8869" y="3543995"/>
              <a:ext cx="5812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One-way Binding – Interpolation {{value}}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4841" y="4778551"/>
              <a:ext cx="5033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Event Binding – (event) = "handler"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90742" y="5403501"/>
              <a:ext cx="61965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Two-way Binding </a:t>
              </a:r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</a:rPr>
                <a:t>– </a:t>
              </a:r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[(ng-model)] </a:t>
              </a:r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</a:rPr>
                <a:t>= </a:t>
              </a:r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"property"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Interpolation(One-Way binding)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949" y="1371600"/>
            <a:ext cx="8845484" cy="4766917"/>
          </a:xfrm>
        </p:spPr>
        <p:txBody>
          <a:bodyPr/>
          <a:lstStyle/>
          <a:p>
            <a:pPr algn="just"/>
            <a:r>
              <a:rPr lang="en-US" dirty="0" smtClean="0"/>
              <a:t>Interpolation performs one way binding from the class property to the template given in a double curly braces.</a:t>
            </a:r>
          </a:p>
          <a:p>
            <a:pPr algn="just"/>
            <a:r>
              <a:rPr lang="en-US" dirty="0" smtClean="0"/>
              <a:t>Using Interpolation operations like concatenation, simple calculations, calling method on a class can be performed.</a:t>
            </a:r>
          </a:p>
          <a:p>
            <a:pPr algn="just"/>
            <a:r>
              <a:rPr lang="en-US" dirty="0" smtClean="0"/>
              <a:t>Interpolation is used to insert the interpolated strings into the text between HTML elements.</a:t>
            </a:r>
          </a:p>
          <a:p>
            <a:pPr algn="just"/>
            <a:r>
              <a:rPr lang="en-US" dirty="0" smtClean="0"/>
              <a:t>The syntax between the interpolation curly braces is called as template expression.</a:t>
            </a:r>
          </a:p>
          <a:p>
            <a:pPr algn="just"/>
            <a:r>
              <a:rPr lang="en-US" dirty="0" smtClean="0"/>
              <a:t>Angular evaluates that expression using the component as the context.</a:t>
            </a:r>
          </a:p>
          <a:p>
            <a:pPr lvl="1" algn="just"/>
            <a:r>
              <a:rPr lang="en-US" dirty="0" smtClean="0"/>
              <a:t>Angular looks to the component to obtain property values or to call methods.</a:t>
            </a:r>
          </a:p>
          <a:p>
            <a:pPr lvl="1" algn="just"/>
            <a:r>
              <a:rPr lang="en-US" dirty="0" smtClean="0"/>
              <a:t>Angular then converts the result of the template expression to a string and assigned that string to an element or directive property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389" y="5773781"/>
            <a:ext cx="8268788" cy="4572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dirty="0" smtClean="0"/>
          </a:p>
          <a:p>
            <a:pPr marL="0" lvl="1" algn="ctr"/>
            <a:r>
              <a:rPr lang="en-US" dirty="0" smtClean="0"/>
              <a:t>&lt;h2&gt;{{greet}}&lt;/h2&gt;      {{‘Hi’ + greet}}      {{‘Hi’ + </a:t>
            </a:r>
            <a:r>
              <a:rPr lang="en-US" dirty="0" err="1" smtClean="0"/>
              <a:t>getMessage</a:t>
            </a:r>
            <a:r>
              <a:rPr lang="en-US" dirty="0" smtClean="0"/>
              <a:t>()}}    {{2+1}}</a:t>
            </a:r>
          </a:p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/>
              <a:t>Property binding allows us to set a property of an element to the value of a template expression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Binding target </a:t>
            </a:r>
            <a:r>
              <a:rPr lang="en-US" dirty="0"/>
              <a:t>is always enclosed in square brackets </a:t>
            </a:r>
            <a:r>
              <a:rPr lang="en-US" dirty="0" smtClean="0"/>
              <a:t>and the Binding </a:t>
            </a:r>
            <a:r>
              <a:rPr lang="en-US" dirty="0"/>
              <a:t>source is always enclosed in </a:t>
            </a:r>
            <a:r>
              <a:rPr lang="en-US" dirty="0" smtClean="0"/>
              <a:t>quotes </a:t>
            </a:r>
            <a:r>
              <a:rPr lang="en-US" dirty="0"/>
              <a:t>and specifies the template </a:t>
            </a:r>
            <a:r>
              <a:rPr lang="en-US" dirty="0" smtClean="0"/>
              <a:t>expression</a:t>
            </a:r>
          </a:p>
          <a:p>
            <a:pPr algn="just"/>
            <a:r>
              <a:rPr lang="en-US" dirty="0" smtClean="0"/>
              <a:t>Like interpolation </a:t>
            </a:r>
            <a:r>
              <a:rPr lang="en-US" dirty="0"/>
              <a:t>property binding is one </a:t>
            </a:r>
            <a:r>
              <a:rPr lang="en-US" dirty="0" smtClean="0"/>
              <a:t>way from the </a:t>
            </a:r>
            <a:r>
              <a:rPr lang="en-US" dirty="0"/>
              <a:t>source class </a:t>
            </a:r>
            <a:r>
              <a:rPr lang="en-US" dirty="0" smtClean="0"/>
              <a:t>property </a:t>
            </a:r>
            <a:r>
              <a:rPr lang="en-US" dirty="0"/>
              <a:t>to the target element </a:t>
            </a:r>
            <a:r>
              <a:rPr lang="en-US" dirty="0" smtClean="0"/>
              <a:t>property</a:t>
            </a:r>
          </a:p>
          <a:p>
            <a:pPr algn="just"/>
            <a:r>
              <a:rPr lang="en-US" dirty="0" smtClean="0"/>
              <a:t>Property binding effectively </a:t>
            </a:r>
            <a:r>
              <a:rPr lang="en-US" dirty="0"/>
              <a:t>allows </a:t>
            </a:r>
            <a:r>
              <a:rPr lang="en-US" dirty="0" smtClean="0"/>
              <a:t>to </a:t>
            </a:r>
            <a:r>
              <a:rPr lang="en-US" dirty="0"/>
              <a:t>control </a:t>
            </a:r>
            <a:r>
              <a:rPr lang="en-US" dirty="0" smtClean="0"/>
              <a:t>the template </a:t>
            </a:r>
            <a:r>
              <a:rPr lang="en-US" dirty="0"/>
              <a:t>DOM from a component </a:t>
            </a:r>
            <a:r>
              <a:rPr lang="en-US" dirty="0" smtClean="0"/>
              <a:t>class.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general guideline is to prefer property binding </a:t>
            </a:r>
            <a:r>
              <a:rPr lang="en-US" dirty="0" smtClean="0"/>
              <a:t>all for </a:t>
            </a:r>
            <a:r>
              <a:rPr lang="en-US" dirty="0"/>
              <a:t>interpolation. </a:t>
            </a:r>
            <a:r>
              <a:rPr lang="en-US" dirty="0" smtClean="0"/>
              <a:t>However to </a:t>
            </a:r>
            <a:r>
              <a:rPr lang="en-US" dirty="0"/>
              <a:t>include the template </a:t>
            </a:r>
            <a:r>
              <a:rPr lang="en-US" dirty="0" smtClean="0"/>
              <a:t>expression </a:t>
            </a:r>
            <a:r>
              <a:rPr lang="en-US" dirty="0"/>
              <a:t>as part of a larger </a:t>
            </a:r>
            <a:r>
              <a:rPr lang="en-US" dirty="0" smtClean="0"/>
              <a:t>expression then </a:t>
            </a:r>
            <a:r>
              <a:rPr lang="en-US" dirty="0"/>
              <a:t>use interpolation</a:t>
            </a:r>
            <a:endParaRPr 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37" y="1918768"/>
            <a:ext cx="3438687" cy="906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PropertyBinding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/>
              <a:t>Event binding is used to send information from the  element property to the component class property to respond for user </a:t>
            </a:r>
            <a:r>
              <a:rPr lang="en-US" dirty="0" smtClean="0"/>
              <a:t>events.</a:t>
            </a:r>
          </a:p>
          <a:p>
            <a:pPr lvl="1" algn="just"/>
            <a:r>
              <a:rPr lang="en-US" dirty="0" smtClean="0"/>
              <a:t>For instance </a:t>
            </a:r>
            <a:r>
              <a:rPr lang="en-US" dirty="0"/>
              <a:t>to perform an operation when the user clicks a button a component listens for user actions using event </a:t>
            </a:r>
            <a:r>
              <a:rPr lang="en-US" dirty="0" smtClean="0"/>
              <a:t>binding.</a:t>
            </a:r>
          </a:p>
          <a:p>
            <a:pPr lvl="1" algn="just"/>
            <a:endParaRPr lang="en-US" dirty="0"/>
          </a:p>
          <a:p>
            <a:pPr marL="174625" lvl="1" indent="0" algn="just">
              <a:buNone/>
            </a:pPr>
            <a:endParaRPr lang="en-US" dirty="0" smtClean="0"/>
          </a:p>
          <a:p>
            <a:pPr marL="174625" lvl="1" indent="0" algn="just">
              <a:buNone/>
            </a:pPr>
            <a:endParaRPr lang="en-US" dirty="0"/>
          </a:p>
          <a:p>
            <a:pPr marL="174625" lvl="1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The name of the bound event is enclosed in parentheses identifying it as the target </a:t>
            </a:r>
            <a:r>
              <a:rPr lang="en-US" dirty="0" smtClean="0"/>
              <a:t>event.</a:t>
            </a:r>
          </a:p>
          <a:p>
            <a:pPr algn="just"/>
            <a:r>
              <a:rPr lang="en-US" dirty="0" smtClean="0"/>
              <a:t>Template </a:t>
            </a:r>
            <a:r>
              <a:rPr lang="en-US" dirty="0"/>
              <a:t>statement </a:t>
            </a:r>
            <a:r>
              <a:rPr lang="en-US" dirty="0" smtClean="0"/>
              <a:t>is </a:t>
            </a:r>
            <a:r>
              <a:rPr lang="en-US" dirty="0"/>
              <a:t>often the name of a component  class method </a:t>
            </a:r>
            <a:r>
              <a:rPr lang="en-US" dirty="0" smtClean="0"/>
              <a:t>enclosed </a:t>
            </a:r>
            <a:r>
              <a:rPr lang="en-US" dirty="0"/>
              <a:t>in </a:t>
            </a:r>
            <a:r>
              <a:rPr lang="en-US" dirty="0" smtClean="0"/>
              <a:t>quotes.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defined event </a:t>
            </a:r>
            <a:r>
              <a:rPr lang="en-US" dirty="0" smtClean="0"/>
              <a:t>occurs; </a:t>
            </a:r>
            <a:r>
              <a:rPr lang="en-US" dirty="0"/>
              <a:t>the </a:t>
            </a:r>
            <a:r>
              <a:rPr lang="en-US" dirty="0" smtClean="0"/>
              <a:t>template </a:t>
            </a:r>
            <a:r>
              <a:rPr lang="en-US" dirty="0"/>
              <a:t>statement is executed calling the specified method in the component</a:t>
            </a:r>
            <a:endParaRPr 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854936"/>
            <a:ext cx="575310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EventBinding</a:t>
            </a:r>
            <a:endParaRPr lang="en-US" dirty="0" smtClean="0"/>
          </a:p>
          <a:p>
            <a:r>
              <a:rPr lang="en-US" dirty="0" err="1" smtClean="0"/>
              <a:t>GetUser</a:t>
            </a:r>
            <a:r>
              <a:rPr lang="en-US" dirty="0" err="1"/>
              <a:t>I</a:t>
            </a:r>
            <a:r>
              <a:rPr lang="en-US" dirty="0" err="1" smtClean="0"/>
              <a:t>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Two-way Binding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41937"/>
            <a:ext cx="8845484" cy="4900248"/>
          </a:xfrm>
        </p:spPr>
        <p:txBody>
          <a:bodyPr/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display a component class property in the template and update that property when the user makes a </a:t>
            </a:r>
            <a:r>
              <a:rPr lang="en-US" dirty="0" smtClean="0"/>
              <a:t>change with user entry HTML elements like input element two-way binding is required.</a:t>
            </a:r>
          </a:p>
          <a:p>
            <a:pPr algn="just"/>
            <a:r>
              <a:rPr lang="en-US" dirty="0" smtClean="0"/>
              <a:t>In Angular </a:t>
            </a:r>
            <a:r>
              <a:rPr lang="en-US" b="1" i="1" dirty="0" err="1" smtClean="0"/>
              <a:t>ngModel</a:t>
            </a:r>
            <a:r>
              <a:rPr lang="en-US" dirty="0" smtClean="0"/>
              <a:t> directive is used to specify the two way binding.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ngModel</a:t>
            </a:r>
            <a:r>
              <a:rPr lang="en-US" dirty="0" smtClean="0"/>
              <a:t> </a:t>
            </a:r>
            <a:r>
              <a:rPr lang="en-US" dirty="0"/>
              <a:t>in square brackets is used to indicate property binding from the class property to the input element </a:t>
            </a:r>
          </a:p>
          <a:p>
            <a:pPr algn="just"/>
            <a:r>
              <a:rPr lang="en-US" dirty="0"/>
              <a:t>Parentheses to indicate event binding to send the notification of the user entered data back to the class property </a:t>
            </a:r>
          </a:p>
          <a:p>
            <a:pPr algn="just"/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98" y="2955322"/>
            <a:ext cx="7344334" cy="16049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TwoWayBinding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F7C2E7-886D-46BA-8312-FD9082FF3EA0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8486</TotalTime>
  <Words>1115</Words>
  <Application>Microsoft Office PowerPoint</Application>
  <PresentationFormat>On-screen Show (4:3)</PresentationFormat>
  <Paragraphs>168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Angular 2</vt:lpstr>
      <vt:lpstr>Databinding</vt:lpstr>
      <vt:lpstr>Interpolation(One-Way binding)</vt:lpstr>
      <vt:lpstr>Property Binding</vt:lpstr>
      <vt:lpstr>Demo</vt:lpstr>
      <vt:lpstr>Event Binding</vt:lpstr>
      <vt:lpstr>Demo</vt:lpstr>
      <vt:lpstr>Two-way Binding</vt:lpstr>
      <vt:lpstr>Demo</vt:lpstr>
      <vt:lpstr>Nested Components</vt:lpstr>
      <vt:lpstr>Using @Input and @Output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Muthukrishnan, Karthik</cp:lastModifiedBy>
  <cp:revision>910</cp:revision>
  <cp:lastPrinted>2016-10-16T23:19:34Z</cp:lastPrinted>
  <dcterms:created xsi:type="dcterms:W3CDTF">2012-05-18T02:59:15Z</dcterms:created>
  <dcterms:modified xsi:type="dcterms:W3CDTF">2017-02-13T00:46:59Z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</Properties>
</file>