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27"/>
  </p:notesMasterIdLst>
  <p:handoutMasterIdLst>
    <p:handoutMasterId r:id="rId28"/>
  </p:handoutMasterIdLst>
  <p:sldIdLst>
    <p:sldId id="460" r:id="rId5"/>
    <p:sldId id="356" r:id="rId6"/>
    <p:sldId id="357" r:id="rId7"/>
    <p:sldId id="340" r:id="rId8"/>
    <p:sldId id="341" r:id="rId9"/>
    <p:sldId id="354" r:id="rId10"/>
    <p:sldId id="342" r:id="rId11"/>
    <p:sldId id="350" r:id="rId12"/>
    <p:sldId id="355" r:id="rId13"/>
    <p:sldId id="352" r:id="rId14"/>
    <p:sldId id="351" r:id="rId15"/>
    <p:sldId id="337" r:id="rId16"/>
    <p:sldId id="353" r:id="rId17"/>
    <p:sldId id="361" r:id="rId18"/>
    <p:sldId id="366" r:id="rId19"/>
    <p:sldId id="367" r:id="rId20"/>
    <p:sldId id="450" r:id="rId21"/>
    <p:sldId id="365" r:id="rId22"/>
    <p:sldId id="368" r:id="rId23"/>
    <p:sldId id="369" r:id="rId24"/>
    <p:sldId id="370" r:id="rId25"/>
    <p:sldId id="371"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1FBB-DDC5-4FE1-80D8-E1DFE3850B82}" type="doc">
      <dgm:prSet loTypeId="urn:microsoft.com/office/officeart/2005/8/layout/hProcess11" loCatId="process" qsTypeId="urn:microsoft.com/office/officeart/2005/8/quickstyle/simple1" qsCatId="simple" csTypeId="urn:microsoft.com/office/officeart/2005/8/colors/accent1_2" csCatId="accent1" phldr="1"/>
      <dgm:spPr/>
    </dgm:pt>
    <dgm:pt modelId="{84B246C7-2396-445B-845B-F052092E63C0}">
      <dgm:prSet phldrT="[Text]"/>
      <dgm:spPr/>
      <dgm:t>
        <a:bodyPr/>
        <a:lstStyle/>
        <a:p>
          <a:r>
            <a:rPr lang="en-US" dirty="0" smtClean="0"/>
            <a:t>Service Registration</a:t>
          </a:r>
          <a:endParaRPr lang="en-US" dirty="0"/>
        </a:p>
      </dgm:t>
    </dgm:pt>
    <dgm:pt modelId="{0FCC7D5F-3819-4A45-9CED-D15F12FC51BC}" type="parTrans" cxnId="{5F904C44-BD6D-4F45-A9DD-FB28A8B25B7C}">
      <dgm:prSet/>
      <dgm:spPr/>
      <dgm:t>
        <a:bodyPr/>
        <a:lstStyle/>
        <a:p>
          <a:endParaRPr lang="en-US"/>
        </a:p>
      </dgm:t>
    </dgm:pt>
    <dgm:pt modelId="{AFC57FC0-4D45-4544-91B3-1C0CAE47BD21}" type="sibTrans" cxnId="{5F904C44-BD6D-4F45-A9DD-FB28A8B25B7C}">
      <dgm:prSet/>
      <dgm:spPr/>
      <dgm:t>
        <a:bodyPr/>
        <a:lstStyle/>
        <a:p>
          <a:endParaRPr lang="en-US"/>
        </a:p>
      </dgm:t>
    </dgm:pt>
    <dgm:pt modelId="{03BF5C62-7A10-4F1A-A38D-E1F9F7F5E75A}">
      <dgm:prSet phldrT="[Text]"/>
      <dgm:spPr/>
      <dgm:t>
        <a:bodyPr/>
        <a:lstStyle/>
        <a:p>
          <a:r>
            <a:rPr lang="en-US" dirty="0" smtClean="0"/>
            <a:t>Constructor Injection</a:t>
          </a:r>
          <a:endParaRPr lang="en-US" dirty="0"/>
        </a:p>
      </dgm:t>
    </dgm:pt>
    <dgm:pt modelId="{51CF905A-23B5-4D53-A24E-799ECD8005F3}" type="parTrans" cxnId="{05EBE588-F716-4CDD-B7F6-9C9882EEB6BD}">
      <dgm:prSet/>
      <dgm:spPr/>
      <dgm:t>
        <a:bodyPr/>
        <a:lstStyle/>
        <a:p>
          <a:endParaRPr lang="en-US"/>
        </a:p>
      </dgm:t>
    </dgm:pt>
    <dgm:pt modelId="{E88E2727-3512-4BA1-A3AC-4BDF6611671E}" type="sibTrans" cxnId="{05EBE588-F716-4CDD-B7F6-9C9882EEB6BD}">
      <dgm:prSet/>
      <dgm:spPr/>
      <dgm:t>
        <a:bodyPr/>
        <a:lstStyle/>
        <a:p>
          <a:endParaRPr lang="en-US"/>
        </a:p>
      </dgm:t>
    </dgm:pt>
    <dgm:pt modelId="{AC552E59-9285-45FF-8A8D-DF48E53ED218}" type="pres">
      <dgm:prSet presAssocID="{DE101FBB-DDC5-4FE1-80D8-E1DFE3850B82}" presName="Name0" presStyleCnt="0">
        <dgm:presLayoutVars>
          <dgm:dir/>
          <dgm:resizeHandles val="exact"/>
        </dgm:presLayoutVars>
      </dgm:prSet>
      <dgm:spPr/>
    </dgm:pt>
    <dgm:pt modelId="{721F8011-4672-4248-B689-BA6FDDD2AC06}" type="pres">
      <dgm:prSet presAssocID="{DE101FBB-DDC5-4FE1-80D8-E1DFE3850B82}" presName="arrow" presStyleLbl="bgShp" presStyleIdx="0" presStyleCnt="1">
        <dgm:style>
          <a:lnRef idx="1">
            <a:schemeClr val="accent5"/>
          </a:lnRef>
          <a:fillRef idx="2">
            <a:schemeClr val="accent5"/>
          </a:fillRef>
          <a:effectRef idx="1">
            <a:schemeClr val="accent5"/>
          </a:effectRef>
          <a:fontRef idx="minor">
            <a:schemeClr val="dk1"/>
          </a:fontRef>
        </dgm:style>
      </dgm:prSet>
      <dgm:spPr/>
    </dgm:pt>
    <dgm:pt modelId="{A2ECFEEE-21D2-4B96-ACB6-40F6423E5144}" type="pres">
      <dgm:prSet presAssocID="{DE101FBB-DDC5-4FE1-80D8-E1DFE3850B82}" presName="points" presStyleCnt="0"/>
      <dgm:spPr/>
    </dgm:pt>
    <dgm:pt modelId="{F47C7006-2C50-4762-AA9B-97F5E96D8A00}" type="pres">
      <dgm:prSet presAssocID="{84B246C7-2396-445B-845B-F052092E63C0}" presName="compositeA" presStyleCnt="0"/>
      <dgm:spPr/>
    </dgm:pt>
    <dgm:pt modelId="{C4141982-6E86-47A7-B86D-20519386B930}" type="pres">
      <dgm:prSet presAssocID="{84B246C7-2396-445B-845B-F052092E63C0}" presName="textA" presStyleLbl="revTx" presStyleIdx="0" presStyleCnt="2">
        <dgm:presLayoutVars>
          <dgm:bulletEnabled val="1"/>
        </dgm:presLayoutVars>
      </dgm:prSet>
      <dgm:spPr/>
      <dgm:t>
        <a:bodyPr/>
        <a:lstStyle/>
        <a:p>
          <a:endParaRPr lang="en-US"/>
        </a:p>
      </dgm:t>
    </dgm:pt>
    <dgm:pt modelId="{FFB59C8A-631B-41D3-B8AB-C69300572F39}" type="pres">
      <dgm:prSet presAssocID="{84B246C7-2396-445B-845B-F052092E63C0}" presName="circleA" presStyleLbl="node1" presStyleIdx="0" presStyleCnt="2"/>
      <dgm:spPr/>
    </dgm:pt>
    <dgm:pt modelId="{73582622-E65E-4193-9688-F90294873BA3}" type="pres">
      <dgm:prSet presAssocID="{84B246C7-2396-445B-845B-F052092E63C0}" presName="spaceA" presStyleCnt="0"/>
      <dgm:spPr/>
    </dgm:pt>
    <dgm:pt modelId="{BAB50D26-FE59-42A4-80B2-3084CC23F01D}" type="pres">
      <dgm:prSet presAssocID="{AFC57FC0-4D45-4544-91B3-1C0CAE47BD21}" presName="space" presStyleCnt="0"/>
      <dgm:spPr/>
    </dgm:pt>
    <dgm:pt modelId="{E8FEF919-8134-4EFF-8DDA-06F550932303}" type="pres">
      <dgm:prSet presAssocID="{03BF5C62-7A10-4F1A-A38D-E1F9F7F5E75A}" presName="compositeB" presStyleCnt="0"/>
      <dgm:spPr/>
    </dgm:pt>
    <dgm:pt modelId="{9D786A68-4931-4881-AD62-6A983E5396C7}" type="pres">
      <dgm:prSet presAssocID="{03BF5C62-7A10-4F1A-A38D-E1F9F7F5E75A}" presName="textB" presStyleLbl="revTx" presStyleIdx="1" presStyleCnt="2">
        <dgm:presLayoutVars>
          <dgm:bulletEnabled val="1"/>
        </dgm:presLayoutVars>
      </dgm:prSet>
      <dgm:spPr/>
      <dgm:t>
        <a:bodyPr/>
        <a:lstStyle/>
        <a:p>
          <a:endParaRPr lang="en-US"/>
        </a:p>
      </dgm:t>
    </dgm:pt>
    <dgm:pt modelId="{0840D3E8-AFD8-4E84-B660-CE24FC1E3621}" type="pres">
      <dgm:prSet presAssocID="{03BF5C62-7A10-4F1A-A38D-E1F9F7F5E75A}" presName="circleB" presStyleLbl="node1" presStyleIdx="1" presStyleCnt="2"/>
      <dgm:spPr/>
    </dgm:pt>
    <dgm:pt modelId="{45F0E0C3-E847-44B6-86CE-85BA3A91FB57}" type="pres">
      <dgm:prSet presAssocID="{03BF5C62-7A10-4F1A-A38D-E1F9F7F5E75A}" presName="spaceB" presStyleCnt="0"/>
      <dgm:spPr/>
    </dgm:pt>
  </dgm:ptLst>
  <dgm:cxnLst>
    <dgm:cxn modelId="{05EBE588-F716-4CDD-B7F6-9C9882EEB6BD}" srcId="{DE101FBB-DDC5-4FE1-80D8-E1DFE3850B82}" destId="{03BF5C62-7A10-4F1A-A38D-E1F9F7F5E75A}" srcOrd="1" destOrd="0" parTransId="{51CF905A-23B5-4D53-A24E-799ECD8005F3}" sibTransId="{E88E2727-3512-4BA1-A3AC-4BDF6611671E}"/>
    <dgm:cxn modelId="{FB46F3B0-B4F4-4270-85E8-13BA911D3A10}" type="presOf" srcId="{03BF5C62-7A10-4F1A-A38D-E1F9F7F5E75A}" destId="{9D786A68-4931-4881-AD62-6A983E5396C7}" srcOrd="0" destOrd="0" presId="urn:microsoft.com/office/officeart/2005/8/layout/hProcess11"/>
    <dgm:cxn modelId="{5F904C44-BD6D-4F45-A9DD-FB28A8B25B7C}" srcId="{DE101FBB-DDC5-4FE1-80D8-E1DFE3850B82}" destId="{84B246C7-2396-445B-845B-F052092E63C0}" srcOrd="0" destOrd="0" parTransId="{0FCC7D5F-3819-4A45-9CED-D15F12FC51BC}" sibTransId="{AFC57FC0-4D45-4544-91B3-1C0CAE47BD21}"/>
    <dgm:cxn modelId="{84E4D84B-C004-4DC8-8A95-58A08CE72259}" type="presOf" srcId="{84B246C7-2396-445B-845B-F052092E63C0}" destId="{C4141982-6E86-47A7-B86D-20519386B930}" srcOrd="0" destOrd="0" presId="urn:microsoft.com/office/officeart/2005/8/layout/hProcess11"/>
    <dgm:cxn modelId="{5A4973A8-F0FC-4432-B066-815C3175DE75}" type="presOf" srcId="{DE101FBB-DDC5-4FE1-80D8-E1DFE3850B82}" destId="{AC552E59-9285-45FF-8A8D-DF48E53ED218}" srcOrd="0" destOrd="0" presId="urn:microsoft.com/office/officeart/2005/8/layout/hProcess11"/>
    <dgm:cxn modelId="{DF53B488-2233-409F-9091-3301ABAD846C}" type="presParOf" srcId="{AC552E59-9285-45FF-8A8D-DF48E53ED218}" destId="{721F8011-4672-4248-B689-BA6FDDD2AC06}" srcOrd="0" destOrd="0" presId="urn:microsoft.com/office/officeart/2005/8/layout/hProcess11"/>
    <dgm:cxn modelId="{386D37D4-37FA-4D80-8BD7-78301DF1FFC6}" type="presParOf" srcId="{AC552E59-9285-45FF-8A8D-DF48E53ED218}" destId="{A2ECFEEE-21D2-4B96-ACB6-40F6423E5144}" srcOrd="1" destOrd="0" presId="urn:microsoft.com/office/officeart/2005/8/layout/hProcess11"/>
    <dgm:cxn modelId="{6489AAA1-AE38-4B7E-88C4-10E5A47C684B}" type="presParOf" srcId="{A2ECFEEE-21D2-4B96-ACB6-40F6423E5144}" destId="{F47C7006-2C50-4762-AA9B-97F5E96D8A00}" srcOrd="0" destOrd="0" presId="urn:microsoft.com/office/officeart/2005/8/layout/hProcess11"/>
    <dgm:cxn modelId="{6124AEC9-536D-4C68-ACE4-0A7D83B5DBA8}" type="presParOf" srcId="{F47C7006-2C50-4762-AA9B-97F5E96D8A00}" destId="{C4141982-6E86-47A7-B86D-20519386B930}" srcOrd="0" destOrd="0" presId="urn:microsoft.com/office/officeart/2005/8/layout/hProcess11"/>
    <dgm:cxn modelId="{2C85230F-6E91-4D40-BE41-0D322836AE4E}" type="presParOf" srcId="{F47C7006-2C50-4762-AA9B-97F5E96D8A00}" destId="{FFB59C8A-631B-41D3-B8AB-C69300572F39}" srcOrd="1" destOrd="0" presId="urn:microsoft.com/office/officeart/2005/8/layout/hProcess11"/>
    <dgm:cxn modelId="{21F0B4BD-7349-4ACE-B17A-2156CB7F9317}" type="presParOf" srcId="{F47C7006-2C50-4762-AA9B-97F5E96D8A00}" destId="{73582622-E65E-4193-9688-F90294873BA3}" srcOrd="2" destOrd="0" presId="urn:microsoft.com/office/officeart/2005/8/layout/hProcess11"/>
    <dgm:cxn modelId="{E5B64EDA-117D-44CF-B1E7-4D15C41F29B6}" type="presParOf" srcId="{A2ECFEEE-21D2-4B96-ACB6-40F6423E5144}" destId="{BAB50D26-FE59-42A4-80B2-3084CC23F01D}" srcOrd="1" destOrd="0" presId="urn:microsoft.com/office/officeart/2005/8/layout/hProcess11"/>
    <dgm:cxn modelId="{A96C8978-D99D-4E83-A4E5-CD9C9283E146}" type="presParOf" srcId="{A2ECFEEE-21D2-4B96-ACB6-40F6423E5144}" destId="{E8FEF919-8134-4EFF-8DDA-06F550932303}" srcOrd="2" destOrd="0" presId="urn:microsoft.com/office/officeart/2005/8/layout/hProcess11"/>
    <dgm:cxn modelId="{388B7E0E-7BA5-48F3-ACBA-1D7228A482FB}" type="presParOf" srcId="{E8FEF919-8134-4EFF-8DDA-06F550932303}" destId="{9D786A68-4931-4881-AD62-6A983E5396C7}" srcOrd="0" destOrd="0" presId="urn:microsoft.com/office/officeart/2005/8/layout/hProcess11"/>
    <dgm:cxn modelId="{131ABE0C-E0BD-4FEE-9D25-03FC2A4F8BCA}" type="presParOf" srcId="{E8FEF919-8134-4EFF-8DDA-06F550932303}" destId="{0840D3E8-AFD8-4E84-B660-CE24FC1E3621}" srcOrd="1" destOrd="0" presId="urn:microsoft.com/office/officeart/2005/8/layout/hProcess11"/>
    <dgm:cxn modelId="{278492F1-1CA4-4026-84A7-7B8E54C93614}" type="presParOf" srcId="{E8FEF919-8134-4EFF-8DDA-06F550932303}" destId="{45F0E0C3-E847-44B6-86CE-85BA3A91F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9DCB1-BFFB-4FC5-8879-F035C9F0EF44}" type="doc">
      <dgm:prSet loTypeId="urn:microsoft.com/office/officeart/2005/8/layout/process2" loCatId="process" qsTypeId="urn:microsoft.com/office/officeart/2005/8/quickstyle/simple1" qsCatId="simple" csTypeId="urn:microsoft.com/office/officeart/2005/8/colors/colorful1#6" csCatId="colorful" phldr="1"/>
      <dgm:spPr/>
    </dgm:pt>
    <dgm:pt modelId="{4924551D-5625-4D2D-A3C6-F92E0767E889}">
      <dgm:prSet phldrT="[Text]"/>
      <dgm:spPr/>
      <dgm:t>
        <a:bodyPr/>
        <a:lstStyle/>
        <a:p>
          <a:r>
            <a:rPr lang="en-US" dirty="0" smtClean="0"/>
            <a:t>Create Service class</a:t>
          </a:r>
          <a:endParaRPr lang="en-US" dirty="0"/>
        </a:p>
      </dgm:t>
    </dgm:pt>
    <dgm:pt modelId="{89A98C0E-D973-4783-8C45-5450A669F4A6}" type="parTrans" cxnId="{3B81A2B9-9EB7-48A7-A24B-138D65B7EB86}">
      <dgm:prSet/>
      <dgm:spPr/>
      <dgm:t>
        <a:bodyPr/>
        <a:lstStyle/>
        <a:p>
          <a:endParaRPr lang="en-US"/>
        </a:p>
      </dgm:t>
    </dgm:pt>
    <dgm:pt modelId="{70A9F06E-CBA5-46E0-ABBA-8F21BAB63FE3}" type="sibTrans" cxnId="{3B81A2B9-9EB7-48A7-A24B-138D65B7EB86}">
      <dgm:prSet/>
      <dgm:spPr/>
      <dgm:t>
        <a:bodyPr/>
        <a:lstStyle/>
        <a:p>
          <a:endParaRPr lang="en-US"/>
        </a:p>
      </dgm:t>
    </dgm:pt>
    <dgm:pt modelId="{562A5AD7-5E67-411B-AFFC-A6709B9E09C0}">
      <dgm:prSet phldrT="[Text]"/>
      <dgm:spPr/>
      <dgm:t>
        <a:bodyPr/>
        <a:lstStyle/>
        <a:p>
          <a:r>
            <a:rPr lang="en-US" dirty="0" smtClean="0"/>
            <a:t>Define the Metadata with the decorator</a:t>
          </a:r>
          <a:endParaRPr lang="en-US" dirty="0"/>
        </a:p>
      </dgm:t>
    </dgm:pt>
    <dgm:pt modelId="{C33A968D-B28B-4CB7-9F41-62B30F77E2E7}" type="parTrans" cxnId="{0BE74D87-FA15-4424-B69C-DE6EF6F64EFC}">
      <dgm:prSet/>
      <dgm:spPr/>
      <dgm:t>
        <a:bodyPr/>
        <a:lstStyle/>
        <a:p>
          <a:endParaRPr lang="en-US"/>
        </a:p>
      </dgm:t>
    </dgm:pt>
    <dgm:pt modelId="{3C43848D-C110-4BFC-BD0B-4467C4A741D6}" type="sibTrans" cxnId="{0BE74D87-FA15-4424-B69C-DE6EF6F64EFC}">
      <dgm:prSet/>
      <dgm:spPr/>
      <dgm:t>
        <a:bodyPr/>
        <a:lstStyle/>
        <a:p>
          <a:endParaRPr lang="en-US"/>
        </a:p>
      </dgm:t>
    </dgm:pt>
    <dgm:pt modelId="{416D50BB-D161-411A-8497-33DF8B13E16D}">
      <dgm:prSet phldrT="[Text]"/>
      <dgm:spPr/>
      <dgm:t>
        <a:bodyPr/>
        <a:lstStyle/>
        <a:p>
          <a:r>
            <a:rPr lang="en-US" dirty="0" smtClean="0"/>
            <a:t>Import</a:t>
          </a:r>
          <a:endParaRPr lang="en-US" dirty="0"/>
        </a:p>
      </dgm:t>
    </dgm:pt>
    <dgm:pt modelId="{9D90A22D-8583-4608-B237-B0C586F70A56}" type="parTrans" cxnId="{8343CFE3-167C-4182-912F-8D5EFA1EBBB6}">
      <dgm:prSet/>
      <dgm:spPr/>
      <dgm:t>
        <a:bodyPr/>
        <a:lstStyle/>
        <a:p>
          <a:endParaRPr lang="en-US"/>
        </a:p>
      </dgm:t>
    </dgm:pt>
    <dgm:pt modelId="{9E4C968C-6CF1-4E4D-A731-C9EA5C7D7ED1}" type="sibTrans" cxnId="{8343CFE3-167C-4182-912F-8D5EFA1EBBB6}">
      <dgm:prSet/>
      <dgm:spPr/>
      <dgm:t>
        <a:bodyPr/>
        <a:lstStyle/>
        <a:p>
          <a:endParaRPr lang="en-US"/>
        </a:p>
      </dgm:t>
    </dgm:pt>
    <dgm:pt modelId="{428BA793-5E02-42D2-9E6E-22CD91D2FD34}" type="pres">
      <dgm:prSet presAssocID="{4619DCB1-BFFB-4FC5-8879-F035C9F0EF44}" presName="linearFlow" presStyleCnt="0">
        <dgm:presLayoutVars>
          <dgm:resizeHandles val="exact"/>
        </dgm:presLayoutVars>
      </dgm:prSet>
      <dgm:spPr/>
    </dgm:pt>
    <dgm:pt modelId="{3AD9A8DF-672C-4C12-83A8-8DEDD3942C2F}" type="pres">
      <dgm:prSet presAssocID="{4924551D-5625-4D2D-A3C6-F92E0767E889}" presName="node" presStyleLbl="node1" presStyleIdx="0" presStyleCnt="3">
        <dgm:presLayoutVars>
          <dgm:bulletEnabled val="1"/>
        </dgm:presLayoutVars>
      </dgm:prSet>
      <dgm:spPr/>
      <dgm:t>
        <a:bodyPr/>
        <a:lstStyle/>
        <a:p>
          <a:endParaRPr lang="en-US"/>
        </a:p>
      </dgm:t>
    </dgm:pt>
    <dgm:pt modelId="{999E85A4-AEB8-4D16-A13C-5D5FEA109952}" type="pres">
      <dgm:prSet presAssocID="{70A9F06E-CBA5-46E0-ABBA-8F21BAB63FE3}" presName="sibTrans" presStyleLbl="sibTrans2D1" presStyleIdx="0" presStyleCnt="2"/>
      <dgm:spPr/>
      <dgm:t>
        <a:bodyPr/>
        <a:lstStyle/>
        <a:p>
          <a:endParaRPr lang="en-US"/>
        </a:p>
      </dgm:t>
    </dgm:pt>
    <dgm:pt modelId="{206E7A5E-F19B-442C-A0A0-2B46D99A5ADD}" type="pres">
      <dgm:prSet presAssocID="{70A9F06E-CBA5-46E0-ABBA-8F21BAB63FE3}" presName="connectorText" presStyleLbl="sibTrans2D1" presStyleIdx="0" presStyleCnt="2"/>
      <dgm:spPr/>
      <dgm:t>
        <a:bodyPr/>
        <a:lstStyle/>
        <a:p>
          <a:endParaRPr lang="en-US"/>
        </a:p>
      </dgm:t>
    </dgm:pt>
    <dgm:pt modelId="{A5990573-B103-484B-AA14-CF468E24645C}" type="pres">
      <dgm:prSet presAssocID="{562A5AD7-5E67-411B-AFFC-A6709B9E09C0}" presName="node" presStyleLbl="node1" presStyleIdx="1" presStyleCnt="3">
        <dgm:presLayoutVars>
          <dgm:bulletEnabled val="1"/>
        </dgm:presLayoutVars>
      </dgm:prSet>
      <dgm:spPr/>
      <dgm:t>
        <a:bodyPr/>
        <a:lstStyle/>
        <a:p>
          <a:endParaRPr lang="en-US"/>
        </a:p>
      </dgm:t>
    </dgm:pt>
    <dgm:pt modelId="{B7210A94-FFDF-415E-822B-B1D32F723032}" type="pres">
      <dgm:prSet presAssocID="{3C43848D-C110-4BFC-BD0B-4467C4A741D6}" presName="sibTrans" presStyleLbl="sibTrans2D1" presStyleIdx="1" presStyleCnt="2"/>
      <dgm:spPr/>
      <dgm:t>
        <a:bodyPr/>
        <a:lstStyle/>
        <a:p>
          <a:endParaRPr lang="en-US"/>
        </a:p>
      </dgm:t>
    </dgm:pt>
    <dgm:pt modelId="{77E51139-7DBC-4E9A-AD7C-219C9E9CF418}" type="pres">
      <dgm:prSet presAssocID="{3C43848D-C110-4BFC-BD0B-4467C4A741D6}" presName="connectorText" presStyleLbl="sibTrans2D1" presStyleIdx="1" presStyleCnt="2"/>
      <dgm:spPr/>
      <dgm:t>
        <a:bodyPr/>
        <a:lstStyle/>
        <a:p>
          <a:endParaRPr lang="en-US"/>
        </a:p>
      </dgm:t>
    </dgm:pt>
    <dgm:pt modelId="{164AC645-8ED1-4D66-B5FA-F220DB33CD99}" type="pres">
      <dgm:prSet presAssocID="{416D50BB-D161-411A-8497-33DF8B13E16D}" presName="node" presStyleLbl="node1" presStyleIdx="2" presStyleCnt="3">
        <dgm:presLayoutVars>
          <dgm:bulletEnabled val="1"/>
        </dgm:presLayoutVars>
      </dgm:prSet>
      <dgm:spPr/>
      <dgm:t>
        <a:bodyPr/>
        <a:lstStyle/>
        <a:p>
          <a:endParaRPr lang="en-US"/>
        </a:p>
      </dgm:t>
    </dgm:pt>
  </dgm:ptLst>
  <dgm:cxnLst>
    <dgm:cxn modelId="{0BE74D87-FA15-4424-B69C-DE6EF6F64EFC}" srcId="{4619DCB1-BFFB-4FC5-8879-F035C9F0EF44}" destId="{562A5AD7-5E67-411B-AFFC-A6709B9E09C0}" srcOrd="1" destOrd="0" parTransId="{C33A968D-B28B-4CB7-9F41-62B30F77E2E7}" sibTransId="{3C43848D-C110-4BFC-BD0B-4467C4A741D6}"/>
    <dgm:cxn modelId="{7E5405FE-DE1B-4D37-B3EF-272066CF531A}" type="presOf" srcId="{4924551D-5625-4D2D-A3C6-F92E0767E889}" destId="{3AD9A8DF-672C-4C12-83A8-8DEDD3942C2F}" srcOrd="0" destOrd="0" presId="urn:microsoft.com/office/officeart/2005/8/layout/process2"/>
    <dgm:cxn modelId="{51E6D97F-6240-4B2E-A9D7-023EAB7A329E}" type="presOf" srcId="{3C43848D-C110-4BFC-BD0B-4467C4A741D6}" destId="{77E51139-7DBC-4E9A-AD7C-219C9E9CF418}" srcOrd="1" destOrd="0" presId="urn:microsoft.com/office/officeart/2005/8/layout/process2"/>
    <dgm:cxn modelId="{8343CFE3-167C-4182-912F-8D5EFA1EBBB6}" srcId="{4619DCB1-BFFB-4FC5-8879-F035C9F0EF44}" destId="{416D50BB-D161-411A-8497-33DF8B13E16D}" srcOrd="2" destOrd="0" parTransId="{9D90A22D-8583-4608-B237-B0C586F70A56}" sibTransId="{9E4C968C-6CF1-4E4D-A731-C9EA5C7D7ED1}"/>
    <dgm:cxn modelId="{FFAB9E68-2217-4EC6-902E-1C10C2D587D6}" type="presOf" srcId="{70A9F06E-CBA5-46E0-ABBA-8F21BAB63FE3}" destId="{206E7A5E-F19B-442C-A0A0-2B46D99A5ADD}" srcOrd="1" destOrd="0" presId="urn:microsoft.com/office/officeart/2005/8/layout/process2"/>
    <dgm:cxn modelId="{FA36D177-B8EA-4AD3-8E23-183D40052013}" type="presOf" srcId="{3C43848D-C110-4BFC-BD0B-4467C4A741D6}" destId="{B7210A94-FFDF-415E-822B-B1D32F723032}" srcOrd="0" destOrd="0" presId="urn:microsoft.com/office/officeart/2005/8/layout/process2"/>
    <dgm:cxn modelId="{D4D270FB-99EB-46E8-8314-5E719DFE4E86}" type="presOf" srcId="{416D50BB-D161-411A-8497-33DF8B13E16D}" destId="{164AC645-8ED1-4D66-B5FA-F220DB33CD99}" srcOrd="0" destOrd="0" presId="urn:microsoft.com/office/officeart/2005/8/layout/process2"/>
    <dgm:cxn modelId="{B6438747-C151-4777-A71F-0F2382B64313}" type="presOf" srcId="{70A9F06E-CBA5-46E0-ABBA-8F21BAB63FE3}" destId="{999E85A4-AEB8-4D16-A13C-5D5FEA109952}" srcOrd="0" destOrd="0" presId="urn:microsoft.com/office/officeart/2005/8/layout/process2"/>
    <dgm:cxn modelId="{3B81A2B9-9EB7-48A7-A24B-138D65B7EB86}" srcId="{4619DCB1-BFFB-4FC5-8879-F035C9F0EF44}" destId="{4924551D-5625-4D2D-A3C6-F92E0767E889}" srcOrd="0" destOrd="0" parTransId="{89A98C0E-D973-4783-8C45-5450A669F4A6}" sibTransId="{70A9F06E-CBA5-46E0-ABBA-8F21BAB63FE3}"/>
    <dgm:cxn modelId="{2CA2F28A-4E4A-45AD-AFB0-DC49CB663258}" type="presOf" srcId="{562A5AD7-5E67-411B-AFFC-A6709B9E09C0}" destId="{A5990573-B103-484B-AA14-CF468E24645C}" srcOrd="0" destOrd="0" presId="urn:microsoft.com/office/officeart/2005/8/layout/process2"/>
    <dgm:cxn modelId="{5D0FF589-14CF-444C-BA85-E801BA84B121}" type="presOf" srcId="{4619DCB1-BFFB-4FC5-8879-F035C9F0EF44}" destId="{428BA793-5E02-42D2-9E6E-22CD91D2FD34}" srcOrd="0" destOrd="0" presId="urn:microsoft.com/office/officeart/2005/8/layout/process2"/>
    <dgm:cxn modelId="{C03A11E0-D29C-42CD-82E9-2CFCA33B2246}" type="presParOf" srcId="{428BA793-5E02-42D2-9E6E-22CD91D2FD34}" destId="{3AD9A8DF-672C-4C12-83A8-8DEDD3942C2F}" srcOrd="0" destOrd="0" presId="urn:microsoft.com/office/officeart/2005/8/layout/process2"/>
    <dgm:cxn modelId="{50776819-B3A9-4EFC-BEE7-372335D788B2}" type="presParOf" srcId="{428BA793-5E02-42D2-9E6E-22CD91D2FD34}" destId="{999E85A4-AEB8-4D16-A13C-5D5FEA109952}" srcOrd="1" destOrd="0" presId="urn:microsoft.com/office/officeart/2005/8/layout/process2"/>
    <dgm:cxn modelId="{8DEFB3C7-2935-46F1-A78F-E6488739047D}" type="presParOf" srcId="{999E85A4-AEB8-4D16-A13C-5D5FEA109952}" destId="{206E7A5E-F19B-442C-A0A0-2B46D99A5ADD}" srcOrd="0" destOrd="0" presId="urn:microsoft.com/office/officeart/2005/8/layout/process2"/>
    <dgm:cxn modelId="{84A1F2FB-5D9B-46AF-862A-A278087C79D3}" type="presParOf" srcId="{428BA793-5E02-42D2-9E6E-22CD91D2FD34}" destId="{A5990573-B103-484B-AA14-CF468E24645C}" srcOrd="2" destOrd="0" presId="urn:microsoft.com/office/officeart/2005/8/layout/process2"/>
    <dgm:cxn modelId="{9FCECBD1-D1E7-40FC-B51A-D39EF900803E}" type="presParOf" srcId="{428BA793-5E02-42D2-9E6E-22CD91D2FD34}" destId="{B7210A94-FFDF-415E-822B-B1D32F723032}" srcOrd="3" destOrd="0" presId="urn:microsoft.com/office/officeart/2005/8/layout/process2"/>
    <dgm:cxn modelId="{48F10F4C-01D1-44BA-906B-C0ADBFE7C27E}" type="presParOf" srcId="{B7210A94-FFDF-415E-822B-B1D32F723032}" destId="{77E51139-7DBC-4E9A-AD7C-219C9E9CF418}" srcOrd="0" destOrd="0" presId="urn:microsoft.com/office/officeart/2005/8/layout/process2"/>
    <dgm:cxn modelId="{4B67F612-085C-4D84-BB00-8A0C3EEC764E}" type="presParOf" srcId="{428BA793-5E02-42D2-9E6E-22CD91D2FD34}" destId="{164AC645-8ED1-4D66-B5FA-F220DB33CD9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F8011-4672-4248-B689-BA6FDDD2AC06}">
      <dsp:nvSpPr>
        <dsp:cNvPr id="0" name=""/>
        <dsp:cNvSpPr/>
      </dsp:nvSpPr>
      <dsp:spPr>
        <a:xfrm>
          <a:off x="0" y="745587"/>
          <a:ext cx="7690337" cy="994117"/>
        </a:xfrm>
        <a:prstGeom prst="notchedRightArrow">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sp>
    <dsp:sp modelId="{C4141982-6E86-47A7-B86D-20519386B930}">
      <dsp:nvSpPr>
        <dsp:cNvPr id="0" name=""/>
        <dsp:cNvSpPr/>
      </dsp:nvSpPr>
      <dsp:spPr>
        <a:xfrm>
          <a:off x="84" y="0"/>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a:lnSpc>
              <a:spcPct val="90000"/>
            </a:lnSpc>
            <a:spcBef>
              <a:spcPct val="0"/>
            </a:spcBef>
            <a:spcAft>
              <a:spcPct val="35000"/>
            </a:spcAft>
          </a:pPr>
          <a:r>
            <a:rPr lang="en-US" sz="2500" kern="1200" dirty="0" smtClean="0"/>
            <a:t>Service Registration</a:t>
          </a:r>
          <a:endParaRPr lang="en-US" sz="2500" kern="1200" dirty="0"/>
        </a:p>
      </dsp:txBody>
      <dsp:txXfrm>
        <a:off x="84" y="0"/>
        <a:ext cx="3376163" cy="994117"/>
      </dsp:txXfrm>
    </dsp:sp>
    <dsp:sp modelId="{FFB59C8A-631B-41D3-B8AB-C69300572F39}">
      <dsp:nvSpPr>
        <dsp:cNvPr id="0" name=""/>
        <dsp:cNvSpPr/>
      </dsp:nvSpPr>
      <dsp:spPr>
        <a:xfrm>
          <a:off x="1563901" y="1118381"/>
          <a:ext cx="248529" cy="2485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86A68-4931-4881-AD62-6A983E5396C7}">
      <dsp:nvSpPr>
        <dsp:cNvPr id="0" name=""/>
        <dsp:cNvSpPr/>
      </dsp:nvSpPr>
      <dsp:spPr>
        <a:xfrm>
          <a:off x="3545055" y="1491175"/>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lvl="0" algn="ctr" defTabSz="1111250">
            <a:lnSpc>
              <a:spcPct val="90000"/>
            </a:lnSpc>
            <a:spcBef>
              <a:spcPct val="0"/>
            </a:spcBef>
            <a:spcAft>
              <a:spcPct val="35000"/>
            </a:spcAft>
          </a:pPr>
          <a:r>
            <a:rPr lang="en-US" sz="2500" kern="1200" dirty="0" smtClean="0"/>
            <a:t>Constructor Injection</a:t>
          </a:r>
          <a:endParaRPr lang="en-US" sz="2500" kern="1200" dirty="0"/>
        </a:p>
      </dsp:txBody>
      <dsp:txXfrm>
        <a:off x="3545055" y="1491175"/>
        <a:ext cx="3376163" cy="994117"/>
      </dsp:txXfrm>
    </dsp:sp>
    <dsp:sp modelId="{0840D3E8-AFD8-4E84-B660-CE24FC1E3621}">
      <dsp:nvSpPr>
        <dsp:cNvPr id="0" name=""/>
        <dsp:cNvSpPr/>
      </dsp:nvSpPr>
      <dsp:spPr>
        <a:xfrm>
          <a:off x="5108872" y="1118381"/>
          <a:ext cx="248529" cy="2485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9A8DF-672C-4C12-83A8-8DEDD3942C2F}">
      <dsp:nvSpPr>
        <dsp:cNvPr id="0" name=""/>
        <dsp:cNvSpPr/>
      </dsp:nvSpPr>
      <dsp:spPr>
        <a:xfrm>
          <a:off x="227285" y="0"/>
          <a:ext cx="1866606" cy="103700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Create Service class</a:t>
          </a:r>
          <a:endParaRPr lang="en-US" sz="2000" kern="1200" dirty="0"/>
        </a:p>
      </dsp:txBody>
      <dsp:txXfrm>
        <a:off x="257658" y="30373"/>
        <a:ext cx="1805860" cy="976257"/>
      </dsp:txXfrm>
    </dsp:sp>
    <dsp:sp modelId="{999E85A4-AEB8-4D16-A13C-5D5FEA109952}">
      <dsp:nvSpPr>
        <dsp:cNvPr id="0" name=""/>
        <dsp:cNvSpPr/>
      </dsp:nvSpPr>
      <dsp:spPr>
        <a:xfrm rot="5400000">
          <a:off x="966150" y="1062928"/>
          <a:ext cx="388876" cy="4666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0593" y="1101816"/>
        <a:ext cx="279991" cy="272213"/>
      </dsp:txXfrm>
    </dsp:sp>
    <dsp:sp modelId="{A5990573-B103-484B-AA14-CF468E24645C}">
      <dsp:nvSpPr>
        <dsp:cNvPr id="0" name=""/>
        <dsp:cNvSpPr/>
      </dsp:nvSpPr>
      <dsp:spPr>
        <a:xfrm>
          <a:off x="227285" y="1555505"/>
          <a:ext cx="1866606" cy="10370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Define the Metadata with the decorator</a:t>
          </a:r>
          <a:endParaRPr lang="en-US" sz="2000" kern="1200" dirty="0"/>
        </a:p>
      </dsp:txBody>
      <dsp:txXfrm>
        <a:off x="257658" y="1585878"/>
        <a:ext cx="1805860" cy="976257"/>
      </dsp:txXfrm>
    </dsp:sp>
    <dsp:sp modelId="{B7210A94-FFDF-415E-822B-B1D32F723032}">
      <dsp:nvSpPr>
        <dsp:cNvPr id="0" name=""/>
        <dsp:cNvSpPr/>
      </dsp:nvSpPr>
      <dsp:spPr>
        <a:xfrm rot="5400000">
          <a:off x="966150" y="2618434"/>
          <a:ext cx="388876" cy="4666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0593" y="2657322"/>
        <a:ext cx="279991" cy="272213"/>
      </dsp:txXfrm>
    </dsp:sp>
    <dsp:sp modelId="{164AC645-8ED1-4D66-B5FA-F220DB33CD99}">
      <dsp:nvSpPr>
        <dsp:cNvPr id="0" name=""/>
        <dsp:cNvSpPr/>
      </dsp:nvSpPr>
      <dsp:spPr>
        <a:xfrm>
          <a:off x="227285" y="3111011"/>
          <a:ext cx="1866606" cy="103700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Import</a:t>
          </a:r>
          <a:endParaRPr lang="en-US" sz="2000" kern="1200" dirty="0"/>
        </a:p>
      </dsp:txBody>
      <dsp:txXfrm>
        <a:off x="257658" y="3141384"/>
        <a:ext cx="1805860" cy="9762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3110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9190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 provider is an instruction that describes how an object for a certain token is created.</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7436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The DI in Angular 2 basically consists of three things</a:t>
            </a:r>
            <a:r>
              <a:rPr lang="en-US" dirty="0" smtClean="0"/>
              <a:t>:</a:t>
            </a:r>
          </a:p>
          <a:p>
            <a:pPr algn="just"/>
            <a:endParaRPr lang="en-US" dirty="0"/>
          </a:p>
          <a:p>
            <a:pPr algn="just"/>
            <a:r>
              <a:rPr lang="en-US" b="1" dirty="0" smtClean="0"/>
              <a:t>Injector</a:t>
            </a:r>
            <a:r>
              <a:rPr lang="en-US" dirty="0" smtClean="0"/>
              <a:t> : The injector </a:t>
            </a:r>
            <a:r>
              <a:rPr lang="en-US" dirty="0"/>
              <a:t>object that exposes APIs </a:t>
            </a:r>
            <a:r>
              <a:rPr lang="en-US" dirty="0" smtClean="0"/>
              <a:t>to </a:t>
            </a:r>
            <a:r>
              <a:rPr lang="en-US" dirty="0"/>
              <a:t>create instances of dependencies</a:t>
            </a:r>
            <a:r>
              <a:rPr lang="en-US" dirty="0" smtClean="0"/>
              <a:t>.</a:t>
            </a:r>
          </a:p>
          <a:p>
            <a:pPr algn="just"/>
            <a:endParaRPr lang="en-US" dirty="0"/>
          </a:p>
          <a:p>
            <a:pPr algn="just"/>
            <a:r>
              <a:rPr lang="en-US" b="1" dirty="0" smtClean="0"/>
              <a:t>Provider</a:t>
            </a:r>
            <a:r>
              <a:rPr lang="en-US" dirty="0" smtClean="0"/>
              <a:t> :  A provider </a:t>
            </a:r>
            <a:r>
              <a:rPr lang="en-US" dirty="0"/>
              <a:t>is like a recipe that tells the injector how to create an instance of a dependency. </a:t>
            </a:r>
            <a:r>
              <a:rPr lang="en-US" dirty="0" smtClean="0"/>
              <a:t>A provider </a:t>
            </a:r>
            <a:r>
              <a:rPr lang="en-US" dirty="0"/>
              <a:t>takes a token and maps that to a factory function that creates an object</a:t>
            </a:r>
            <a:r>
              <a:rPr lang="en-US" dirty="0" smtClean="0"/>
              <a:t>.</a:t>
            </a:r>
          </a:p>
          <a:p>
            <a:pPr algn="just"/>
            <a:endParaRPr lang="en-US" dirty="0"/>
          </a:p>
          <a:p>
            <a:pPr algn="just"/>
            <a:r>
              <a:rPr lang="en-US" b="1" dirty="0"/>
              <a:t>Dependency</a:t>
            </a:r>
            <a:r>
              <a:rPr lang="en-US" dirty="0"/>
              <a:t> </a:t>
            </a:r>
            <a:r>
              <a:rPr lang="en-US" dirty="0" smtClean="0"/>
              <a:t>: A dependency </a:t>
            </a:r>
            <a:r>
              <a:rPr lang="en-US" dirty="0"/>
              <a:t>is the type of which an object should be created.</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43101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88937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endParaRPr lang="en-US" dirty="0" smtClean="0"/>
          </a:p>
          <a:p>
            <a:pPr algn="just"/>
            <a:endParaRPr lang="en-US" dirty="0"/>
          </a:p>
          <a:p>
            <a:pPr algn="just"/>
            <a:r>
              <a:rPr lang="en-US" dirty="0" smtClean="0"/>
              <a:t>Reactive  </a:t>
            </a:r>
            <a:r>
              <a:rPr lang="en-US" dirty="0"/>
              <a:t>extensions represent a data sequence as an observable sequence commonly just called an observable</a:t>
            </a:r>
            <a:r>
              <a:rPr lang="en-US" dirty="0" smtClean="0"/>
              <a:t>.</a:t>
            </a:r>
          </a:p>
          <a:p>
            <a:pPr algn="just"/>
            <a:endParaRPr lang="en-US" dirty="0"/>
          </a:p>
          <a:p>
            <a:pPr algn="just"/>
            <a:r>
              <a:rPr lang="en-US" dirty="0"/>
              <a:t>A method </a:t>
            </a:r>
            <a:r>
              <a:rPr lang="en-US" dirty="0" smtClean="0"/>
              <a:t>can be subscribed </a:t>
            </a:r>
            <a:r>
              <a:rPr lang="en-US" dirty="0"/>
              <a:t>to an </a:t>
            </a:r>
            <a:r>
              <a:rPr lang="en-US" dirty="0" smtClean="0"/>
              <a:t>observable  </a:t>
            </a:r>
            <a:r>
              <a:rPr lang="en-US" dirty="0"/>
              <a:t>to receive asynchronous notifications as new data arrives. </a:t>
            </a:r>
            <a:r>
              <a:rPr lang="en-US" dirty="0" smtClean="0"/>
              <a:t>The </a:t>
            </a:r>
            <a:r>
              <a:rPr lang="en-US" dirty="0"/>
              <a:t>method can then react </a:t>
            </a:r>
            <a:r>
              <a:rPr lang="en-US" dirty="0" smtClean="0"/>
              <a:t>with the </a:t>
            </a:r>
            <a:r>
              <a:rPr lang="en-US" dirty="0"/>
              <a:t>arrived  data. </a:t>
            </a:r>
            <a:r>
              <a:rPr lang="en-US" dirty="0" smtClean="0"/>
              <a:t>The </a:t>
            </a:r>
            <a:r>
              <a:rPr lang="en-US" dirty="0"/>
              <a:t>method is notified when there is no more data or one an error occurs. </a:t>
            </a:r>
            <a:r>
              <a:rPr lang="en-US" dirty="0" smtClean="0"/>
              <a:t>Since </a:t>
            </a:r>
            <a:r>
              <a:rPr lang="en-US" dirty="0"/>
              <a:t>an observable works like an array we can use the map </a:t>
            </a:r>
            <a:r>
              <a:rPr lang="en-US" dirty="0" smtClean="0"/>
              <a:t>operator.</a:t>
            </a:r>
          </a:p>
          <a:p>
            <a:pPr algn="just"/>
            <a:endParaRPr lang="en-US" dirty="0"/>
          </a:p>
          <a:p>
            <a:pPr algn="just"/>
            <a:r>
              <a:rPr lang="en-US" dirty="0"/>
              <a:t>We can visualizing observable </a:t>
            </a:r>
            <a:r>
              <a:rPr lang="en-US" dirty="0" smtClean="0"/>
              <a:t>sequences  with </a:t>
            </a:r>
            <a:r>
              <a:rPr lang="en-US" dirty="0"/>
              <a:t>interactive diagrams from </a:t>
            </a:r>
            <a:r>
              <a:rPr lang="en-US" dirty="0">
                <a:hlinkClick r:id="rId3"/>
              </a:rPr>
              <a:t>http://rxmarbles.com</a:t>
            </a:r>
            <a:r>
              <a:rPr lang="en-US" dirty="0" smtClean="0">
                <a:hlinkClick r:id="rId3"/>
              </a:rPr>
              <a:t>/</a:t>
            </a:r>
            <a:endParaRPr lang="en-US" dirty="0" smtClean="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389754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lvl="0" eaLnBrk="0" fontAlgn="base" hangingPunct="0">
              <a:spcBef>
                <a:spcPct val="0"/>
              </a:spcBef>
              <a:spcAft>
                <a:spcPct val="0"/>
              </a:spcAft>
            </a:pPr>
            <a:r>
              <a:rPr lang="en-US" altLang="en-US" dirty="0"/>
              <a:t>The </a:t>
            </a:r>
            <a:r>
              <a:rPr lang="en-US" altLang="en-US" dirty="0" err="1"/>
              <a:t>RxJS</a:t>
            </a:r>
            <a:r>
              <a:rPr lang="en-US" altLang="en-US" dirty="0"/>
              <a:t> library is quite large</a:t>
            </a:r>
            <a:r>
              <a:rPr lang="en-US" altLang="en-US" dirty="0" smtClean="0"/>
              <a:t>.</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It's up to us to add the operators we need</a:t>
            </a:r>
            <a:endParaRPr lang="en-US" altLang="en-US" dirty="0" smtClean="0"/>
          </a:p>
          <a:p>
            <a:pPr lvl="0" eaLnBrk="0" fontAlgn="base" hangingPunct="0">
              <a:spcBef>
                <a:spcPct val="0"/>
              </a:spcBef>
              <a:spcAft>
                <a:spcPct val="0"/>
              </a:spcAft>
            </a:pPr>
            <a:endParaRPr lang="en-US" altLang="en-US" b="1" i="1" dirty="0" smtClean="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b="1" dirty="0" smtClean="0"/>
              <a:t>https</a:t>
            </a:r>
            <a:r>
              <a:rPr lang="en-US" b="1" dirty="0"/>
              <a:t>://</a:t>
            </a:r>
            <a:r>
              <a:rPr lang="en-US" b="1" dirty="0" smtClean="0"/>
              <a:t>cdnjs.cloudflare.com/ajax/libs/rxjs/4.1.0/rx.map</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smtClean="0"/>
              <a:t>https</a:t>
            </a:r>
            <a:r>
              <a:rPr lang="en-US" altLang="en-US" b="1" dirty="0"/>
              <a:t>://cdnjs.cloudflare.com/ajax/libs/rxjs/4.1.0/rx.all.js</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smtClean="0"/>
              <a:t>// </a:t>
            </a:r>
            <a:r>
              <a:rPr lang="en-US" altLang="en-US" i="1" dirty="0"/>
              <a:t>Add map operator</a:t>
            </a:r>
            <a:endParaRPr lang="en-US" altLang="en-US" b="1" dirty="0"/>
          </a:p>
          <a:p>
            <a:pPr lvl="0" eaLnBrk="0" fontAlgn="base" hangingPunct="0">
              <a:spcBef>
                <a:spcPct val="0"/>
              </a:spcBef>
              <a:spcAft>
                <a:spcPct val="0"/>
              </a:spcAft>
            </a:pPr>
            <a:r>
              <a:rPr lang="en-US" altLang="en-US" b="1" dirty="0"/>
              <a:t>import</a:t>
            </a:r>
            <a:r>
              <a:rPr lang="en-US" altLang="en-US" i="1" dirty="0"/>
              <a:t> </a:t>
            </a:r>
            <a:r>
              <a:rPr lang="en-US" altLang="en-US" b="1" dirty="0"/>
              <a:t>'</a:t>
            </a:r>
            <a:r>
              <a:rPr lang="en-US" altLang="en-US" b="1" dirty="0" err="1"/>
              <a:t>rxjs</a:t>
            </a:r>
            <a:r>
              <a:rPr lang="en-US" altLang="en-US" b="1" dirty="0"/>
              <a:t>/add/operator/map'</a:t>
            </a:r>
            <a:r>
              <a:rPr lang="en-US" altLang="en-US" i="1" dirty="0"/>
              <a:t>;</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import '</a:t>
            </a:r>
            <a:r>
              <a:rPr lang="en-US" altLang="en-US" b="1" dirty="0" err="1"/>
              <a:t>rxjs</a:t>
            </a:r>
            <a:r>
              <a:rPr lang="en-US" altLang="en-US" b="1" dirty="0"/>
              <a:t>/Rx'</a:t>
            </a:r>
            <a:r>
              <a:rPr lang="en-US" altLang="en-US" dirty="0"/>
              <a:t>;</a:t>
            </a:r>
            <a:endParaRPr lang="en-US" altLang="en-US" sz="1200"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15735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946767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88240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Http is not a part of angular2/core and it is not included in the main angular script file. It </a:t>
            </a:r>
            <a:r>
              <a:rPr lang="en-US" dirty="0"/>
              <a:t>is an optional service </a:t>
            </a:r>
            <a:r>
              <a:rPr lang="en-US" dirty="0" smtClean="0"/>
              <a:t>available in </a:t>
            </a:r>
            <a:r>
              <a:rPr lang="en-US" dirty="0"/>
              <a:t>its own </a:t>
            </a:r>
            <a:r>
              <a:rPr lang="en-US" dirty="0" smtClean="0"/>
              <a:t>library. It needs to be added in the index file.</a:t>
            </a:r>
          </a:p>
          <a:p>
            <a:pPr algn="just"/>
            <a:endParaRPr lang="en-US" dirty="0"/>
          </a:p>
          <a:p>
            <a:pPr algn="just"/>
            <a:r>
              <a:rPr lang="en-US" dirty="0"/>
              <a:t>Angular http  library has several services that assist with using </a:t>
            </a:r>
            <a:r>
              <a:rPr lang="en-US" dirty="0" smtClean="0"/>
              <a:t>http. </a:t>
            </a:r>
            <a:r>
              <a:rPr lang="en-US" dirty="0"/>
              <a:t>To </a:t>
            </a:r>
            <a:r>
              <a:rPr lang="en-US" dirty="0" smtClean="0"/>
              <a:t>use </a:t>
            </a:r>
            <a:r>
              <a:rPr lang="en-US" dirty="0"/>
              <a:t>http from any of </a:t>
            </a:r>
            <a:r>
              <a:rPr lang="en-US" dirty="0" smtClean="0"/>
              <a:t>the components  we can register this </a:t>
            </a:r>
            <a:r>
              <a:rPr lang="en-US" dirty="0"/>
              <a:t>angular </a:t>
            </a:r>
            <a:r>
              <a:rPr lang="en-US" dirty="0" smtClean="0"/>
              <a:t>service with  root component.</a:t>
            </a:r>
          </a:p>
          <a:p>
            <a:pPr algn="just"/>
            <a:endParaRPr lang="en-US" dirty="0"/>
          </a:p>
          <a:p>
            <a:pPr algn="just"/>
            <a:r>
              <a:rPr lang="en-US" dirty="0" smtClean="0"/>
              <a:t>There </a:t>
            </a:r>
            <a:r>
              <a:rPr lang="en-US" dirty="0"/>
              <a:t>are </a:t>
            </a:r>
            <a:r>
              <a:rPr lang="en-US" dirty="0" smtClean="0"/>
              <a:t>several </a:t>
            </a:r>
            <a:r>
              <a:rPr lang="en-US" dirty="0"/>
              <a:t>services involved the angular http client </a:t>
            </a:r>
            <a:r>
              <a:rPr lang="en-US" dirty="0" smtClean="0"/>
              <a:t>library </a:t>
            </a:r>
            <a:r>
              <a:rPr lang="en-US" dirty="0"/>
              <a:t>provides a single constant that defines the set of service providers from the angular http library </a:t>
            </a:r>
            <a:r>
              <a:rPr lang="en-US" dirty="0" smtClean="0"/>
              <a:t>called </a:t>
            </a:r>
            <a:r>
              <a:rPr lang="en-US" b="1" dirty="0" err="1" smtClean="0"/>
              <a:t>HTTP_Providers</a:t>
            </a:r>
            <a:endParaRPr lang="en-US" b="1" dirty="0" smtClean="0"/>
          </a:p>
          <a:p>
            <a:pPr algn="just"/>
            <a:endParaRPr lang="en-US" b="1" dirty="0"/>
          </a:p>
          <a:p>
            <a:pPr lvl="0" algn="just"/>
            <a:r>
              <a:rPr lang="en-US" dirty="0"/>
              <a:t>Similarly there are several features </a:t>
            </a:r>
            <a:r>
              <a:rPr lang="en-US" dirty="0" smtClean="0"/>
              <a:t>for reactive extensions such </a:t>
            </a:r>
            <a:r>
              <a:rPr lang="en-US" dirty="0"/>
              <a:t>as the map </a:t>
            </a:r>
            <a:r>
              <a:rPr lang="en-US" dirty="0" smtClean="0"/>
              <a:t>operator. To load them all in root component using import statement we need to use </a:t>
            </a:r>
            <a:r>
              <a:rPr lang="en-US" altLang="en-US" b="1" dirty="0"/>
              <a:t>import '</a:t>
            </a:r>
            <a:r>
              <a:rPr lang="en-US" altLang="en-US" b="1" dirty="0" err="1"/>
              <a:t>rxjs</a:t>
            </a:r>
            <a:r>
              <a:rPr lang="en-US" altLang="en-US" b="1" dirty="0"/>
              <a:t>/Rx</a:t>
            </a:r>
            <a:r>
              <a:rPr lang="en-US" altLang="en-US" b="1" dirty="0" smtClean="0"/>
              <a:t>'</a:t>
            </a:r>
            <a:r>
              <a:rPr lang="en-US" altLang="en-US" dirty="0"/>
              <a:t>;. </a:t>
            </a:r>
            <a:r>
              <a:rPr lang="en-US" altLang="en-US" dirty="0" smtClean="0"/>
              <a:t>It tell to the module </a:t>
            </a:r>
            <a:r>
              <a:rPr lang="en-US" altLang="en-US" dirty="0"/>
              <a:t>loader to load this library but imports </a:t>
            </a:r>
            <a:r>
              <a:rPr lang="en-US" altLang="en-US" dirty="0" smtClean="0"/>
              <a:t>nothing. </a:t>
            </a:r>
            <a:r>
              <a:rPr lang="en-US" altLang="en-US" sz="1200" dirty="0"/>
              <a:t>When the library is loaded its </a:t>
            </a:r>
            <a:r>
              <a:rPr lang="en-US" altLang="en-US" sz="1200" dirty="0" err="1"/>
              <a:t>javascript</a:t>
            </a:r>
            <a:r>
              <a:rPr lang="en-US" altLang="en-US" sz="1200" dirty="0"/>
              <a:t> is executed and for this particular library executing the JavaScript loads the full set of observable </a:t>
            </a:r>
            <a:r>
              <a:rPr lang="en-US" sz="1200" dirty="0"/>
              <a:t>operators that will need throughout application</a:t>
            </a:r>
            <a:endParaRPr lang="en-US" altLang="en-US" sz="1200" dirty="0"/>
          </a:p>
          <a:p>
            <a:pPr algn="just"/>
            <a:endParaRPr lang="en-US" dirty="0" smtClean="0"/>
          </a:p>
          <a:p>
            <a:pPr algn="just"/>
            <a:r>
              <a:rPr lang="en-US" b="1" dirty="0" smtClean="0"/>
              <a:t>Http methods</a:t>
            </a:r>
          </a:p>
          <a:p>
            <a:pPr algn="just"/>
            <a:r>
              <a:rPr lang="en-US" dirty="0"/>
              <a:t>request(</a:t>
            </a:r>
            <a:r>
              <a:rPr lang="en-US" dirty="0" err="1"/>
              <a:t>url</a:t>
            </a:r>
            <a:r>
              <a:rPr lang="en-US" dirty="0"/>
              <a:t>, options)</a:t>
            </a:r>
          </a:p>
          <a:p>
            <a:pPr algn="just"/>
            <a:r>
              <a:rPr lang="en-US" dirty="0"/>
              <a:t>get    (</a:t>
            </a:r>
            <a:r>
              <a:rPr lang="en-US" dirty="0" err="1"/>
              <a:t>url</a:t>
            </a:r>
            <a:r>
              <a:rPr lang="en-US" dirty="0"/>
              <a:t>, options)</a:t>
            </a:r>
          </a:p>
          <a:p>
            <a:pPr algn="just"/>
            <a:r>
              <a:rPr lang="en-US" dirty="0"/>
              <a:t>delete (</a:t>
            </a:r>
            <a:r>
              <a:rPr lang="en-US" dirty="0" err="1"/>
              <a:t>url</a:t>
            </a:r>
            <a:r>
              <a:rPr lang="en-US" dirty="0"/>
              <a:t>, options)</a:t>
            </a:r>
          </a:p>
          <a:p>
            <a:pPr algn="just"/>
            <a:r>
              <a:rPr lang="en-US" dirty="0"/>
              <a:t>head   (</a:t>
            </a:r>
            <a:r>
              <a:rPr lang="en-US" dirty="0" err="1"/>
              <a:t>url</a:t>
            </a:r>
            <a:r>
              <a:rPr lang="en-US" dirty="0"/>
              <a:t>, options)</a:t>
            </a:r>
          </a:p>
          <a:p>
            <a:r>
              <a:rPr lang="en-US" dirty="0"/>
              <a:t>post (</a:t>
            </a:r>
            <a:r>
              <a:rPr lang="en-US" dirty="0" err="1"/>
              <a:t>url,body,options</a:t>
            </a:r>
            <a:r>
              <a:rPr lang="en-US" dirty="0"/>
              <a:t>)</a:t>
            </a:r>
          </a:p>
          <a:p>
            <a:r>
              <a:rPr lang="en-US" dirty="0"/>
              <a:t>put  (</a:t>
            </a:r>
            <a:r>
              <a:rPr lang="en-US" dirty="0" err="1"/>
              <a:t>url,body,options</a:t>
            </a:r>
            <a:r>
              <a:rPr lang="en-US" dirty="0"/>
              <a:t>)</a:t>
            </a:r>
          </a:p>
          <a:p>
            <a:r>
              <a:rPr lang="en-US" dirty="0"/>
              <a:t>patch(</a:t>
            </a:r>
            <a:r>
              <a:rPr lang="en-US" dirty="0" err="1"/>
              <a:t>url,body,options</a:t>
            </a:r>
            <a:r>
              <a:rPr lang="en-US" dirty="0"/>
              <a:t>)</a:t>
            </a:r>
          </a:p>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6194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5958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At runtime, the Foo doesn’t care how it gets the dependency, so long as it gets it. In order to get that dependency instance into Foo, the creator of Foo is responsible for passing in the Foo dependencies when it’s created</a:t>
            </a:r>
            <a:r>
              <a:rPr lang="en-US" dirty="0" smtClean="0"/>
              <a:t>.</a:t>
            </a:r>
          </a:p>
          <a:p>
            <a:pPr algn="just"/>
            <a:endParaRPr lang="en-US" dirty="0"/>
          </a:p>
          <a:p>
            <a:pPr algn="just"/>
            <a:r>
              <a:rPr lang="en-US" dirty="0"/>
              <a:t>This ability to modify dependencies at run time allows us to create isolated environments that are ideal for testing. We can replace real objects in production environments with mocked ones for testing environments.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72599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5038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64383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8383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b="1" dirty="0" smtClean="0"/>
              <a:t>Limitations in Angular 1 DI : </a:t>
            </a:r>
          </a:p>
          <a:p>
            <a:pPr algn="just"/>
            <a:endParaRPr lang="en-US" b="1" dirty="0" smtClean="0"/>
          </a:p>
          <a:p>
            <a:pPr algn="just"/>
            <a:r>
              <a:rPr lang="en-US" u="sng" dirty="0"/>
              <a:t>Internal </a:t>
            </a:r>
            <a:r>
              <a:rPr lang="en-US" u="sng" dirty="0" smtClean="0"/>
              <a:t>cache </a:t>
            </a:r>
            <a:r>
              <a:rPr lang="en-US" dirty="0" smtClean="0"/>
              <a:t>:  Dependencies are </a:t>
            </a:r>
            <a:r>
              <a:rPr lang="en-US" dirty="0"/>
              <a:t>served as singletons. Whenever we ask for a service, it is </a:t>
            </a:r>
            <a:r>
              <a:rPr lang="en-US" dirty="0" smtClean="0"/>
              <a:t>created only </a:t>
            </a:r>
            <a:r>
              <a:rPr lang="en-US" dirty="0"/>
              <a:t>once per application lifecycle. Creating factory machinery is quite hairy</a:t>
            </a:r>
            <a:r>
              <a:rPr lang="en-US" dirty="0" smtClean="0"/>
              <a:t>.</a:t>
            </a:r>
          </a:p>
          <a:p>
            <a:pPr algn="just"/>
            <a:endParaRPr lang="en-US" dirty="0"/>
          </a:p>
          <a:p>
            <a:pPr algn="just"/>
            <a:r>
              <a:rPr lang="en-US" u="sng" dirty="0"/>
              <a:t>Namespace </a:t>
            </a:r>
            <a:r>
              <a:rPr lang="en-US" u="sng" dirty="0" smtClean="0"/>
              <a:t>collision</a:t>
            </a:r>
            <a:r>
              <a:rPr lang="en-US" dirty="0" smtClean="0"/>
              <a:t> :  There can </a:t>
            </a:r>
            <a:r>
              <a:rPr lang="en-US" dirty="0"/>
              <a:t>only be one token of a “type” in an application. If we have a </a:t>
            </a:r>
            <a:r>
              <a:rPr lang="en-US" dirty="0" smtClean="0"/>
              <a:t>service</a:t>
            </a:r>
            <a:r>
              <a:rPr lang="en-US" dirty="0"/>
              <a:t>, and there’s a </a:t>
            </a:r>
            <a:r>
              <a:rPr lang="en-US" dirty="0" smtClean="0"/>
              <a:t>third party extension </a:t>
            </a:r>
            <a:r>
              <a:rPr lang="en-US" dirty="0"/>
              <a:t>that also introduces a service with the same name, we have </a:t>
            </a:r>
            <a:r>
              <a:rPr lang="en-US" dirty="0" smtClean="0"/>
              <a:t>a problem</a:t>
            </a:r>
            <a:r>
              <a:rPr lang="en-US" dirty="0"/>
              <a:t>.</a:t>
            </a:r>
          </a:p>
          <a:p>
            <a:pPr algn="just"/>
            <a:endParaRPr lang="en-US" dirty="0" smtClean="0"/>
          </a:p>
          <a:p>
            <a:pPr algn="just"/>
            <a:r>
              <a:rPr lang="en-US" u="sng" dirty="0" smtClean="0"/>
              <a:t>Built </a:t>
            </a:r>
            <a:r>
              <a:rPr lang="en-US" u="sng" dirty="0"/>
              <a:t>into the </a:t>
            </a:r>
            <a:r>
              <a:rPr lang="en-US" u="sng" dirty="0" smtClean="0"/>
              <a:t>framework</a:t>
            </a:r>
            <a:r>
              <a:rPr lang="en-US" dirty="0" smtClean="0"/>
              <a:t> :  Angular 1’s </a:t>
            </a:r>
            <a:r>
              <a:rPr lang="en-US" dirty="0"/>
              <a:t>DI is baked right into the framework. There’s no way for us to </a:t>
            </a:r>
            <a:r>
              <a:rPr lang="en-US" dirty="0" smtClean="0"/>
              <a:t>use it </a:t>
            </a:r>
            <a:r>
              <a:rPr lang="en-US" dirty="0"/>
              <a:t>decoupled as a standalone system.</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8370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A service is a class with a focused purpose. We often create a service to implement functionality that is independent from any particular component. </a:t>
            </a:r>
          </a:p>
          <a:p>
            <a:pPr algn="just"/>
            <a:endParaRPr lang="en-US" dirty="0" smtClean="0"/>
          </a:p>
          <a:p>
            <a:pPr algn="just"/>
            <a:r>
              <a:rPr lang="en-US" dirty="0" smtClean="0"/>
              <a:t>Services are used to share the data and logic across components or to encapsulate external interactions such as data access.</a:t>
            </a:r>
          </a:p>
          <a:p>
            <a:pPr algn="just"/>
            <a:endParaRPr lang="en-US" dirty="0" smtClean="0"/>
          </a:p>
          <a:p>
            <a:pPr algn="just"/>
            <a:r>
              <a:rPr lang="en-US" dirty="0" smtClean="0"/>
              <a:t>To </a:t>
            </a:r>
            <a:r>
              <a:rPr lang="en-US" dirty="0"/>
              <a:t>create a service class </a:t>
            </a:r>
            <a:r>
              <a:rPr lang="en-US" dirty="0" smtClean="0"/>
              <a:t>there is no </a:t>
            </a:r>
            <a:r>
              <a:rPr lang="en-US" dirty="0"/>
              <a:t>need to do anything angular </a:t>
            </a:r>
            <a:r>
              <a:rPr lang="en-US" dirty="0" smtClean="0"/>
              <a:t>specific, no </a:t>
            </a:r>
            <a:r>
              <a:rPr lang="en-US" dirty="0"/>
              <a:t>Meta </a:t>
            </a:r>
            <a:r>
              <a:rPr lang="en-US" dirty="0" smtClean="0"/>
              <a:t>data, </a:t>
            </a:r>
            <a:r>
              <a:rPr lang="en-US" dirty="0"/>
              <a:t>naming </a:t>
            </a:r>
            <a:r>
              <a:rPr lang="en-US" dirty="0" smtClean="0"/>
              <a:t>convention </a:t>
            </a:r>
            <a:r>
              <a:rPr lang="en-US" dirty="0"/>
              <a:t>requirement or some functional interface that needs to be </a:t>
            </a:r>
            <a:r>
              <a:rPr lang="en-US" dirty="0" smtClean="0"/>
              <a:t>implemented. They're </a:t>
            </a:r>
            <a:r>
              <a:rPr lang="en-US" dirty="0"/>
              <a:t>just plain old classes that you create to modularize reusable </a:t>
            </a:r>
            <a:r>
              <a:rPr lang="en-US" dirty="0" smtClean="0"/>
              <a:t>code.</a:t>
            </a:r>
          </a:p>
          <a:p>
            <a:pPr algn="just"/>
            <a:endParaRPr lang="en-US" dirty="0"/>
          </a:p>
          <a:p>
            <a:pPr algn="just"/>
            <a:r>
              <a:rPr lang="en-US" dirty="0" smtClean="0"/>
              <a:t>Services are not </a:t>
            </a:r>
            <a:r>
              <a:rPr lang="en-US" dirty="0"/>
              <a:t>only beneficial for modularity and single </a:t>
            </a:r>
            <a:r>
              <a:rPr lang="en-US" dirty="0" smtClean="0"/>
              <a:t>responsibility, but </a:t>
            </a:r>
            <a:r>
              <a:rPr lang="en-US" dirty="0"/>
              <a:t>it also makes the code more </a:t>
            </a:r>
            <a:r>
              <a:rPr lang="en-US" dirty="0" smtClean="0"/>
              <a:t>testable.</a:t>
            </a:r>
          </a:p>
          <a:p>
            <a:pPr algn="just"/>
            <a:endParaRPr lang="en-US" dirty="0"/>
          </a:p>
          <a:p>
            <a:pPr algn="just"/>
            <a:r>
              <a:rPr lang="en-US" dirty="0" smtClean="0"/>
              <a:t>Data service is a </a:t>
            </a:r>
            <a:r>
              <a:rPr lang="en-US" dirty="0"/>
              <a:t>class that will handle getting and setting data from your data store</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8007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9059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923" y="4633141"/>
            <a:ext cx="4798576" cy="3086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9880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3757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0819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@Inject() is a manual mechanism for letting Angular 2 know that a parameter must be injected. When using </a:t>
            </a:r>
            <a:r>
              <a:rPr lang="en-US" dirty="0" err="1" smtClean="0"/>
              <a:t>TypeScript</a:t>
            </a:r>
            <a:r>
              <a:rPr lang="en-US" dirty="0" smtClean="0"/>
              <a:t>, @Inject is only needed for injecting primitives. </a:t>
            </a:r>
            <a:r>
              <a:rPr lang="en-US" dirty="0" err="1" smtClean="0"/>
              <a:t>TypeScript's</a:t>
            </a:r>
            <a:r>
              <a:rPr lang="en-US" dirty="0" smtClean="0"/>
              <a:t> types let Angular 2 know what to do in most cases.</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92120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2"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60"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4"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08"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2"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6"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6"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88"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a:xfrm>
            <a:off x="3557016" y="4949633"/>
            <a:ext cx="5586985" cy="874227"/>
          </a:xfrm>
        </p:spPr>
        <p:txBody>
          <a:bodyPr>
            <a:normAutofit/>
          </a:bodyPr>
          <a:lstStyle/>
          <a:p>
            <a:pPr lvl="0"/>
            <a:r>
              <a:rPr lang="en-US" sz="2000" dirty="0"/>
              <a:t>Services and Dependency Injection</a:t>
            </a:r>
          </a:p>
        </p:txBody>
      </p:sp>
    </p:spTree>
    <p:extLst>
      <p:ext uri="{BB962C8B-B14F-4D97-AF65-F5344CB8AC3E}">
        <p14:creationId xmlns:p14="http://schemas.microsoft.com/office/powerpoint/2010/main" val="1161495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ServiceDemo</a:t>
            </a:r>
            <a:endParaRPr lang="en-US" dirty="0" smtClean="0"/>
          </a:p>
          <a:p>
            <a:r>
              <a:rPr lang="en-US" dirty="0" smtClean="0"/>
              <a:t>Registering-and-Injecting-Service</a:t>
            </a:r>
          </a:p>
        </p:txBody>
      </p:sp>
    </p:spTree>
    <p:extLst>
      <p:ext uri="{BB962C8B-B14F-4D97-AF65-F5344CB8AC3E}">
        <p14:creationId xmlns:p14="http://schemas.microsoft.com/office/powerpoint/2010/main" val="3494314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Providers</a:t>
            </a:r>
            <a:endParaRPr lang="en-US" dirty="0"/>
          </a:p>
        </p:txBody>
      </p:sp>
      <p:sp>
        <p:nvSpPr>
          <p:cNvPr id="2" name="Content Placeholder 1"/>
          <p:cNvSpPr>
            <a:spLocks noGrp="1"/>
          </p:cNvSpPr>
          <p:nvPr>
            <p:ph idx="1"/>
          </p:nvPr>
        </p:nvSpPr>
        <p:spPr>
          <a:xfrm>
            <a:off x="134057" y="1312985"/>
            <a:ext cx="8845484" cy="4911970"/>
          </a:xfrm>
        </p:spPr>
        <p:txBody>
          <a:bodyPr/>
          <a:lstStyle/>
          <a:p>
            <a:pPr algn="just">
              <a:lnSpc>
                <a:spcPct val="150000"/>
              </a:lnSpc>
            </a:pPr>
            <a:r>
              <a:rPr lang="en-US" sz="2000" dirty="0"/>
              <a:t>Providers are usually singleton (one instance) objects, that other objects have access to through dependency injection (DI</a:t>
            </a:r>
            <a:r>
              <a:rPr lang="en-US" sz="2000" dirty="0" smtClean="0"/>
              <a:t>).</a:t>
            </a:r>
          </a:p>
          <a:p>
            <a:pPr algn="just">
              <a:lnSpc>
                <a:spcPct val="150000"/>
              </a:lnSpc>
            </a:pPr>
            <a:r>
              <a:rPr lang="en-US" sz="2000" dirty="0" smtClean="0"/>
              <a:t>A provider describes what the injector should instantiate a given token, so it describes how an object for a certain token is created.</a:t>
            </a:r>
          </a:p>
          <a:p>
            <a:pPr algn="just">
              <a:lnSpc>
                <a:spcPct val="150000"/>
              </a:lnSpc>
            </a:pPr>
            <a:r>
              <a:rPr lang="en-US" sz="2000" dirty="0" smtClean="0"/>
              <a:t>Angular 2 offers the following type of providers:</a:t>
            </a:r>
          </a:p>
          <a:p>
            <a:pPr lvl="1" algn="just">
              <a:lnSpc>
                <a:spcPct val="150000"/>
              </a:lnSpc>
            </a:pPr>
            <a:r>
              <a:rPr lang="en-US" dirty="0"/>
              <a:t>A class provider generates/provides an instance of the </a:t>
            </a:r>
            <a:r>
              <a:rPr lang="en-US" dirty="0" smtClean="0"/>
              <a:t>class (</a:t>
            </a:r>
            <a:r>
              <a:rPr lang="en-US" i="1" dirty="0" err="1" smtClean="0"/>
              <a:t>useClass</a:t>
            </a:r>
            <a:r>
              <a:rPr lang="en-US" dirty="0" smtClean="0"/>
              <a:t>).</a:t>
            </a:r>
            <a:endParaRPr lang="en-US" dirty="0"/>
          </a:p>
          <a:p>
            <a:pPr lvl="1" algn="just">
              <a:lnSpc>
                <a:spcPct val="150000"/>
              </a:lnSpc>
            </a:pPr>
            <a:r>
              <a:rPr lang="en-US" dirty="0"/>
              <a:t>A factory provider generates/provides whatever returns when you run a specified </a:t>
            </a:r>
            <a:r>
              <a:rPr lang="en-US" dirty="0" smtClean="0"/>
              <a:t>function (</a:t>
            </a:r>
            <a:r>
              <a:rPr lang="en-US" i="1" dirty="0" err="1" smtClean="0"/>
              <a:t>useFactory</a:t>
            </a:r>
            <a:r>
              <a:rPr lang="en-US" dirty="0" smtClean="0"/>
              <a:t>).</a:t>
            </a:r>
          </a:p>
          <a:p>
            <a:pPr lvl="1" algn="just">
              <a:lnSpc>
                <a:spcPct val="150000"/>
              </a:lnSpc>
            </a:pPr>
            <a:r>
              <a:rPr lang="en-US" dirty="0" smtClean="0"/>
              <a:t>Aliased Class Provider (</a:t>
            </a:r>
            <a:r>
              <a:rPr lang="en-US" dirty="0" err="1" smtClean="0"/>
              <a:t>useExisting</a:t>
            </a:r>
            <a:r>
              <a:rPr lang="en-US" dirty="0" smtClean="0"/>
              <a:t>)</a:t>
            </a:r>
            <a:endParaRPr lang="en-US" dirty="0"/>
          </a:p>
          <a:p>
            <a:pPr lvl="1" algn="just">
              <a:lnSpc>
                <a:spcPct val="150000"/>
              </a:lnSpc>
            </a:pPr>
            <a:r>
              <a:rPr lang="en-US" dirty="0"/>
              <a:t>A value provider </a:t>
            </a:r>
            <a:r>
              <a:rPr lang="en-US" dirty="0" smtClean="0"/>
              <a:t>just </a:t>
            </a:r>
            <a:r>
              <a:rPr lang="en-US" dirty="0"/>
              <a:t>returns </a:t>
            </a:r>
            <a:r>
              <a:rPr lang="en-US" dirty="0" smtClean="0"/>
              <a:t>a value (</a:t>
            </a:r>
            <a:r>
              <a:rPr lang="en-US" dirty="0" err="1" smtClean="0"/>
              <a:t>useValue</a:t>
            </a:r>
            <a:r>
              <a:rPr lang="en-US" dirty="0" smtClean="0"/>
              <a:t>).</a:t>
            </a:r>
            <a:endParaRPr lang="en-US" sz="1400" dirty="0" smtClean="0"/>
          </a:p>
        </p:txBody>
      </p:sp>
    </p:spTree>
    <p:extLst>
      <p:ext uri="{BB962C8B-B14F-4D97-AF65-F5344CB8AC3E}">
        <p14:creationId xmlns:p14="http://schemas.microsoft.com/office/powerpoint/2010/main" val="3817132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Angular 2 DI System</a:t>
            </a:r>
            <a:endParaRPr lang="en-US" dirty="0"/>
          </a:p>
        </p:txBody>
      </p:sp>
      <p:grpSp>
        <p:nvGrpSpPr>
          <p:cNvPr id="20" name="Group 19"/>
          <p:cNvGrpSpPr/>
          <p:nvPr/>
        </p:nvGrpSpPr>
        <p:grpSpPr>
          <a:xfrm>
            <a:off x="621324" y="2129132"/>
            <a:ext cx="8018584" cy="2747666"/>
            <a:chOff x="621324" y="2129132"/>
            <a:chExt cx="8018584" cy="2747666"/>
          </a:xfrm>
        </p:grpSpPr>
        <p:sp>
          <p:nvSpPr>
            <p:cNvPr id="4" name="Rounded Rectangle 3"/>
            <p:cNvSpPr/>
            <p:nvPr/>
          </p:nvSpPr>
          <p:spPr>
            <a:xfrm>
              <a:off x="621324"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Injector</a:t>
              </a:r>
            </a:p>
          </p:txBody>
        </p:sp>
        <p:sp>
          <p:nvSpPr>
            <p:cNvPr id="6" name="Rounded Rectangle 5"/>
            <p:cNvSpPr/>
            <p:nvPr/>
          </p:nvSpPr>
          <p:spPr>
            <a:xfrm>
              <a:off x="3634154"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Provider</a:t>
              </a:r>
            </a:p>
          </p:txBody>
        </p:sp>
        <p:sp>
          <p:nvSpPr>
            <p:cNvPr id="8" name="Rounded Rectangle 7"/>
            <p:cNvSpPr/>
            <p:nvPr/>
          </p:nvSpPr>
          <p:spPr>
            <a:xfrm>
              <a:off x="6506308"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Object</a:t>
              </a:r>
            </a:p>
          </p:txBody>
        </p:sp>
        <p:cxnSp>
          <p:nvCxnSpPr>
            <p:cNvPr id="9" name="Straight Arrow Connector 8"/>
            <p:cNvCxnSpPr/>
            <p:nvPr/>
          </p:nvCxnSpPr>
          <p:spPr>
            <a:xfrm flipV="1">
              <a:off x="797170" y="2661137"/>
              <a:ext cx="7655169" cy="1172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a:off x="4700954" y="2672860"/>
              <a:ext cx="0" cy="715108"/>
            </a:xfrm>
            <a:prstGeom prst="line">
              <a:avLst/>
            </a:prstGeom>
            <a:ln w="381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a:off x="2754924" y="4132383"/>
              <a:ext cx="879230"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1"/>
            </p:cNvCxnSpPr>
            <p:nvPr/>
          </p:nvCxnSpPr>
          <p:spPr>
            <a:xfrm>
              <a:off x="5767754" y="4132383"/>
              <a:ext cx="738554"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7170" y="2157045"/>
              <a:ext cx="1664677" cy="461665"/>
            </a:xfrm>
            <a:prstGeom prst="rect">
              <a:avLst/>
            </a:prstGeom>
            <a:noFill/>
          </p:spPr>
          <p:txBody>
            <a:bodyPr wrap="square" rtlCol="0">
              <a:spAutoFit/>
            </a:bodyPr>
            <a:lstStyle/>
            <a:p>
              <a:pPr algn="ctr"/>
              <a:r>
                <a:rPr lang="en-US" sz="2400" dirty="0" smtClean="0">
                  <a:solidFill>
                    <a:schemeClr val="tx2">
                      <a:lumMod val="50000"/>
                    </a:schemeClr>
                  </a:solidFill>
                </a:rPr>
                <a:t>Token</a:t>
              </a:r>
            </a:p>
          </p:txBody>
        </p:sp>
        <p:sp>
          <p:nvSpPr>
            <p:cNvPr id="18" name="TextBox 17"/>
            <p:cNvSpPr txBox="1"/>
            <p:nvPr/>
          </p:nvSpPr>
          <p:spPr>
            <a:xfrm>
              <a:off x="6353910" y="2137227"/>
              <a:ext cx="1992922" cy="461665"/>
            </a:xfrm>
            <a:prstGeom prst="rect">
              <a:avLst/>
            </a:prstGeom>
            <a:noFill/>
          </p:spPr>
          <p:txBody>
            <a:bodyPr wrap="square" rtlCol="0">
              <a:spAutoFit/>
            </a:bodyPr>
            <a:lstStyle/>
            <a:p>
              <a:pPr algn="ctr"/>
              <a:r>
                <a:rPr lang="en-US" sz="2400" dirty="0" smtClean="0">
                  <a:solidFill>
                    <a:schemeClr val="tx2">
                      <a:lumMod val="50000"/>
                    </a:schemeClr>
                  </a:solidFill>
                </a:rPr>
                <a:t>Dependency</a:t>
              </a:r>
            </a:p>
          </p:txBody>
        </p:sp>
        <p:sp>
          <p:nvSpPr>
            <p:cNvPr id="19" name="TextBox 18"/>
            <p:cNvSpPr txBox="1"/>
            <p:nvPr/>
          </p:nvSpPr>
          <p:spPr>
            <a:xfrm>
              <a:off x="3774832" y="2129132"/>
              <a:ext cx="1992922" cy="461665"/>
            </a:xfrm>
            <a:prstGeom prst="rect">
              <a:avLst/>
            </a:prstGeom>
            <a:noFill/>
          </p:spPr>
          <p:txBody>
            <a:bodyPr wrap="square" rtlCol="0">
              <a:spAutoFit/>
            </a:bodyPr>
            <a:lstStyle/>
            <a:p>
              <a:pPr algn="ctr"/>
              <a:r>
                <a:rPr lang="en-US" sz="2400" dirty="0" smtClean="0">
                  <a:solidFill>
                    <a:schemeClr val="tx2">
                      <a:lumMod val="50000"/>
                    </a:schemeClr>
                  </a:solidFill>
                </a:rPr>
                <a:t>Instruction</a:t>
              </a:r>
            </a:p>
          </p:txBody>
        </p:sp>
      </p:grpSp>
    </p:spTree>
    <p:extLst>
      <p:ext uri="{BB962C8B-B14F-4D97-AF65-F5344CB8AC3E}">
        <p14:creationId xmlns:p14="http://schemas.microsoft.com/office/powerpoint/2010/main" val="3295407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ClassProvider</a:t>
            </a:r>
            <a:endParaRPr lang="en-US" dirty="0" smtClean="0"/>
          </a:p>
          <a:p>
            <a:r>
              <a:rPr lang="en-US" dirty="0" err="1" smtClean="0"/>
              <a:t>ValueProvider</a:t>
            </a:r>
            <a:endParaRPr lang="en-US" dirty="0" smtClean="0"/>
          </a:p>
          <a:p>
            <a:r>
              <a:rPr lang="en-US" dirty="0" err="1" smtClean="0"/>
              <a:t>FactoryProvider</a:t>
            </a:r>
            <a:endParaRPr lang="en-US" dirty="0" smtClean="0"/>
          </a:p>
        </p:txBody>
      </p:sp>
    </p:spTree>
    <p:extLst>
      <p:ext uri="{BB962C8B-B14F-4D97-AF65-F5344CB8AC3E}">
        <p14:creationId xmlns:p14="http://schemas.microsoft.com/office/powerpoint/2010/main" val="3494314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Observables</a:t>
            </a:r>
            <a:endParaRPr lang="en-US" dirty="0"/>
          </a:p>
        </p:txBody>
      </p:sp>
      <p:sp>
        <p:nvSpPr>
          <p:cNvPr id="2" name="Content Placeholder 1"/>
          <p:cNvSpPr>
            <a:spLocks noGrp="1"/>
          </p:cNvSpPr>
          <p:nvPr>
            <p:ph idx="1"/>
          </p:nvPr>
        </p:nvSpPr>
        <p:spPr>
          <a:xfrm>
            <a:off x="134057" y="1324708"/>
            <a:ext cx="8845484" cy="4900246"/>
          </a:xfrm>
        </p:spPr>
        <p:txBody>
          <a:bodyPr/>
          <a:lstStyle/>
          <a:p>
            <a:pPr algn="just">
              <a:lnSpc>
                <a:spcPct val="150000"/>
              </a:lnSpc>
            </a:pPr>
            <a:r>
              <a:rPr lang="en-US" sz="2000" dirty="0" smtClean="0"/>
              <a:t>Observables is like an array whose items arrived asynchronously.</a:t>
            </a:r>
          </a:p>
          <a:p>
            <a:pPr algn="just">
              <a:lnSpc>
                <a:spcPct val="150000"/>
              </a:lnSpc>
            </a:pPr>
            <a:r>
              <a:rPr lang="en-US" sz="2000" dirty="0" smtClean="0"/>
              <a:t>Observable help to manage asynchronous data, such as data coming from a backend service.</a:t>
            </a:r>
          </a:p>
          <a:p>
            <a:pPr algn="just">
              <a:lnSpc>
                <a:spcPct val="150000"/>
              </a:lnSpc>
            </a:pPr>
            <a:r>
              <a:rPr lang="en-US" sz="2000" dirty="0" smtClean="0"/>
              <a:t>Observables are proposed feature for ES 2016 the next version of JavaScript. To use observables now angular uses a third party library called reactive extensions.</a:t>
            </a:r>
          </a:p>
          <a:p>
            <a:pPr algn="just">
              <a:lnSpc>
                <a:spcPct val="150000"/>
              </a:lnSpc>
            </a:pPr>
            <a:r>
              <a:rPr lang="en-US" sz="2000" dirty="0" smtClean="0"/>
              <a:t>Observables are used with in angular itself including </a:t>
            </a:r>
            <a:r>
              <a:rPr lang="en-US" sz="2000" dirty="0" err="1" smtClean="0"/>
              <a:t>angular's</a:t>
            </a:r>
            <a:r>
              <a:rPr lang="en-US" sz="2000" dirty="0" smtClean="0"/>
              <a:t> event system and its http client service</a:t>
            </a:r>
          </a:p>
          <a:p>
            <a:pPr algn="just">
              <a:lnSpc>
                <a:spcPct val="150000"/>
              </a:lnSpc>
            </a:pPr>
            <a:r>
              <a:rPr lang="en-US" sz="2000" dirty="0"/>
              <a:t>A method </a:t>
            </a:r>
            <a:r>
              <a:rPr lang="en-US" sz="2000" dirty="0" smtClean="0"/>
              <a:t>can </a:t>
            </a:r>
            <a:r>
              <a:rPr lang="en-US" sz="2000" dirty="0"/>
              <a:t>be </a:t>
            </a:r>
            <a:r>
              <a:rPr lang="en-US" sz="2000" dirty="0" smtClean="0"/>
              <a:t>subscribed </a:t>
            </a:r>
            <a:r>
              <a:rPr lang="en-US" sz="2000" dirty="0"/>
              <a:t>to an observable to receive asynchronous notifications as new data arrives.</a:t>
            </a:r>
            <a:endParaRPr lang="en-US" sz="2000" dirty="0" smtClean="0"/>
          </a:p>
          <a:p>
            <a:pPr algn="just">
              <a:lnSpc>
                <a:spcPct val="150000"/>
              </a:lnSpc>
            </a:pPr>
            <a:endParaRPr lang="en-US" sz="2000" dirty="0" smtClean="0"/>
          </a:p>
        </p:txBody>
      </p:sp>
    </p:spTree>
    <p:extLst>
      <p:ext uri="{BB962C8B-B14F-4D97-AF65-F5344CB8AC3E}">
        <p14:creationId xmlns:p14="http://schemas.microsoft.com/office/powerpoint/2010/main" val="3817132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Introducing </a:t>
            </a:r>
            <a:r>
              <a:rPr lang="en-US" dirty="0" err="1"/>
              <a:t>RxJs</a:t>
            </a:r>
            <a:endParaRPr lang="en-US" dirty="0"/>
          </a:p>
        </p:txBody>
      </p:sp>
      <p:sp>
        <p:nvSpPr>
          <p:cNvPr id="2" name="Content Placeholder 1"/>
          <p:cNvSpPr>
            <a:spLocks noGrp="1"/>
          </p:cNvSpPr>
          <p:nvPr>
            <p:ph idx="1"/>
          </p:nvPr>
        </p:nvSpPr>
        <p:spPr>
          <a:xfrm>
            <a:off x="134057" y="1312985"/>
            <a:ext cx="8845484" cy="4911970"/>
          </a:xfrm>
        </p:spPr>
        <p:txBody>
          <a:bodyPr/>
          <a:lstStyle/>
          <a:p>
            <a:pPr algn="just">
              <a:lnSpc>
                <a:spcPct val="150000"/>
              </a:lnSpc>
            </a:pPr>
            <a:r>
              <a:rPr lang="en-US" sz="2000" dirty="0" err="1" smtClean="0"/>
              <a:t>RxJs</a:t>
            </a:r>
            <a:r>
              <a:rPr lang="en-US" sz="2000" dirty="0" smtClean="0"/>
              <a:t> </a:t>
            </a:r>
            <a:r>
              <a:rPr lang="en-US" sz="2000" dirty="0"/>
              <a:t>stands for Reactive Extensions for </a:t>
            </a:r>
            <a:r>
              <a:rPr lang="en-US" sz="2000" dirty="0" err="1"/>
              <a:t>Javascript</a:t>
            </a:r>
            <a:r>
              <a:rPr lang="en-US" sz="2000" dirty="0"/>
              <a:t>, and its an implementation of Observables for </a:t>
            </a:r>
            <a:r>
              <a:rPr lang="en-US" sz="2000" dirty="0" err="1"/>
              <a:t>Javascript</a:t>
            </a:r>
            <a:r>
              <a:rPr lang="en-US" sz="2000" dirty="0" smtClean="0"/>
              <a:t>.</a:t>
            </a:r>
          </a:p>
          <a:p>
            <a:pPr algn="just">
              <a:lnSpc>
                <a:spcPct val="150000"/>
              </a:lnSpc>
            </a:pPr>
            <a:r>
              <a:rPr lang="en-US" sz="2000" dirty="0" smtClean="0"/>
              <a:t>It is a </a:t>
            </a:r>
            <a:r>
              <a:rPr lang="en-US" sz="2000" dirty="0" err="1" smtClean="0"/>
              <a:t>ReactiveX</a:t>
            </a:r>
            <a:r>
              <a:rPr lang="en-US" sz="2000" dirty="0" smtClean="0"/>
              <a:t> </a:t>
            </a:r>
            <a:r>
              <a:rPr lang="en-US" sz="2000" dirty="0"/>
              <a:t>library for </a:t>
            </a:r>
            <a:r>
              <a:rPr lang="en-US" sz="2000" dirty="0" smtClean="0"/>
              <a:t>JavaScript.</a:t>
            </a:r>
          </a:p>
          <a:p>
            <a:pPr algn="just">
              <a:lnSpc>
                <a:spcPct val="150000"/>
              </a:lnSpc>
            </a:pPr>
            <a:r>
              <a:rPr lang="en-US" sz="2000" dirty="0" smtClean="0"/>
              <a:t>It provides an  </a:t>
            </a:r>
            <a:r>
              <a:rPr lang="en-US" sz="2000" dirty="0"/>
              <a:t>API for asynchronous </a:t>
            </a:r>
            <a:r>
              <a:rPr lang="en-US" sz="2000" dirty="0" smtClean="0"/>
              <a:t>programming with </a:t>
            </a:r>
            <a:r>
              <a:rPr lang="en-US" sz="2000" dirty="0"/>
              <a:t>observable </a:t>
            </a:r>
            <a:r>
              <a:rPr lang="en-US" sz="2000" dirty="0" smtClean="0"/>
              <a:t>streams.</a:t>
            </a:r>
          </a:p>
          <a:p>
            <a:pPr algn="just">
              <a:lnSpc>
                <a:spcPct val="150000"/>
              </a:lnSpc>
            </a:pPr>
            <a:r>
              <a:rPr lang="en-US" sz="2000" dirty="0" err="1"/>
              <a:t>ReactiveX</a:t>
            </a:r>
            <a:r>
              <a:rPr lang="en-US" sz="2000" dirty="0"/>
              <a:t> is a combination of the best ideas </a:t>
            </a:r>
            <a:r>
              <a:rPr lang="en-US" sz="2000" dirty="0" smtClean="0"/>
              <a:t>from the </a:t>
            </a:r>
            <a:r>
              <a:rPr lang="en-US" sz="2000" dirty="0"/>
              <a:t>Observer pattern, the Iterator pattern, and functional </a:t>
            </a:r>
            <a:r>
              <a:rPr lang="en-US" sz="2000" dirty="0" smtClean="0"/>
              <a:t>programming.</a:t>
            </a:r>
          </a:p>
          <a:p>
            <a:pPr algn="just">
              <a:lnSpc>
                <a:spcPct val="150000"/>
              </a:lnSpc>
            </a:pPr>
            <a:endParaRPr lang="en-US" sz="2000" dirty="0" smtClean="0"/>
          </a:p>
        </p:txBody>
      </p:sp>
      <p:sp>
        <p:nvSpPr>
          <p:cNvPr id="3" name="Rounded Rectangle 2"/>
          <p:cNvSpPr/>
          <p:nvPr/>
        </p:nvSpPr>
        <p:spPr>
          <a:xfrm>
            <a:off x="773722" y="4876800"/>
            <a:ext cx="7831016" cy="1230923"/>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2">
                    <a:lumMod val="50000"/>
                  </a:schemeClr>
                </a:solidFill>
              </a:rPr>
              <a:t>var</a:t>
            </a:r>
            <a:r>
              <a:rPr lang="en-US" sz="1600" dirty="0">
                <a:solidFill>
                  <a:schemeClr val="tx2">
                    <a:lumMod val="50000"/>
                  </a:schemeClr>
                </a:solidFill>
              </a:rPr>
              <a:t> source = </a:t>
            </a:r>
            <a:r>
              <a:rPr lang="en-US" sz="1600" dirty="0" err="1">
                <a:solidFill>
                  <a:schemeClr val="tx2">
                    <a:lumMod val="50000"/>
                  </a:schemeClr>
                </a:solidFill>
              </a:rPr>
              <a:t>Rx.Observable.interval</a:t>
            </a:r>
            <a:r>
              <a:rPr lang="en-US" sz="1600" dirty="0">
                <a:solidFill>
                  <a:schemeClr val="tx2">
                    <a:lumMod val="50000"/>
                  </a:schemeClr>
                </a:solidFill>
              </a:rPr>
              <a:t>(1000).map(</a:t>
            </a:r>
            <a:r>
              <a:rPr lang="en-US" sz="1600" dirty="0" err="1">
                <a:solidFill>
                  <a:schemeClr val="tx2">
                    <a:lumMod val="50000"/>
                  </a:schemeClr>
                </a:solidFill>
              </a:rPr>
              <a:t>num</a:t>
            </a:r>
            <a:r>
              <a:rPr lang="en-US" sz="1600" dirty="0">
                <a:solidFill>
                  <a:schemeClr val="tx2">
                    <a:lumMod val="50000"/>
                  </a:schemeClr>
                </a:solidFill>
              </a:rPr>
              <a:t>=&gt;['1','2','3','A','4','5','6'][</a:t>
            </a:r>
            <a:r>
              <a:rPr lang="en-US" sz="1600" dirty="0" err="1">
                <a:solidFill>
                  <a:schemeClr val="tx2">
                    <a:lumMod val="50000"/>
                  </a:schemeClr>
                </a:solidFill>
              </a:rPr>
              <a:t>num</a:t>
            </a:r>
            <a:r>
              <a:rPr lang="en-US" sz="1600" dirty="0" smtClean="0">
                <a:solidFill>
                  <a:schemeClr val="tx2">
                    <a:lumMod val="50000"/>
                  </a:schemeClr>
                </a:solidFill>
              </a:rPr>
              <a:t>]);</a:t>
            </a:r>
          </a:p>
          <a:p>
            <a:r>
              <a:rPr lang="en-US" sz="1600" dirty="0" err="1" smtClean="0">
                <a:solidFill>
                  <a:schemeClr val="tx2">
                    <a:lumMod val="50000"/>
                  </a:schemeClr>
                </a:solidFill>
              </a:rPr>
              <a:t>var</a:t>
            </a:r>
            <a:r>
              <a:rPr lang="en-US" sz="1600" dirty="0" smtClean="0">
                <a:solidFill>
                  <a:schemeClr val="tx2">
                    <a:lumMod val="50000"/>
                  </a:schemeClr>
                </a:solidFill>
              </a:rPr>
              <a:t> </a:t>
            </a:r>
            <a:r>
              <a:rPr lang="en-US" sz="1600" dirty="0">
                <a:solidFill>
                  <a:schemeClr val="tx2">
                    <a:lumMod val="50000"/>
                  </a:schemeClr>
                </a:solidFill>
              </a:rPr>
              <a:t>result = </a:t>
            </a:r>
            <a:r>
              <a:rPr lang="en-US" sz="1600" dirty="0" err="1">
                <a:solidFill>
                  <a:schemeClr val="tx2">
                    <a:lumMod val="50000"/>
                  </a:schemeClr>
                </a:solidFill>
              </a:rPr>
              <a:t>source.map</a:t>
            </a:r>
            <a:r>
              <a:rPr lang="en-US" sz="1600" dirty="0">
                <a:solidFill>
                  <a:schemeClr val="tx2">
                    <a:lumMod val="50000"/>
                  </a:schemeClr>
                </a:solidFill>
              </a:rPr>
              <a:t>(x=&gt;</a:t>
            </a:r>
            <a:r>
              <a:rPr lang="en-US" sz="1600" dirty="0" err="1">
                <a:solidFill>
                  <a:schemeClr val="tx2">
                    <a:lumMod val="50000"/>
                  </a:schemeClr>
                </a:solidFill>
              </a:rPr>
              <a:t>parseInt</a:t>
            </a:r>
            <a:r>
              <a:rPr lang="en-US" sz="1600" dirty="0">
                <a:solidFill>
                  <a:schemeClr val="tx2">
                    <a:lumMod val="50000"/>
                  </a:schemeClr>
                </a:solidFill>
              </a:rPr>
              <a:t>(x)).filter(x=&gt; !</a:t>
            </a:r>
            <a:r>
              <a:rPr lang="en-US" sz="1600" dirty="0" err="1">
                <a:solidFill>
                  <a:schemeClr val="tx2">
                    <a:lumMod val="50000"/>
                  </a:schemeClr>
                </a:solidFill>
              </a:rPr>
              <a:t>isNaN</a:t>
            </a:r>
            <a:r>
              <a:rPr lang="en-US" sz="1600" dirty="0">
                <a:solidFill>
                  <a:schemeClr val="tx2">
                    <a:lumMod val="50000"/>
                  </a:schemeClr>
                </a:solidFill>
              </a:rPr>
              <a:t>(x</a:t>
            </a:r>
            <a:r>
              <a:rPr lang="en-US" sz="1600" dirty="0" smtClean="0">
                <a:solidFill>
                  <a:schemeClr val="tx2">
                    <a:lumMod val="50000"/>
                  </a:schemeClr>
                </a:solidFill>
              </a:rPr>
              <a:t>));	</a:t>
            </a:r>
          </a:p>
          <a:p>
            <a:r>
              <a:rPr lang="en-US" sz="1600" dirty="0" err="1" smtClean="0">
                <a:solidFill>
                  <a:schemeClr val="tx2">
                    <a:lumMod val="50000"/>
                  </a:schemeClr>
                </a:solidFill>
              </a:rPr>
              <a:t>result.subscribe</a:t>
            </a:r>
            <a:r>
              <a:rPr lang="en-US" sz="1600" dirty="0" smtClean="0">
                <a:solidFill>
                  <a:schemeClr val="tx2">
                    <a:lumMod val="50000"/>
                  </a:schemeClr>
                </a:solidFill>
              </a:rPr>
              <a:t>(x</a:t>
            </a:r>
            <a:r>
              <a:rPr lang="en-US" sz="1600" dirty="0">
                <a:solidFill>
                  <a:schemeClr val="tx2">
                    <a:lumMod val="50000"/>
                  </a:schemeClr>
                </a:solidFill>
              </a:rPr>
              <a:t>=&gt;console.log(x));</a:t>
            </a:r>
            <a:endParaRPr lang="en-US" sz="1600" dirty="0" smtClean="0">
              <a:solidFill>
                <a:schemeClr val="tx2">
                  <a:lumMod val="50000"/>
                </a:schemeClr>
              </a:solidFill>
            </a:endParaRPr>
          </a:p>
        </p:txBody>
      </p:sp>
    </p:spTree>
    <p:extLst>
      <p:ext uri="{BB962C8B-B14F-4D97-AF65-F5344CB8AC3E}">
        <p14:creationId xmlns:p14="http://schemas.microsoft.com/office/powerpoint/2010/main" val="1137398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Observables</a:t>
            </a:r>
          </a:p>
          <a:p>
            <a:r>
              <a:rPr lang="en-US" dirty="0" err="1"/>
              <a:t>RenderingObservableWithpipe</a:t>
            </a:r>
            <a:endParaRPr lang="en-US" dirty="0" smtClean="0"/>
          </a:p>
        </p:txBody>
      </p:sp>
    </p:spTree>
    <p:extLst>
      <p:ext uri="{BB962C8B-B14F-4D97-AF65-F5344CB8AC3E}">
        <p14:creationId xmlns:p14="http://schemas.microsoft.com/office/powerpoint/2010/main" val="2584577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Angular2 HTTP</a:t>
            </a:r>
            <a:endParaRPr lang="en-US" dirty="0"/>
          </a:p>
        </p:txBody>
      </p:sp>
      <p:sp>
        <p:nvSpPr>
          <p:cNvPr id="2" name="Content Placeholder 1"/>
          <p:cNvSpPr>
            <a:spLocks noGrp="1"/>
          </p:cNvSpPr>
          <p:nvPr>
            <p:ph idx="1"/>
          </p:nvPr>
        </p:nvSpPr>
        <p:spPr>
          <a:xfrm>
            <a:off x="134057" y="1312985"/>
            <a:ext cx="8845484" cy="4911970"/>
          </a:xfrm>
        </p:spPr>
        <p:txBody>
          <a:bodyPr/>
          <a:lstStyle/>
          <a:p>
            <a:pPr algn="just">
              <a:lnSpc>
                <a:spcPct val="150000"/>
              </a:lnSpc>
            </a:pPr>
            <a:r>
              <a:rPr lang="en-US" sz="2000" dirty="0" smtClean="0"/>
              <a:t>Angular applications often obtain data using http</a:t>
            </a:r>
          </a:p>
          <a:p>
            <a:pPr algn="just">
              <a:lnSpc>
                <a:spcPct val="150000"/>
              </a:lnSpc>
            </a:pPr>
            <a:r>
              <a:rPr lang="en-US" sz="2000" dirty="0" smtClean="0"/>
              <a:t>Application issues http get requests to a web server which returns http response to the application.</a:t>
            </a:r>
          </a:p>
          <a:p>
            <a:pPr algn="just">
              <a:lnSpc>
                <a:spcPct val="150000"/>
              </a:lnSpc>
            </a:pPr>
            <a:r>
              <a:rPr lang="en-US" sz="2000" dirty="0" smtClean="0"/>
              <a:t>Application then processes that data </a:t>
            </a:r>
          </a:p>
        </p:txBody>
      </p:sp>
      <p:pic>
        <p:nvPicPr>
          <p:cNvPr id="148482" name="Picture 2"/>
          <p:cNvPicPr>
            <a:picLocks noChangeAspect="1" noChangeArrowheads="1"/>
          </p:cNvPicPr>
          <p:nvPr/>
        </p:nvPicPr>
        <p:blipFill>
          <a:blip r:embed="rId3"/>
          <a:srcRect/>
          <a:stretch>
            <a:fillRect/>
          </a:stretch>
        </p:blipFill>
        <p:spPr bwMode="auto">
          <a:xfrm>
            <a:off x="483781" y="3434860"/>
            <a:ext cx="8436369" cy="2848707"/>
          </a:xfrm>
          <a:prstGeom prst="rect">
            <a:avLst/>
          </a:prstGeom>
          <a:noFill/>
          <a:ln w="9525">
            <a:noFill/>
            <a:miter lim="800000"/>
            <a:headEnd/>
            <a:tailEnd/>
          </a:ln>
          <a:effectLst/>
        </p:spPr>
      </p:pic>
    </p:spTree>
    <p:extLst>
      <p:ext uri="{BB962C8B-B14F-4D97-AF65-F5344CB8AC3E}">
        <p14:creationId xmlns:p14="http://schemas.microsoft.com/office/powerpoint/2010/main" val="1800472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Http Class</a:t>
            </a:r>
            <a:endParaRPr lang="en-US" dirty="0"/>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a:t>Performs http requests using `</a:t>
            </a:r>
            <a:r>
              <a:rPr lang="en-US" sz="2000" dirty="0" err="1"/>
              <a:t>XMLHttpRequest</a:t>
            </a:r>
            <a:r>
              <a:rPr lang="en-US" sz="2000" dirty="0"/>
              <a:t>` as the default backend.</a:t>
            </a:r>
          </a:p>
          <a:p>
            <a:pPr algn="just">
              <a:lnSpc>
                <a:spcPct val="150000"/>
              </a:lnSpc>
            </a:pPr>
            <a:r>
              <a:rPr lang="en-US" sz="2000" dirty="0"/>
              <a:t>Http is available as an injectable class.</a:t>
            </a:r>
          </a:p>
          <a:p>
            <a:pPr algn="just">
              <a:lnSpc>
                <a:spcPct val="150000"/>
              </a:lnSpc>
            </a:pPr>
            <a:r>
              <a:rPr lang="en-US" sz="2000" dirty="0"/>
              <a:t>Calling request returns an Observable which will emit a single Response when a response is received</a:t>
            </a:r>
            <a:r>
              <a:rPr lang="en-US" sz="2000" dirty="0" smtClean="0"/>
              <a:t>.</a:t>
            </a:r>
          </a:p>
          <a:p>
            <a:pPr algn="just">
              <a:lnSpc>
                <a:spcPct val="150000"/>
              </a:lnSpc>
            </a:pPr>
            <a:r>
              <a:rPr lang="en-US" sz="2000" dirty="0" smtClean="0"/>
              <a:t>To work with Http Class</a:t>
            </a:r>
          </a:p>
          <a:p>
            <a:pPr lvl="1">
              <a:lnSpc>
                <a:spcPct val="150000"/>
              </a:lnSpc>
            </a:pPr>
            <a:r>
              <a:rPr lang="en-US" sz="1600" dirty="0" smtClean="0"/>
              <a:t>Include Angular 2 </a:t>
            </a:r>
            <a:r>
              <a:rPr lang="en-US" sz="1600" dirty="0"/>
              <a:t>Http script (</a:t>
            </a:r>
            <a:r>
              <a:rPr lang="en-US" sz="1600" dirty="0" smtClean="0"/>
              <a:t>http.dev.js) in index.html</a:t>
            </a:r>
          </a:p>
          <a:p>
            <a:pPr lvl="1">
              <a:lnSpc>
                <a:spcPct val="150000"/>
              </a:lnSpc>
            </a:pPr>
            <a:r>
              <a:rPr lang="en-US" sz="1600" dirty="0" smtClean="0"/>
              <a:t>Include script </a:t>
            </a:r>
            <a:r>
              <a:rPr lang="en-US" sz="1600" dirty="0"/>
              <a:t>tag for the reactive </a:t>
            </a:r>
            <a:r>
              <a:rPr lang="en-US" sz="1600" dirty="0" smtClean="0"/>
              <a:t>extensions (Rx.js) in index.html</a:t>
            </a:r>
          </a:p>
          <a:p>
            <a:pPr lvl="1">
              <a:lnSpc>
                <a:spcPct val="150000"/>
              </a:lnSpc>
            </a:pPr>
            <a:r>
              <a:rPr lang="en-US" sz="1600" dirty="0" smtClean="0"/>
              <a:t>Register HTTP_PROVIDERS </a:t>
            </a:r>
          </a:p>
          <a:p>
            <a:pPr lvl="1">
              <a:lnSpc>
                <a:spcPct val="150000"/>
              </a:lnSpc>
            </a:pPr>
            <a:r>
              <a:rPr lang="en-US" sz="1600" dirty="0" smtClean="0"/>
              <a:t>Import </a:t>
            </a:r>
            <a:r>
              <a:rPr lang="en-US" sz="1600" dirty="0" err="1" smtClean="0"/>
              <a:t>RxJS</a:t>
            </a:r>
            <a:endParaRPr lang="en-US" sz="1600" dirty="0"/>
          </a:p>
          <a:p>
            <a:pPr algn="just">
              <a:lnSpc>
                <a:spcPct val="150000"/>
              </a:lnSpc>
            </a:pPr>
            <a:endParaRPr lang="en-US" sz="2000" dirty="0" smtClean="0"/>
          </a:p>
        </p:txBody>
      </p:sp>
    </p:spTree>
    <p:extLst>
      <p:ext uri="{BB962C8B-B14F-4D97-AF65-F5344CB8AC3E}">
        <p14:creationId xmlns:p14="http://schemas.microsoft.com/office/powerpoint/2010/main" val="3283067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Catch Operator</a:t>
            </a:r>
            <a:endParaRPr lang="en-US" dirty="0"/>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a:t>Reacts to the error case of an Observable</a:t>
            </a:r>
            <a:r>
              <a:rPr lang="en-US" sz="2000" dirty="0" smtClean="0"/>
              <a:t>.</a:t>
            </a:r>
          </a:p>
          <a:p>
            <a:pPr algn="just">
              <a:lnSpc>
                <a:spcPct val="150000"/>
              </a:lnSpc>
            </a:pPr>
            <a:r>
              <a:rPr lang="en-US" sz="2000" dirty="0" smtClean="0"/>
              <a:t>Need </a:t>
            </a:r>
            <a:r>
              <a:rPr lang="en-US" sz="2000" dirty="0"/>
              <a:t>to return a new Observable to continue with</a:t>
            </a:r>
          </a:p>
          <a:p>
            <a:pPr algn="just">
              <a:lnSpc>
                <a:spcPct val="150000"/>
              </a:lnSpc>
            </a:pPr>
            <a:endParaRPr lang="en-US" sz="2000" dirty="0"/>
          </a:p>
          <a:p>
            <a:pPr algn="just">
              <a:lnSpc>
                <a:spcPct val="150000"/>
              </a:lnSpc>
            </a:pPr>
            <a:endParaRPr lang="en-US" sz="2000" dirty="0" smtClean="0"/>
          </a:p>
        </p:txBody>
      </p:sp>
      <p:sp>
        <p:nvSpPr>
          <p:cNvPr id="3" name="Rounded Rectangle 2"/>
          <p:cNvSpPr/>
          <p:nvPr/>
        </p:nvSpPr>
        <p:spPr>
          <a:xfrm>
            <a:off x="1254370" y="2872154"/>
            <a:ext cx="5509846" cy="3071446"/>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en-US" sz="1600" b="1" dirty="0" smtClean="0">
              <a:cs typeface="Consolas" panose="020B0609020204030204" pitchFamily="49" charset="0"/>
            </a:endParaRPr>
          </a:p>
          <a:p>
            <a:pPr lvl="1"/>
            <a:r>
              <a:rPr lang="en-US" sz="1600" dirty="0">
                <a:solidFill>
                  <a:schemeClr val="tx2">
                    <a:lumMod val="50000"/>
                  </a:schemeClr>
                </a:solidFill>
              </a:rPr>
              <a:t>export class </a:t>
            </a:r>
            <a:r>
              <a:rPr lang="en-US" sz="1600" dirty="0" err="1">
                <a:solidFill>
                  <a:schemeClr val="tx2">
                    <a:lumMod val="50000"/>
                  </a:schemeClr>
                </a:solidFill>
              </a:rPr>
              <a:t>UserProxy</a:t>
            </a:r>
            <a:r>
              <a:rPr lang="en-US" sz="1600" dirty="0">
                <a:solidFill>
                  <a:schemeClr val="tx2">
                    <a:lumMod val="50000"/>
                  </a:schemeClr>
                </a:solidFill>
              </a:rPr>
              <a:t>{</a:t>
            </a:r>
            <a:br>
              <a:rPr lang="en-US" sz="1600" dirty="0">
                <a:solidFill>
                  <a:schemeClr val="tx2">
                    <a:lumMod val="50000"/>
                  </a:schemeClr>
                </a:solidFill>
              </a:rPr>
            </a:br>
            <a:r>
              <a:rPr lang="en-US" sz="1600" dirty="0">
                <a:solidFill>
                  <a:schemeClr val="tx2">
                    <a:lumMod val="50000"/>
                  </a:schemeClr>
                </a:solidFill>
              </a:rPr>
              <a:t>    constructor(private http :Http){}</a:t>
            </a:r>
            <a:br>
              <a:rPr lang="en-US" sz="1600" dirty="0">
                <a:solidFill>
                  <a:schemeClr val="tx2">
                    <a:lumMod val="50000"/>
                  </a:schemeClr>
                </a:solidFill>
              </a:rPr>
            </a:br>
            <a:r>
              <a:rPr lang="en-US" sz="1600" dirty="0">
                <a:solidFill>
                  <a:schemeClr val="tx2">
                    <a:lumMod val="50000"/>
                  </a:schemeClr>
                </a:solidFill>
              </a:rPr>
              <a:t>    load(){</a:t>
            </a:r>
            <a:br>
              <a:rPr lang="en-US" sz="1600" dirty="0">
                <a:solidFill>
                  <a:schemeClr val="tx2">
                    <a:lumMod val="50000"/>
                  </a:schemeClr>
                </a:solidFill>
              </a:rPr>
            </a:br>
            <a:r>
              <a:rPr lang="en-US" sz="1600" dirty="0">
                <a:solidFill>
                  <a:schemeClr val="tx2">
                    <a:lumMod val="50000"/>
                  </a:schemeClr>
                </a:solidFill>
              </a:rPr>
              <a:t>        return </a:t>
            </a:r>
            <a:r>
              <a:rPr lang="en-US" sz="1600" dirty="0" err="1">
                <a:solidFill>
                  <a:schemeClr val="tx2">
                    <a:lumMod val="50000"/>
                  </a:schemeClr>
                </a:solidFill>
              </a:rPr>
              <a:t>this.http</a:t>
            </a:r>
            <a:r>
              <a:rPr lang="en-US" sz="1600" dirty="0">
                <a:solidFill>
                  <a:schemeClr val="tx2">
                    <a:lumMod val="50000"/>
                  </a:schemeClr>
                </a:solidFill>
              </a:rPr>
              <a:t/>
            </a:r>
            <a:br>
              <a:rPr lang="en-US" sz="1600" dirty="0">
                <a:solidFill>
                  <a:schemeClr val="tx2">
                    <a:lumMod val="50000"/>
                  </a:schemeClr>
                </a:solidFill>
              </a:rPr>
            </a:br>
            <a:r>
              <a:rPr lang="en-US" sz="1600" dirty="0">
                <a:solidFill>
                  <a:schemeClr val="tx2">
                    <a:lumMod val="50000"/>
                  </a:schemeClr>
                </a:solidFill>
              </a:rPr>
              <a:t>            .get('http://api.randomuser.me/10')</a:t>
            </a:r>
            <a:br>
              <a:rPr lang="en-US" sz="1600" dirty="0">
                <a:solidFill>
                  <a:schemeClr val="tx2">
                    <a:lumMod val="50000"/>
                  </a:schemeClr>
                </a:solidFill>
              </a:rPr>
            </a:br>
            <a:r>
              <a:rPr lang="en-US" sz="1600" dirty="0">
                <a:solidFill>
                  <a:schemeClr val="tx2">
                    <a:lumMod val="50000"/>
                  </a:schemeClr>
                </a:solidFill>
              </a:rPr>
              <a:t>            .map(res =&gt;</a:t>
            </a:r>
            <a:r>
              <a:rPr lang="en-US" sz="1600" dirty="0" err="1">
                <a:solidFill>
                  <a:schemeClr val="tx2">
                    <a:lumMod val="50000"/>
                  </a:schemeClr>
                </a:solidFill>
              </a:rPr>
              <a:t>res.json</a:t>
            </a:r>
            <a:r>
              <a:rPr lang="en-US" sz="1600" dirty="0">
                <a:solidFill>
                  <a:schemeClr val="tx2">
                    <a:lumMod val="50000"/>
                  </a:schemeClr>
                </a:solidFill>
              </a:rPr>
              <a:t>())</a:t>
            </a:r>
            <a:br>
              <a:rPr lang="en-US" sz="1600" dirty="0">
                <a:solidFill>
                  <a:schemeClr val="tx2">
                    <a:lumMod val="50000"/>
                  </a:schemeClr>
                </a:solidFill>
              </a:rPr>
            </a:br>
            <a:r>
              <a:rPr lang="en-US" sz="1600" dirty="0">
                <a:solidFill>
                  <a:schemeClr val="tx2">
                    <a:lumMod val="50000"/>
                  </a:schemeClr>
                </a:solidFill>
              </a:rPr>
              <a:t>	     .catch(</a:t>
            </a:r>
            <a:r>
              <a:rPr lang="en-US" sz="1600" dirty="0" err="1">
                <a:solidFill>
                  <a:schemeClr val="tx2">
                    <a:lumMod val="50000"/>
                  </a:schemeClr>
                </a:solidFill>
              </a:rPr>
              <a:t>this.logAndPassOn</a:t>
            </a:r>
            <a:r>
              <a:rPr lang="en-US" sz="1600" dirty="0">
                <a:solidFill>
                  <a:schemeClr val="tx2">
                    <a:lumMod val="50000"/>
                  </a:schemeClr>
                </a:solidFill>
              </a:rPr>
              <a:t>);</a:t>
            </a:r>
            <a:br>
              <a:rPr lang="en-US" sz="1600" dirty="0">
                <a:solidFill>
                  <a:schemeClr val="tx2">
                    <a:lumMod val="50000"/>
                  </a:schemeClr>
                </a:solidFill>
              </a:rPr>
            </a:br>
            <a:r>
              <a:rPr lang="en-US" sz="1600" dirty="0">
                <a:solidFill>
                  <a:schemeClr val="tx2">
                    <a:lumMod val="50000"/>
                  </a:schemeClr>
                </a:solidFill>
              </a:rPr>
              <a:t>}</a:t>
            </a:r>
            <a:br>
              <a:rPr lang="en-US" sz="1600" dirty="0">
                <a:solidFill>
                  <a:schemeClr val="tx2">
                    <a:lumMod val="50000"/>
                  </a:schemeClr>
                </a:solidFill>
              </a:rPr>
            </a:br>
            <a:r>
              <a:rPr lang="en-US" sz="1600" dirty="0">
                <a:solidFill>
                  <a:schemeClr val="tx2">
                    <a:lumMod val="50000"/>
                  </a:schemeClr>
                </a:solidFill>
              </a:rPr>
              <a:t>private </a:t>
            </a:r>
            <a:r>
              <a:rPr lang="en-US" sz="1600" dirty="0" err="1">
                <a:solidFill>
                  <a:schemeClr val="tx2">
                    <a:lumMod val="50000"/>
                  </a:schemeClr>
                </a:solidFill>
              </a:rPr>
              <a:t>logAndPassOn</a:t>
            </a:r>
            <a:r>
              <a:rPr lang="en-US" sz="1600" dirty="0">
                <a:solidFill>
                  <a:schemeClr val="tx2">
                    <a:lumMod val="50000"/>
                  </a:schemeClr>
                </a:solidFill>
              </a:rPr>
              <a:t> (error: Error) {   </a:t>
            </a:r>
            <a:br>
              <a:rPr lang="en-US" sz="1600" dirty="0">
                <a:solidFill>
                  <a:schemeClr val="tx2">
                    <a:lumMod val="50000"/>
                  </a:schemeClr>
                </a:solidFill>
              </a:rPr>
            </a:br>
            <a:r>
              <a:rPr lang="en-US" sz="1600" dirty="0">
                <a:solidFill>
                  <a:schemeClr val="tx2">
                    <a:lumMod val="50000"/>
                  </a:schemeClr>
                </a:solidFill>
              </a:rPr>
              <a:t>    </a:t>
            </a:r>
            <a:r>
              <a:rPr lang="en-US" sz="1600" dirty="0" err="1">
                <a:solidFill>
                  <a:schemeClr val="tx2">
                    <a:lumMod val="50000"/>
                  </a:schemeClr>
                </a:solidFill>
              </a:rPr>
              <a:t>console.error</a:t>
            </a:r>
            <a:r>
              <a:rPr lang="en-US" sz="1600" dirty="0">
                <a:solidFill>
                  <a:schemeClr val="tx2">
                    <a:lumMod val="50000"/>
                  </a:schemeClr>
                </a:solidFill>
              </a:rPr>
              <a:t>(error);</a:t>
            </a:r>
            <a:br>
              <a:rPr lang="en-US" sz="1600" dirty="0">
                <a:solidFill>
                  <a:schemeClr val="tx2">
                    <a:lumMod val="50000"/>
                  </a:schemeClr>
                </a:solidFill>
              </a:rPr>
            </a:br>
            <a:r>
              <a:rPr lang="en-US" sz="1600" dirty="0">
                <a:solidFill>
                  <a:schemeClr val="tx2">
                    <a:lumMod val="50000"/>
                  </a:schemeClr>
                </a:solidFill>
              </a:rPr>
              <a:t>    return </a:t>
            </a:r>
            <a:r>
              <a:rPr lang="en-US" sz="1600" dirty="0" err="1">
                <a:solidFill>
                  <a:schemeClr val="tx2">
                    <a:lumMod val="50000"/>
                  </a:schemeClr>
                </a:solidFill>
              </a:rPr>
              <a:t>Observable.throw</a:t>
            </a:r>
            <a:r>
              <a:rPr lang="en-US" sz="1600" dirty="0">
                <a:solidFill>
                  <a:schemeClr val="tx2">
                    <a:lumMod val="50000"/>
                  </a:schemeClr>
                </a:solidFill>
              </a:rPr>
              <a:t>(error);</a:t>
            </a:r>
            <a:br>
              <a:rPr lang="en-US" sz="1600" dirty="0">
                <a:solidFill>
                  <a:schemeClr val="tx2">
                    <a:lumMod val="50000"/>
                  </a:schemeClr>
                </a:solidFill>
              </a:rPr>
            </a:br>
            <a:r>
              <a:rPr lang="en-US" sz="1600" dirty="0">
                <a:solidFill>
                  <a:schemeClr val="tx2">
                    <a:lumMod val="50000"/>
                  </a:schemeClr>
                </a:solidFill>
              </a:rPr>
              <a:t>}</a:t>
            </a:r>
          </a:p>
          <a:p>
            <a:pPr lvl="1"/>
            <a:endParaRPr lang="en-US" sz="1600" dirty="0" err="1" smtClean="0">
              <a:solidFill>
                <a:schemeClr val="tx2">
                  <a:lumMod val="50000"/>
                </a:schemeClr>
              </a:solidFill>
            </a:endParaRPr>
          </a:p>
        </p:txBody>
      </p:sp>
    </p:spTree>
    <p:extLst>
      <p:ext uri="{BB962C8B-B14F-4D97-AF65-F5344CB8AC3E}">
        <p14:creationId xmlns:p14="http://schemas.microsoft.com/office/powerpoint/2010/main" val="84104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Dependency Injection</a:t>
            </a:r>
            <a:endParaRPr lang="en-US" dirty="0"/>
          </a:p>
        </p:txBody>
      </p:sp>
      <p:sp>
        <p:nvSpPr>
          <p:cNvPr id="2" name="Content Placeholder 1"/>
          <p:cNvSpPr>
            <a:spLocks noGrp="1"/>
          </p:cNvSpPr>
          <p:nvPr>
            <p:ph idx="1"/>
          </p:nvPr>
        </p:nvSpPr>
        <p:spPr>
          <a:xfrm>
            <a:off x="134057" y="1324707"/>
            <a:ext cx="8845484" cy="4994032"/>
          </a:xfrm>
        </p:spPr>
        <p:txBody>
          <a:bodyPr/>
          <a:lstStyle/>
          <a:p>
            <a:pPr algn="just">
              <a:lnSpc>
                <a:spcPct val="150000"/>
              </a:lnSpc>
            </a:pPr>
            <a:r>
              <a:rPr lang="en-US" sz="1800" dirty="0"/>
              <a:t>Dependency injection is a design pattern that allows for the removal of hard-coded dependencies, thus making it possible to remove or change them at run </a:t>
            </a:r>
            <a:r>
              <a:rPr lang="en-US" sz="1800" dirty="0" smtClean="0"/>
              <a:t>time.</a:t>
            </a:r>
          </a:p>
          <a:p>
            <a:pPr algn="just">
              <a:lnSpc>
                <a:spcPct val="150000"/>
              </a:lnSpc>
            </a:pPr>
            <a:endParaRPr lang="en-US" sz="1800" dirty="0" smtClean="0"/>
          </a:p>
        </p:txBody>
      </p:sp>
      <p:sp>
        <p:nvSpPr>
          <p:cNvPr id="4" name="AutoShape 4"/>
          <p:cNvSpPr>
            <a:spLocks noChangeArrowheads="1"/>
          </p:cNvSpPr>
          <p:nvPr/>
        </p:nvSpPr>
        <p:spPr bwMode="auto">
          <a:xfrm>
            <a:off x="1383826" y="2299955"/>
            <a:ext cx="5896200" cy="4005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endParaRPr lang="en-US" sz="1600" b="1"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r>
              <a:rPr lang="en-US" sz="1600" dirty="0" smtClean="0">
                <a:solidFill>
                  <a:schemeClr val="tx1"/>
                </a:solidFill>
                <a:latin typeface="+mj-lt"/>
                <a:cs typeface="Arial" pitchFamily="34" charset="0"/>
              </a:rPr>
              <a:t>function </a:t>
            </a:r>
            <a:r>
              <a:rPr lang="en-US" sz="1600" dirty="0" err="1" smtClean="0">
                <a:solidFill>
                  <a:schemeClr val="tx1"/>
                </a:solidFill>
                <a:latin typeface="+mj-lt"/>
                <a:cs typeface="Arial" pitchFamily="34" charset="0"/>
              </a:rPr>
              <a:t>Foo</a:t>
            </a:r>
            <a:r>
              <a:rPr lang="en-US" sz="1600" dirty="0" smtClean="0">
                <a:solidFill>
                  <a:schemeClr val="tx1"/>
                </a:solidFill>
                <a:latin typeface="+mj-lt"/>
                <a:cs typeface="Arial" pitchFamily="34" charset="0"/>
              </a:rPr>
              <a:t>(object) {</a:t>
            </a:r>
          </a:p>
          <a:p>
            <a:pPr lvl="1"/>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this.object</a:t>
            </a:r>
            <a:r>
              <a:rPr lang="en-US" sz="1600" dirty="0" smtClean="0">
                <a:solidFill>
                  <a:schemeClr val="tx1"/>
                </a:solidFill>
                <a:latin typeface="+mj-lt"/>
                <a:cs typeface="Arial" pitchFamily="34" charset="0"/>
              </a:rPr>
              <a:t> = object;</a:t>
            </a:r>
          </a:p>
          <a:p>
            <a:pPr lvl="1"/>
            <a:r>
              <a:rPr lang="en-US" sz="1600" dirty="0" smtClean="0">
                <a:solidFill>
                  <a:schemeClr val="tx1"/>
                </a:solidFill>
                <a:latin typeface="+mj-lt"/>
                <a:cs typeface="Arial" pitchFamily="34" charset="0"/>
              </a:rPr>
              <a:t>}</a:t>
            </a:r>
          </a:p>
          <a:p>
            <a:pPr lvl="1"/>
            <a:endParaRPr lang="en-US" sz="1600" dirty="0" smtClean="0">
              <a:solidFill>
                <a:schemeClr val="tx1"/>
              </a:solidFill>
              <a:latin typeface="+mj-lt"/>
              <a:cs typeface="Arial" pitchFamily="34" charset="0"/>
            </a:endParaRPr>
          </a:p>
          <a:p>
            <a:pPr lvl="1"/>
            <a:r>
              <a:rPr lang="en-US" sz="1600" dirty="0" err="1" smtClean="0">
                <a:solidFill>
                  <a:schemeClr val="tx1"/>
                </a:solidFill>
                <a:latin typeface="+mj-lt"/>
                <a:cs typeface="Arial" pitchFamily="34" charset="0"/>
              </a:rPr>
              <a:t>Foo.prototype.showDetails</a:t>
            </a:r>
            <a:r>
              <a:rPr lang="en-US" sz="1600" dirty="0" smtClean="0">
                <a:solidFill>
                  <a:schemeClr val="tx1"/>
                </a:solidFill>
                <a:latin typeface="+mj-lt"/>
                <a:cs typeface="Arial" pitchFamily="34" charset="0"/>
              </a:rPr>
              <a:t> = function(data) {</a:t>
            </a:r>
          </a:p>
          <a:p>
            <a:pPr lvl="1"/>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this.object.display</a:t>
            </a:r>
            <a:r>
              <a:rPr lang="en-US" sz="1600" dirty="0" smtClean="0">
                <a:solidFill>
                  <a:schemeClr val="tx1"/>
                </a:solidFill>
                <a:latin typeface="+mj-lt"/>
                <a:cs typeface="Arial" pitchFamily="34" charset="0"/>
              </a:rPr>
              <a:t>(data);</a:t>
            </a:r>
          </a:p>
          <a:p>
            <a:pPr lvl="1"/>
            <a:r>
              <a:rPr lang="en-US" sz="1600" dirty="0" smtClean="0">
                <a:solidFill>
                  <a:schemeClr val="tx1"/>
                </a:solidFill>
                <a:latin typeface="+mj-lt"/>
                <a:cs typeface="Arial" pitchFamily="34" charset="0"/>
              </a:rPr>
              <a:t>}</a:t>
            </a:r>
          </a:p>
          <a:p>
            <a:pPr lvl="1"/>
            <a:endParaRPr lang="en-US" sz="1600" dirty="0" smtClean="0">
              <a:solidFill>
                <a:schemeClr val="tx1"/>
              </a:solidFill>
              <a:latin typeface="+mj-lt"/>
              <a:cs typeface="Arial" pitchFamily="34" charset="0"/>
            </a:endParaRPr>
          </a:p>
          <a:p>
            <a:pPr lvl="1"/>
            <a:r>
              <a:rPr lang="en-US" sz="1600" dirty="0" err="1" smtClean="0">
                <a:solidFill>
                  <a:schemeClr val="tx1"/>
                </a:solidFill>
                <a:latin typeface="+mj-lt"/>
                <a:cs typeface="Arial" pitchFamily="34" charset="0"/>
              </a:rPr>
              <a:t>var</a:t>
            </a:r>
            <a:r>
              <a:rPr lang="en-US" sz="1600" dirty="0" smtClean="0">
                <a:solidFill>
                  <a:schemeClr val="tx1"/>
                </a:solidFill>
                <a:latin typeface="+mj-lt"/>
                <a:cs typeface="Arial" pitchFamily="34" charset="0"/>
              </a:rPr>
              <a:t> greeter = { </a:t>
            </a:r>
          </a:p>
          <a:p>
            <a:pPr lvl="1"/>
            <a:r>
              <a:rPr lang="en-US" sz="1600" dirty="0" smtClean="0">
                <a:solidFill>
                  <a:schemeClr val="tx1"/>
                </a:solidFill>
                <a:latin typeface="+mj-lt"/>
                <a:cs typeface="Arial" pitchFamily="34" charset="0"/>
              </a:rPr>
              <a:t>	display : function(</a:t>
            </a:r>
            <a:r>
              <a:rPr lang="en-US" sz="1600" dirty="0" err="1" smtClean="0">
                <a:solidFill>
                  <a:schemeClr val="tx1"/>
                </a:solidFill>
                <a:latin typeface="+mj-lt"/>
                <a:cs typeface="Arial" pitchFamily="34" charset="0"/>
              </a:rPr>
              <a:t>msg</a:t>
            </a:r>
            <a:r>
              <a:rPr lang="en-US" sz="1600" dirty="0" smtClean="0">
                <a:solidFill>
                  <a:schemeClr val="tx1"/>
                </a:solidFill>
                <a:latin typeface="+mj-lt"/>
                <a:cs typeface="Arial" pitchFamily="34" charset="0"/>
              </a:rPr>
              <a:t>){</a:t>
            </a:r>
          </a:p>
          <a:p>
            <a:pPr lvl="1"/>
            <a:r>
              <a:rPr lang="en-US" sz="1600" dirty="0" smtClean="0">
                <a:solidFill>
                  <a:schemeClr val="tx1"/>
                </a:solidFill>
                <a:latin typeface="+mj-lt"/>
                <a:cs typeface="Arial" pitchFamily="34" charset="0"/>
              </a:rPr>
              <a:t>	  alert(</a:t>
            </a:r>
            <a:r>
              <a:rPr lang="en-US" sz="1600" dirty="0" err="1" smtClean="0">
                <a:solidFill>
                  <a:schemeClr val="tx1"/>
                </a:solidFill>
                <a:latin typeface="+mj-lt"/>
                <a:cs typeface="Arial" pitchFamily="34" charset="0"/>
              </a:rPr>
              <a:t>msg</a:t>
            </a:r>
            <a:r>
              <a:rPr lang="en-US" sz="1600" dirty="0" smtClean="0">
                <a:solidFill>
                  <a:schemeClr val="tx1"/>
                </a:solidFill>
                <a:latin typeface="+mj-lt"/>
                <a:cs typeface="Arial" pitchFamily="34" charset="0"/>
              </a:rPr>
              <a:t>); </a:t>
            </a:r>
          </a:p>
          <a:p>
            <a:pPr lvl="1"/>
            <a:r>
              <a:rPr lang="en-US" sz="1600" dirty="0" smtClean="0">
                <a:solidFill>
                  <a:schemeClr val="tx1"/>
                </a:solidFill>
                <a:latin typeface="+mj-lt"/>
                <a:cs typeface="Arial" pitchFamily="34" charset="0"/>
              </a:rPr>
              <a:t>	}</a:t>
            </a:r>
          </a:p>
          <a:p>
            <a:pPr lvl="1"/>
            <a:r>
              <a:rPr lang="en-US" sz="1600" dirty="0" smtClean="0">
                <a:solidFill>
                  <a:schemeClr val="tx1"/>
                </a:solidFill>
                <a:latin typeface="+mj-lt"/>
                <a:cs typeface="Arial" pitchFamily="34" charset="0"/>
              </a:rPr>
              <a:t>}</a:t>
            </a:r>
          </a:p>
          <a:p>
            <a:pPr lvl="1"/>
            <a:endParaRPr lang="en-US" sz="1600" dirty="0" smtClean="0">
              <a:solidFill>
                <a:schemeClr val="tx1"/>
              </a:solidFill>
              <a:latin typeface="+mj-lt"/>
              <a:cs typeface="Arial" pitchFamily="34" charset="0"/>
            </a:endParaRPr>
          </a:p>
          <a:p>
            <a:pPr lvl="1"/>
            <a:r>
              <a:rPr lang="en-US" sz="1600" dirty="0" err="1" smtClean="0">
                <a:solidFill>
                  <a:schemeClr val="tx1"/>
                </a:solidFill>
                <a:latin typeface="+mj-lt"/>
                <a:cs typeface="Arial" pitchFamily="34" charset="0"/>
              </a:rPr>
              <a:t>var</a:t>
            </a:r>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foo</a:t>
            </a:r>
            <a:r>
              <a:rPr lang="en-US" sz="1600" dirty="0" smtClean="0">
                <a:solidFill>
                  <a:schemeClr val="tx1"/>
                </a:solidFill>
                <a:latin typeface="+mj-lt"/>
                <a:cs typeface="Arial" pitchFamily="34" charset="0"/>
              </a:rPr>
              <a:t> = new </a:t>
            </a:r>
            <a:r>
              <a:rPr lang="en-US" sz="1600" dirty="0" err="1" smtClean="0">
                <a:solidFill>
                  <a:schemeClr val="tx1"/>
                </a:solidFill>
                <a:latin typeface="+mj-lt"/>
                <a:cs typeface="Arial" pitchFamily="34" charset="0"/>
              </a:rPr>
              <a:t>Foo</a:t>
            </a:r>
            <a:r>
              <a:rPr lang="en-US" sz="1600" dirty="0" smtClean="0">
                <a:solidFill>
                  <a:schemeClr val="tx1"/>
                </a:solidFill>
                <a:latin typeface="+mj-lt"/>
                <a:cs typeface="Arial" pitchFamily="34" charset="0"/>
              </a:rPr>
              <a:t>(greeter);</a:t>
            </a:r>
          </a:p>
          <a:p>
            <a:pPr lvl="1"/>
            <a:r>
              <a:rPr lang="en-US" sz="1600" dirty="0" err="1" smtClean="0">
                <a:solidFill>
                  <a:schemeClr val="tx1"/>
                </a:solidFill>
                <a:latin typeface="+mj-lt"/>
                <a:cs typeface="Arial" pitchFamily="34" charset="0"/>
              </a:rPr>
              <a:t>foo.showDetails</a:t>
            </a:r>
            <a:r>
              <a:rPr lang="en-US" sz="1600" dirty="0" smtClean="0">
                <a:solidFill>
                  <a:schemeClr val="tx1"/>
                </a:solidFill>
                <a:latin typeface="+mj-lt"/>
                <a:cs typeface="Arial" pitchFamily="34" charset="0"/>
              </a:rPr>
              <a:t>("Capgemini");</a:t>
            </a: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3501142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Communication with JSONP</a:t>
            </a:r>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a:t>Angular provides us with a </a:t>
            </a:r>
            <a:r>
              <a:rPr lang="en-US" sz="2000" dirty="0" smtClean="0"/>
              <a:t>JSONP services </a:t>
            </a:r>
            <a:r>
              <a:rPr lang="en-US" sz="2000" dirty="0"/>
              <a:t>which has the same API surface as the </a:t>
            </a:r>
            <a:r>
              <a:rPr lang="en-US" sz="2000" dirty="0" smtClean="0"/>
              <a:t>Http.</a:t>
            </a:r>
          </a:p>
          <a:p>
            <a:pPr algn="just">
              <a:lnSpc>
                <a:spcPct val="150000"/>
              </a:lnSpc>
            </a:pPr>
            <a:r>
              <a:rPr lang="en-US" sz="2000" dirty="0"/>
              <a:t>Only difference that it restricts us to use GET requests only.</a:t>
            </a:r>
          </a:p>
          <a:p>
            <a:pPr algn="just">
              <a:lnSpc>
                <a:spcPct val="150000"/>
              </a:lnSpc>
            </a:pPr>
            <a:r>
              <a:rPr lang="en-US" sz="2000" dirty="0" smtClean="0"/>
              <a:t>JSONP service  requires the JSONP_PROVIDERS</a:t>
            </a:r>
            <a:r>
              <a:rPr lang="en-US" sz="2000" dirty="0"/>
              <a:t>.</a:t>
            </a:r>
          </a:p>
          <a:p>
            <a:pPr algn="just">
              <a:lnSpc>
                <a:spcPct val="150000"/>
              </a:lnSpc>
            </a:pPr>
            <a:endParaRPr lang="en-US" sz="2000" dirty="0"/>
          </a:p>
          <a:p>
            <a:pPr algn="just">
              <a:lnSpc>
                <a:spcPct val="150000"/>
              </a:lnSpc>
            </a:pPr>
            <a:endParaRPr lang="en-US" sz="2000" dirty="0" smtClean="0"/>
          </a:p>
        </p:txBody>
      </p:sp>
    </p:spTree>
    <p:extLst>
      <p:ext uri="{BB962C8B-B14F-4D97-AF65-F5344CB8AC3E}">
        <p14:creationId xmlns:p14="http://schemas.microsoft.com/office/powerpoint/2010/main" val="1863691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Server Simulation</a:t>
            </a:r>
            <a:endParaRPr lang="en-US" dirty="0"/>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a:t>To enable our server simulation, we replace the </a:t>
            </a:r>
            <a:r>
              <a:rPr lang="en-US" sz="2000" dirty="0" err="1"/>
              <a:t>XHRBackend</a:t>
            </a:r>
            <a:r>
              <a:rPr lang="en-US" sz="2000" dirty="0"/>
              <a:t> service with the in-memory web </a:t>
            </a:r>
            <a:r>
              <a:rPr lang="en-US" sz="2000" dirty="0" err="1"/>
              <a:t>api</a:t>
            </a:r>
            <a:r>
              <a:rPr lang="en-US" sz="2000" dirty="0"/>
              <a:t> backend.</a:t>
            </a:r>
          </a:p>
          <a:p>
            <a:pPr algn="just">
              <a:lnSpc>
                <a:spcPct val="150000"/>
              </a:lnSpc>
            </a:pPr>
            <a:r>
              <a:rPr lang="en-US" sz="2000" dirty="0"/>
              <a:t>The in-memory </a:t>
            </a:r>
            <a:r>
              <a:rPr lang="en-US" sz="2000" dirty="0" err="1"/>
              <a:t>api</a:t>
            </a:r>
            <a:r>
              <a:rPr lang="en-US" sz="2000" dirty="0"/>
              <a:t> must to implements </a:t>
            </a:r>
            <a:r>
              <a:rPr lang="en-US" sz="2000" dirty="0" err="1"/>
              <a:t>ConnectionBackend</a:t>
            </a:r>
            <a:endParaRPr lang="en-US" sz="2000" dirty="0"/>
          </a:p>
          <a:p>
            <a:pPr algn="just">
              <a:lnSpc>
                <a:spcPct val="150000"/>
              </a:lnSpc>
            </a:pPr>
            <a:endParaRPr lang="en-US" sz="2000" dirty="0" smtClean="0"/>
          </a:p>
        </p:txBody>
      </p:sp>
      <p:sp>
        <p:nvSpPr>
          <p:cNvPr id="4" name="Rounded Rectangle 3"/>
          <p:cNvSpPr/>
          <p:nvPr/>
        </p:nvSpPr>
        <p:spPr>
          <a:xfrm>
            <a:off x="1254369" y="3610708"/>
            <a:ext cx="6611815" cy="1957754"/>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en-US" sz="1600" dirty="0">
                <a:solidFill>
                  <a:schemeClr val="tx1"/>
                </a:solidFill>
                <a:cs typeface="Consolas" panose="020B0609020204030204" pitchFamily="49" charset="0"/>
              </a:rPr>
              <a:t>bootstrap(App,[ HTTP_PROVIDERS,</a:t>
            </a:r>
          </a:p>
          <a:p>
            <a:pPr lvl="1"/>
            <a:r>
              <a:rPr lang="en-US" altLang="en-US" sz="1600" dirty="0">
                <a:solidFill>
                  <a:schemeClr val="tx1"/>
                </a:solidFill>
                <a:cs typeface="Consolas" panose="020B0609020204030204" pitchFamily="49" charset="0"/>
              </a:rPr>
              <a:t>   // in-memory web </a:t>
            </a:r>
            <a:r>
              <a:rPr lang="en-US" altLang="en-US" sz="1600" dirty="0" err="1">
                <a:solidFill>
                  <a:schemeClr val="tx1"/>
                </a:solidFill>
                <a:cs typeface="Consolas" panose="020B0609020204030204" pitchFamily="49" charset="0"/>
              </a:rPr>
              <a:t>api</a:t>
            </a:r>
            <a:r>
              <a:rPr lang="en-US" altLang="en-US" sz="1600" dirty="0">
                <a:solidFill>
                  <a:schemeClr val="tx1"/>
                </a:solidFill>
                <a:cs typeface="Consolas" panose="020B0609020204030204" pitchFamily="49" charset="0"/>
              </a:rPr>
              <a:t> providers</a:t>
            </a:r>
          </a:p>
          <a:p>
            <a:pPr lvl="1"/>
            <a:r>
              <a:rPr lang="en-US" altLang="en-US" sz="1600" dirty="0">
                <a:solidFill>
                  <a:schemeClr val="tx1"/>
                </a:solidFill>
                <a:cs typeface="Consolas" panose="020B0609020204030204" pitchFamily="49" charset="0"/>
              </a:rPr>
              <a:t>   provide( </a:t>
            </a:r>
            <a:r>
              <a:rPr lang="en-US" altLang="en-US" sz="1600" dirty="0" err="1">
                <a:solidFill>
                  <a:schemeClr val="tx1"/>
                </a:solidFill>
                <a:cs typeface="Consolas" panose="020B0609020204030204" pitchFamily="49" charset="0"/>
              </a:rPr>
              <a:t>XHRBackend</a:t>
            </a:r>
            <a:r>
              <a:rPr lang="en-US" altLang="en-US" sz="1600" dirty="0">
                <a:solidFill>
                  <a:schemeClr val="tx1"/>
                </a:solidFill>
                <a:cs typeface="Consolas" panose="020B0609020204030204" pitchFamily="49" charset="0"/>
              </a:rPr>
              <a:t>, { </a:t>
            </a:r>
            <a:r>
              <a:rPr lang="en-US" altLang="en-US" sz="1600" dirty="0" err="1">
                <a:solidFill>
                  <a:schemeClr val="tx1"/>
                </a:solidFill>
                <a:cs typeface="Consolas" panose="020B0609020204030204" pitchFamily="49" charset="0"/>
              </a:rPr>
              <a:t>useClass</a:t>
            </a:r>
            <a:r>
              <a:rPr lang="en-US" altLang="en-US" sz="1600" dirty="0">
                <a:solidFill>
                  <a:schemeClr val="tx1"/>
                </a:solidFill>
                <a:cs typeface="Consolas" panose="020B0609020204030204" pitchFamily="49" charset="0"/>
              </a:rPr>
              <a:t>: </a:t>
            </a:r>
            <a:r>
              <a:rPr lang="en-US" altLang="en-US" sz="1600" dirty="0" err="1">
                <a:solidFill>
                  <a:schemeClr val="tx1"/>
                </a:solidFill>
                <a:cs typeface="Consolas" panose="020B0609020204030204" pitchFamily="49" charset="0"/>
              </a:rPr>
              <a:t>InMemoryBackend</a:t>
            </a:r>
            <a:r>
              <a:rPr lang="en-US" altLang="en-US" sz="1600" dirty="0">
                <a:solidFill>
                  <a:schemeClr val="tx1"/>
                </a:solidFill>
                <a:cs typeface="Consolas" panose="020B0609020204030204" pitchFamily="49" charset="0"/>
              </a:rPr>
              <a:t> } )</a:t>
            </a:r>
          </a:p>
          <a:p>
            <a:pPr lvl="1"/>
            <a:r>
              <a:rPr lang="en-US" altLang="en-US" sz="1600" dirty="0">
                <a:solidFill>
                  <a:schemeClr val="tx1"/>
                </a:solidFill>
                <a:cs typeface="Consolas" panose="020B0609020204030204" pitchFamily="49" charset="0"/>
              </a:rPr>
              <a:t>]);</a:t>
            </a:r>
          </a:p>
          <a:p>
            <a:pPr lvl="1"/>
            <a:endParaRPr lang="en-US" sz="1600" dirty="0" err="1" smtClean="0">
              <a:solidFill>
                <a:schemeClr val="tx1"/>
              </a:solidFill>
            </a:endParaRPr>
          </a:p>
        </p:txBody>
      </p:sp>
    </p:spTree>
    <p:extLst>
      <p:ext uri="{BB962C8B-B14F-4D97-AF65-F5344CB8AC3E}">
        <p14:creationId xmlns:p14="http://schemas.microsoft.com/office/powerpoint/2010/main" val="1296590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a:t>HttpDemo</a:t>
            </a:r>
            <a:endParaRPr lang="en-US" dirty="0" smtClean="0"/>
          </a:p>
        </p:txBody>
      </p:sp>
    </p:spTree>
    <p:extLst>
      <p:ext uri="{BB962C8B-B14F-4D97-AF65-F5344CB8AC3E}">
        <p14:creationId xmlns:p14="http://schemas.microsoft.com/office/powerpoint/2010/main" val="173647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Dependency Injection in Angular 2</a:t>
            </a:r>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smtClean="0"/>
              <a:t>DI </a:t>
            </a:r>
            <a:r>
              <a:rPr lang="en-US" sz="2000" dirty="0"/>
              <a:t>allows </a:t>
            </a:r>
            <a:r>
              <a:rPr lang="en-US" sz="2000" dirty="0" smtClean="0"/>
              <a:t>to inject </a:t>
            </a:r>
            <a:r>
              <a:rPr lang="en-US" sz="2000" dirty="0"/>
              <a:t>dependencies in different components across </a:t>
            </a:r>
            <a:r>
              <a:rPr lang="en-US" sz="2000" dirty="0" smtClean="0"/>
              <a:t>applications</a:t>
            </a:r>
            <a:r>
              <a:rPr lang="en-US" sz="2000" dirty="0"/>
              <a:t>, without needing to know, how </a:t>
            </a:r>
            <a:r>
              <a:rPr lang="en-US" sz="2000" dirty="0" smtClean="0"/>
              <a:t>those dependencies </a:t>
            </a:r>
            <a:r>
              <a:rPr lang="en-US" sz="2000" dirty="0"/>
              <a:t>are created, or what dependencies they need </a:t>
            </a:r>
            <a:r>
              <a:rPr lang="en-US" sz="2000" dirty="0" smtClean="0"/>
              <a:t>themselves.</a:t>
            </a:r>
          </a:p>
          <a:p>
            <a:pPr algn="just">
              <a:lnSpc>
                <a:spcPct val="150000"/>
              </a:lnSpc>
            </a:pPr>
            <a:r>
              <a:rPr lang="en-US" sz="2000" dirty="0" smtClean="0"/>
              <a:t>DI can also be considered </a:t>
            </a:r>
            <a:r>
              <a:rPr lang="en-US" sz="2000" dirty="0"/>
              <a:t>as framework </a:t>
            </a:r>
            <a:r>
              <a:rPr lang="en-US" sz="2000" dirty="0" smtClean="0"/>
              <a:t>which helps </a:t>
            </a:r>
            <a:r>
              <a:rPr lang="en-US" sz="2000" dirty="0"/>
              <a:t>us out </a:t>
            </a:r>
            <a:r>
              <a:rPr lang="en-US" sz="2000" dirty="0" smtClean="0"/>
              <a:t>in maintaining assembling dependencies for bigger applications.</a:t>
            </a:r>
          </a:p>
          <a:p>
            <a:pPr algn="just">
              <a:lnSpc>
                <a:spcPct val="150000"/>
              </a:lnSpc>
            </a:pPr>
            <a:r>
              <a:rPr lang="en-US" sz="2000" dirty="0"/>
              <a:t>Angular 1 has it’s own </a:t>
            </a:r>
            <a:r>
              <a:rPr lang="en-US" sz="2000" dirty="0" smtClean="0"/>
              <a:t>DI system </a:t>
            </a:r>
            <a:r>
              <a:rPr lang="en-US" sz="2000" dirty="0"/>
              <a:t>which allows us to annotate services and other components and let the injector find out, </a:t>
            </a:r>
            <a:r>
              <a:rPr lang="en-US" sz="2000" dirty="0" smtClean="0"/>
              <a:t>what dependencies </a:t>
            </a:r>
            <a:r>
              <a:rPr lang="en-US" sz="2000" dirty="0"/>
              <a:t>need to be </a:t>
            </a:r>
            <a:r>
              <a:rPr lang="en-US" sz="2000" dirty="0" smtClean="0"/>
              <a:t>instantiated. But it has the following limitations.</a:t>
            </a:r>
          </a:p>
          <a:p>
            <a:pPr lvl="1" algn="just">
              <a:lnSpc>
                <a:spcPct val="150000"/>
              </a:lnSpc>
            </a:pPr>
            <a:r>
              <a:rPr lang="en-US" sz="1600" dirty="0" smtClean="0"/>
              <a:t>Internal Cache</a:t>
            </a:r>
          </a:p>
          <a:p>
            <a:pPr lvl="1" algn="just">
              <a:lnSpc>
                <a:spcPct val="150000"/>
              </a:lnSpc>
            </a:pPr>
            <a:r>
              <a:rPr lang="en-US" sz="1600" dirty="0" smtClean="0"/>
              <a:t>Namespace Collision</a:t>
            </a:r>
          </a:p>
          <a:p>
            <a:pPr lvl="1" algn="just">
              <a:lnSpc>
                <a:spcPct val="150000"/>
              </a:lnSpc>
            </a:pPr>
            <a:r>
              <a:rPr lang="en-US" sz="1600" dirty="0"/>
              <a:t>Built into the framework</a:t>
            </a:r>
            <a:endParaRPr lang="en-US" sz="1600" dirty="0" smtClean="0"/>
          </a:p>
          <a:p>
            <a:pPr algn="just">
              <a:lnSpc>
                <a:spcPct val="150000"/>
              </a:lnSpc>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1515563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Services</a:t>
            </a:r>
            <a:endParaRPr lang="en-US" dirty="0"/>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smtClean="0"/>
              <a:t>Services provided </a:t>
            </a:r>
            <a:r>
              <a:rPr lang="en-US" sz="2000" dirty="0"/>
              <a:t>architectural way to encapsulate business logic in a reusable </a:t>
            </a:r>
            <a:r>
              <a:rPr lang="en-US" sz="2000" dirty="0" smtClean="0"/>
              <a:t>fashion. </a:t>
            </a:r>
          </a:p>
          <a:p>
            <a:pPr algn="just">
              <a:lnSpc>
                <a:spcPct val="150000"/>
              </a:lnSpc>
            </a:pPr>
            <a:r>
              <a:rPr lang="en-US" sz="2000" dirty="0" smtClean="0"/>
              <a:t>Services allow to </a:t>
            </a:r>
            <a:r>
              <a:rPr lang="en-US" sz="2000" dirty="0"/>
              <a:t>keep </a:t>
            </a:r>
            <a:r>
              <a:rPr lang="en-US" sz="2000" dirty="0" smtClean="0"/>
              <a:t>logic </a:t>
            </a:r>
            <a:r>
              <a:rPr lang="en-US" sz="2000" dirty="0"/>
              <a:t>out of your </a:t>
            </a:r>
            <a:r>
              <a:rPr lang="en-US" sz="2000" dirty="0" smtClean="0"/>
              <a:t>components, </a:t>
            </a:r>
            <a:r>
              <a:rPr lang="en-US" sz="2000" dirty="0"/>
              <a:t>directives and pipe classes</a:t>
            </a:r>
            <a:endParaRPr lang="en-US" sz="2000" dirty="0" smtClean="0"/>
          </a:p>
          <a:p>
            <a:pPr algn="just">
              <a:lnSpc>
                <a:spcPct val="150000"/>
              </a:lnSpc>
            </a:pPr>
            <a:r>
              <a:rPr lang="en-US" sz="2000" dirty="0" smtClean="0"/>
              <a:t>Services can be injected in the application using </a:t>
            </a:r>
            <a:r>
              <a:rPr lang="en-US" sz="2000" dirty="0" err="1" smtClean="0"/>
              <a:t>Angular's</a:t>
            </a:r>
            <a:r>
              <a:rPr lang="en-US" sz="2000" dirty="0" smtClean="0"/>
              <a:t> dependency injection (DI).</a:t>
            </a:r>
          </a:p>
          <a:p>
            <a:pPr algn="just">
              <a:lnSpc>
                <a:spcPct val="150000"/>
              </a:lnSpc>
            </a:pPr>
            <a:r>
              <a:rPr lang="en-US" sz="2000" dirty="0" smtClean="0"/>
              <a:t>Angular has In-built service </a:t>
            </a:r>
            <a:r>
              <a:rPr lang="en-US" sz="2000" dirty="0"/>
              <a:t>classes </a:t>
            </a:r>
            <a:r>
              <a:rPr lang="en-US" sz="2000" dirty="0" smtClean="0"/>
              <a:t>like Http, </a:t>
            </a:r>
            <a:r>
              <a:rPr lang="en-US" sz="2000" dirty="0" err="1" smtClean="0"/>
              <a:t>FormBuilder</a:t>
            </a:r>
            <a:r>
              <a:rPr lang="en-US" sz="2000" dirty="0" smtClean="0"/>
              <a:t> and Router which contains logic for doing specific things that are non component specific. </a:t>
            </a:r>
          </a:p>
          <a:p>
            <a:pPr algn="just">
              <a:lnSpc>
                <a:spcPct val="150000"/>
              </a:lnSpc>
            </a:pPr>
            <a:r>
              <a:rPr lang="en-US" sz="2000" dirty="0" smtClean="0"/>
              <a:t>Custom Services are most often used to create Data Services.</a:t>
            </a:r>
          </a:p>
          <a:p>
            <a:pPr algn="just">
              <a:lnSpc>
                <a:spcPct val="150000"/>
              </a:lnSpc>
            </a:pPr>
            <a:endParaRPr lang="en-US" sz="2000"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Working with Services in Angular 2</a:t>
            </a:r>
            <a:endParaRPr lang="en-US" dirty="0"/>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smtClean="0"/>
              <a:t>Component can work with service class using two ways</a:t>
            </a:r>
          </a:p>
          <a:p>
            <a:pPr lvl="1" algn="just">
              <a:lnSpc>
                <a:spcPct val="150000"/>
              </a:lnSpc>
            </a:pPr>
            <a:r>
              <a:rPr lang="en-US" sz="1600" dirty="0" smtClean="0"/>
              <a:t>Creating an instance of the service class </a:t>
            </a:r>
          </a:p>
          <a:p>
            <a:pPr lvl="2" algn="just">
              <a:lnSpc>
                <a:spcPct val="150000"/>
              </a:lnSpc>
            </a:pPr>
            <a:r>
              <a:rPr lang="en-US" sz="1400" dirty="0" smtClean="0"/>
              <a:t>Instances are local to the component, so data or other resources cannot be shared</a:t>
            </a:r>
          </a:p>
          <a:p>
            <a:pPr lvl="2" algn="just">
              <a:lnSpc>
                <a:spcPct val="150000"/>
              </a:lnSpc>
            </a:pPr>
            <a:r>
              <a:rPr lang="en-US" sz="1400" dirty="0" smtClean="0"/>
              <a:t>Difficult to test the service</a:t>
            </a:r>
          </a:p>
          <a:p>
            <a:pPr lvl="1" algn="just">
              <a:lnSpc>
                <a:spcPct val="150000"/>
              </a:lnSpc>
            </a:pPr>
            <a:r>
              <a:rPr lang="en-US" sz="1600" dirty="0" smtClean="0"/>
              <a:t>Registering the service with angular using angular Injector</a:t>
            </a:r>
          </a:p>
          <a:p>
            <a:pPr lvl="2" algn="just">
              <a:lnSpc>
                <a:spcPct val="150000"/>
              </a:lnSpc>
            </a:pPr>
            <a:r>
              <a:rPr lang="en-US" sz="1400" dirty="0" smtClean="0"/>
              <a:t>Angular injector maintains a container of created service instances</a:t>
            </a:r>
          </a:p>
          <a:p>
            <a:pPr lvl="2" algn="just">
              <a:lnSpc>
                <a:spcPct val="150000"/>
              </a:lnSpc>
            </a:pPr>
            <a:r>
              <a:rPr lang="en-US" sz="1400" dirty="0" smtClean="0"/>
              <a:t>The injector creates and manages the single instance or singleton of each registered service.</a:t>
            </a:r>
          </a:p>
          <a:p>
            <a:pPr lvl="2" algn="just">
              <a:lnSpc>
                <a:spcPct val="150000"/>
              </a:lnSpc>
            </a:pPr>
            <a:r>
              <a:rPr lang="en-US" sz="1400" dirty="0" smtClean="0"/>
              <a:t>Angular injector provides or injects the service class instance when the component class is instantiated. This process is called dependency injection</a:t>
            </a:r>
          </a:p>
          <a:p>
            <a:pPr lvl="2" algn="just">
              <a:lnSpc>
                <a:spcPct val="150000"/>
              </a:lnSpc>
            </a:pPr>
            <a:r>
              <a:rPr lang="en-US" sz="1400" dirty="0" smtClean="0"/>
              <a:t>Angular manages the single instance any data or logic in that instance is shared by all of the classes that use it. This technique is the recommended way to use  services because it provides better management of service instances it allow sharing of data and other resources and it's easier to mock the services for testing purposes</a:t>
            </a:r>
          </a:p>
          <a:p>
            <a:pPr lvl="2" algn="just">
              <a:lnSpc>
                <a:spcPct val="150000"/>
              </a:lnSpc>
            </a:pPr>
            <a:endParaRPr lang="en-US" sz="1400"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Working with Services in Angular 2</a:t>
            </a:r>
            <a:endParaRPr lang="en-US" dirty="0"/>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a:t>Angular has dependency injection support baked into the framework </a:t>
            </a:r>
            <a:r>
              <a:rPr lang="en-US" sz="2000" dirty="0" smtClean="0"/>
              <a:t>which allows to </a:t>
            </a:r>
            <a:r>
              <a:rPr lang="en-US" sz="2000" dirty="0"/>
              <a:t>create </a:t>
            </a:r>
            <a:r>
              <a:rPr lang="en-US" sz="2000" dirty="0" smtClean="0"/>
              <a:t>component </a:t>
            </a:r>
            <a:r>
              <a:rPr lang="en-US" sz="2000" dirty="0"/>
              <a:t>directives in </a:t>
            </a:r>
            <a:r>
              <a:rPr lang="en-US" sz="2000" dirty="0" smtClean="0"/>
              <a:t>modular fashion.</a:t>
            </a:r>
          </a:p>
          <a:p>
            <a:pPr algn="just">
              <a:lnSpc>
                <a:spcPct val="150000"/>
              </a:lnSpc>
            </a:pPr>
            <a:r>
              <a:rPr lang="en-US" sz="2000" dirty="0" smtClean="0"/>
              <a:t>DI creates </a:t>
            </a:r>
            <a:r>
              <a:rPr lang="en-US" sz="2000" dirty="0"/>
              <a:t>instances of </a:t>
            </a:r>
            <a:r>
              <a:rPr lang="en-US" sz="2000" dirty="0" smtClean="0"/>
              <a:t>objects and inject  </a:t>
            </a:r>
            <a:r>
              <a:rPr lang="en-US" sz="2000" dirty="0"/>
              <a:t>them into places </a:t>
            </a:r>
            <a:r>
              <a:rPr lang="en-US" sz="2000" dirty="0" smtClean="0"/>
              <a:t>where they are needed in a two step process.</a:t>
            </a:r>
            <a:endParaRPr lang="en-US" sz="2000" dirty="0"/>
          </a:p>
          <a:p>
            <a:pPr algn="just">
              <a:lnSpc>
                <a:spcPct val="150000"/>
              </a:lnSpc>
            </a:pPr>
            <a:endParaRPr lang="en-US" sz="1800" dirty="0" smtClean="0"/>
          </a:p>
          <a:p>
            <a:pPr algn="just">
              <a:lnSpc>
                <a:spcPct val="150000"/>
              </a:lnSpc>
            </a:pPr>
            <a:endParaRPr lang="en-US" sz="1800" dirty="0" smtClean="0"/>
          </a:p>
        </p:txBody>
      </p:sp>
      <p:graphicFrame>
        <p:nvGraphicFramePr>
          <p:cNvPr id="3" name="Diagram 2"/>
          <p:cNvGraphicFramePr/>
          <p:nvPr>
            <p:extLst>
              <p:ext uri="{D42A27DB-BD31-4B8C-83A1-F6EECF244321}">
                <p14:modId xmlns:p14="http://schemas.microsoft.com/office/powerpoint/2010/main" val="2459391844"/>
              </p:ext>
            </p:extLst>
          </p:nvPr>
        </p:nvGraphicFramePr>
        <p:xfrm>
          <a:off x="773723" y="3270737"/>
          <a:ext cx="7690337" cy="248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421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Building a Service</a:t>
            </a:r>
            <a:endParaRPr lang="en-US" dirty="0"/>
          </a:p>
        </p:txBody>
      </p:sp>
      <p:sp>
        <p:nvSpPr>
          <p:cNvPr id="2" name="Content Placeholder 1"/>
          <p:cNvSpPr>
            <a:spLocks noGrp="1"/>
          </p:cNvSpPr>
          <p:nvPr>
            <p:ph sz="quarter" idx="10"/>
          </p:nvPr>
        </p:nvSpPr>
        <p:spPr>
          <a:xfrm>
            <a:off x="290499" y="1533439"/>
            <a:ext cx="6297870" cy="4715504"/>
          </a:xfrm>
        </p:spPr>
        <p:txBody>
          <a:bodyPr/>
          <a:lstStyle/>
          <a:p>
            <a:pPr algn="just">
              <a:lnSpc>
                <a:spcPct val="150000"/>
              </a:lnSpc>
            </a:pPr>
            <a:r>
              <a:rPr lang="en-US" sz="2000" dirty="0" smtClean="0"/>
              <a:t>Steps to build a service is similar to build components and a custom pipe.</a:t>
            </a:r>
          </a:p>
          <a:p>
            <a:pPr algn="just">
              <a:lnSpc>
                <a:spcPct val="150000"/>
              </a:lnSpc>
            </a:pPr>
            <a:r>
              <a:rPr lang="en-US" dirty="0" smtClean="0"/>
              <a:t>It is recommended that every service class use the </a:t>
            </a:r>
            <a:r>
              <a:rPr lang="en-US" dirty="0" err="1" smtClean="0"/>
              <a:t>injectable</a:t>
            </a:r>
            <a:r>
              <a:rPr lang="en-US" dirty="0" smtClean="0"/>
              <a:t> decorator for clarity and consistency.</a:t>
            </a:r>
          </a:p>
          <a:p>
            <a:pPr algn="just">
              <a:lnSpc>
                <a:spcPct val="150000"/>
              </a:lnSpc>
            </a:pPr>
            <a:r>
              <a:rPr lang="en-US" b="1" i="1" dirty="0" smtClean="0"/>
              <a:t>@</a:t>
            </a:r>
            <a:r>
              <a:rPr lang="en-US" b="1" i="1" dirty="0" err="1" smtClean="0"/>
              <a:t>Injectable</a:t>
            </a:r>
            <a:r>
              <a:rPr lang="en-US" dirty="0" smtClean="0"/>
              <a:t>  is a decorator, that informs Angular 2 that the service has some dependencies itself. Basically services in Angular 2 are simple classes with the decorator @</a:t>
            </a:r>
            <a:r>
              <a:rPr lang="en-US" dirty="0" err="1" smtClean="0"/>
              <a:t>Injectable</a:t>
            </a:r>
            <a:r>
              <a:rPr lang="en-US" dirty="0" smtClean="0"/>
              <a:t> on top of the class, that provides a method to return some items.</a:t>
            </a:r>
          </a:p>
          <a:p>
            <a:pPr marL="0" indent="0" algn="just">
              <a:lnSpc>
                <a:spcPct val="150000"/>
              </a:lnSpc>
              <a:buNone/>
            </a:pPr>
            <a:endParaRPr lang="en-US" sz="1800" dirty="0" smtClean="0"/>
          </a:p>
          <a:p>
            <a:pPr algn="just">
              <a:lnSpc>
                <a:spcPct val="150000"/>
              </a:lnSpc>
            </a:pPr>
            <a:endParaRPr lang="en-US" sz="1800" dirty="0" smtClean="0"/>
          </a:p>
        </p:txBody>
      </p:sp>
      <p:graphicFrame>
        <p:nvGraphicFramePr>
          <p:cNvPr id="4" name="Diagram 3"/>
          <p:cNvGraphicFramePr/>
          <p:nvPr/>
        </p:nvGraphicFramePr>
        <p:xfrm>
          <a:off x="6775930" y="1758462"/>
          <a:ext cx="2321178" cy="414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Registering a Service</a:t>
            </a:r>
            <a:endParaRPr lang="en-US" dirty="0"/>
          </a:p>
        </p:txBody>
      </p:sp>
      <p:sp>
        <p:nvSpPr>
          <p:cNvPr id="2" name="Content Placeholder 1"/>
          <p:cNvSpPr>
            <a:spLocks noGrp="1"/>
          </p:cNvSpPr>
          <p:nvPr>
            <p:ph sz="quarter" idx="10"/>
          </p:nvPr>
        </p:nvSpPr>
        <p:spPr>
          <a:xfrm>
            <a:off x="290498" y="1533439"/>
            <a:ext cx="8677655" cy="4715504"/>
          </a:xfrm>
        </p:spPr>
        <p:txBody>
          <a:bodyPr/>
          <a:lstStyle/>
          <a:p>
            <a:pPr algn="just">
              <a:lnSpc>
                <a:spcPct val="150000"/>
              </a:lnSpc>
            </a:pPr>
            <a:r>
              <a:rPr lang="en-US" dirty="0" smtClean="0"/>
              <a:t>To register a service we must register a provider.</a:t>
            </a:r>
          </a:p>
          <a:p>
            <a:pPr algn="just">
              <a:lnSpc>
                <a:spcPct val="150000"/>
              </a:lnSpc>
            </a:pPr>
            <a:r>
              <a:rPr lang="en-US" dirty="0" smtClean="0"/>
              <a:t>A provider is code that can create or return a service typically the service class itself.</a:t>
            </a:r>
          </a:p>
          <a:p>
            <a:pPr lvl="1" algn="just">
              <a:lnSpc>
                <a:spcPct val="150000"/>
              </a:lnSpc>
            </a:pPr>
            <a:r>
              <a:rPr lang="en-US" dirty="0" smtClean="0"/>
              <a:t>To register a provider define it as part of the component Metadata, so that Angular injector can inject the service into the component and any of its children. </a:t>
            </a:r>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Injecting a Service</a:t>
            </a:r>
            <a:endParaRPr lang="en-US" dirty="0"/>
          </a:p>
        </p:txBody>
      </p:sp>
      <p:sp>
        <p:nvSpPr>
          <p:cNvPr id="2" name="Content Placeholder 1"/>
          <p:cNvSpPr>
            <a:spLocks noGrp="1"/>
          </p:cNvSpPr>
          <p:nvPr>
            <p:ph sz="quarter" idx="10"/>
          </p:nvPr>
        </p:nvSpPr>
        <p:spPr>
          <a:xfrm>
            <a:off x="290498" y="1441938"/>
            <a:ext cx="8677655" cy="4807005"/>
          </a:xfrm>
        </p:spPr>
        <p:txBody>
          <a:bodyPr/>
          <a:lstStyle/>
          <a:p>
            <a:pPr algn="just">
              <a:lnSpc>
                <a:spcPct val="150000"/>
              </a:lnSpc>
            </a:pPr>
            <a:r>
              <a:rPr lang="en-US" dirty="0" smtClean="0"/>
              <a:t>In typescript a constructor is defined with a constructor function.</a:t>
            </a:r>
          </a:p>
          <a:p>
            <a:pPr algn="just">
              <a:lnSpc>
                <a:spcPct val="150000"/>
              </a:lnSpc>
            </a:pPr>
            <a:r>
              <a:rPr lang="en-US" dirty="0" smtClean="0"/>
              <a:t>The constructor function is executed when the component is created. </a:t>
            </a:r>
          </a:p>
          <a:p>
            <a:pPr lvl="1" algn="just">
              <a:lnSpc>
                <a:spcPct val="150000"/>
              </a:lnSpc>
            </a:pPr>
            <a:r>
              <a:rPr lang="en-US" dirty="0" smtClean="0"/>
              <a:t>It is primarily use for initialization and not for the code that has side effects or takes time to execute.</a:t>
            </a:r>
          </a:p>
          <a:p>
            <a:pPr algn="just">
              <a:lnSpc>
                <a:spcPct val="150000"/>
              </a:lnSpc>
            </a:pPr>
            <a:r>
              <a:rPr lang="en-US" dirty="0" smtClean="0"/>
              <a:t>Dependency can be injected as a parameters to the constructor function.</a:t>
            </a:r>
          </a:p>
          <a:p>
            <a:pPr lvl="1" algn="just">
              <a:lnSpc>
                <a:spcPct val="150000"/>
              </a:lnSpc>
            </a:pPr>
            <a:r>
              <a:rPr lang="en-US" dirty="0" smtClean="0"/>
              <a:t>When class is constructed the angular injector sets this parameter to the injected instance of the requested service.</a:t>
            </a:r>
          </a:p>
          <a:p>
            <a:pPr lvl="1" algn="just">
              <a:lnSpc>
                <a:spcPct val="150000"/>
              </a:lnSpc>
            </a:pPr>
            <a:r>
              <a:rPr lang="en-US" dirty="0" smtClean="0"/>
              <a:t> The injected service instance can be assigned to the local variable by adding the private keyword to the constructor parameter, so that it can be accessed anywhere in the class.</a:t>
            </a:r>
          </a:p>
          <a:p>
            <a:pPr lvl="1" algn="just">
              <a:lnSpc>
                <a:spcPct val="150000"/>
              </a:lnSpc>
            </a:pPr>
            <a:endParaRPr lang="en-US"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EA5A99-8281-4E32-BDD2-5B4F88B2FECB}"/>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8487</TotalTime>
  <Words>2161</Words>
  <Application>Microsoft Office PowerPoint</Application>
  <PresentationFormat>On-screen Show (4:3)</PresentationFormat>
  <Paragraphs>239</Paragraphs>
  <Slides>22</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Candara</vt:lpstr>
      <vt:lpstr>Consolas</vt:lpstr>
      <vt:lpstr>Helvetica Light</vt:lpstr>
      <vt:lpstr>Wingdings</vt:lpstr>
      <vt:lpstr>2_Corporate Presentation Template (4x3 - Normal)</vt:lpstr>
      <vt:lpstr>think-cell Slide</vt:lpstr>
      <vt:lpstr>Angular 2</vt:lpstr>
      <vt:lpstr>Dependency Injection</vt:lpstr>
      <vt:lpstr>Dependency Injection in Angular 2</vt:lpstr>
      <vt:lpstr>Services</vt:lpstr>
      <vt:lpstr>Working with Services in Angular 2</vt:lpstr>
      <vt:lpstr>Working with Services in Angular 2</vt:lpstr>
      <vt:lpstr>Building a Service</vt:lpstr>
      <vt:lpstr>Registering a Service</vt:lpstr>
      <vt:lpstr>Injecting a Service</vt:lpstr>
      <vt:lpstr>Demo</vt:lpstr>
      <vt:lpstr>Providers</vt:lpstr>
      <vt:lpstr>Angular 2 DI System</vt:lpstr>
      <vt:lpstr>Demo</vt:lpstr>
      <vt:lpstr>Observables</vt:lpstr>
      <vt:lpstr>Introducing RxJs</vt:lpstr>
      <vt:lpstr>Demo</vt:lpstr>
      <vt:lpstr>Angular2 HTTP</vt:lpstr>
      <vt:lpstr>Http Class</vt:lpstr>
      <vt:lpstr>Catch Operator</vt:lpstr>
      <vt:lpstr>Communication with JSONP</vt:lpstr>
      <vt:lpstr>Server Simulation</vt:lpstr>
      <vt:lpstr>Demo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Muthukrishnan, Karthik</cp:lastModifiedBy>
  <cp:revision>912</cp:revision>
  <cp:lastPrinted>2016-10-16T23:19:34Z</cp:lastPrinted>
  <dcterms:created xsi:type="dcterms:W3CDTF">2012-05-18T02:59:15Z</dcterms:created>
  <dcterms:modified xsi:type="dcterms:W3CDTF">2017-02-13T00:50:58Z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