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</p:sldMasterIdLst>
  <p:notesMasterIdLst>
    <p:notesMasterId r:id="rId12"/>
  </p:notesMasterIdLst>
  <p:handoutMasterIdLst>
    <p:handoutMasterId r:id="rId13"/>
  </p:handoutMasterIdLst>
  <p:sldIdLst>
    <p:sldId id="462" r:id="rId5"/>
    <p:sldId id="463" r:id="rId6"/>
    <p:sldId id="464" r:id="rId7"/>
    <p:sldId id="465" r:id="rId8"/>
    <p:sldId id="466" r:id="rId9"/>
    <p:sldId id="467" r:id="rId10"/>
    <p:sldId id="468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99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6486" autoAdjust="0"/>
  </p:normalViewPr>
  <p:slideViewPr>
    <p:cSldViewPr snapToGrid="0" showGuides="1">
      <p:cViewPr varScale="1">
        <p:scale>
          <a:sx n="70" d="100"/>
          <a:sy n="70" d="100"/>
        </p:scale>
        <p:origin x="1152" y="60"/>
      </p:cViewPr>
      <p:guideLst>
        <p:guide orient="horz" pos="2160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634"/>
    </p:cViewPr>
  </p:sorterViewPr>
  <p:notesViewPr>
    <p:cSldViewPr snapToGrid="0">
      <p:cViewPr>
        <p:scale>
          <a:sx n="90" d="100"/>
          <a:sy n="90" d="100"/>
        </p:scale>
        <p:origin x="1724" y="-113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BDF04-946E-4AF4-967D-7D1571C2C3E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299C83-55F2-4E56-A34D-FA34418C5BFB}">
      <dgm:prSet phldrT="[Text]"/>
      <dgm:spPr/>
      <dgm:t>
        <a:bodyPr/>
        <a:lstStyle/>
        <a:p>
          <a:r>
            <a:rPr lang="en-US" dirty="0" smtClean="0"/>
            <a:t>Template Driven</a:t>
          </a:r>
          <a:endParaRPr lang="en-US" dirty="0"/>
        </a:p>
      </dgm:t>
    </dgm:pt>
    <dgm:pt modelId="{BF62AD88-8ADD-41CF-8B0F-B39387A6CBC2}" type="parTrans" cxnId="{CB01FD51-64A5-418E-8B5D-BF69FD969202}">
      <dgm:prSet/>
      <dgm:spPr/>
      <dgm:t>
        <a:bodyPr/>
        <a:lstStyle/>
        <a:p>
          <a:endParaRPr lang="en-US"/>
        </a:p>
      </dgm:t>
    </dgm:pt>
    <dgm:pt modelId="{9BA8ED13-A4B9-407C-B95F-CDD1B67A67A8}" type="sibTrans" cxnId="{CB01FD51-64A5-418E-8B5D-BF69FD969202}">
      <dgm:prSet/>
      <dgm:spPr/>
      <dgm:t>
        <a:bodyPr/>
        <a:lstStyle/>
        <a:p>
          <a:endParaRPr lang="en-US"/>
        </a:p>
      </dgm:t>
    </dgm:pt>
    <dgm:pt modelId="{0E6DD2DB-3861-4151-89E7-EB16DBCD3350}">
      <dgm:prSet phldrT="[Text]"/>
      <dgm:spPr/>
      <dgm:t>
        <a:bodyPr/>
        <a:lstStyle/>
        <a:p>
          <a:r>
            <a:rPr lang="en-US" dirty="0" smtClean="0"/>
            <a:t>Model Driven</a:t>
          </a:r>
          <a:endParaRPr lang="en-US" dirty="0"/>
        </a:p>
      </dgm:t>
    </dgm:pt>
    <dgm:pt modelId="{1BC4EECD-A625-433B-BE01-C5BD4FECF972}" type="parTrans" cxnId="{EAFD1F55-1E4D-4572-BAF8-1DD3F40CA1E9}">
      <dgm:prSet/>
      <dgm:spPr/>
      <dgm:t>
        <a:bodyPr/>
        <a:lstStyle/>
        <a:p>
          <a:endParaRPr lang="en-US"/>
        </a:p>
      </dgm:t>
    </dgm:pt>
    <dgm:pt modelId="{5DBBDD1B-94F4-4D94-BBD8-F0B25809F963}" type="sibTrans" cxnId="{EAFD1F55-1E4D-4572-BAF8-1DD3F40CA1E9}">
      <dgm:prSet/>
      <dgm:spPr/>
      <dgm:t>
        <a:bodyPr/>
        <a:lstStyle/>
        <a:p>
          <a:endParaRPr lang="en-US"/>
        </a:p>
      </dgm:t>
    </dgm:pt>
    <dgm:pt modelId="{E596ECCB-4764-47DC-9E6C-6B8C14A00238}" type="pres">
      <dgm:prSet presAssocID="{A3FBDF04-946E-4AF4-967D-7D1571C2C3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499AFA-6381-4E38-A38A-005351008709}" type="pres">
      <dgm:prSet presAssocID="{6A299C83-55F2-4E56-A34D-FA34418C5BF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BBB67A-77BA-40E1-B3C7-6A7374C4114B}" type="pres">
      <dgm:prSet presAssocID="{9BA8ED13-A4B9-407C-B95F-CDD1B67A67A8}" presName="sibTrans" presStyleCnt="0"/>
      <dgm:spPr/>
    </dgm:pt>
    <dgm:pt modelId="{2E65F92F-00E4-4A2B-9E44-D7AED5AFA9A3}" type="pres">
      <dgm:prSet presAssocID="{0E6DD2DB-3861-4151-89E7-EB16DBCD335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6B9281A-FC88-418C-BDCD-5A607B35AEC1}" type="presOf" srcId="{A3FBDF04-946E-4AF4-967D-7D1571C2C3EA}" destId="{E596ECCB-4764-47DC-9E6C-6B8C14A00238}" srcOrd="0" destOrd="0" presId="urn:microsoft.com/office/officeart/2005/8/layout/default"/>
    <dgm:cxn modelId="{60FB1CD1-9DF5-4C6C-B73D-F4C05D29B8F6}" type="presOf" srcId="{0E6DD2DB-3861-4151-89E7-EB16DBCD3350}" destId="{2E65F92F-00E4-4A2B-9E44-D7AED5AFA9A3}" srcOrd="0" destOrd="0" presId="urn:microsoft.com/office/officeart/2005/8/layout/default"/>
    <dgm:cxn modelId="{96082255-CC31-4268-8970-B9787A40303B}" type="presOf" srcId="{6A299C83-55F2-4E56-A34D-FA34418C5BFB}" destId="{41499AFA-6381-4E38-A38A-005351008709}" srcOrd="0" destOrd="0" presId="urn:microsoft.com/office/officeart/2005/8/layout/default"/>
    <dgm:cxn modelId="{CB01FD51-64A5-418E-8B5D-BF69FD969202}" srcId="{A3FBDF04-946E-4AF4-967D-7D1571C2C3EA}" destId="{6A299C83-55F2-4E56-A34D-FA34418C5BFB}" srcOrd="0" destOrd="0" parTransId="{BF62AD88-8ADD-41CF-8B0F-B39387A6CBC2}" sibTransId="{9BA8ED13-A4B9-407C-B95F-CDD1B67A67A8}"/>
    <dgm:cxn modelId="{EAFD1F55-1E4D-4572-BAF8-1DD3F40CA1E9}" srcId="{A3FBDF04-946E-4AF4-967D-7D1571C2C3EA}" destId="{0E6DD2DB-3861-4151-89E7-EB16DBCD3350}" srcOrd="1" destOrd="0" parTransId="{1BC4EECD-A625-433B-BE01-C5BD4FECF972}" sibTransId="{5DBBDD1B-94F4-4D94-BBD8-F0B25809F963}"/>
    <dgm:cxn modelId="{D0F33293-9499-48C1-BE21-7FE548709C99}" type="presParOf" srcId="{E596ECCB-4764-47DC-9E6C-6B8C14A00238}" destId="{41499AFA-6381-4E38-A38A-005351008709}" srcOrd="0" destOrd="0" presId="urn:microsoft.com/office/officeart/2005/8/layout/default"/>
    <dgm:cxn modelId="{1713C1C0-EF85-43FB-B048-5AAE7284E49B}" type="presParOf" srcId="{E596ECCB-4764-47DC-9E6C-6B8C14A00238}" destId="{1FBBB67A-77BA-40E1-B3C7-6A7374C4114B}" srcOrd="1" destOrd="0" presId="urn:microsoft.com/office/officeart/2005/8/layout/default"/>
    <dgm:cxn modelId="{88781EE8-825E-4C92-9E0D-8804378A9712}" type="presParOf" srcId="{E596ECCB-4764-47DC-9E6C-6B8C14A00238}" destId="{2E65F92F-00E4-4A2B-9E44-D7AED5AFA9A3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99AFA-6381-4E38-A38A-005351008709}">
      <dsp:nvSpPr>
        <dsp:cNvPr id="0" name=""/>
        <dsp:cNvSpPr/>
      </dsp:nvSpPr>
      <dsp:spPr>
        <a:xfrm>
          <a:off x="1051" y="1006503"/>
          <a:ext cx="4100735" cy="24604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Template Driven</a:t>
          </a:r>
          <a:endParaRPr lang="en-US" sz="6500" kern="1200" dirty="0"/>
        </a:p>
      </dsp:txBody>
      <dsp:txXfrm>
        <a:off x="1051" y="1006503"/>
        <a:ext cx="4100735" cy="2460441"/>
      </dsp:txXfrm>
    </dsp:sp>
    <dsp:sp modelId="{2E65F92F-00E4-4A2B-9E44-D7AED5AFA9A3}">
      <dsp:nvSpPr>
        <dsp:cNvPr id="0" name=""/>
        <dsp:cNvSpPr/>
      </dsp:nvSpPr>
      <dsp:spPr>
        <a:xfrm>
          <a:off x="4511860" y="1006503"/>
          <a:ext cx="4100735" cy="24604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Model Driven</a:t>
          </a:r>
          <a:endParaRPr lang="en-US" sz="6500" kern="1200" dirty="0"/>
        </a:p>
      </dsp:txBody>
      <dsp:txXfrm>
        <a:off x="4511860" y="1006503"/>
        <a:ext cx="4100735" cy="2460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228672-4337-41E0-A109-2BF6C0A0EED5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mtClean="0"/>
              <a:t>Page XX-#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381AB50-9623-476D-A480-EBA5402225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86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3925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75521" y="4447617"/>
            <a:ext cx="4892673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032000" y="480060"/>
            <a:ext cx="0" cy="8401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96661" tIns="48331" rIns="96661" bIns="48331"/>
          <a:lstStyle/>
          <a:p>
            <a:endParaRPr lang="en-US"/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62560" y="753040"/>
            <a:ext cx="1706880" cy="2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300" b="1" dirty="0">
                <a:latin typeface="Arial" pitchFamily="34" charset="0"/>
                <a:cs typeface="Arial" pitchFamily="34" charset="0"/>
              </a:rPr>
              <a:t>Instructor Notes: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257387" y="160021"/>
            <a:ext cx="6934201" cy="32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 smtClean="0">
                <a:latin typeface="Arial" pitchFamily="34" charset="0"/>
                <a:cs typeface="Arial" pitchFamily="34" charset="0"/>
              </a:rPr>
              <a:t>Angular 2				                                    		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26979" y="9020610"/>
            <a:ext cx="2946699" cy="47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7725" tIns="48862" rIns="97725" bIns="48862"/>
          <a:lstStyle/>
          <a:p>
            <a:pPr marL="0" marR="0" indent="0" algn="l" defTabSz="96661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>
                <a:latin typeface="Arial" pitchFamily="34" charset="0"/>
                <a:cs typeface="Arial" pitchFamily="34" charset="0"/>
              </a:rPr>
              <a:t>		 Page  </a:t>
            </a:r>
            <a:fld id="{BD9FB300-F9DC-4669-88F4-967ABA23CC04}" type="slidenum">
              <a:rPr lang="en-US" sz="1100" smtClean="0">
                <a:latin typeface="Arial" pitchFamily="34" charset="0"/>
                <a:cs typeface="Arial" pitchFamily="34" charset="0"/>
              </a:rPr>
              <a:pPr marL="0" marR="0" indent="0" algn="l" defTabSz="9666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1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100" dirty="0" smtClean="0">
                <a:latin typeface="Arial" pitchFamily="34" charset="0"/>
                <a:cs typeface="Arial" pitchFamily="34" charset="0"/>
              </a:rPr>
              <a:t>  </a:t>
            </a: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9442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181524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891278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42987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27858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1154936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175521" y="4358300"/>
            <a:ext cx="4892673" cy="4651198"/>
          </a:xfrm>
        </p:spPr>
        <p:txBody>
          <a:bodyPr>
            <a:normAutofit/>
          </a:bodyPr>
          <a:lstStyle/>
          <a:p>
            <a:pPr algn="just"/>
            <a:endParaRPr lang="en-US" b="1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514569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95513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66612">
              <a:defRPr/>
            </a:pPr>
            <a:r>
              <a:rPr lang="en-US" dirty="0" smtClean="0"/>
              <a:t>Add the notes here.</a:t>
            </a:r>
            <a:endParaRPr lang="en-US" smtClean="0"/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52400" y="1190149"/>
            <a:ext cx="1706880" cy="43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6661" tIns="48331" rIns="96661" bIns="4833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40397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e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1.xml"/><Relationship Id="rId7" Type="http://schemas.openxmlformats.org/officeDocument/2006/relationships/oleObject" Target="../embeddings/oleObject4.bin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5.xml"/><Relationship Id="rId7" Type="http://schemas.openxmlformats.org/officeDocument/2006/relationships/oleObject" Target="../embeddings/oleObject5.bin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vmlDrawing" Target="../drawings/vmlDrawing6.v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10" Type="http://schemas.openxmlformats.org/officeDocument/2006/relationships/image" Target="../media/image1.emf"/><Relationship Id="rId4" Type="http://schemas.openxmlformats.org/officeDocument/2006/relationships/tags" Target="../tags/tag30.xml"/><Relationship Id="rId9" Type="http://schemas.openxmlformats.org/officeDocument/2006/relationships/oleObject" Target="../embeddings/oleObject6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2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0" y="2959926"/>
            <a:ext cx="5035137" cy="1098157"/>
          </a:xfrm>
        </p:spPr>
        <p:txBody>
          <a:bodyPr lIns="720000" tIns="33059" rIns="33059" b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6460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0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2111956"/>
            <a:ext cx="8845484" cy="402656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5"/>
            </p:custDataLst>
          </p:nvPr>
        </p:nvSpPr>
        <p:spPr>
          <a:xfrm>
            <a:off x="298604" y="1495447"/>
            <a:ext cx="8860286" cy="643612"/>
          </a:xfrm>
        </p:spPr>
        <p:txBody>
          <a:bodyPr/>
          <a:lstStyle>
            <a:lvl1pPr marL="0" indent="0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59564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4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1533439"/>
            <a:ext cx="4155820" cy="471550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1533440"/>
            <a:ext cx="4155820" cy="4725584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760255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290500" y="2206953"/>
            <a:ext cx="4155820" cy="404199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 hasCustomPrompt="1"/>
            <p:custDataLst>
              <p:tags r:id="rId5"/>
            </p:custDataLst>
          </p:nvPr>
        </p:nvSpPr>
        <p:spPr>
          <a:xfrm>
            <a:off x="4636466" y="2208394"/>
            <a:ext cx="4155820" cy="405063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290501" y="1542648"/>
            <a:ext cx="4155820" cy="653034"/>
          </a:xfrm>
        </p:spPr>
        <p:txBody>
          <a:bodyPr anchor="ctr"/>
          <a:lstStyle>
            <a:lvl1pPr algn="ctr">
              <a:buNone/>
              <a:defRPr sz="2200" b="1">
                <a:solidFill>
                  <a:schemeClr val="tx2">
                    <a:lumMod val="50000"/>
                  </a:schemeClr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4636749" y="1533439"/>
            <a:ext cx="4155820" cy="653034"/>
          </a:xfrm>
        </p:spPr>
        <p:txBody>
          <a:bodyPr anchor="ctr"/>
          <a:lstStyle>
            <a:lvl1pPr algn="ctr">
              <a:buNone/>
              <a:defRPr lang="fr-FR" sz="2200" b="1" kern="1200" noProof="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64728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8791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791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2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66260" y="1459814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66260" y="1984895"/>
            <a:ext cx="3990466" cy="1685312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408791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wrap="square" anchor="ctr">
            <a:noAutofit/>
          </a:bodyPr>
          <a:lstStyle>
            <a:lvl1pPr marL="0" indent="0" algn="ctr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408791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6260" y="3843789"/>
            <a:ext cx="3990466" cy="468996"/>
          </a:xfrm>
          <a:solidFill>
            <a:schemeClr val="accent2"/>
          </a:solidFill>
          <a:ln w="25400">
            <a:solidFill>
              <a:schemeClr val="tx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600" b="1" kern="12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766260" y="4375488"/>
            <a:ext cx="3990466" cy="1820917"/>
          </a:xfr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lIns="91440"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 baseline="0"/>
            </a:lvl4pPr>
            <a:lvl5pPr>
              <a:defRPr sz="1100"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250288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 NOT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1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1828799"/>
            <a:ext cx="1693941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700978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173855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2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159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D3BC1-A2FE-477B-BC4B-91440EEA7D51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77C1CF3-A711-4C17-A994-E6863511BA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29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04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1"/>
          <a:ext cx="13574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6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13574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298516" y="1494766"/>
            <a:ext cx="8845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390540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79376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828800"/>
            <a:ext cx="2003192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86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649748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828800"/>
            <a:ext cx="2103120" cy="155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7" y="1494766"/>
            <a:ext cx="6559484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28800"/>
            <a:ext cx="2286000" cy="16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3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19458" name="Picture 2" descr="http://www.strategic-resume.com/wp-content/uploads/2015/08/SummaryIcon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85" y="1494990"/>
            <a:ext cx="16383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7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ssm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5" y="1828800"/>
            <a:ext cx="1828800" cy="181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  <p:custDataLst>
              <p:tags r:id="rId1"/>
            </p:custDataLst>
          </p:nvPr>
        </p:nvSpPr>
        <p:spPr>
          <a:xfrm>
            <a:off x="298516" y="1494766"/>
            <a:ext cx="6887389" cy="4643751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</p:spTree>
    <p:extLst>
      <p:ext uri="{BB962C8B-B14F-4D97-AF65-F5344CB8AC3E}">
        <p14:creationId xmlns:p14="http://schemas.microsoft.com/office/powerpoint/2010/main" val="465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29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" y="0"/>
          <a:ext cx="14653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" name="think-cell Slide" r:id="rId27" imgW="360" imgH="360" progId="">
                  <p:embed/>
                </p:oleObj>
              </mc:Choice>
              <mc:Fallback>
                <p:oleObj name="think-cell Slide" r:id="rId27" imgW="360" imgH="360" progId="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0"/>
                        <a:ext cx="146538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1" y="0"/>
            <a:ext cx="9143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fr-FR" noProof="0" dirty="0" smtClean="0"/>
              <a:t>Cliquez pour modifier le style du titre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298516" y="1501977"/>
            <a:ext cx="8712115" cy="4636540"/>
          </a:xfrm>
          <a:prstGeom prst="rect">
            <a:avLst/>
          </a:prstGeom>
        </p:spPr>
        <p:txBody>
          <a:bodyPr vert="horz" lIns="108000" tIns="72000" rIns="72000" bIns="72000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23"/>
            </p:custDataLst>
          </p:nvPr>
        </p:nvSpPr>
        <p:spPr>
          <a:xfrm>
            <a:off x="8827276" y="6661691"/>
            <a:ext cx="110608" cy="1077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700" smtClean="0">
                <a:solidFill>
                  <a:schemeClr val="tx2"/>
                </a:solidFill>
              </a:rPr>
              <a:pPr algn="ctr"/>
              <a:t>‹#›</a:t>
            </a:fld>
            <a:endParaRPr lang="en-US" sz="7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" y="676402"/>
            <a:ext cx="9143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6223228" y="6623404"/>
            <a:ext cx="2455979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6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15" name="Straight Connector 5"/>
          <p:cNvCxnSpPr/>
          <p:nvPr>
            <p:custDataLst>
              <p:tags r:id="rId26"/>
            </p:custDataLst>
          </p:nvPr>
        </p:nvCxnSpPr>
        <p:spPr>
          <a:xfrm flipH="1">
            <a:off x="2" y="6362700"/>
            <a:ext cx="9143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Capgemini_logo.jpg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70463" y="6439028"/>
            <a:ext cx="1438102" cy="344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05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6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12" r:id="rId14"/>
    <p:sldLayoutId id="2147483709" r:id="rId15"/>
    <p:sldLayoutId id="2147483711" r:id="rId16"/>
    <p:sldLayoutId id="2147483710" r:id="rId17"/>
  </p:sldLayoutIdLst>
  <p:timing>
    <p:tnLst>
      <p:par>
        <p:cTn id="1" dur="indefinite" restart="never" nodeType="tmRoot"/>
      </p:par>
    </p:tnLst>
  </p:timing>
  <p:txStyles>
    <p:titleStyle>
      <a:lvl1pPr marL="0" indent="0" algn="l" defTabSz="914342" rtl="0" eaLnBrk="1" latinLnBrk="0" hangingPunct="1">
        <a:lnSpc>
          <a:spcPct val="85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189" indent="-166189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5"/>
        </a:buClr>
        <a:buFont typeface="Wingdings" pitchFamily="2" charset="2"/>
        <a:buChar char="§"/>
        <a:defRPr sz="2200" b="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35560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3"/>
        </a:buClr>
        <a:buFont typeface="Wingdings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536575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tabLst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711200" indent="-165100" algn="l" defTabSz="914342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2"/>
        </a:buClr>
        <a:buFont typeface="Arial" pitchFamily="34" charset="0"/>
        <a:buChar char="–"/>
        <a:tabLst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Angular 2</a:t>
            </a:r>
            <a:endParaRPr lang="en-US" sz="3600" dirty="0"/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557016" y="4949633"/>
            <a:ext cx="5586985" cy="874227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/>
              <a:t>		Angular </a:t>
            </a:r>
            <a:r>
              <a:rPr lang="en-US" sz="2000" dirty="0"/>
              <a:t>2 Forms</a:t>
            </a:r>
          </a:p>
        </p:txBody>
      </p:sp>
    </p:spTree>
    <p:extLst>
      <p:ext uri="{BB962C8B-B14F-4D97-AF65-F5344CB8AC3E}">
        <p14:creationId xmlns:p14="http://schemas.microsoft.com/office/powerpoint/2010/main" val="33273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Forms in Angular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are probably the most crucial aspect of your web </a:t>
            </a:r>
            <a:r>
              <a:rPr lang="en-US" sz="2000" dirty="0" smtClean="0"/>
              <a:t>application.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An Angular form coordinates a set of data-bound user controls, tracks changes, validates input, and presents </a:t>
            </a:r>
            <a:r>
              <a:rPr lang="en-US" sz="2000" dirty="0" smtClean="0"/>
              <a:t>errors</a:t>
            </a:r>
            <a:r>
              <a:rPr lang="en-US" sz="2000" dirty="0"/>
              <a:t> </a:t>
            </a:r>
            <a:r>
              <a:rPr lang="en-US" sz="2000" dirty="0" smtClean="0"/>
              <a:t>using the following tools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err="1" smtClean="0"/>
              <a:t>FormControls</a:t>
            </a:r>
            <a:r>
              <a:rPr lang="en-US" sz="1600" dirty="0" smtClean="0"/>
              <a:t>: Encapsulate </a:t>
            </a:r>
            <a:r>
              <a:rPr lang="en-US" sz="1600" dirty="0"/>
              <a:t>the inputs in </a:t>
            </a:r>
            <a:r>
              <a:rPr lang="en-US" sz="1600" dirty="0" smtClean="0"/>
              <a:t>forms </a:t>
            </a:r>
            <a:r>
              <a:rPr lang="en-US" sz="1600" dirty="0"/>
              <a:t>and give </a:t>
            </a:r>
            <a:r>
              <a:rPr lang="en-US" sz="1600" dirty="0" smtClean="0"/>
              <a:t>the </a:t>
            </a:r>
            <a:r>
              <a:rPr lang="en-US" sz="1600" dirty="0"/>
              <a:t>objects to work with them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Validators</a:t>
            </a:r>
            <a:r>
              <a:rPr lang="en-US" sz="1600" dirty="0" smtClean="0"/>
              <a:t>: Gives the </a:t>
            </a:r>
            <a:r>
              <a:rPr lang="en-US" sz="1600" dirty="0"/>
              <a:t>ability to validate </a:t>
            </a:r>
            <a:r>
              <a:rPr lang="en-US" sz="1600" dirty="0" smtClean="0"/>
              <a:t>inputs</a:t>
            </a:r>
            <a:endParaRPr lang="en-US" sz="1600" dirty="0"/>
          </a:p>
          <a:p>
            <a:pPr lvl="1" algn="just">
              <a:lnSpc>
                <a:spcPct val="150000"/>
              </a:lnSpc>
            </a:pPr>
            <a:r>
              <a:rPr lang="en-US" sz="1600" b="1" dirty="0" smtClean="0"/>
              <a:t>Observers</a:t>
            </a:r>
            <a:r>
              <a:rPr lang="en-US" sz="1600" dirty="0" smtClean="0"/>
              <a:t>:  watch form </a:t>
            </a:r>
            <a:r>
              <a:rPr lang="en-US" sz="1600" dirty="0"/>
              <a:t>for changes and respond </a:t>
            </a:r>
            <a:r>
              <a:rPr lang="en-US" sz="1600" dirty="0" smtClean="0"/>
              <a:t>accordingly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To use the Forms library we need </a:t>
            </a:r>
            <a:r>
              <a:rPr lang="en-US" sz="2000" dirty="0"/>
              <a:t>to import </a:t>
            </a:r>
            <a:r>
              <a:rPr lang="en-US" sz="2000" i="1" dirty="0" err="1"/>
              <a:t>FormsModule</a:t>
            </a:r>
            <a:r>
              <a:rPr lang="en-US" sz="2000" dirty="0"/>
              <a:t> or using </a:t>
            </a:r>
            <a:r>
              <a:rPr lang="en-US" sz="2000" i="1" dirty="0" err="1" smtClean="0"/>
              <a:t>ReactiveFormsModule</a:t>
            </a:r>
            <a:r>
              <a:rPr lang="en-US" sz="2000" i="1" dirty="0" smtClean="0"/>
              <a:t> in </a:t>
            </a:r>
            <a:r>
              <a:rPr lang="en-US" sz="2000" i="1" dirty="0" err="1" smtClean="0"/>
              <a:t>app.ts</a:t>
            </a:r>
            <a:r>
              <a:rPr lang="en-US" sz="20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 err="1"/>
              <a:t>FormsModule</a:t>
            </a:r>
            <a:r>
              <a:rPr lang="en-US" sz="1600" dirty="0"/>
              <a:t> gives </a:t>
            </a:r>
            <a:r>
              <a:rPr lang="en-US" sz="1600" dirty="0" smtClean="0"/>
              <a:t>template </a:t>
            </a:r>
            <a:r>
              <a:rPr lang="en-US" sz="1600" dirty="0"/>
              <a:t>driven directives such as </a:t>
            </a:r>
            <a:r>
              <a:rPr lang="en-US" sz="1600" dirty="0" err="1"/>
              <a:t>ngModel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NgForm</a:t>
            </a:r>
            <a:endParaRPr lang="en-US" sz="1600" dirty="0" smtClean="0"/>
          </a:p>
          <a:p>
            <a:pPr lvl="1" algn="just">
              <a:lnSpc>
                <a:spcPct val="150000"/>
              </a:lnSpc>
            </a:pPr>
            <a:r>
              <a:rPr lang="en-US" sz="1600" dirty="0" err="1"/>
              <a:t>ReactiveFormsModule</a:t>
            </a:r>
            <a:r>
              <a:rPr lang="en-US" sz="1600" dirty="0"/>
              <a:t> gives directives like </a:t>
            </a:r>
            <a:r>
              <a:rPr lang="en-US" sz="1600" dirty="0" err="1"/>
              <a:t>formControl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dirty="0" err="1" smtClean="0"/>
              <a:t>ngFormGroup</a:t>
            </a:r>
            <a:endParaRPr lang="en-US" sz="1600" dirty="0"/>
          </a:p>
          <a:p>
            <a:pPr lvl="1" algn="just">
              <a:lnSpc>
                <a:spcPct val="150000"/>
              </a:lnSpc>
            </a:pP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526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Two ways to build forms in Angular </a:t>
            </a:r>
            <a:r>
              <a:rPr lang="en-US" dirty="0"/>
              <a:t>2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14951201"/>
              </p:ext>
            </p:extLst>
          </p:nvPr>
        </p:nvGraphicFramePr>
        <p:xfrm>
          <a:off x="237744" y="1579880"/>
          <a:ext cx="8613648" cy="4473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63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Template Driven Forms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</a:t>
            </a:r>
            <a:r>
              <a:rPr lang="en-US" sz="2000" dirty="0" smtClean="0"/>
              <a:t>build by </a:t>
            </a:r>
            <a:r>
              <a:rPr lang="en-US" sz="2000" dirty="0"/>
              <a:t>writing templates in the Angular template syntax with the form-specific directives and techniques </a:t>
            </a:r>
            <a:r>
              <a:rPr lang="en-US" sz="2000" dirty="0" smtClean="0"/>
              <a:t>are called as Template Driven Forms.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is setup and configured in HTML Code.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Angular2 “infers” the </a:t>
            </a:r>
            <a:r>
              <a:rPr lang="en-US" sz="2000" dirty="0" err="1" smtClean="0"/>
              <a:t>FormGroup</a:t>
            </a:r>
            <a:r>
              <a:rPr lang="en-US" sz="2000" dirty="0" smtClean="0"/>
              <a:t> from HTML Code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data is passed via </a:t>
            </a:r>
            <a:r>
              <a:rPr lang="en-US" sz="2000" dirty="0" err="1" smtClean="0"/>
              <a:t>ngSubmit</a:t>
            </a:r>
            <a:r>
              <a:rPr lang="en-US" sz="2000" dirty="0" smtClean="0"/>
              <a:t>()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73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TemplateDriven</a:t>
            </a:r>
            <a:r>
              <a:rPr lang="en-US" dirty="0"/>
              <a:t>-Forms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34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Model Driven Forms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4057" y="1465385"/>
            <a:ext cx="8845484" cy="475957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Forms </a:t>
            </a:r>
            <a:r>
              <a:rPr lang="en-US" sz="2000" dirty="0" smtClean="0"/>
              <a:t>build by </a:t>
            </a:r>
            <a:r>
              <a:rPr lang="en-US" sz="2000" dirty="0"/>
              <a:t>writing templates in the Angular template syntax with the form-specific directives and techniques </a:t>
            </a:r>
            <a:r>
              <a:rPr lang="en-US" sz="2000" dirty="0" smtClean="0"/>
              <a:t>are called as Template Driven Forms.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is setup and configured in HTML Code.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Angular2 “infers” the </a:t>
            </a:r>
            <a:r>
              <a:rPr lang="en-US" sz="2000" dirty="0" err="1" smtClean="0"/>
              <a:t>FormGroup</a:t>
            </a:r>
            <a:r>
              <a:rPr lang="en-US" sz="2000" dirty="0" smtClean="0"/>
              <a:t> from HTML Code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Form data is passed via </a:t>
            </a:r>
            <a:r>
              <a:rPr lang="en-US" sz="2000" dirty="0" err="1" smtClean="0"/>
              <a:t>ngSubmit</a:t>
            </a:r>
            <a:r>
              <a:rPr lang="en-US" sz="2000" dirty="0" smtClean="0"/>
              <a:t>()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365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TemplateDriven</a:t>
            </a:r>
            <a:r>
              <a:rPr lang="en-US" dirty="0"/>
              <a:t>-Forms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07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heme/theme1.xml><?xml version="1.0" encoding="utf-8"?>
<a:theme xmlns:a="http://schemas.openxmlformats.org/drawingml/2006/main" name="2_Corporate Presentation Template (4x3 - Normal)">
  <a:themeElements>
    <a:clrScheme name="Capgemini">
      <a:dk1>
        <a:srgbClr val="00264A"/>
      </a:dk1>
      <a:lt1>
        <a:sysClr val="window" lastClr="FFFFFF"/>
      </a:lt1>
      <a:dk2>
        <a:srgbClr val="9F958F"/>
      </a:dk2>
      <a:lt2>
        <a:srgbClr val="909090"/>
      </a:lt2>
      <a:accent1>
        <a:srgbClr val="F9BE01"/>
      </a:accent1>
      <a:accent2>
        <a:srgbClr val="ED771A"/>
      </a:accent2>
      <a:accent3>
        <a:srgbClr val="B70132"/>
      </a:accent3>
      <a:accent4>
        <a:srgbClr val="691E7C"/>
      </a:accent4>
      <a:accent5>
        <a:srgbClr val="0098CC"/>
      </a:accent5>
      <a:accent6>
        <a:srgbClr val="BDBD00"/>
      </a:accent6>
      <a:hlink>
        <a:srgbClr val="7DAFA5"/>
      </a:hlink>
      <a:folHlink>
        <a:srgbClr val="BA0065"/>
      </a:folHlink>
    </a:clrScheme>
    <a:fontScheme name="Capgemi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tx2"/>
          </a:solidFill>
        </a:ln>
      </a:spPr>
      <a:bodyPr rtlCol="0" anchor="ctr"/>
      <a:lstStyle>
        <a:defPPr algn="ctr">
          <a:defRPr sz="2400" dirty="0" err="1" smtClean="0">
            <a:solidFill>
              <a:schemeClr val="tx2">
                <a:lumMod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08302FC8669F4799BB2525FF9426D3" ma:contentTypeVersion="3" ma:contentTypeDescription="Create a new document." ma:contentTypeScope="" ma:versionID="34422bef9a1e4e19cd41d03b81149be0">
  <xsd:schema xmlns:xsd="http://www.w3.org/2001/XMLSchema" xmlns:xs="http://www.w3.org/2001/XMLSchema" xmlns:p="http://schemas.microsoft.com/office/2006/metadata/properties" xmlns:ns2="2792f03d-d3b8-434f-88d1-32c1c69d1f7a" targetNamespace="http://schemas.microsoft.com/office/2006/metadata/properties" ma:root="true" ma:fieldsID="2cd4f12d8a4bde3104e9f42f8b931e06" ns2:_="">
    <xsd:import namespace="2792f03d-d3b8-434f-88d1-32c1c69d1f7a"/>
    <xsd:element name="properties">
      <xsd:complexType>
        <xsd:sequence>
          <xsd:element name="documentManagement">
            <xsd:complexType>
              <xsd:all>
                <xsd:element ref="ns2:Level"/>
                <xsd:element ref="ns2:Category"/>
                <xsd:element ref="ns2:Material_x0020_Typ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2f03d-d3b8-434f-88d1-32c1c69d1f7a" elementFormDefault="qualified">
    <xsd:import namespace="http://schemas.microsoft.com/office/2006/documentManagement/types"/>
    <xsd:import namespace="http://schemas.microsoft.com/office/infopath/2007/PartnerControls"/>
    <xsd:element name="Level" ma:index="8" ma:displayName="Level" ma:format="Dropdown" ma:internalName="Level">
      <xsd:simpleType>
        <xsd:restriction base="dms:Choice">
          <xsd:enumeration value="L1"/>
          <xsd:enumeration value="L2"/>
          <xsd:enumeration value="L3"/>
          <xsd:enumeration value="L4"/>
          <xsd:enumeration value="Common"/>
        </xsd:restriction>
      </xsd:simpleType>
    </xsd:element>
    <xsd:element name="Category" ma:index="9" ma:displayName="Category" ma:default="Module Artifact" ma:format="Dropdown" ma:internalName="Category">
      <xsd:simpleType>
        <xsd:restriction base="dms:Choice">
          <xsd:enumeration value="Module Artifact"/>
          <xsd:enumeration value="Assessment Component"/>
        </xsd:restriction>
      </xsd:simpleType>
    </xsd:element>
    <xsd:element name="Material_x0020_Type" ma:index="10" ma:displayName="Material Type" ma:default="Class book" ma:format="Dropdown" ma:internalName="Material_x0020_Type">
      <xsd:simpleType>
        <xsd:restriction base="dms:Choice">
          <xsd:enumeration value="Demos"/>
          <xsd:enumeration value="Extra Example"/>
          <xsd:enumeration value="Extra Material"/>
          <xsd:enumeration value="Suggestions"/>
          <xsd:enumeration value="General"/>
          <xsd:enumeration value="Module Test Practical"/>
          <xsd:enumeration value="Module Test Theory"/>
          <xsd:enumeration value="Quiz"/>
          <xsd:enumeration value="Class book"/>
          <xsd:enumeration value="Lab book"/>
          <xsd:enumeration value="Recording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erial_x0020_Type xmlns="2792f03d-d3b8-434f-88d1-32c1c69d1f7a">Class book</Material_x0020_Type>
    <Category xmlns="2792f03d-d3b8-434f-88d1-32c1c69d1f7a">Module Artifact</Category>
    <Level xmlns="2792f03d-d3b8-434f-88d1-32c1c69d1f7a">L1</Leve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97A14D-DEC0-4212-9CD7-885B34856C25}"/>
</file>

<file path=customXml/itemProps2.xml><?xml version="1.0" encoding="utf-8"?>
<ds:datastoreItem xmlns:ds="http://schemas.openxmlformats.org/officeDocument/2006/customXml" ds:itemID="{7C1830C8-F522-4AF4-83DD-915E4EE23EB4}"/>
</file>

<file path=customXml/itemProps3.xml><?xml version="1.0" encoding="utf-8"?>
<ds:datastoreItem xmlns:ds="http://schemas.openxmlformats.org/officeDocument/2006/customXml" ds:itemID="{1B673CDC-8BE6-4391-ABD9-A817C61AB8C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8486</TotalTime>
  <Words>270</Words>
  <Application>Microsoft Office PowerPoint</Application>
  <PresentationFormat>On-screen Show 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Helvetica Light</vt:lpstr>
      <vt:lpstr>Wingdings</vt:lpstr>
      <vt:lpstr>2_Corporate Presentation Template (4x3 - Normal)</vt:lpstr>
      <vt:lpstr>think-cell Slide</vt:lpstr>
      <vt:lpstr>Angular 2</vt:lpstr>
      <vt:lpstr>Forms in Angular 2</vt:lpstr>
      <vt:lpstr>Two ways to build forms in Angular 2</vt:lpstr>
      <vt:lpstr>Template Driven Forms</vt:lpstr>
      <vt:lpstr>Demo</vt:lpstr>
      <vt:lpstr>Model Driven Forms</vt:lpstr>
      <vt:lpstr>Demo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iGATE Presentation Template</dc:title>
  <dc:creator>iGATE</dc:creator>
  <cp:lastModifiedBy>Muthukrishnan, Karthik</cp:lastModifiedBy>
  <cp:revision>912</cp:revision>
  <cp:lastPrinted>2016-10-16T23:19:34Z</cp:lastPrinted>
  <dcterms:created xsi:type="dcterms:W3CDTF">2012-05-18T02:59:15Z</dcterms:created>
  <dcterms:modified xsi:type="dcterms:W3CDTF">2017-02-13T00:51:58Z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ContentTypeId">
    <vt:lpwstr>0x0101000108302FC8669F4799BB2525FF9426D3</vt:lpwstr>
  </property>
</Properties>
</file>