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3" r:id="rId4"/>
  </p:sldMasterIdLst>
  <p:notesMasterIdLst>
    <p:notesMasterId r:id="rId11"/>
  </p:notesMasterIdLst>
  <p:handoutMasterIdLst>
    <p:handoutMasterId r:id="rId12"/>
  </p:handoutMasterIdLst>
  <p:sldIdLst>
    <p:sldId id="461" r:id="rId5"/>
    <p:sldId id="415" r:id="rId6"/>
    <p:sldId id="417" r:id="rId7"/>
    <p:sldId id="419" r:id="rId8"/>
    <p:sldId id="418" r:id="rId9"/>
    <p:sldId id="420" r:id="rId10"/>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49">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378" autoAdjust="0"/>
    <p:restoredTop sz="86486" autoAdjust="0"/>
  </p:normalViewPr>
  <p:slideViewPr>
    <p:cSldViewPr snapToGrid="0" showGuides="1">
      <p:cViewPr varScale="1">
        <p:scale>
          <a:sx n="70" d="100"/>
          <a:sy n="70" d="100"/>
        </p:scale>
        <p:origin x="1152" y="60"/>
      </p:cViewPr>
      <p:guideLst>
        <p:guide orient="horz" pos="2160"/>
        <p:guide pos="2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1634"/>
    </p:cViewPr>
  </p:sorterViewPr>
  <p:notesViewPr>
    <p:cSldViewPr snapToGrid="0">
      <p:cViewPr>
        <p:scale>
          <a:sx n="90" d="100"/>
          <a:sy n="90" d="100"/>
        </p:scale>
        <p:origin x="1724" y="-1136"/>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DB228672-4337-41E0-A109-2BF6C0A0EED5}" type="datetimeFigureOut">
              <a:rPr lang="en-US" smtClean="0"/>
              <a:pPr/>
              <a:t>2/13/2017</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r>
              <a:rPr lang="en-US" smtClean="0"/>
              <a:t>Page XX-#</a:t>
            </a:r>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0381AB50-9623-476D-A480-EBA540222513}" type="slidenum">
              <a:rPr lang="en-US" smtClean="0"/>
              <a:pPr/>
              <a:t>‹#›</a:t>
            </a:fld>
            <a:endParaRPr lang="en-US"/>
          </a:p>
        </p:txBody>
      </p:sp>
    </p:spTree>
    <p:extLst>
      <p:ext uri="{BB962C8B-B14F-4D97-AF65-F5344CB8AC3E}">
        <p14:creationId xmlns:p14="http://schemas.microsoft.com/office/powerpoint/2010/main" val="281261869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193925" y="720725"/>
            <a:ext cx="4800600" cy="3600450"/>
          </a:xfrm>
          <a:prstGeom prst="rect">
            <a:avLst/>
          </a:prstGeom>
          <a:noFill/>
          <a:ln w="12700">
            <a:solidFill>
              <a:prstClr val="black"/>
            </a:solidFill>
          </a:ln>
        </p:spPr>
        <p:txBody>
          <a:bodyPr vert="horz" lIns="96661" tIns="48331" rIns="96661" bIns="48331" rtlCol="0" anchor="ctr"/>
          <a:lstStyle/>
          <a:p>
            <a:r>
              <a:rPr lang="en-US" dirty="0" smtClean="0"/>
              <a:t>text</a:t>
            </a:r>
            <a:endParaRPr lang="en-US" dirty="0"/>
          </a:p>
        </p:txBody>
      </p:sp>
      <p:sp>
        <p:nvSpPr>
          <p:cNvPr id="5" name="Notes Placeholder 4"/>
          <p:cNvSpPr>
            <a:spLocks noGrp="1"/>
          </p:cNvSpPr>
          <p:nvPr>
            <p:ph type="body" sz="quarter" idx="3"/>
          </p:nvPr>
        </p:nvSpPr>
        <p:spPr>
          <a:xfrm>
            <a:off x="2175521" y="4447617"/>
            <a:ext cx="4892673" cy="4320540"/>
          </a:xfrm>
          <a:prstGeom prst="rect">
            <a:avLst/>
          </a:prstGeom>
        </p:spPr>
        <p:txBody>
          <a:bodyPr vert="horz" lIns="96661" tIns="48331" rIns="96661" bIns="48331"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Line 8"/>
          <p:cNvSpPr>
            <a:spLocks noChangeShapeType="1"/>
          </p:cNvSpPr>
          <p:nvPr/>
        </p:nvSpPr>
        <p:spPr bwMode="auto">
          <a:xfrm>
            <a:off x="2032000" y="480060"/>
            <a:ext cx="0" cy="8401050"/>
          </a:xfrm>
          <a:prstGeom prst="line">
            <a:avLst/>
          </a:prstGeom>
          <a:noFill/>
          <a:ln w="9525">
            <a:solidFill>
              <a:schemeClr val="tx1"/>
            </a:solidFill>
            <a:round/>
            <a:headEnd/>
            <a:tailEnd/>
          </a:ln>
          <a:effectLst/>
        </p:spPr>
        <p:txBody>
          <a:bodyPr lIns="96661" tIns="48331" rIns="96661" bIns="48331"/>
          <a:lstStyle/>
          <a:p>
            <a:endParaRPr lang="en-US"/>
          </a:p>
        </p:txBody>
      </p:sp>
      <p:sp>
        <p:nvSpPr>
          <p:cNvPr id="14" name="Text Box 9"/>
          <p:cNvSpPr txBox="1">
            <a:spLocks noChangeArrowheads="1"/>
          </p:cNvSpPr>
          <p:nvPr/>
        </p:nvSpPr>
        <p:spPr bwMode="auto">
          <a:xfrm>
            <a:off x="162560" y="753040"/>
            <a:ext cx="1706880" cy="297661"/>
          </a:xfrm>
          <a:prstGeom prst="rect">
            <a:avLst/>
          </a:prstGeom>
          <a:noFill/>
          <a:ln w="9525">
            <a:noFill/>
            <a:miter lim="800000"/>
            <a:headEnd/>
            <a:tailEnd/>
          </a:ln>
          <a:effectLst/>
        </p:spPr>
        <p:txBody>
          <a:bodyPr lIns="96661" tIns="48331" rIns="96661" bIns="48331">
            <a:spAutoFit/>
          </a:bodyPr>
          <a:lstStyle/>
          <a:p>
            <a:pPr>
              <a:spcBef>
                <a:spcPct val="50000"/>
              </a:spcBef>
            </a:pPr>
            <a:r>
              <a:rPr lang="en-US" sz="1300" b="1" dirty="0">
                <a:latin typeface="Arial" pitchFamily="34" charset="0"/>
                <a:cs typeface="Arial" pitchFamily="34" charset="0"/>
              </a:rPr>
              <a:t>Instructor Notes:</a:t>
            </a:r>
          </a:p>
        </p:txBody>
      </p:sp>
      <p:sp>
        <p:nvSpPr>
          <p:cNvPr id="11" name="Rectangle 14"/>
          <p:cNvSpPr>
            <a:spLocks noChangeArrowheads="1"/>
          </p:cNvSpPr>
          <p:nvPr/>
        </p:nvSpPr>
        <p:spPr bwMode="auto">
          <a:xfrm>
            <a:off x="257387" y="160021"/>
            <a:ext cx="6934201" cy="325041"/>
          </a:xfrm>
          <a:prstGeom prst="rect">
            <a:avLst/>
          </a:prstGeom>
          <a:noFill/>
          <a:ln w="9525">
            <a:noFill/>
            <a:miter lim="800000"/>
            <a:headEnd/>
            <a:tailEnd/>
          </a:ln>
          <a:effectLst/>
        </p:spPr>
        <p:txBody>
          <a:bodyPr lIns="97725" tIns="48862" rIns="97725" bIns="48862"/>
          <a:lstStyle/>
          <a:p>
            <a:pPr marL="0" marR="0" indent="0" algn="l" defTabSz="966612" rtl="0" eaLnBrk="1" fontAlgn="auto" latinLnBrk="0" hangingPunct="1">
              <a:lnSpc>
                <a:spcPct val="100000"/>
              </a:lnSpc>
              <a:spcBef>
                <a:spcPts val="0"/>
              </a:spcBef>
              <a:spcAft>
                <a:spcPts val="0"/>
              </a:spcAft>
              <a:buClrTx/>
              <a:buSzTx/>
              <a:buFontTx/>
              <a:buNone/>
              <a:tabLst/>
              <a:defRPr/>
            </a:pPr>
            <a:r>
              <a:rPr lang="en-US" sz="1300" dirty="0" smtClean="0">
                <a:latin typeface="Arial" pitchFamily="34" charset="0"/>
                <a:cs typeface="Arial" pitchFamily="34" charset="0"/>
              </a:rPr>
              <a:t>Angular 2				                                    		</a:t>
            </a:r>
            <a:endParaRPr lang="en-US" dirty="0">
              <a:latin typeface="Arial" pitchFamily="34" charset="0"/>
              <a:cs typeface="Arial" pitchFamily="34" charset="0"/>
            </a:endParaRPr>
          </a:p>
        </p:txBody>
      </p:sp>
      <p:sp>
        <p:nvSpPr>
          <p:cNvPr id="12" name="Rectangle 14"/>
          <p:cNvSpPr>
            <a:spLocks noChangeArrowheads="1"/>
          </p:cNvSpPr>
          <p:nvPr/>
        </p:nvSpPr>
        <p:spPr bwMode="auto">
          <a:xfrm>
            <a:off x="4226979" y="9020610"/>
            <a:ext cx="2946699" cy="470647"/>
          </a:xfrm>
          <a:prstGeom prst="rect">
            <a:avLst/>
          </a:prstGeom>
          <a:noFill/>
          <a:ln w="9525">
            <a:noFill/>
            <a:miter lim="800000"/>
            <a:headEnd/>
            <a:tailEnd/>
          </a:ln>
          <a:effectLst/>
        </p:spPr>
        <p:txBody>
          <a:bodyPr lIns="97725" tIns="48862" rIns="97725" bIns="48862"/>
          <a:lstStyle/>
          <a:p>
            <a:pPr marL="0" marR="0" indent="0" algn="l" defTabSz="966612" rtl="0" eaLnBrk="1" fontAlgn="auto" latinLnBrk="0" hangingPunct="1">
              <a:lnSpc>
                <a:spcPct val="100000"/>
              </a:lnSpc>
              <a:spcBef>
                <a:spcPts val="0"/>
              </a:spcBef>
              <a:spcAft>
                <a:spcPts val="0"/>
              </a:spcAft>
              <a:buClrTx/>
              <a:buSzTx/>
              <a:buFontTx/>
              <a:buNone/>
              <a:tabLst/>
              <a:defRPr/>
            </a:pPr>
            <a:r>
              <a:rPr lang="en-US" sz="1100" dirty="0" smtClean="0">
                <a:latin typeface="Arial" pitchFamily="34" charset="0"/>
                <a:cs typeface="Arial" pitchFamily="34" charset="0"/>
              </a:rPr>
              <a:t>		 Page  </a:t>
            </a:r>
            <a:fld id="{BD9FB300-F9DC-4669-88F4-967ABA23CC04}" type="slidenum">
              <a:rPr lang="en-US" sz="1100" smtClean="0">
                <a:latin typeface="Arial" pitchFamily="34" charset="0"/>
                <a:cs typeface="Arial" pitchFamily="34" charset="0"/>
              </a:rPr>
              <a:pPr marL="0" marR="0" indent="0" algn="l" defTabSz="966612" rtl="0" eaLnBrk="1" fontAlgn="auto" latinLnBrk="0" hangingPunct="1">
                <a:lnSpc>
                  <a:spcPct val="100000"/>
                </a:lnSpc>
                <a:spcBef>
                  <a:spcPts val="0"/>
                </a:spcBef>
                <a:spcAft>
                  <a:spcPts val="0"/>
                </a:spcAft>
                <a:buClrTx/>
                <a:buSzTx/>
                <a:buFontTx/>
                <a:buNone/>
                <a:tabLst/>
                <a:defRPr/>
              </a:pPr>
              <a:t>‹#›</a:t>
            </a:fld>
            <a:r>
              <a:rPr lang="en-US" sz="1100" dirty="0" smtClean="0">
                <a:latin typeface="Arial" pitchFamily="34" charset="0"/>
                <a:cs typeface="Arial" pitchFamily="34" charset="0"/>
              </a:rPr>
              <a:t> </a:t>
            </a:r>
          </a:p>
          <a:p>
            <a:r>
              <a:rPr lang="en-US" sz="1100" dirty="0" smtClean="0">
                <a:latin typeface="Arial" pitchFamily="34" charset="0"/>
                <a:cs typeface="Arial" pitchFamily="34" charset="0"/>
              </a:rPr>
              <a:t>  </a:t>
            </a:r>
            <a:endParaRPr lang="en-US" sz="1100" dirty="0">
              <a:latin typeface="Arial" pitchFamily="34" charset="0"/>
              <a:cs typeface="Arial" pitchFamily="34" charset="0"/>
            </a:endParaRPr>
          </a:p>
        </p:txBody>
      </p:sp>
    </p:spTree>
    <p:extLst>
      <p:ext uri="{BB962C8B-B14F-4D97-AF65-F5344CB8AC3E}">
        <p14:creationId xmlns:p14="http://schemas.microsoft.com/office/powerpoint/2010/main" val="112209442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000" kern="1200">
        <a:solidFill>
          <a:schemeClr val="tx1"/>
        </a:solidFill>
        <a:latin typeface="Arial" pitchFamily="34" charset="0"/>
        <a:ea typeface="+mn-ea"/>
        <a:cs typeface="Arial" pitchFamily="34" charset="0"/>
      </a:defRPr>
    </a:lvl1pPr>
    <a:lvl2pPr marL="457200" algn="l" defTabSz="914400" rtl="0" eaLnBrk="1" latinLnBrk="0" hangingPunct="1">
      <a:defRPr sz="1000" kern="1200">
        <a:solidFill>
          <a:schemeClr val="tx1"/>
        </a:solidFill>
        <a:latin typeface="Arial" pitchFamily="34" charset="0"/>
        <a:ea typeface="+mn-ea"/>
        <a:cs typeface="Arial" pitchFamily="34" charset="0"/>
      </a:defRPr>
    </a:lvl2pPr>
    <a:lvl3pPr marL="914400" algn="l" defTabSz="914400" rtl="0" eaLnBrk="1" latinLnBrk="0" hangingPunct="1">
      <a:defRPr sz="1000" kern="1200">
        <a:solidFill>
          <a:schemeClr val="tx1"/>
        </a:solidFill>
        <a:latin typeface="Arial" pitchFamily="34" charset="0"/>
        <a:ea typeface="+mn-ea"/>
        <a:cs typeface="Arial" pitchFamily="34" charset="0"/>
      </a:defRPr>
    </a:lvl3pPr>
    <a:lvl4pPr marL="1371600" algn="l" defTabSz="914400" rtl="0" eaLnBrk="1" latinLnBrk="0" hangingPunct="1">
      <a:defRPr sz="1000" kern="1200">
        <a:solidFill>
          <a:schemeClr val="tx1"/>
        </a:solidFill>
        <a:latin typeface="Arial" pitchFamily="34" charset="0"/>
        <a:ea typeface="+mn-ea"/>
        <a:cs typeface="Arial" pitchFamily="34" charset="0"/>
      </a:defRPr>
    </a:lvl4pPr>
    <a:lvl5pPr marL="182880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endParaRPr lang="en-US"/>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30526975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a:xfrm>
            <a:off x="2175521" y="4358300"/>
            <a:ext cx="4892673" cy="4651198"/>
          </a:xfrm>
        </p:spPr>
        <p:txBody>
          <a:bodyPr>
            <a:normAutofit/>
          </a:bodyPr>
          <a:lstStyle/>
          <a:p>
            <a:pPr algn="just"/>
            <a:r>
              <a:rPr lang="en-US" dirty="0" smtClean="0"/>
              <a:t>As a user interacts with our app, data (state) changes and our app needs to respond accordingly.</a:t>
            </a:r>
          </a:p>
          <a:p>
            <a:pPr algn="just"/>
            <a:endParaRPr lang="en-US" dirty="0" smtClean="0"/>
          </a:p>
          <a:p>
            <a:pPr algn="just"/>
            <a:r>
              <a:rPr lang="en-US" dirty="0" smtClean="0"/>
              <a:t>One of the big problems any modern JavaScript framework needs to solve is how to figure out when changes have happened and re-render components accordingly.</a:t>
            </a:r>
          </a:p>
          <a:p>
            <a:pPr algn="just"/>
            <a:endParaRPr lang="en-US" dirty="0" smtClean="0"/>
          </a:p>
          <a:p>
            <a:pPr algn="just"/>
            <a:r>
              <a:rPr lang="en-US" dirty="0" smtClean="0"/>
              <a:t>In order to make the view react to changes on components state, Angular uses change detection.</a:t>
            </a:r>
          </a:p>
          <a:p>
            <a:pPr algn="just"/>
            <a:endParaRPr lang="en-US" dirty="0" smtClean="0"/>
          </a:p>
          <a:p>
            <a:pPr algn="just"/>
            <a:r>
              <a:rPr lang="en-US" dirty="0" smtClean="0"/>
              <a:t>A zone is nothing more than an execution context that survives multiple JavaScript VM execution turns. It's a generic mechanism which we can use to add extra functionality to the browser. Angular uses zones internally to trigger change detection, but another possible use would be for application profiling, or keeping track of long stack traces that run across multiple VM turns.</a:t>
            </a:r>
          </a:p>
          <a:p>
            <a:pPr algn="just"/>
            <a:endParaRPr lang="en-US" dirty="0" smtClean="0"/>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31976016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a:xfrm>
            <a:off x="2175521" y="4358300"/>
            <a:ext cx="4892673" cy="4651198"/>
          </a:xfrm>
        </p:spPr>
        <p:txBody>
          <a:bodyPr>
            <a:normAutofit/>
          </a:bodyPr>
          <a:lstStyle/>
          <a:p>
            <a:pPr algn="just"/>
            <a:r>
              <a:rPr lang="en-US" dirty="0" smtClean="0"/>
              <a:t> </a:t>
            </a:r>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pic>
        <p:nvPicPr>
          <p:cNvPr id="33794" name="Picture 2"/>
          <p:cNvPicPr>
            <a:picLocks noChangeAspect="1" noChangeArrowheads="1"/>
          </p:cNvPicPr>
          <p:nvPr/>
        </p:nvPicPr>
        <p:blipFill>
          <a:blip r:embed="rId3"/>
          <a:srcRect/>
          <a:stretch>
            <a:fillRect/>
          </a:stretch>
        </p:blipFill>
        <p:spPr bwMode="auto">
          <a:xfrm>
            <a:off x="2665583" y="4896776"/>
            <a:ext cx="3322320" cy="2710339"/>
          </a:xfrm>
          <a:prstGeom prst="rect">
            <a:avLst/>
          </a:prstGeom>
          <a:noFill/>
          <a:ln w="9525">
            <a:noFill/>
            <a:miter lim="800000"/>
            <a:headEnd/>
            <a:tailEnd/>
          </a:ln>
          <a:effectLst/>
        </p:spPr>
      </p:pic>
    </p:spTree>
    <p:extLst>
      <p:ext uri="{BB962C8B-B14F-4D97-AF65-F5344CB8AC3E}">
        <p14:creationId xmlns:p14="http://schemas.microsoft.com/office/powerpoint/2010/main" val="14703707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a:xfrm>
            <a:off x="2175521" y="4358300"/>
            <a:ext cx="4892673" cy="4651198"/>
          </a:xfrm>
        </p:spPr>
        <p:txBody>
          <a:bodyPr>
            <a:normAutofit/>
          </a:bodyPr>
          <a:lstStyle/>
          <a:p>
            <a:pPr algn="just"/>
            <a:r>
              <a:rPr lang="en-US" dirty="0" smtClean="0"/>
              <a:t> </a:t>
            </a:r>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29122856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a:xfrm>
            <a:off x="2175521" y="4358300"/>
            <a:ext cx="4892673" cy="4651198"/>
          </a:xfrm>
        </p:spPr>
        <p:txBody>
          <a:bodyPr>
            <a:normAutofit/>
          </a:bodyPr>
          <a:lstStyle/>
          <a:p>
            <a:pPr algn="just"/>
            <a:r>
              <a:rPr lang="en-US" dirty="0" smtClean="0"/>
              <a:t> </a:t>
            </a:r>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35747471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pPr defTabSz="966612">
              <a:defRPr/>
            </a:pPr>
            <a:r>
              <a:rPr lang="en-US" dirty="0" smtClean="0"/>
              <a:t>Add the notes here.</a:t>
            </a:r>
            <a:endParaRPr lang="en-US" smtClean="0"/>
          </a:p>
          <a:p>
            <a:endParaRPr lang="en-US" dirty="0"/>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395656713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1.xml"/><Relationship Id="rId7" Type="http://schemas.openxmlformats.org/officeDocument/2006/relationships/oleObject" Target="../embeddings/oleObject4.bin"/><Relationship Id="rId2" Type="http://schemas.openxmlformats.org/officeDocument/2006/relationships/tags" Target="../tags/tag20.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23.xml"/><Relationship Id="rId4" Type="http://schemas.openxmlformats.org/officeDocument/2006/relationships/tags" Target="../tags/tag22.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5.xml"/><Relationship Id="rId7" Type="http://schemas.openxmlformats.org/officeDocument/2006/relationships/oleObject" Target="../embeddings/oleObject5.bin"/><Relationship Id="rId2" Type="http://schemas.openxmlformats.org/officeDocument/2006/relationships/tags" Target="../tags/tag24.xml"/><Relationship Id="rId1" Type="http://schemas.openxmlformats.org/officeDocument/2006/relationships/vmlDrawing" Target="../drawings/vmlDrawing5.vml"/><Relationship Id="rId6" Type="http://schemas.openxmlformats.org/officeDocument/2006/relationships/slideMaster" Target="../slideMasters/slideMaster1.xml"/><Relationship Id="rId5" Type="http://schemas.openxmlformats.org/officeDocument/2006/relationships/tags" Target="../tags/tag27.xml"/><Relationship Id="rId4" Type="http://schemas.openxmlformats.org/officeDocument/2006/relationships/tags" Target="../tags/tag26.xml"/></Relationships>
</file>

<file path=ppt/slideLayouts/_rels/slideLayout12.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9.xml"/><Relationship Id="rId7" Type="http://schemas.openxmlformats.org/officeDocument/2006/relationships/tags" Target="../tags/tag33.xml"/><Relationship Id="rId2" Type="http://schemas.openxmlformats.org/officeDocument/2006/relationships/tags" Target="../tags/tag28.xml"/><Relationship Id="rId1" Type="http://schemas.openxmlformats.org/officeDocument/2006/relationships/vmlDrawing" Target="../drawings/vmlDrawing6.vml"/><Relationship Id="rId6" Type="http://schemas.openxmlformats.org/officeDocument/2006/relationships/tags" Target="../tags/tag32.xml"/><Relationship Id="rId5" Type="http://schemas.openxmlformats.org/officeDocument/2006/relationships/tags" Target="../tags/tag31.xml"/><Relationship Id="rId10" Type="http://schemas.openxmlformats.org/officeDocument/2006/relationships/image" Target="../media/image1.emf"/><Relationship Id="rId4" Type="http://schemas.openxmlformats.org/officeDocument/2006/relationships/tags" Target="../tags/tag30.xml"/><Relationship Id="rId9" Type="http://schemas.openxmlformats.org/officeDocument/2006/relationships/oleObject" Target="../embeddings/oleObject6.bin"/></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34.xml"/></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36.xml"/><Relationship Id="rId2" Type="http://schemas.openxmlformats.org/officeDocument/2006/relationships/tags" Target="../tags/tag35.xml"/><Relationship Id="rId1" Type="http://schemas.openxmlformats.org/officeDocument/2006/relationships/vmlDrawing" Target="../drawings/vmlDrawing7.vml"/><Relationship Id="rId6" Type="http://schemas.openxmlformats.org/officeDocument/2006/relationships/image" Target="../media/image1.emf"/><Relationship Id="rId5" Type="http://schemas.openxmlformats.org/officeDocument/2006/relationships/oleObject" Target="../embeddings/oleObject7.bin"/><Relationship Id="rId4"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7.xml"/><Relationship Id="rId1" Type="http://schemas.openxmlformats.org/officeDocument/2006/relationships/vmlDrawing" Target="../drawings/vmlDrawing8.vml"/><Relationship Id="rId5" Type="http://schemas.openxmlformats.org/officeDocument/2006/relationships/image" Target="../media/image1.emf"/><Relationship Id="rId4" Type="http://schemas.openxmlformats.org/officeDocument/2006/relationships/oleObject" Target="../embeddings/oleObject8.bin"/></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2.xml"/><Relationship Id="rId7" Type="http://schemas.openxmlformats.org/officeDocument/2006/relationships/image" Target="../media/image1.emf"/><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oleObject" Target="../embeddings/oleObject3.bin"/><Relationship Id="rId5" Type="http://schemas.openxmlformats.org/officeDocument/2006/relationships/slideMaster" Target="../slideMasters/slideMaster1.xml"/><Relationship Id="rId4" Type="http://schemas.openxmlformats.org/officeDocument/2006/relationships/tags" Target="../tags/tag1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7.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18.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14712" name="think-cell Slide" r:id="rId6" imgW="360" imgH="360" progId="">
                  <p:embed/>
                </p:oleObj>
              </mc:Choice>
              <mc:Fallback>
                <p:oleObj name="think-cell Slide" r:id="rId6" imgW="360" imgH="360" progId="">
                  <p:embed/>
                  <p:pic>
                    <p:nvPicPr>
                      <p:cNvPr id="0" name="Picture 32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ctrTitle" hasCustomPrompt="1"/>
            <p:custDataLst>
              <p:tags r:id="rId3"/>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4"/>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364609396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16760" name="think-cell Slide" r:id="rId7" imgW="360" imgH="360" progId="">
                  <p:embed/>
                </p:oleObj>
              </mc:Choice>
              <mc:Fallback>
                <p:oleObj name="think-cell Slide" r:id="rId7" imgW="360" imgH="360" progId="">
                  <p:embed/>
                  <p:pic>
                    <p:nvPicPr>
                      <p:cNvPr id="0" name="Picture 32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2111956"/>
            <a:ext cx="8845484" cy="4026560"/>
          </a:xfrm>
        </p:spPr>
        <p:txBody>
          <a:bodyPr/>
          <a:lstStyle>
            <a:lvl1pPr>
              <a:defRPr b="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8" name="Espace réservé du texte 7"/>
          <p:cNvSpPr>
            <a:spLocks noGrp="1"/>
          </p:cNvSpPr>
          <p:nvPr>
            <p:ph type="body" sz="quarter" idx="11" hasCustomPrompt="1"/>
            <p:custDataLst>
              <p:tags r:id="rId5"/>
            </p:custDataLst>
          </p:nvPr>
        </p:nvSpPr>
        <p:spPr>
          <a:xfrm>
            <a:off x="298604" y="1495447"/>
            <a:ext cx="8860286" cy="643612"/>
          </a:xfrm>
        </p:spPr>
        <p:txBody>
          <a:bodyPr/>
          <a:lstStyle>
            <a:lvl1pPr marL="0" indent="0">
              <a:buNone/>
              <a:defRPr b="1">
                <a:solidFill>
                  <a:schemeClr val="accent2"/>
                </a:solidFill>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159564364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7784" name="think-cell Slide" r:id="rId7" imgW="360" imgH="360" progId="">
                  <p:embed/>
                </p:oleObj>
              </mc:Choice>
              <mc:Fallback>
                <p:oleObj name="think-cell Slide" r:id="rId7" imgW="360" imgH="360" progId="">
                  <p:embed/>
                  <p:pic>
                    <p:nvPicPr>
                      <p:cNvPr id="0" name="Picture 32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1533439"/>
            <a:ext cx="4155820" cy="471550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1533440"/>
            <a:ext cx="4155820" cy="472558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760255164"/>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8808" name="think-cell Slide" r:id="rId9" imgW="360" imgH="360" progId="">
                  <p:embed/>
                </p:oleObj>
              </mc:Choice>
              <mc:Fallback>
                <p:oleObj name="think-cell Slide" r:id="rId9" imgW="360" imgH="360" progId="">
                  <p:embed/>
                  <p:pic>
                    <p:nvPicPr>
                      <p:cNvPr id="0" name="Picture 32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2206953"/>
            <a:ext cx="4155820" cy="404199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2208394"/>
            <a:ext cx="4155820" cy="405063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Espace réservé du texte 6"/>
          <p:cNvSpPr>
            <a:spLocks noGrp="1"/>
          </p:cNvSpPr>
          <p:nvPr>
            <p:ph type="body" sz="quarter" idx="12" hasCustomPrompt="1"/>
            <p:custDataLst>
              <p:tags r:id="rId6"/>
            </p:custDataLst>
          </p:nvPr>
        </p:nvSpPr>
        <p:spPr>
          <a:xfrm>
            <a:off x="290501" y="1542648"/>
            <a:ext cx="4155820" cy="653034"/>
          </a:xfrm>
        </p:spPr>
        <p:txBody>
          <a:bodyPr anchor="ctr"/>
          <a:lstStyle>
            <a:lvl1pPr algn="ctr">
              <a:buNone/>
              <a:defRPr sz="2200" b="1">
                <a:solidFill>
                  <a:schemeClr val="tx2">
                    <a:lumMod val="50000"/>
                  </a:schemeClr>
                </a:solidFill>
              </a:defRPr>
            </a:lvl1pPr>
            <a:lvl5pPr>
              <a:buNone/>
              <a:defRPr/>
            </a:lvl5pPr>
          </a:lstStyle>
          <a:p>
            <a:pPr lvl="0"/>
            <a:r>
              <a:rPr lang="en-US" noProof="0" dirty="0" smtClean="0"/>
              <a:t>Click to edit Master text style</a:t>
            </a:r>
          </a:p>
        </p:txBody>
      </p:sp>
      <p:sp>
        <p:nvSpPr>
          <p:cNvPr id="9" name="Espace réservé du texte 8"/>
          <p:cNvSpPr>
            <a:spLocks noGrp="1"/>
          </p:cNvSpPr>
          <p:nvPr>
            <p:ph type="body" sz="quarter" idx="13" hasCustomPrompt="1"/>
            <p:custDataLst>
              <p:tags r:id="rId7"/>
            </p:custDataLst>
          </p:nvPr>
        </p:nvSpPr>
        <p:spPr>
          <a:xfrm>
            <a:off x="4636749" y="1533439"/>
            <a:ext cx="4155820"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smtClean="0"/>
              <a:t>Click to edit Master text style</a:t>
            </a:r>
          </a:p>
        </p:txBody>
      </p:sp>
    </p:spTree>
    <p:extLst>
      <p:ext uri="{BB962C8B-B14F-4D97-AF65-F5344CB8AC3E}">
        <p14:creationId xmlns:p14="http://schemas.microsoft.com/office/powerpoint/2010/main" val="29647284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 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hasCustomPrompt="1"/>
          </p:nvPr>
        </p:nvSpPr>
        <p:spPr>
          <a:xfrm>
            <a:off x="408791" y="1459814"/>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4" name="Content Placeholder 3"/>
          <p:cNvSpPr>
            <a:spLocks noGrp="1"/>
          </p:cNvSpPr>
          <p:nvPr>
            <p:ph sz="half" idx="2" hasCustomPrompt="1"/>
          </p:nvPr>
        </p:nvSpPr>
        <p:spPr>
          <a:xfrm>
            <a:off x="408791" y="1984895"/>
            <a:ext cx="3990466" cy="1685312"/>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5" name="Text Placeholder 4"/>
          <p:cNvSpPr>
            <a:spLocks noGrp="1"/>
          </p:cNvSpPr>
          <p:nvPr>
            <p:ph type="body" sz="quarter" idx="3" hasCustomPrompt="1"/>
          </p:nvPr>
        </p:nvSpPr>
        <p:spPr>
          <a:xfrm>
            <a:off x="4766260" y="1459814"/>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6" name="Content Placeholder 5"/>
          <p:cNvSpPr>
            <a:spLocks noGrp="1"/>
          </p:cNvSpPr>
          <p:nvPr>
            <p:ph sz="quarter" idx="4" hasCustomPrompt="1"/>
          </p:nvPr>
        </p:nvSpPr>
        <p:spPr>
          <a:xfrm>
            <a:off x="4766260" y="1984895"/>
            <a:ext cx="3990466" cy="1685312"/>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Text Placeholder 2"/>
          <p:cNvSpPr>
            <a:spLocks noGrp="1"/>
          </p:cNvSpPr>
          <p:nvPr>
            <p:ph type="body" idx="12" hasCustomPrompt="1"/>
          </p:nvPr>
        </p:nvSpPr>
        <p:spPr>
          <a:xfrm>
            <a:off x="408791" y="3843789"/>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8" name="Content Placeholder 3"/>
          <p:cNvSpPr>
            <a:spLocks noGrp="1"/>
          </p:cNvSpPr>
          <p:nvPr>
            <p:ph sz="half" idx="13" hasCustomPrompt="1"/>
          </p:nvPr>
        </p:nvSpPr>
        <p:spPr>
          <a:xfrm>
            <a:off x="408791" y="4375488"/>
            <a:ext cx="3990466" cy="1820917"/>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9" name="Text Placeholder 4"/>
          <p:cNvSpPr>
            <a:spLocks noGrp="1"/>
          </p:cNvSpPr>
          <p:nvPr>
            <p:ph type="body" sz="quarter" idx="14" hasCustomPrompt="1"/>
          </p:nvPr>
        </p:nvSpPr>
        <p:spPr>
          <a:xfrm>
            <a:off x="4766260" y="3843789"/>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10" name="Content Placeholder 5"/>
          <p:cNvSpPr>
            <a:spLocks noGrp="1"/>
          </p:cNvSpPr>
          <p:nvPr>
            <p:ph sz="quarter" idx="15" hasCustomPrompt="1"/>
          </p:nvPr>
        </p:nvSpPr>
        <p:spPr>
          <a:xfrm>
            <a:off x="4766260" y="4375488"/>
            <a:ext cx="3990466" cy="1820917"/>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250288302"/>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DO NOT US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3" name="Picture 12"/>
          <p:cNvPicPr>
            <a:picLocks noChangeAspect="1" noChangeArrowheads="1"/>
          </p:cNvPicPr>
          <p:nvPr userDrawn="1"/>
        </p:nvPicPr>
        <p:blipFill>
          <a:blip r:embed="rId3"/>
          <a:srcRect/>
          <a:stretch>
            <a:fillRect/>
          </a:stretch>
        </p:blipFill>
        <p:spPr bwMode="auto">
          <a:xfrm>
            <a:off x="7315200" y="1828799"/>
            <a:ext cx="1693941" cy="1554480"/>
          </a:xfrm>
          <a:prstGeom prst="rect">
            <a:avLst/>
          </a:prstGeom>
          <a:noFill/>
          <a:ln w="9525">
            <a:noFill/>
            <a:miter lim="800000"/>
            <a:headEnd/>
            <a:tailEnd/>
          </a:ln>
          <a:effectLst/>
        </p:spPr>
      </p:pic>
      <p:sp>
        <p:nvSpPr>
          <p:cNvPr id="4" name="Content Placeholder 2"/>
          <p:cNvSpPr>
            <a:spLocks noGrp="1"/>
          </p:cNvSpPr>
          <p:nvPr>
            <p:ph idx="1" hasCustomPrompt="1"/>
            <p:custDataLst>
              <p:tags r:id="rId1"/>
            </p:custDataLst>
          </p:nvPr>
        </p:nvSpPr>
        <p:spPr>
          <a:xfrm>
            <a:off x="298516" y="1494766"/>
            <a:ext cx="700978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17385542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9832" name="think-cell Slide" r:id="rId5" imgW="360" imgH="360" progId="">
                  <p:embed/>
                </p:oleObj>
              </mc:Choice>
              <mc:Fallback>
                <p:oleObj name="think-cell Slide" r:id="rId5" imgW="360" imgH="360" progId="">
                  <p:embed/>
                  <p:pic>
                    <p:nvPicPr>
                      <p:cNvPr id="0" name="Picture 32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Tree>
    <p:extLst>
      <p:ext uri="{BB962C8B-B14F-4D97-AF65-F5344CB8AC3E}">
        <p14:creationId xmlns:p14="http://schemas.microsoft.com/office/powerpoint/2010/main" val="1131597106"/>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buFont typeface="Wingdings" pitchFamily="2" charset="2"/>
              <a:buChar char="Ø"/>
              <a:defRPr/>
            </a:lvl1pPr>
            <a:lvl4pPr>
              <a:defRPr lang="en-US" sz="1600" kern="1200" dirty="0" smtClean="0">
                <a:solidFill>
                  <a:schemeClr val="bg1">
                    <a:lumMod val="50000"/>
                  </a:schemeClr>
                </a:solidFill>
                <a:latin typeface="Candara" panose="020E0502030303020204" pitchFamily="34" charset="0"/>
                <a:ea typeface="+mn-ea"/>
                <a:cs typeface="+mn-cs"/>
              </a:defRPr>
            </a:lvl4pPr>
            <a:lvl5pPr>
              <a:defRPr lang="en-US" sz="1600" kern="1200" dirty="0">
                <a:solidFill>
                  <a:schemeClr val="bg1">
                    <a:lumMod val="50000"/>
                  </a:schemeClr>
                </a:solidFill>
                <a:latin typeface="Candara" panose="020E0502030303020204" pitchFamily="34" charset="0"/>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2/13/2017</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33702294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20856" name="think-cell Slide" r:id="rId4" imgW="360" imgH="360" progId="">
                  <p:embed/>
                </p:oleObj>
              </mc:Choice>
              <mc:Fallback>
                <p:oleObj name="think-cell Slide" r:id="rId4" imgW="360" imgH="360" progId="">
                  <p:embed/>
                  <p:pic>
                    <p:nvPicPr>
                      <p:cNvPr id="0" name="Picture 32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53904935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15736" name="think-cell Slide" r:id="rId6" imgW="360" imgH="360" progId="">
                  <p:embed/>
                </p:oleObj>
              </mc:Choice>
              <mc:Fallback>
                <p:oleObj name="think-cell Slide" r:id="rId6" imgW="360" imgH="360" progId="">
                  <p:embed/>
                  <p:pic>
                    <p:nvPicPr>
                      <p:cNvPr id="0" name="Picture 32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845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390540968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79376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125748690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64974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7410"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433409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559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8434"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858000" y="1828800"/>
            <a:ext cx="2286000" cy="1603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913171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9458" name="Picture 2" descr="http://www.strategic-resume.com/wp-content/uploads/2015/08/Summary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10250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20482"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397629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ssessment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8"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66555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Objectiv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4659903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26" Type="http://schemas.openxmlformats.org/officeDocument/2006/relationships/tags" Target="../tags/tag7.xml"/><Relationship Id="rId3" Type="http://schemas.openxmlformats.org/officeDocument/2006/relationships/slideLayout" Target="../slideLayouts/slideLayout3.xml"/><Relationship Id="rId21" Type="http://schemas.openxmlformats.org/officeDocument/2006/relationships/tags" Target="../tags/tag2.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ags" Target="../tags/tag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1.xml"/><Relationship Id="rId29"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4.xml"/><Relationship Id="rId28"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vmlDrawing" Target="../drawings/vmlDrawing1.v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3.xml"/><Relationship Id="rId27"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0"/>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13688" name="think-cell Slide" r:id="rId27" imgW="360" imgH="360" progId="">
                  <p:embed/>
                </p:oleObj>
              </mc:Choice>
              <mc:Fallback>
                <p:oleObj name="think-cell Slide" r:id="rId27" imgW="360" imgH="360" progId="">
                  <p:embed/>
                  <p:pic>
                    <p:nvPicPr>
                      <p:cNvPr id="0" name="Picture 326"/>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1"/>
            </p:custDataLst>
          </p:nvPr>
        </p:nvSpPr>
        <p:spPr>
          <a:xfrm>
            <a:off x="1" y="0"/>
            <a:ext cx="9143999" cy="1002135"/>
          </a:xfrm>
          <a:prstGeom prst="rect">
            <a:avLst/>
          </a:prstGeom>
        </p:spPr>
        <p:txBody>
          <a:bodyPr vert="horz" lIns="297529" tIns="33059" rIns="165294" bIns="33059" rtlCol="0" anchor="ctr">
            <a:noAutofit/>
          </a:bodyPr>
          <a:lstStyle/>
          <a:p>
            <a:r>
              <a:rPr lang="fr-FR" noProof="0" dirty="0" smtClean="0"/>
              <a:t>Cliquez pour modifier le style du titre</a:t>
            </a:r>
            <a:endParaRPr lang="en-US" noProof="0" dirty="0"/>
          </a:p>
        </p:txBody>
      </p:sp>
      <p:sp>
        <p:nvSpPr>
          <p:cNvPr id="3" name="Text Placeholder 2"/>
          <p:cNvSpPr>
            <a:spLocks noGrp="1"/>
          </p:cNvSpPr>
          <p:nvPr>
            <p:ph type="body" idx="1"/>
            <p:custDataLst>
              <p:tags r:id="rId22"/>
            </p:custDataLst>
          </p:nvPr>
        </p:nvSpPr>
        <p:spPr>
          <a:xfrm>
            <a:off x="298516" y="1501977"/>
            <a:ext cx="8712115" cy="4636540"/>
          </a:xfrm>
          <a:prstGeom prst="rect">
            <a:avLst/>
          </a:prstGeom>
        </p:spPr>
        <p:txBody>
          <a:bodyPr vert="horz" lIns="108000" tIns="72000" rIns="72000" bIns="72000"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23"/>
            </p:custDataLst>
          </p:nvPr>
        </p:nvSpPr>
        <p:spPr>
          <a:xfrm>
            <a:off x="8827276" y="6661691"/>
            <a:ext cx="110608" cy="107722"/>
          </a:xfrm>
          <a:prstGeom prst="rect">
            <a:avLst/>
          </a:prstGeom>
          <a:noFill/>
        </p:spPr>
        <p:txBody>
          <a:bodyPr wrap="none" lIns="0" tIns="0" rIns="0" bIns="0" rtlCol="0" anchor="ctr">
            <a:spAutoFit/>
          </a:bodyPr>
          <a:lstStyle/>
          <a:p>
            <a:pPr algn="ctr"/>
            <a:fld id="{6A895693-0027-4F28-9367-92E39A51F51C}" type="slidenum">
              <a:rPr lang="en-US" sz="700" smtClean="0">
                <a:solidFill>
                  <a:schemeClr val="tx2"/>
                </a:solidFill>
              </a:rPr>
              <a:pPr algn="ctr"/>
              <a:t>‹#›</a:t>
            </a:fld>
            <a:endParaRPr lang="en-US" sz="700" dirty="0">
              <a:solidFill>
                <a:schemeClr val="tx2"/>
              </a:solidFill>
            </a:endParaRPr>
          </a:p>
        </p:txBody>
      </p:sp>
      <p:sp>
        <p:nvSpPr>
          <p:cNvPr id="9" name="Freeform 4"/>
          <p:cNvSpPr>
            <a:spLocks/>
          </p:cNvSpPr>
          <p:nvPr>
            <p:custDataLst>
              <p:tags r:id="rId24"/>
            </p:custDataLst>
          </p:nvPr>
        </p:nvSpPr>
        <p:spPr bwMode="auto">
          <a:xfrm>
            <a:off x="2" y="676402"/>
            <a:ext cx="9143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a:p>
        </p:txBody>
      </p:sp>
      <p:sp>
        <p:nvSpPr>
          <p:cNvPr id="12" name="Rectangle 11"/>
          <p:cNvSpPr>
            <a:spLocks noChangeArrowheads="1"/>
          </p:cNvSpPr>
          <p:nvPr>
            <p:custDataLst>
              <p:tags r:id="rId25"/>
            </p:custDataLst>
          </p:nvPr>
        </p:nvSpPr>
        <p:spPr bwMode="auto">
          <a:xfrm>
            <a:off x="6223228" y="6623404"/>
            <a:ext cx="245597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600" b="0" i="0" noProof="0" dirty="0" smtClean="0">
                <a:solidFill>
                  <a:schemeClr val="tx2"/>
                </a:solidFill>
                <a:latin typeface="+mj-lt"/>
                <a:cs typeface="Helvetica Light"/>
              </a:rPr>
              <a:t>Copyright © Capgemini 2015. All Rights Reserved</a:t>
            </a:r>
          </a:p>
        </p:txBody>
      </p:sp>
      <p:cxnSp>
        <p:nvCxnSpPr>
          <p:cNvPr id="15" name="Straight Connector 5"/>
          <p:cNvCxnSpPr/>
          <p:nvPr>
            <p:custDataLst>
              <p:tags r:id="rId26"/>
            </p:custDataLst>
          </p:nvPr>
        </p:nvCxnSpPr>
        <p:spPr>
          <a:xfrm flipH="1">
            <a:off x="2" y="6362700"/>
            <a:ext cx="9143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4" name="Image 13" descr="Capgemini_logo.jpg"/>
          <p:cNvPicPr>
            <a:picLocks noChangeAspect="1"/>
          </p:cNvPicPr>
          <p:nvPr/>
        </p:nvPicPr>
        <p:blipFill>
          <a:blip r:embed="rId29" cstate="print"/>
          <a:stretch>
            <a:fillRect/>
          </a:stretch>
        </p:blipFill>
        <p:spPr>
          <a:xfrm>
            <a:off x="270463" y="6439028"/>
            <a:ext cx="1438102" cy="344978"/>
          </a:xfrm>
          <a:prstGeom prst="rect">
            <a:avLst/>
          </a:prstGeom>
          <a:noFill/>
          <a:ln>
            <a:noFill/>
          </a:ln>
        </p:spPr>
      </p:pic>
    </p:spTree>
    <p:extLst>
      <p:ext uri="{BB962C8B-B14F-4D97-AF65-F5344CB8AC3E}">
        <p14:creationId xmlns:p14="http://schemas.microsoft.com/office/powerpoint/2010/main" val="3136052492"/>
      </p:ext>
    </p:extLst>
  </p:cSld>
  <p:clrMap bg1="lt1" tx1="dk1" bg2="lt2" tx2="dk2" accent1="accent1" accent2="accent2" accent3="accent3" accent4="accent4" accent5="accent5" accent6="accent6" hlink="hlink" folHlink="folHlink"/>
  <p:sldLayoutIdLst>
    <p:sldLayoutId id="2147483694" r:id="rId1"/>
    <p:sldLayoutId id="2147483696"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12" r:id="rId14"/>
    <p:sldLayoutId id="2147483709" r:id="rId15"/>
    <p:sldLayoutId id="2147483711" r:id="rId16"/>
    <p:sldLayoutId id="2147483710" r:id="rId17"/>
  </p:sldLayoutIdLst>
  <p:timing>
    <p:tnLst>
      <p:par>
        <p:cTn id="1" dur="indefinite" restart="never" nodeType="tmRoot"/>
      </p:par>
    </p:tnLst>
  </p:timing>
  <p:txStyles>
    <p:titleStyle>
      <a:lvl1pPr marL="0" indent="0"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bg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bg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tabLst/>
        <a:defRPr sz="1600" kern="1200">
          <a:solidFill>
            <a:schemeClr val="bg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tabLst/>
        <a:defRPr sz="1400" kern="1200">
          <a:solidFill>
            <a:schemeClr val="bg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ctrTitle"/>
          </p:nvPr>
        </p:nvSpPr>
        <p:spPr/>
        <p:txBody>
          <a:bodyPr>
            <a:normAutofit/>
          </a:bodyPr>
          <a:lstStyle/>
          <a:p>
            <a:r>
              <a:rPr lang="en-US" sz="3600" dirty="0" smtClean="0"/>
              <a:t>Angular 2</a:t>
            </a:r>
            <a:endParaRPr lang="en-US" sz="3600" dirty="0"/>
          </a:p>
        </p:txBody>
      </p:sp>
      <p:sp>
        <p:nvSpPr>
          <p:cNvPr id="12" name="Subtitle 11"/>
          <p:cNvSpPr>
            <a:spLocks noGrp="1"/>
          </p:cNvSpPr>
          <p:nvPr>
            <p:ph type="subTitle" idx="1"/>
          </p:nvPr>
        </p:nvSpPr>
        <p:spPr>
          <a:xfrm>
            <a:off x="3557016" y="4949633"/>
            <a:ext cx="5586985" cy="874227"/>
          </a:xfrm>
        </p:spPr>
        <p:txBody>
          <a:bodyPr>
            <a:normAutofit/>
          </a:bodyPr>
          <a:lstStyle/>
          <a:p>
            <a:pPr lvl="0"/>
            <a:r>
              <a:rPr lang="en-US" sz="2000" dirty="0"/>
              <a:t>Internals of Angular 2</a:t>
            </a:r>
          </a:p>
        </p:txBody>
      </p:sp>
    </p:spTree>
    <p:extLst>
      <p:ext uri="{BB962C8B-B14F-4D97-AF65-F5344CB8AC3E}">
        <p14:creationId xmlns:p14="http://schemas.microsoft.com/office/powerpoint/2010/main" val="39995705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pPr lvl="0"/>
            <a:r>
              <a:rPr lang="en-US" dirty="0" smtClean="0"/>
              <a:t>Change Detection</a:t>
            </a:r>
            <a:endParaRPr lang="en-US" dirty="0"/>
          </a:p>
        </p:txBody>
      </p:sp>
      <p:sp>
        <p:nvSpPr>
          <p:cNvPr id="2" name="Content Placeholder 1"/>
          <p:cNvSpPr>
            <a:spLocks noGrp="1"/>
          </p:cNvSpPr>
          <p:nvPr>
            <p:ph idx="1"/>
          </p:nvPr>
        </p:nvSpPr>
        <p:spPr>
          <a:xfrm>
            <a:off x="134057" y="1324708"/>
            <a:ext cx="8845484" cy="5005754"/>
          </a:xfrm>
        </p:spPr>
        <p:txBody>
          <a:bodyPr/>
          <a:lstStyle/>
          <a:p>
            <a:pPr algn="just">
              <a:lnSpc>
                <a:spcPct val="100000"/>
              </a:lnSpc>
            </a:pPr>
            <a:r>
              <a:rPr lang="en-US" sz="2000" dirty="0" smtClean="0"/>
              <a:t>Angular 2 can detect when component data changes and then automatically re-render the view to reflect that change though its change detection implementation.</a:t>
            </a:r>
          </a:p>
          <a:p>
            <a:pPr algn="just">
              <a:lnSpc>
                <a:spcPct val="100000"/>
              </a:lnSpc>
            </a:pPr>
            <a:r>
              <a:rPr lang="en-US" sz="2000" dirty="0" smtClean="0"/>
              <a:t> Angular 2 at startup time overrides several low-level browser APIs for instance </a:t>
            </a:r>
            <a:r>
              <a:rPr lang="en-US" sz="2000" i="1" dirty="0" err="1" smtClean="0"/>
              <a:t>addEventListener</a:t>
            </a:r>
            <a:r>
              <a:rPr lang="en-US" sz="2000" dirty="0" smtClean="0"/>
              <a:t> to run change detection and update the UI.</a:t>
            </a:r>
          </a:p>
          <a:p>
            <a:pPr algn="just">
              <a:lnSpc>
                <a:spcPct val="100000"/>
              </a:lnSpc>
            </a:pPr>
            <a:r>
              <a:rPr lang="en-US" sz="2000" dirty="0" smtClean="0"/>
              <a:t>This low-level patching of browser APIs is done by a library shipped with Angular called </a:t>
            </a:r>
            <a:r>
              <a:rPr lang="en-US" sz="2000" b="1" i="1" dirty="0" smtClean="0"/>
              <a:t>Zone.js</a:t>
            </a:r>
          </a:p>
          <a:p>
            <a:pPr algn="just">
              <a:lnSpc>
                <a:spcPct val="100000"/>
              </a:lnSpc>
            </a:pPr>
            <a:r>
              <a:rPr lang="en-US" sz="2000" dirty="0" smtClean="0"/>
              <a:t>The following frequently used browser mechanisms which usually cause changes are patched to support change detection</a:t>
            </a:r>
          </a:p>
          <a:p>
            <a:pPr lvl="1" algn="just">
              <a:lnSpc>
                <a:spcPct val="100000"/>
              </a:lnSpc>
            </a:pPr>
            <a:r>
              <a:rPr lang="en-US" sz="1600" dirty="0" smtClean="0"/>
              <a:t>All browser events (click, </a:t>
            </a:r>
            <a:r>
              <a:rPr lang="en-US" sz="1600" dirty="0" err="1" smtClean="0"/>
              <a:t>mouseover</a:t>
            </a:r>
            <a:r>
              <a:rPr lang="en-US" sz="1600" dirty="0" smtClean="0"/>
              <a:t>, </a:t>
            </a:r>
            <a:r>
              <a:rPr lang="en-US" sz="1600" dirty="0" err="1" smtClean="0"/>
              <a:t>keyup</a:t>
            </a:r>
            <a:r>
              <a:rPr lang="en-US" sz="1600" dirty="0" smtClean="0"/>
              <a:t>, etc.)</a:t>
            </a:r>
          </a:p>
          <a:p>
            <a:pPr lvl="1" algn="just">
              <a:lnSpc>
                <a:spcPct val="100000"/>
              </a:lnSpc>
            </a:pPr>
            <a:r>
              <a:rPr lang="en-US" sz="1600" dirty="0" smtClean="0"/>
              <a:t>Timers: </a:t>
            </a:r>
            <a:r>
              <a:rPr lang="en-US" sz="1600" dirty="0" err="1" smtClean="0"/>
              <a:t>setTimeout</a:t>
            </a:r>
            <a:r>
              <a:rPr lang="en-US" sz="1600" dirty="0" smtClean="0"/>
              <a:t>() and </a:t>
            </a:r>
            <a:r>
              <a:rPr lang="en-US" sz="1600" dirty="0" err="1" smtClean="0"/>
              <a:t>setInterval</a:t>
            </a:r>
            <a:r>
              <a:rPr lang="en-US" sz="1600" dirty="0" smtClean="0"/>
              <a:t>()</a:t>
            </a:r>
          </a:p>
          <a:p>
            <a:pPr lvl="1" algn="just">
              <a:lnSpc>
                <a:spcPct val="100000"/>
              </a:lnSpc>
            </a:pPr>
            <a:r>
              <a:rPr lang="en-US" sz="1600" dirty="0" smtClean="0"/>
              <a:t>Ajax requests : XHR - Fetching data from a remote server</a:t>
            </a:r>
            <a:endParaRPr lang="en-US" sz="1600" b="1" i="1" dirty="0" smtClean="0"/>
          </a:p>
          <a:p>
            <a:pPr algn="just">
              <a:lnSpc>
                <a:spcPct val="100000"/>
              </a:lnSpc>
            </a:pPr>
            <a:r>
              <a:rPr lang="en-US" sz="2000" dirty="0" smtClean="0"/>
              <a:t>Zone.js intercepts all ASYNC operations</a:t>
            </a:r>
          </a:p>
          <a:p>
            <a:pPr algn="just">
              <a:lnSpc>
                <a:spcPct val="100000"/>
              </a:lnSpc>
            </a:pPr>
            <a:r>
              <a:rPr lang="en-US" sz="2000" dirty="0" smtClean="0"/>
              <a:t>Angular has its own zone  called </a:t>
            </a:r>
            <a:r>
              <a:rPr lang="en-US" sz="2000" dirty="0" err="1" smtClean="0"/>
              <a:t>NgZone</a:t>
            </a:r>
            <a:r>
              <a:rPr lang="en-US" sz="2000" dirty="0" smtClean="0"/>
              <a:t> to control Change Detections</a:t>
            </a:r>
            <a:endParaRPr lang="en-US" sz="2000" dirty="0"/>
          </a:p>
          <a:p>
            <a:pPr algn="just">
              <a:lnSpc>
                <a:spcPct val="150000"/>
              </a:lnSpc>
            </a:pPr>
            <a:endParaRPr lang="en-US" sz="2000" dirty="0" smtClean="0"/>
          </a:p>
        </p:txBody>
      </p:sp>
    </p:spTree>
    <p:extLst>
      <p:ext uri="{BB962C8B-B14F-4D97-AF65-F5344CB8AC3E}">
        <p14:creationId xmlns:p14="http://schemas.microsoft.com/office/powerpoint/2010/main" val="38407319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pPr lvl="0"/>
            <a:r>
              <a:rPr lang="en-US" dirty="0" smtClean="0"/>
              <a:t>How Change Detection works</a:t>
            </a:r>
            <a:endParaRPr lang="en-US" dirty="0"/>
          </a:p>
        </p:txBody>
      </p:sp>
      <p:sp>
        <p:nvSpPr>
          <p:cNvPr id="2" name="Content Placeholder 1"/>
          <p:cNvSpPr>
            <a:spLocks noGrp="1"/>
          </p:cNvSpPr>
          <p:nvPr>
            <p:ph idx="1"/>
          </p:nvPr>
        </p:nvSpPr>
        <p:spPr>
          <a:xfrm>
            <a:off x="134057" y="1324708"/>
            <a:ext cx="8845484" cy="5005754"/>
          </a:xfrm>
        </p:spPr>
        <p:txBody>
          <a:bodyPr/>
          <a:lstStyle/>
          <a:p>
            <a:pPr algn="just">
              <a:lnSpc>
                <a:spcPct val="100000"/>
              </a:lnSpc>
            </a:pPr>
            <a:r>
              <a:rPr lang="en-US" sz="2000" dirty="0" smtClean="0"/>
              <a:t>Angular application will have a number of components that will interact with each other which creates a dependency tree. </a:t>
            </a:r>
          </a:p>
          <a:p>
            <a:pPr algn="just">
              <a:lnSpc>
                <a:spcPct val="100000"/>
              </a:lnSpc>
            </a:pPr>
            <a:r>
              <a:rPr lang="en-US" sz="2000" dirty="0" smtClean="0"/>
              <a:t>Each component gets a change detector, so we end up with a tree of change detectors.</a:t>
            </a:r>
          </a:p>
          <a:p>
            <a:pPr algn="just">
              <a:lnSpc>
                <a:spcPct val="100000"/>
              </a:lnSpc>
            </a:pPr>
            <a:r>
              <a:rPr lang="en-US" sz="2000" dirty="0" smtClean="0"/>
              <a:t>When one of the components change, no matter where in the tree it is, a change detection pass is triggered for the whole tree.</a:t>
            </a:r>
          </a:p>
          <a:p>
            <a:pPr lvl="1" algn="just">
              <a:lnSpc>
                <a:spcPct val="100000"/>
              </a:lnSpc>
            </a:pPr>
            <a:r>
              <a:rPr lang="en-US" sz="1600" dirty="0" smtClean="0"/>
              <a:t>This happens because Angular scans for changes from the top component node, all the way to the bottom leaves of the tree (Unidirectional flow)</a:t>
            </a:r>
          </a:p>
          <a:p>
            <a:pPr lvl="1" algn="just">
              <a:lnSpc>
                <a:spcPct val="100000"/>
              </a:lnSpc>
            </a:pPr>
            <a:r>
              <a:rPr lang="en-US" sz="1600" dirty="0" smtClean="0"/>
              <a:t>It gives a impression that this check may be a very expensive operation but angular generates VM friendly code for better performance which an perform hundreds of thousands of such checks in a few milliseconds.</a:t>
            </a:r>
          </a:p>
          <a:p>
            <a:pPr lvl="1" algn="just">
              <a:lnSpc>
                <a:spcPct val="100000"/>
              </a:lnSpc>
            </a:pPr>
            <a:endParaRPr lang="en-US" sz="1600" dirty="0" smtClean="0"/>
          </a:p>
        </p:txBody>
      </p:sp>
    </p:spTree>
    <p:extLst>
      <p:ext uri="{BB962C8B-B14F-4D97-AF65-F5344CB8AC3E}">
        <p14:creationId xmlns:p14="http://schemas.microsoft.com/office/powerpoint/2010/main" val="38407319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pPr lvl="0"/>
            <a:r>
              <a:rPr lang="en-US" dirty="0" smtClean="0"/>
              <a:t>Customizing Change Detection</a:t>
            </a:r>
            <a:endParaRPr lang="en-US" dirty="0"/>
          </a:p>
        </p:txBody>
      </p:sp>
      <p:sp>
        <p:nvSpPr>
          <p:cNvPr id="2" name="Content Placeholder 1"/>
          <p:cNvSpPr>
            <a:spLocks noGrp="1"/>
          </p:cNvSpPr>
          <p:nvPr>
            <p:ph idx="1"/>
          </p:nvPr>
        </p:nvSpPr>
        <p:spPr>
          <a:xfrm>
            <a:off x="134057" y="1324708"/>
            <a:ext cx="8845484" cy="5005754"/>
          </a:xfrm>
        </p:spPr>
        <p:txBody>
          <a:bodyPr/>
          <a:lstStyle/>
          <a:p>
            <a:pPr algn="just">
              <a:lnSpc>
                <a:spcPct val="100000"/>
              </a:lnSpc>
            </a:pPr>
            <a:r>
              <a:rPr lang="en-US" sz="2000" dirty="0" smtClean="0"/>
              <a:t>There are times that the built-in or default change detection mechanism may be overkill.</a:t>
            </a:r>
          </a:p>
          <a:p>
            <a:pPr algn="just">
              <a:lnSpc>
                <a:spcPct val="100000"/>
              </a:lnSpc>
            </a:pPr>
            <a:r>
              <a:rPr lang="en-US" sz="2000" dirty="0" smtClean="0"/>
              <a:t>Angular provides mechanisms for configuring the change detection system such to get very fast performance.</a:t>
            </a:r>
          </a:p>
          <a:p>
            <a:pPr lvl="1" algn="just">
              <a:lnSpc>
                <a:spcPct val="100000"/>
              </a:lnSpc>
            </a:pPr>
            <a:r>
              <a:rPr lang="en-US" sz="1600" dirty="0" smtClean="0"/>
              <a:t>Change detection should be optimized using Immutable Data and Observables</a:t>
            </a:r>
          </a:p>
          <a:p>
            <a:pPr lvl="1" algn="just">
              <a:lnSpc>
                <a:spcPct val="100000"/>
              </a:lnSpc>
            </a:pPr>
            <a:r>
              <a:rPr lang="en-US" sz="1600" dirty="0" smtClean="0"/>
              <a:t>If  immutable objects or observables used it checks only the parts of tree.</a:t>
            </a:r>
          </a:p>
          <a:p>
            <a:pPr algn="just">
              <a:lnSpc>
                <a:spcPct val="100000"/>
              </a:lnSpc>
            </a:pPr>
            <a:r>
              <a:rPr lang="en-US" sz="2000" dirty="0" smtClean="0"/>
              <a:t>Change detector behavior can be changed by telling a component that it only should be checked if one of its input values change by setting its </a:t>
            </a:r>
            <a:r>
              <a:rPr lang="en-US" sz="2000" i="1" dirty="0" err="1" smtClean="0"/>
              <a:t>changeDetection</a:t>
            </a:r>
            <a:r>
              <a:rPr lang="en-US" sz="2000" dirty="0" smtClean="0"/>
              <a:t> attribute to </a:t>
            </a:r>
            <a:r>
              <a:rPr lang="en-US" sz="2000" i="1" dirty="0" err="1" smtClean="0"/>
              <a:t>ChangeDetectionStrategy.OnPush</a:t>
            </a:r>
            <a:endParaRPr lang="en-US" sz="2000" i="1" dirty="0" smtClean="0"/>
          </a:p>
          <a:p>
            <a:pPr lvl="1" algn="just">
              <a:lnSpc>
                <a:spcPct val="100000"/>
              </a:lnSpc>
            </a:pPr>
            <a:r>
              <a:rPr lang="en-US" sz="1600" dirty="0" smtClean="0"/>
              <a:t>The default value for </a:t>
            </a:r>
            <a:r>
              <a:rPr lang="en-US" sz="1600" dirty="0" err="1" smtClean="0"/>
              <a:t>changeDetection</a:t>
            </a:r>
            <a:r>
              <a:rPr lang="en-US" sz="1600" dirty="0" smtClean="0"/>
              <a:t> is </a:t>
            </a:r>
            <a:r>
              <a:rPr lang="en-US" sz="1600" dirty="0" err="1" smtClean="0"/>
              <a:t>ChangeDetectionStrategy.Default</a:t>
            </a:r>
            <a:r>
              <a:rPr lang="en-US" sz="1600" dirty="0" smtClean="0"/>
              <a:t>.</a:t>
            </a:r>
          </a:p>
          <a:p>
            <a:pPr algn="just">
              <a:lnSpc>
                <a:spcPct val="100000"/>
              </a:lnSpc>
            </a:pPr>
            <a:endParaRPr lang="en-US" sz="1600" dirty="0" smtClean="0"/>
          </a:p>
        </p:txBody>
      </p:sp>
    </p:spTree>
    <p:extLst>
      <p:ext uri="{BB962C8B-B14F-4D97-AF65-F5344CB8AC3E}">
        <p14:creationId xmlns:p14="http://schemas.microsoft.com/office/powerpoint/2010/main" val="38407319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pPr lvl="0"/>
            <a:r>
              <a:rPr lang="en-US" dirty="0" smtClean="0"/>
              <a:t>Angular 2 change detection system</a:t>
            </a:r>
            <a:endParaRPr lang="en-US" dirty="0"/>
          </a:p>
        </p:txBody>
      </p:sp>
      <p:pic>
        <p:nvPicPr>
          <p:cNvPr id="34818" name="Picture 2"/>
          <p:cNvPicPr>
            <a:picLocks noChangeAspect="1" noChangeArrowheads="1"/>
          </p:cNvPicPr>
          <p:nvPr/>
        </p:nvPicPr>
        <p:blipFill>
          <a:blip r:embed="rId3"/>
          <a:srcRect/>
          <a:stretch>
            <a:fillRect/>
          </a:stretch>
        </p:blipFill>
        <p:spPr bwMode="auto">
          <a:xfrm>
            <a:off x="211016" y="2133600"/>
            <a:ext cx="8739553" cy="3465269"/>
          </a:xfrm>
          <a:prstGeom prst="rect">
            <a:avLst/>
          </a:prstGeom>
          <a:noFill/>
          <a:ln w="9525">
            <a:noFill/>
            <a:miter lim="800000"/>
            <a:headEnd/>
            <a:tailEnd/>
          </a:ln>
          <a:effectLst/>
        </p:spPr>
      </p:pic>
    </p:spTree>
    <p:extLst>
      <p:ext uri="{BB962C8B-B14F-4D97-AF65-F5344CB8AC3E}">
        <p14:creationId xmlns:p14="http://schemas.microsoft.com/office/powerpoint/2010/main" val="38407319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Demo</a:t>
            </a:r>
            <a:endParaRPr lang="en-US" sz="2400" dirty="0"/>
          </a:p>
        </p:txBody>
      </p:sp>
      <p:sp>
        <p:nvSpPr>
          <p:cNvPr id="2" name="Content Placeholder 1"/>
          <p:cNvSpPr>
            <a:spLocks noGrp="1"/>
          </p:cNvSpPr>
          <p:nvPr>
            <p:ph idx="1"/>
          </p:nvPr>
        </p:nvSpPr>
        <p:spPr/>
        <p:txBody>
          <a:bodyPr/>
          <a:lstStyle/>
          <a:p>
            <a:r>
              <a:rPr lang="en-US" dirty="0" err="1" smtClean="0"/>
              <a:t>ChangeDetection</a:t>
            </a:r>
            <a:endParaRPr lang="en-US" dirty="0" smtClean="0"/>
          </a:p>
        </p:txBody>
      </p:sp>
    </p:spTree>
    <p:extLst>
      <p:ext uri="{BB962C8B-B14F-4D97-AF65-F5344CB8AC3E}">
        <p14:creationId xmlns:p14="http://schemas.microsoft.com/office/powerpoint/2010/main" val="1736474155"/>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heme/theme1.xml><?xml version="1.0" encoding="utf-8"?>
<a:theme xmlns:a="http://schemas.openxmlformats.org/drawingml/2006/main" name="2_Corporate Presentation Template (4x3 - Normal)">
  <a:themeElements>
    <a:clrScheme name="Capgemini">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108302FC8669F4799BB2525FF9426D3" ma:contentTypeVersion="3" ma:contentTypeDescription="Create a new document." ma:contentTypeScope="" ma:versionID="34422bef9a1e4e19cd41d03b81149be0">
  <xsd:schema xmlns:xsd="http://www.w3.org/2001/XMLSchema" xmlns:xs="http://www.w3.org/2001/XMLSchema" xmlns:p="http://schemas.microsoft.com/office/2006/metadata/properties" xmlns:ns2="2792f03d-d3b8-434f-88d1-32c1c69d1f7a" targetNamespace="http://schemas.microsoft.com/office/2006/metadata/properties" ma:root="true" ma:fieldsID="2cd4f12d8a4bde3104e9f42f8b931e06" ns2:_="">
    <xsd:import namespace="2792f03d-d3b8-434f-88d1-32c1c69d1f7a"/>
    <xsd:element name="properties">
      <xsd:complexType>
        <xsd:sequence>
          <xsd:element name="documentManagement">
            <xsd:complexType>
              <xsd:all>
                <xsd:element ref="ns2:Level"/>
                <xsd:element ref="ns2:Category"/>
                <xsd:element ref="ns2:Material_x0020_Type"/>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792f03d-d3b8-434f-88d1-32c1c69d1f7a" elementFormDefault="qualified">
    <xsd:import namespace="http://schemas.microsoft.com/office/2006/documentManagement/types"/>
    <xsd:import namespace="http://schemas.microsoft.com/office/infopath/2007/PartnerControls"/>
    <xsd:element name="Level" ma:index="8"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9"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10"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aterial_x0020_Type xmlns="2792f03d-d3b8-434f-88d1-32c1c69d1f7a">Class book</Material_x0020_Type>
    <Category xmlns="2792f03d-d3b8-434f-88d1-32c1c69d1f7a">Module Artifact</Category>
    <Level xmlns="2792f03d-d3b8-434f-88d1-32c1c69d1f7a">L1</Level>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A23F0E8-1791-450A-B5FA-6264B74B0D48}"/>
</file>

<file path=customXml/itemProps2.xml><?xml version="1.0" encoding="utf-8"?>
<ds:datastoreItem xmlns:ds="http://schemas.openxmlformats.org/officeDocument/2006/customXml" ds:itemID="{7C1830C8-F522-4AF4-83DD-915E4EE23EB4}"/>
</file>

<file path=customXml/itemProps3.xml><?xml version="1.0" encoding="utf-8"?>
<ds:datastoreItem xmlns:ds="http://schemas.openxmlformats.org/officeDocument/2006/customXml" ds:itemID="{1B673CDC-8BE6-4391-ABD9-A817C61AB8C9}"/>
</file>

<file path=docProps/app.xml><?xml version="1.0" encoding="utf-8"?>
<Properties xmlns="http://schemas.openxmlformats.org/officeDocument/2006/extended-properties" xmlns:vt="http://schemas.openxmlformats.org/officeDocument/2006/docPropsVTypes">
  <Template/>
  <TotalTime>8486</TotalTime>
  <Words>537</Words>
  <Application>Microsoft Office PowerPoint</Application>
  <PresentationFormat>On-screen Show (4:3)</PresentationFormat>
  <Paragraphs>45</Paragraphs>
  <Slides>6</Slides>
  <Notes>6</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6</vt:i4>
      </vt:variant>
    </vt:vector>
  </HeadingPairs>
  <TitlesOfParts>
    <vt:vector size="13" baseType="lpstr">
      <vt:lpstr>Arial</vt:lpstr>
      <vt:lpstr>Calibri</vt:lpstr>
      <vt:lpstr>Candara</vt:lpstr>
      <vt:lpstr>Helvetica Light</vt:lpstr>
      <vt:lpstr>Wingdings</vt:lpstr>
      <vt:lpstr>2_Corporate Presentation Template (4x3 - Normal)</vt:lpstr>
      <vt:lpstr>think-cell Slide</vt:lpstr>
      <vt:lpstr>Angular 2</vt:lpstr>
      <vt:lpstr>Change Detection</vt:lpstr>
      <vt:lpstr>How Change Detection works</vt:lpstr>
      <vt:lpstr>Customizing Change Detection</vt:lpstr>
      <vt:lpstr>Angular 2 change detection system</vt:lpstr>
      <vt:lpstr>Demo</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iGATE Presentation Template</dc:title>
  <dc:creator>iGATE</dc:creator>
  <cp:lastModifiedBy>Muthukrishnan, Karthik</cp:lastModifiedBy>
  <cp:revision>912</cp:revision>
  <cp:lastPrinted>2016-10-16T23:19:34Z</cp:lastPrinted>
  <dcterms:created xsi:type="dcterms:W3CDTF">2012-05-18T02:59:15Z</dcterms:created>
  <dcterms:modified xsi:type="dcterms:W3CDTF">2017-02-13T00:52:56Z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0x0101000108302FC8669F4799BB2525FF9426D3</vt:lpwstr>
  </property>
</Properties>
</file>