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42"/>
  </p:notesMasterIdLst>
  <p:handoutMasterIdLst>
    <p:handoutMasterId r:id="rId43"/>
  </p:handoutMasterIdLst>
  <p:sldIdLst>
    <p:sldId id="327" r:id="rId5"/>
    <p:sldId id="257" r:id="rId6"/>
    <p:sldId id="258" r:id="rId7"/>
    <p:sldId id="259" r:id="rId8"/>
    <p:sldId id="260" r:id="rId9"/>
    <p:sldId id="261"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3" r:id="rId35"/>
    <p:sldId id="355" r:id="rId36"/>
    <p:sldId id="354" r:id="rId37"/>
    <p:sldId id="356" r:id="rId38"/>
    <p:sldId id="357" r:id="rId39"/>
    <p:sldId id="358" r:id="rId40"/>
    <p:sldId id="352" r:id="rId41"/>
  </p:sldIdLst>
  <p:sldSz cx="9144000" cy="6858000" type="screen4x3"/>
  <p:notesSz cx="6858000" cy="9144000"/>
  <p:embeddedFontLst>
    <p:embeddedFont>
      <p:font typeface="ＭＳ Ｐゴシック" panose="020B0604020202020204" charset="-128"/>
      <p:regular r:id="rId44"/>
    </p:embeddedFont>
    <p:embeddedFont>
      <p:font typeface="Candara" panose="020E0502030303020204" pitchFamily="34" charset="0"/>
      <p:regular r:id="rId45"/>
      <p:bold r:id="rId46"/>
      <p:italic r:id="rId47"/>
      <p:boldItalic r:id="rId48"/>
    </p:embeddedFont>
    <p:embeddedFont>
      <p:font typeface="Trebuchet MS" panose="020B0603020202020204" pitchFamily="34" charset="0"/>
      <p:regular r:id="rId49"/>
      <p:bold r:id="rId50"/>
      <p:italic r:id="rId51"/>
      <p:boldItalic r:id="rId52"/>
    </p:embeddedFont>
    <p:embeddedFont>
      <p:font typeface="Calibri" panose="020F0502020204030204"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78">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3684" autoAdjust="0"/>
  </p:normalViewPr>
  <p:slideViewPr>
    <p:cSldViewPr snapToGrid="0" showGuides="1">
      <p:cViewPr varScale="1">
        <p:scale>
          <a:sx n="51" d="100"/>
          <a:sy n="51" d="100"/>
        </p:scale>
        <p:origin x="1692"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678"/>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7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Introduction</a:t>
            </a:r>
            <a:r>
              <a:rPr lang="en-US" sz="1200" baseline="0" dirty="0" smtClean="0">
                <a:latin typeface="Arial" pitchFamily="34" charset="0"/>
                <a:cs typeface="Arial" pitchFamily="34" charset="0"/>
              </a:rPr>
              <a:t> to Software Engineering</a:t>
            </a: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91543" y="8593791"/>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blogs.uw.edu/hcdelabs/labs/lut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2022475"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Notes: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r>
              <a:rPr lang="en-US" dirty="0" smtClean="0"/>
              <a:t>©</a:t>
            </a:r>
            <a:r>
              <a:rPr lang="en-US" dirty="0"/>
              <a:t>2016 Capgemini. All rights reserved.</a:t>
            </a:r>
            <a:br>
              <a:rPr lang="en-US" dirty="0"/>
            </a:br>
            <a:r>
              <a:rPr lang="en-US" dirty="0"/>
              <a:t>The information contained in this document is proprietary and confidential. For Capgemini only.</a:t>
            </a:r>
          </a:p>
        </p:txBody>
      </p:sp>
    </p:spTree>
    <p:extLst>
      <p:ext uri="{BB962C8B-B14F-4D97-AF65-F5344CB8AC3E}">
        <p14:creationId xmlns:p14="http://schemas.microsoft.com/office/powerpoint/2010/main" val="67771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90D7B7EB-F0B8-423A-9B3A-A7E46A2F4999}" type="slidenum">
              <a:rPr lang="en-US" altLang="en-US" sz="1000"/>
              <a:pPr algn="r" eaLnBrk="1" hangingPunct="1"/>
              <a:t>10</a:t>
            </a:fld>
            <a:r>
              <a:rPr lang="en-US" altLang="en-US" sz="1200"/>
              <a:t> </a:t>
            </a:r>
          </a:p>
        </p:txBody>
      </p:sp>
      <p:sp>
        <p:nvSpPr>
          <p:cNvPr id="38915"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38916" name="Rectangle 2"/>
          <p:cNvSpPr>
            <a:spLocks noRot="1" noChangeAspect="1" noChangeArrowheads="1" noTextEdit="1"/>
          </p:cNvSpPr>
          <p:nvPr>
            <p:ph type="sldImg"/>
          </p:nvPr>
        </p:nvSpPr>
        <p:spPr>
          <a:xfrm>
            <a:off x="1970088" y="839788"/>
            <a:ext cx="4670425" cy="3503612"/>
          </a:xfrm>
          <a:ln/>
        </p:spPr>
      </p:sp>
      <p:sp>
        <p:nvSpPr>
          <p:cNvPr id="38917"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Here in this diagram different phases of User Centered Design is demonstrated.</a:t>
            </a:r>
          </a:p>
          <a:p>
            <a:r>
              <a:rPr lang="en-US" altLang="en-US" smtClean="0"/>
              <a:t>The process includes user requirement analysis, then designing the product and creating a prototype and eventually evaluating the system. </a:t>
            </a:r>
          </a:p>
        </p:txBody>
      </p:sp>
      <p:sp>
        <p:nvSpPr>
          <p:cNvPr id="38918"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3759503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3CEFAF33-4972-4149-94C0-31A73F7E2537}" type="slidenum">
              <a:rPr lang="en-US" altLang="en-US" sz="1000"/>
              <a:pPr algn="r" eaLnBrk="1" hangingPunct="1"/>
              <a:t>11</a:t>
            </a:fld>
            <a:r>
              <a:rPr lang="en-US" altLang="en-US" sz="1200"/>
              <a:t> </a:t>
            </a:r>
          </a:p>
        </p:txBody>
      </p:sp>
      <p:sp>
        <p:nvSpPr>
          <p:cNvPr id="39939"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39940" name="Rectangle 2"/>
          <p:cNvSpPr>
            <a:spLocks noRot="1" noChangeAspect="1" noChangeArrowheads="1" noTextEdit="1"/>
          </p:cNvSpPr>
          <p:nvPr>
            <p:ph type="sldImg"/>
          </p:nvPr>
        </p:nvSpPr>
        <p:spPr>
          <a:xfrm>
            <a:off x="1970088" y="839788"/>
            <a:ext cx="4670425" cy="3503612"/>
          </a:xfrm>
          <a:ln/>
        </p:spPr>
      </p:sp>
      <p:sp>
        <p:nvSpPr>
          <p:cNvPr id="39941"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UCD answers questions about users and their tasks and goals, then uses the findings to make decisions about development and design. </a:t>
            </a:r>
          </a:p>
          <a:p>
            <a:r>
              <a:rPr lang="en-US" altLang="en-US" smtClean="0"/>
              <a:t>For Example - UCD of a web site seeks to answer the following questions:</a:t>
            </a:r>
          </a:p>
          <a:p>
            <a:r>
              <a:rPr lang="en-US" altLang="en-US" smtClean="0"/>
              <a:t>Who are the users of the product? </a:t>
            </a:r>
          </a:p>
          <a:p>
            <a:r>
              <a:rPr lang="en-US" altLang="en-US" smtClean="0"/>
              <a:t>What are the users’ tasks and goals? </a:t>
            </a:r>
          </a:p>
          <a:p>
            <a:r>
              <a:rPr lang="en-US" altLang="en-US" smtClean="0"/>
              <a:t>What are the users’ experience levels with the product, and products like it? </a:t>
            </a:r>
          </a:p>
          <a:p>
            <a:r>
              <a:rPr lang="en-US" altLang="en-US" smtClean="0"/>
              <a:t>What functions do the users need from the product? </a:t>
            </a:r>
          </a:p>
          <a:p>
            <a:r>
              <a:rPr lang="en-US" altLang="en-US" smtClean="0"/>
              <a:t>What information might the users need, and in what form do they need it? </a:t>
            </a:r>
          </a:p>
        </p:txBody>
      </p:sp>
      <p:sp>
        <p:nvSpPr>
          <p:cNvPr id="39942"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2873822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4CF6403C-714B-4837-B910-C3A4FD21B14E}" type="slidenum">
              <a:rPr lang="en-US" altLang="en-US" sz="1000"/>
              <a:pPr algn="r" eaLnBrk="1" hangingPunct="1"/>
              <a:t>12</a:t>
            </a:fld>
            <a:r>
              <a:rPr lang="en-US" altLang="en-US" sz="1200"/>
              <a:t> </a:t>
            </a:r>
          </a:p>
        </p:txBody>
      </p:sp>
      <p:sp>
        <p:nvSpPr>
          <p:cNvPr id="40963"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40964" name="Rectangle 2"/>
          <p:cNvSpPr>
            <a:spLocks noRot="1" noChangeAspect="1" noChangeArrowheads="1" noTextEdit="1"/>
          </p:cNvSpPr>
          <p:nvPr>
            <p:ph type="sldImg"/>
          </p:nvPr>
        </p:nvSpPr>
        <p:spPr>
          <a:xfrm>
            <a:off x="1970088" y="839788"/>
            <a:ext cx="4670425" cy="3503612"/>
          </a:xfrm>
          <a:ln/>
        </p:spPr>
      </p:sp>
      <p:sp>
        <p:nvSpPr>
          <p:cNvPr id="40965"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Add the notes here.</a:t>
            </a:r>
          </a:p>
        </p:txBody>
      </p:sp>
      <p:sp>
        <p:nvSpPr>
          <p:cNvPr id="40966"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1059926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79AFBDC7-7A87-4F9F-BE16-4B56A62286EC}" type="slidenum">
              <a:rPr lang="en-US" altLang="en-US" sz="1000"/>
              <a:pPr algn="r" eaLnBrk="1" hangingPunct="1"/>
              <a:t>13</a:t>
            </a:fld>
            <a:r>
              <a:rPr lang="en-US" altLang="en-US" sz="1200"/>
              <a:t> </a:t>
            </a:r>
          </a:p>
        </p:txBody>
      </p:sp>
      <p:sp>
        <p:nvSpPr>
          <p:cNvPr id="41987"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41988" name="Rectangle 2"/>
          <p:cNvSpPr>
            <a:spLocks noRot="1" noChangeAspect="1" noChangeArrowheads="1" noTextEdit="1"/>
          </p:cNvSpPr>
          <p:nvPr>
            <p:ph type="sldImg"/>
          </p:nvPr>
        </p:nvSpPr>
        <p:spPr>
          <a:xfrm>
            <a:off x="1970088" y="839788"/>
            <a:ext cx="4670425" cy="3503612"/>
          </a:xfrm>
          <a:ln/>
        </p:spPr>
      </p:sp>
      <p:sp>
        <p:nvSpPr>
          <p:cNvPr id="4198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User research is conducted to understand user requirements by study user behavior on context of use. And it involve various methods and techniques that has be covered in this section.</a:t>
            </a:r>
          </a:p>
        </p:txBody>
      </p:sp>
      <p:sp>
        <p:nvSpPr>
          <p:cNvPr id="41990"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291238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B7F3672F-734C-4AD6-89E1-0FDF22C0D7A7}" type="slidenum">
              <a:rPr lang="en-US" altLang="en-US" sz="1000"/>
              <a:pPr algn="r" eaLnBrk="1" hangingPunct="1"/>
              <a:t>14</a:t>
            </a:fld>
            <a:r>
              <a:rPr lang="en-US" altLang="en-US" sz="1200"/>
              <a:t> </a:t>
            </a:r>
          </a:p>
        </p:txBody>
      </p:sp>
      <p:sp>
        <p:nvSpPr>
          <p:cNvPr id="43011"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43012" name="Rectangle 2"/>
          <p:cNvSpPr>
            <a:spLocks noRot="1" noChangeAspect="1" noChangeArrowheads="1" noTextEdit="1"/>
          </p:cNvSpPr>
          <p:nvPr>
            <p:ph type="sldImg"/>
          </p:nvPr>
        </p:nvSpPr>
        <p:spPr>
          <a:xfrm>
            <a:off x="1970088" y="839788"/>
            <a:ext cx="4670425" cy="3503612"/>
          </a:xfrm>
          <a:ln/>
        </p:spPr>
      </p:sp>
      <p:sp>
        <p:nvSpPr>
          <p:cNvPr id="43013"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b="1" smtClean="0"/>
              <a:t>Objective</a:t>
            </a:r>
            <a:r>
              <a:rPr lang="en-US" altLang="en-US" smtClean="0"/>
              <a:t>:</a:t>
            </a:r>
          </a:p>
          <a:p>
            <a:pPr>
              <a:lnSpc>
                <a:spcPct val="90000"/>
              </a:lnSpc>
            </a:pPr>
            <a:r>
              <a:rPr lang="en-US" altLang="en-US" smtClean="0"/>
              <a:t>User research is a reality check to understand User behavior, their needs, actions and environment.</a:t>
            </a:r>
          </a:p>
          <a:p>
            <a:pPr>
              <a:lnSpc>
                <a:spcPct val="90000"/>
              </a:lnSpc>
            </a:pPr>
            <a:r>
              <a:rPr lang="en-US" altLang="en-US" smtClean="0"/>
              <a:t>In order to conduct any kind of user research for a project, it important to consider:</a:t>
            </a:r>
          </a:p>
          <a:p>
            <a:pPr marL="742950" lvl="1" indent="-285750">
              <a:lnSpc>
                <a:spcPct val="90000"/>
              </a:lnSpc>
            </a:pPr>
            <a:r>
              <a:rPr lang="en-US" altLang="en-US" smtClean="0"/>
              <a:t> Goals: Why you’re doing the research. </a:t>
            </a:r>
          </a:p>
          <a:p>
            <a:pPr marL="1143000" lvl="2" indent="-228600">
              <a:lnSpc>
                <a:spcPct val="90000"/>
              </a:lnSpc>
              <a:buFontTx/>
              <a:buChar char="•"/>
            </a:pPr>
            <a:r>
              <a:rPr lang="en-US" altLang="en-US" smtClean="0"/>
              <a:t>Who are the users?</a:t>
            </a:r>
          </a:p>
          <a:p>
            <a:pPr marL="1143000" lvl="2" indent="-228600">
              <a:lnSpc>
                <a:spcPct val="90000"/>
              </a:lnSpc>
              <a:buFontTx/>
              <a:buChar char="•"/>
            </a:pPr>
            <a:r>
              <a:rPr lang="en-US" altLang="en-US" smtClean="0"/>
              <a:t>What is the environment?</a:t>
            </a:r>
          </a:p>
          <a:p>
            <a:pPr marL="1143000" lvl="2" indent="-228600">
              <a:lnSpc>
                <a:spcPct val="90000"/>
              </a:lnSpc>
              <a:buFontTx/>
              <a:buChar char="•"/>
            </a:pPr>
            <a:r>
              <a:rPr lang="en-US" altLang="en-US" smtClean="0"/>
              <a:t>What is the product?</a:t>
            </a:r>
          </a:p>
          <a:p>
            <a:pPr marL="1143000" lvl="2" indent="-228600">
              <a:lnSpc>
                <a:spcPct val="90000"/>
              </a:lnSpc>
              <a:buFontTx/>
              <a:buChar char="•"/>
            </a:pPr>
            <a:r>
              <a:rPr lang="en-US" altLang="en-US" smtClean="0"/>
              <a:t>What are the tasks?</a:t>
            </a:r>
          </a:p>
          <a:p>
            <a:pPr marL="1143000" lvl="2" indent="-228600">
              <a:lnSpc>
                <a:spcPct val="90000"/>
              </a:lnSpc>
              <a:buFontTx/>
              <a:buChar char="•"/>
            </a:pPr>
            <a:endParaRPr lang="en-US" altLang="en-US" smtClean="0"/>
          </a:p>
          <a:p>
            <a:pPr>
              <a:lnSpc>
                <a:spcPct val="90000"/>
              </a:lnSpc>
            </a:pPr>
            <a:r>
              <a:rPr lang="en-US" altLang="en-US" b="1" smtClean="0"/>
              <a:t>Process:</a:t>
            </a:r>
          </a:p>
          <a:p>
            <a:pPr>
              <a:lnSpc>
                <a:spcPct val="90000"/>
              </a:lnSpc>
            </a:pPr>
            <a:r>
              <a:rPr lang="en-US" altLang="en-US" smtClean="0"/>
              <a:t>It will involve studying users, product and their context of use by using various techniques.</a:t>
            </a:r>
          </a:p>
          <a:p>
            <a:pPr marL="1143000" lvl="2" indent="-228600">
              <a:lnSpc>
                <a:spcPct val="90000"/>
              </a:lnSpc>
            </a:pPr>
            <a:endParaRPr lang="en-US" altLang="en-US" smtClean="0"/>
          </a:p>
          <a:p>
            <a:pPr>
              <a:lnSpc>
                <a:spcPct val="90000"/>
              </a:lnSpc>
            </a:pPr>
            <a:r>
              <a:rPr lang="en-US" altLang="en-US" b="1" smtClean="0"/>
              <a:t>Benefits</a:t>
            </a:r>
          </a:p>
          <a:p>
            <a:pPr>
              <a:lnSpc>
                <a:spcPct val="90000"/>
              </a:lnSpc>
            </a:pPr>
            <a:r>
              <a:rPr lang="en-US" altLang="en-US" smtClean="0"/>
              <a:t>It will help designers to create designs which can fulfill users need, and satisfying.</a:t>
            </a:r>
          </a:p>
          <a:p>
            <a:pPr>
              <a:lnSpc>
                <a:spcPct val="90000"/>
              </a:lnSpc>
            </a:pPr>
            <a:endParaRPr lang="en-US" altLang="en-US" smtClean="0"/>
          </a:p>
          <a:p>
            <a:pPr>
              <a:lnSpc>
                <a:spcPct val="90000"/>
              </a:lnSpc>
            </a:pPr>
            <a:r>
              <a:rPr lang="en-US" altLang="en-US" b="1" smtClean="0"/>
              <a:t>Deliverables:</a:t>
            </a:r>
          </a:p>
          <a:p>
            <a:pPr>
              <a:lnSpc>
                <a:spcPct val="90000"/>
              </a:lnSpc>
            </a:pPr>
            <a:r>
              <a:rPr lang="en-US" altLang="en-US" smtClean="0"/>
              <a:t>Word documents or excel sheets.</a:t>
            </a:r>
          </a:p>
          <a:p>
            <a:pPr>
              <a:lnSpc>
                <a:spcPct val="90000"/>
              </a:lnSpc>
            </a:pPr>
            <a:r>
              <a:rPr lang="en-US" altLang="en-US" smtClean="0"/>
              <a:t>Audio/Video Recording from Interviews</a:t>
            </a:r>
          </a:p>
        </p:txBody>
      </p:sp>
      <p:sp>
        <p:nvSpPr>
          <p:cNvPr id="43014"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1921694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FA025952-43DB-4C93-8522-351EA932DF88}" type="slidenum">
              <a:rPr lang="en-US" altLang="en-US" sz="1000"/>
              <a:pPr algn="r" eaLnBrk="1" hangingPunct="1"/>
              <a:t>15</a:t>
            </a:fld>
            <a:r>
              <a:rPr lang="en-US" altLang="en-US" sz="1200"/>
              <a:t> </a:t>
            </a:r>
          </a:p>
        </p:txBody>
      </p:sp>
      <p:sp>
        <p:nvSpPr>
          <p:cNvPr id="44035"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44036" name="Rectangle 2"/>
          <p:cNvSpPr>
            <a:spLocks noRot="1" noChangeAspect="1" noChangeArrowheads="1" noTextEdit="1"/>
          </p:cNvSpPr>
          <p:nvPr>
            <p:ph type="sldImg"/>
          </p:nvPr>
        </p:nvSpPr>
        <p:spPr>
          <a:xfrm>
            <a:off x="1970088" y="839788"/>
            <a:ext cx="4670425" cy="3503612"/>
          </a:xfrm>
          <a:ln/>
        </p:spPr>
      </p:sp>
      <p:sp>
        <p:nvSpPr>
          <p:cNvPr id="44037"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These are various UX Research practices conducted in Patni UX CoE,</a:t>
            </a:r>
          </a:p>
          <a:p>
            <a:pPr>
              <a:buFontTx/>
              <a:buChar char="•"/>
            </a:pPr>
            <a:r>
              <a:rPr lang="en-US" altLang="en-US" smtClean="0"/>
              <a:t> User Interviews</a:t>
            </a:r>
          </a:p>
          <a:p>
            <a:pPr>
              <a:buFontTx/>
              <a:buChar char="•"/>
            </a:pPr>
            <a:r>
              <a:rPr lang="en-US" altLang="en-US" smtClean="0"/>
              <a:t> Stakeholder Interviews</a:t>
            </a:r>
          </a:p>
          <a:p>
            <a:pPr>
              <a:buFontTx/>
              <a:buChar char="•"/>
            </a:pPr>
            <a:r>
              <a:rPr lang="en-US" altLang="en-US" smtClean="0"/>
              <a:t> SME Interviews (Subject Matter Expert)</a:t>
            </a:r>
          </a:p>
          <a:p>
            <a:pPr>
              <a:buFontTx/>
              <a:buChar char="•"/>
            </a:pPr>
            <a:r>
              <a:rPr lang="en-US" altLang="en-US" smtClean="0"/>
              <a:t>Contextual Inquiry</a:t>
            </a:r>
          </a:p>
          <a:p>
            <a:pPr>
              <a:buFontTx/>
              <a:buChar char="•"/>
            </a:pPr>
            <a:r>
              <a:rPr lang="en-US" altLang="en-US" smtClean="0"/>
              <a:t>Surveys</a:t>
            </a:r>
          </a:p>
          <a:p>
            <a:pPr>
              <a:buFontTx/>
              <a:buChar char="•"/>
            </a:pPr>
            <a:r>
              <a:rPr lang="en-US" altLang="en-US" smtClean="0"/>
              <a:t>Demographic Research</a:t>
            </a:r>
          </a:p>
        </p:txBody>
      </p:sp>
      <p:sp>
        <p:nvSpPr>
          <p:cNvPr id="44038"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3529684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25F6A560-1E43-4B5A-80FD-15B789B08CA4}" type="slidenum">
              <a:rPr lang="en-US" altLang="en-US" sz="1000"/>
              <a:pPr algn="r" eaLnBrk="1" hangingPunct="1"/>
              <a:t>16</a:t>
            </a:fld>
            <a:r>
              <a:rPr lang="en-US" altLang="en-US" sz="1200"/>
              <a:t> </a:t>
            </a:r>
          </a:p>
        </p:txBody>
      </p:sp>
      <p:sp>
        <p:nvSpPr>
          <p:cNvPr id="45059"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45060" name="Rectangle 2"/>
          <p:cNvSpPr>
            <a:spLocks noRot="1" noChangeAspect="1" noChangeArrowheads="1" noTextEdit="1"/>
          </p:cNvSpPr>
          <p:nvPr>
            <p:ph type="sldImg"/>
          </p:nvPr>
        </p:nvSpPr>
        <p:spPr>
          <a:xfrm>
            <a:off x="1970088" y="839788"/>
            <a:ext cx="4670425" cy="3503612"/>
          </a:xfrm>
          <a:ln/>
        </p:spPr>
      </p:sp>
      <p:sp>
        <p:nvSpPr>
          <p:cNvPr id="45061"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Eye Gaze Tracking System: To study users eye movement on the application.</a:t>
            </a:r>
          </a:p>
          <a:p>
            <a:r>
              <a:rPr lang="en-US" altLang="en-US" smtClean="0"/>
              <a:t>Morae: To record the user study session both screen interaction as well as Audio and Video.</a:t>
            </a:r>
          </a:p>
          <a:p>
            <a:endParaRPr lang="en-US" altLang="en-US" smtClean="0"/>
          </a:p>
          <a:p>
            <a:pPr>
              <a:buFontTx/>
              <a:buChar char="•"/>
            </a:pPr>
            <a:r>
              <a:rPr lang="en-US" altLang="en-US" smtClean="0"/>
              <a:t>Devices</a:t>
            </a:r>
          </a:p>
          <a:p>
            <a:pPr>
              <a:buFontTx/>
              <a:buChar char="•"/>
            </a:pPr>
            <a:r>
              <a:rPr lang="en-US" altLang="en-US" smtClean="0"/>
              <a:t>Web Cam</a:t>
            </a:r>
          </a:p>
          <a:p>
            <a:pPr>
              <a:buFontTx/>
              <a:buChar char="•"/>
            </a:pPr>
            <a:r>
              <a:rPr lang="en-US" altLang="en-US" smtClean="0"/>
              <a:t>Audio Recorder</a:t>
            </a:r>
          </a:p>
          <a:p>
            <a:pPr>
              <a:buFontTx/>
              <a:buChar char="•"/>
            </a:pPr>
            <a:r>
              <a:rPr lang="en-US" altLang="en-US" smtClean="0"/>
              <a:t>Recorder Pen</a:t>
            </a:r>
          </a:p>
          <a:p>
            <a:pPr>
              <a:buFontTx/>
              <a:buChar char="•"/>
            </a:pPr>
            <a:r>
              <a:rPr lang="en-US" altLang="en-US" smtClean="0"/>
              <a:t>Digital Camera</a:t>
            </a:r>
          </a:p>
        </p:txBody>
      </p:sp>
      <p:sp>
        <p:nvSpPr>
          <p:cNvPr id="45062"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334794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1C7FF068-16A6-43DF-BEF1-7621DEED3E61}" type="slidenum">
              <a:rPr lang="en-US" altLang="en-US" sz="1000"/>
              <a:pPr algn="r" eaLnBrk="1" hangingPunct="1"/>
              <a:t>17</a:t>
            </a:fld>
            <a:r>
              <a:rPr lang="en-US" altLang="en-US" sz="1200"/>
              <a:t> </a:t>
            </a:r>
          </a:p>
        </p:txBody>
      </p:sp>
      <p:sp>
        <p:nvSpPr>
          <p:cNvPr id="46083"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46084" name="Rectangle 2"/>
          <p:cNvSpPr>
            <a:spLocks noRot="1" noChangeAspect="1" noChangeArrowheads="1" noTextEdit="1"/>
          </p:cNvSpPr>
          <p:nvPr>
            <p:ph type="sldImg"/>
          </p:nvPr>
        </p:nvSpPr>
        <p:spPr>
          <a:xfrm>
            <a:off x="1970088" y="839788"/>
            <a:ext cx="4670425" cy="3503612"/>
          </a:xfrm>
          <a:ln/>
        </p:spPr>
      </p:sp>
      <p:sp>
        <p:nvSpPr>
          <p:cNvPr id="46085"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UX Analysis is the next step after research has completed. Analysis covers any area that deals with understanding the problem and defining the desired outcomes. Analysis is about understanding the “why” and “what” of a project. </a:t>
            </a:r>
          </a:p>
          <a:p>
            <a:endParaRPr lang="en-US" altLang="en-US" smtClean="0"/>
          </a:p>
          <a:p>
            <a:r>
              <a:rPr lang="en-US" altLang="en-US" smtClean="0"/>
              <a:t>It is a crucial part of any design process. Without it, it’s impossible to know if the right problem is being solved and if it is being solved in the right way. It can also bring clarity to the detailed and often complex requirements that solutions must meet. </a:t>
            </a:r>
          </a:p>
        </p:txBody>
      </p:sp>
      <p:sp>
        <p:nvSpPr>
          <p:cNvPr id="46086"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2823872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3FEE8100-A6CF-4596-B816-EC156BA71188}" type="slidenum">
              <a:rPr lang="en-US" altLang="en-US" sz="1000"/>
              <a:pPr algn="r" eaLnBrk="1" hangingPunct="1"/>
              <a:t>18</a:t>
            </a:fld>
            <a:r>
              <a:rPr lang="en-US" altLang="en-US" sz="1200"/>
              <a:t> </a:t>
            </a:r>
          </a:p>
        </p:txBody>
      </p:sp>
      <p:sp>
        <p:nvSpPr>
          <p:cNvPr id="47107"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47108" name="Rectangle 2"/>
          <p:cNvSpPr>
            <a:spLocks noRot="1" noChangeAspect="1" noChangeArrowheads="1" noTextEdit="1"/>
          </p:cNvSpPr>
          <p:nvPr>
            <p:ph type="sldImg"/>
          </p:nvPr>
        </p:nvSpPr>
        <p:spPr>
          <a:xfrm>
            <a:off x="1970088" y="839788"/>
            <a:ext cx="4670425" cy="3503612"/>
          </a:xfrm>
          <a:ln/>
        </p:spPr>
      </p:sp>
      <p:sp>
        <p:nvSpPr>
          <p:cNvPr id="4710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Objective: </a:t>
            </a:r>
          </a:p>
          <a:p>
            <a:r>
              <a:rPr lang="en-US" altLang="en-US" sz="900" smtClean="0"/>
              <a:t>To understand the problem and define the desired outcomes. Analysis is about understanding the “why” and “what” of a project. ”</a:t>
            </a:r>
          </a:p>
          <a:p>
            <a:endParaRPr lang="en-US" altLang="en-US" smtClean="0"/>
          </a:p>
          <a:p>
            <a:r>
              <a:rPr lang="en-US" altLang="en-US" b="1" smtClean="0"/>
              <a:t>Process</a:t>
            </a:r>
          </a:p>
          <a:p>
            <a:r>
              <a:rPr lang="en-US" altLang="en-US" smtClean="0"/>
              <a:t>Analysis of the findings from various research methods discussed in previous sections</a:t>
            </a:r>
          </a:p>
          <a:p>
            <a:endParaRPr lang="en-US" altLang="en-US" smtClean="0"/>
          </a:p>
          <a:p>
            <a:r>
              <a:rPr lang="en-US" altLang="en-US" b="1" smtClean="0"/>
              <a:t>Deliverables</a:t>
            </a:r>
          </a:p>
          <a:p>
            <a:r>
              <a:rPr lang="en-US" altLang="en-US" smtClean="0"/>
              <a:t>Report with analysis about user needs and task analysis</a:t>
            </a:r>
          </a:p>
        </p:txBody>
      </p:sp>
      <p:sp>
        <p:nvSpPr>
          <p:cNvPr id="47110"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4158333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6B5AA132-48AC-4732-B597-A962EF086AE1}" type="slidenum">
              <a:rPr lang="en-US" altLang="en-US" sz="1000"/>
              <a:pPr algn="r" eaLnBrk="1" hangingPunct="1"/>
              <a:t>19</a:t>
            </a:fld>
            <a:r>
              <a:rPr lang="en-US" altLang="en-US" sz="1200"/>
              <a:t> </a:t>
            </a:r>
          </a:p>
        </p:txBody>
      </p:sp>
      <p:sp>
        <p:nvSpPr>
          <p:cNvPr id="48131"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48132" name="Rectangle 2"/>
          <p:cNvSpPr>
            <a:spLocks noRot="1" noChangeAspect="1" noChangeArrowheads="1" noTextEdit="1"/>
          </p:cNvSpPr>
          <p:nvPr>
            <p:ph type="sldImg"/>
          </p:nvPr>
        </p:nvSpPr>
        <p:spPr>
          <a:xfrm>
            <a:off x="1970088" y="839788"/>
            <a:ext cx="4670425" cy="3503612"/>
          </a:xfrm>
          <a:ln/>
        </p:spPr>
      </p:sp>
      <p:sp>
        <p:nvSpPr>
          <p:cNvPr id="48133" name="Rectangle 3"/>
          <p:cNvSpPr>
            <a:spLocks noGrp="1" noChangeArrowheads="1"/>
          </p:cNvSpPr>
          <p:nvPr>
            <p:ph type="body" idx="1"/>
          </p:nvPr>
        </p:nvSpPr>
        <p:spPr>
          <a:xfrm>
            <a:off x="1981200" y="4572000"/>
            <a:ext cx="4648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2400" indent="-152400">
              <a:lnSpc>
                <a:spcPct val="80000"/>
              </a:lnSpc>
            </a:pPr>
            <a:r>
              <a:rPr lang="en-US" altLang="en-US" sz="900" smtClean="0"/>
              <a:t>These are various methods for UX Analysis</a:t>
            </a:r>
          </a:p>
          <a:p>
            <a:pPr marL="152400" indent="-152400">
              <a:lnSpc>
                <a:spcPct val="80000"/>
              </a:lnSpc>
              <a:buFontTx/>
              <a:buChar char="•"/>
            </a:pPr>
            <a:r>
              <a:rPr lang="en-US" altLang="en-US" smtClean="0"/>
              <a:t>Users Need Analysis - </a:t>
            </a:r>
            <a:r>
              <a:rPr lang="en-US" altLang="en-US" sz="900" smtClean="0"/>
              <a:t>This involves understanding the target audience, their typical tasks, and their specific constraints, usually through a combination of observational techniques, including interviews, surveys, artifact analysis, and consulting with domain experts. The results provide user interface objectives, system requirements, and feature requirements.</a:t>
            </a:r>
          </a:p>
          <a:p>
            <a:pPr marL="152400" indent="-152400">
              <a:lnSpc>
                <a:spcPct val="80000"/>
              </a:lnSpc>
              <a:buFontTx/>
              <a:buChar char="•"/>
            </a:pPr>
            <a:r>
              <a:rPr lang="en-US" altLang="en-US" smtClean="0"/>
              <a:t>Task Analysis - </a:t>
            </a:r>
            <a:r>
              <a:rPr lang="en-US" altLang="en-US" sz="900" smtClean="0"/>
              <a:t>Task analysis is a method that informs design by identifying and prioritizing the tasks that users will perform with a product, website, or service. </a:t>
            </a:r>
            <a:endParaRPr lang="en-US" altLang="en-US" smtClean="0"/>
          </a:p>
          <a:p>
            <a:pPr marL="152400" indent="-152400">
              <a:lnSpc>
                <a:spcPct val="80000"/>
              </a:lnSpc>
              <a:buFontTx/>
              <a:buChar char="•"/>
            </a:pPr>
            <a:r>
              <a:rPr lang="en-US" altLang="en-US" smtClean="0"/>
              <a:t>Use Cases</a:t>
            </a:r>
          </a:p>
          <a:p>
            <a:pPr marL="152400" indent="-152400">
              <a:lnSpc>
                <a:spcPct val="80000"/>
              </a:lnSpc>
              <a:buFontTx/>
              <a:buChar char="•"/>
            </a:pPr>
            <a:r>
              <a:rPr lang="en-US" altLang="en-US" smtClean="0"/>
              <a:t>Comparative Competitive Analysis - </a:t>
            </a:r>
            <a:r>
              <a:rPr lang="en-US" altLang="en-US" sz="900" smtClean="0"/>
              <a:t>Competitor analysis identifies the strengths and weaknesses of competing products or services before starting work on prototypes </a:t>
            </a:r>
            <a:endParaRPr lang="en-US" altLang="en-US" smtClean="0"/>
          </a:p>
          <a:p>
            <a:pPr marL="152400" indent="-152400">
              <a:lnSpc>
                <a:spcPct val="80000"/>
              </a:lnSpc>
              <a:buFontTx/>
              <a:buChar char="•"/>
            </a:pPr>
            <a:r>
              <a:rPr lang="en-US" altLang="en-US" smtClean="0"/>
              <a:t>Personas - </a:t>
            </a:r>
            <a:r>
              <a:rPr lang="en-US" altLang="en-US" sz="900" smtClean="0"/>
              <a:t>It is a description of a </a:t>
            </a:r>
            <a:r>
              <a:rPr lang="en-US" altLang="en-US" sz="900" b="1" smtClean="0"/>
              <a:t>specific person</a:t>
            </a:r>
            <a:r>
              <a:rPr lang="en-US" altLang="en-US" sz="900" smtClean="0"/>
              <a:t> who is a target user of a system being designed, providing demographic information, needs, preferences, biographical information, and a photo or illustration. Typically, multiple personas are developed in the early stages of design. </a:t>
            </a:r>
          </a:p>
          <a:p>
            <a:pPr marL="152400" indent="-152400">
              <a:lnSpc>
                <a:spcPct val="80000"/>
              </a:lnSpc>
              <a:buFontTx/>
              <a:buChar char="•"/>
            </a:pPr>
            <a:r>
              <a:rPr lang="en-US" altLang="en-US" smtClean="0"/>
              <a:t>Card Sorting - </a:t>
            </a:r>
            <a:r>
              <a:rPr lang="en-US" altLang="en-US" sz="900" smtClean="0"/>
              <a:t>It is a technique for uncovering the hierarchical structure in a set of concepts by having users group items written on a set of cards, often used, for instance, to work out the organization of a website. For a website, users would be given cards with the names of the web pages on the site and asked to group the cards into related categories. After doing so, the users may be asked to break groups again into subgroups for large sites. After gathering the groupings from several users, designers can typically spot clear organizations across many users.</a:t>
            </a:r>
          </a:p>
          <a:p>
            <a:pPr marL="152400" indent="-152400">
              <a:lnSpc>
                <a:spcPct val="80000"/>
              </a:lnSpc>
              <a:buFontTx/>
              <a:buChar char="•"/>
            </a:pPr>
            <a:r>
              <a:rPr lang="en-US" altLang="en-US" smtClean="0"/>
              <a:t>Affinity Diagrams - </a:t>
            </a:r>
            <a:r>
              <a:rPr lang="en-US" altLang="en-US" sz="900" smtClean="0"/>
              <a:t>a simple technique for organizing concepts: designers write down ideas on a set of cards and then organize the cards by grouping them and by placing closely related concepts close to each other (e.g. by shuffling the cards on a table or pinning them to a wall); especially useful for uncovering the structure and relationships in a poorly understood domain. Affinity diagrams are often a good next step after a brainstorming sessions </a:t>
            </a:r>
          </a:p>
          <a:p>
            <a:pPr marL="152400" indent="-152400">
              <a:lnSpc>
                <a:spcPct val="80000"/>
              </a:lnSpc>
              <a:buFontTx/>
              <a:buChar char="•"/>
            </a:pPr>
            <a:endParaRPr lang="en-US" altLang="en-US" smtClean="0"/>
          </a:p>
        </p:txBody>
      </p:sp>
      <p:sp>
        <p:nvSpPr>
          <p:cNvPr id="48134"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105803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2024063" y="688975"/>
            <a:ext cx="4608512" cy="3455988"/>
          </a:xfrm>
          <a:ln/>
        </p:spPr>
      </p:sp>
      <p:sp>
        <p:nvSpPr>
          <p:cNvPr id="181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64306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6B07E914-823F-4FC2-B653-7BEAB604FB76}" type="slidenum">
              <a:rPr lang="en-US" altLang="en-US" sz="1000"/>
              <a:pPr algn="r" eaLnBrk="1" hangingPunct="1"/>
              <a:t>20</a:t>
            </a:fld>
            <a:r>
              <a:rPr lang="en-US" altLang="en-US" sz="1200"/>
              <a:t> </a:t>
            </a:r>
          </a:p>
        </p:txBody>
      </p:sp>
      <p:sp>
        <p:nvSpPr>
          <p:cNvPr id="49155"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49156" name="Rectangle 2"/>
          <p:cNvSpPr>
            <a:spLocks noRot="1" noChangeAspect="1" noChangeArrowheads="1" noTextEdit="1"/>
          </p:cNvSpPr>
          <p:nvPr>
            <p:ph type="sldImg"/>
          </p:nvPr>
        </p:nvSpPr>
        <p:spPr>
          <a:xfrm>
            <a:off x="1970088" y="839788"/>
            <a:ext cx="4670425" cy="3503612"/>
          </a:xfrm>
          <a:ln/>
        </p:spPr>
      </p:sp>
      <p:sp>
        <p:nvSpPr>
          <p:cNvPr id="49157"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These are the various tools for UX analysis such as Sticky notes, Photoshop and Microsoft office.</a:t>
            </a:r>
          </a:p>
        </p:txBody>
      </p:sp>
      <p:sp>
        <p:nvSpPr>
          <p:cNvPr id="49158"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1260476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D292F59E-F2BC-4644-BC46-038BA3B19AAB}" type="slidenum">
              <a:rPr lang="en-US" altLang="en-US" sz="1000"/>
              <a:pPr algn="r" eaLnBrk="1" hangingPunct="1"/>
              <a:t>21</a:t>
            </a:fld>
            <a:r>
              <a:rPr lang="en-US" altLang="en-US" sz="1200"/>
              <a:t> </a:t>
            </a:r>
          </a:p>
        </p:txBody>
      </p:sp>
      <p:sp>
        <p:nvSpPr>
          <p:cNvPr id="50179"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50180" name="Rectangle 2"/>
          <p:cNvSpPr>
            <a:spLocks noRot="1" noChangeAspect="1" noChangeArrowheads="1" noTextEdit="1"/>
          </p:cNvSpPr>
          <p:nvPr>
            <p:ph type="sldImg"/>
          </p:nvPr>
        </p:nvSpPr>
        <p:spPr>
          <a:xfrm>
            <a:off x="1970088" y="839788"/>
            <a:ext cx="4670425" cy="3503612"/>
          </a:xfrm>
          <a:ln/>
        </p:spPr>
      </p:sp>
      <p:sp>
        <p:nvSpPr>
          <p:cNvPr id="50181"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Interaction design</a:t>
            </a:r>
          </a:p>
          <a:p>
            <a:r>
              <a:rPr lang="en-US" altLang="en-US" smtClean="0"/>
              <a:t>The design of how a user communicates, or interacts, with a computer. Interaction designers focus on the flow of interaction, the dialog between person and computer, how input relates to output, stimulus-response compatibility, and feedback mechanisms.</a:t>
            </a:r>
          </a:p>
        </p:txBody>
      </p:sp>
      <p:sp>
        <p:nvSpPr>
          <p:cNvPr id="50182"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687645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0A180E0C-58F0-45C2-B3D0-2D21219F3B5B}" type="slidenum">
              <a:rPr lang="en-US" altLang="en-US" sz="1000"/>
              <a:pPr algn="r" eaLnBrk="1" hangingPunct="1"/>
              <a:t>22</a:t>
            </a:fld>
            <a:r>
              <a:rPr lang="en-US" altLang="en-US" sz="1200"/>
              <a:t> </a:t>
            </a:r>
          </a:p>
        </p:txBody>
      </p:sp>
      <p:sp>
        <p:nvSpPr>
          <p:cNvPr id="51203"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51204" name="Rectangle 2"/>
          <p:cNvSpPr>
            <a:spLocks noRot="1" noChangeAspect="1" noChangeArrowheads="1" noTextEdit="1"/>
          </p:cNvSpPr>
          <p:nvPr>
            <p:ph type="sldImg"/>
          </p:nvPr>
        </p:nvSpPr>
        <p:spPr>
          <a:xfrm>
            <a:off x="1970088" y="839788"/>
            <a:ext cx="4670425" cy="3503612"/>
          </a:xfrm>
          <a:ln/>
        </p:spPr>
      </p:sp>
      <p:sp>
        <p:nvSpPr>
          <p:cNvPr id="51205"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Add the notes here.</a:t>
            </a:r>
          </a:p>
        </p:txBody>
      </p:sp>
      <p:sp>
        <p:nvSpPr>
          <p:cNvPr id="51206"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2285956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E3D2A85B-5A8C-427A-B6EE-8163E419CF4F}" type="slidenum">
              <a:rPr lang="en-US" altLang="en-US" sz="1000"/>
              <a:pPr algn="r" eaLnBrk="1" hangingPunct="1"/>
              <a:t>23</a:t>
            </a:fld>
            <a:r>
              <a:rPr lang="en-US" altLang="en-US" sz="1200"/>
              <a:t> </a:t>
            </a:r>
          </a:p>
        </p:txBody>
      </p:sp>
      <p:sp>
        <p:nvSpPr>
          <p:cNvPr id="52227"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52228" name="Rectangle 2"/>
          <p:cNvSpPr>
            <a:spLocks noRot="1" noChangeAspect="1" noChangeArrowheads="1" noTextEdit="1"/>
          </p:cNvSpPr>
          <p:nvPr>
            <p:ph type="sldImg"/>
          </p:nvPr>
        </p:nvSpPr>
        <p:spPr>
          <a:xfrm>
            <a:off x="1970088" y="839788"/>
            <a:ext cx="4670425" cy="3503612"/>
          </a:xfrm>
          <a:ln/>
        </p:spPr>
      </p:sp>
      <p:sp>
        <p:nvSpPr>
          <p:cNvPr id="5222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These are the various methods for Interaction design</a:t>
            </a:r>
          </a:p>
          <a:p>
            <a:pPr>
              <a:buFontTx/>
              <a:buChar char="•"/>
            </a:pPr>
            <a:r>
              <a:rPr lang="en-US" altLang="en-US" smtClean="0"/>
              <a:t>Interaction Design</a:t>
            </a:r>
          </a:p>
          <a:p>
            <a:pPr>
              <a:buFontTx/>
              <a:buChar char="•"/>
            </a:pPr>
            <a:r>
              <a:rPr lang="en-US" altLang="en-US" smtClean="0"/>
              <a:t>Visual Design</a:t>
            </a:r>
          </a:p>
          <a:p>
            <a:pPr>
              <a:buFontTx/>
              <a:buChar char="•"/>
            </a:pPr>
            <a:r>
              <a:rPr lang="en-US" altLang="en-US" smtClean="0"/>
              <a:t>High Fidelity Prototype</a:t>
            </a:r>
          </a:p>
          <a:p>
            <a:pPr>
              <a:buFontTx/>
              <a:buChar char="•"/>
            </a:pPr>
            <a:r>
              <a:rPr lang="en-US" altLang="en-US" smtClean="0"/>
              <a:t>Low Fidelity Prototype</a:t>
            </a:r>
          </a:p>
          <a:p>
            <a:endParaRPr lang="en-US" altLang="en-US" smtClean="0"/>
          </a:p>
        </p:txBody>
      </p:sp>
      <p:sp>
        <p:nvSpPr>
          <p:cNvPr id="52230"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444909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EA79E1C3-C589-4FC1-B076-CBAEC1D72687}" type="slidenum">
              <a:rPr lang="en-US" altLang="en-US" sz="1000"/>
              <a:pPr algn="r" eaLnBrk="1" hangingPunct="1"/>
              <a:t>24</a:t>
            </a:fld>
            <a:r>
              <a:rPr lang="en-US" altLang="en-US" sz="1200"/>
              <a:t> </a:t>
            </a:r>
          </a:p>
        </p:txBody>
      </p:sp>
      <p:sp>
        <p:nvSpPr>
          <p:cNvPr id="53251"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53252" name="Rectangle 2"/>
          <p:cNvSpPr>
            <a:spLocks noRot="1" noChangeAspect="1" noChangeArrowheads="1" noTextEdit="1"/>
          </p:cNvSpPr>
          <p:nvPr>
            <p:ph type="sldImg"/>
          </p:nvPr>
        </p:nvSpPr>
        <p:spPr>
          <a:xfrm>
            <a:off x="1970088" y="839788"/>
            <a:ext cx="4670425" cy="3503612"/>
          </a:xfrm>
          <a:ln/>
        </p:spPr>
      </p:sp>
      <p:sp>
        <p:nvSpPr>
          <p:cNvPr id="53253"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Prototyping is an essential element of an iterative design approach, where designs are created, evaluated, and refined until the desired performance or usability is achieved. </a:t>
            </a:r>
          </a:p>
          <a:p>
            <a:endParaRPr lang="en-US" altLang="en-US" smtClean="0"/>
          </a:p>
          <a:p>
            <a:r>
              <a:rPr lang="en-US" altLang="en-US" smtClean="0"/>
              <a:t>Prototypes can range from extremely simple sketches (</a:t>
            </a:r>
            <a:r>
              <a:rPr lang="en-US" altLang="en-US" b="1" smtClean="0"/>
              <a:t>low-fidelity prototypes</a:t>
            </a:r>
            <a:r>
              <a:rPr lang="en-US" altLang="en-US" smtClean="0"/>
              <a:t>) to full systems that contain nearly all the functionality of the final system (</a:t>
            </a:r>
            <a:r>
              <a:rPr lang="en-US" altLang="en-US" b="1" smtClean="0"/>
              <a:t>high-fidelity prototypes</a:t>
            </a:r>
            <a:r>
              <a:rPr lang="en-US" altLang="en-US" smtClean="0"/>
              <a:t>).</a:t>
            </a:r>
          </a:p>
        </p:txBody>
      </p:sp>
      <p:sp>
        <p:nvSpPr>
          <p:cNvPr id="53254"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2882741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118C69CA-C379-478C-B276-82B72E158BCE}" type="slidenum">
              <a:rPr lang="en-US" altLang="en-US" sz="1000"/>
              <a:pPr algn="r" eaLnBrk="1" hangingPunct="1"/>
              <a:t>25</a:t>
            </a:fld>
            <a:r>
              <a:rPr lang="en-US" altLang="en-US" sz="1200"/>
              <a:t> </a:t>
            </a:r>
          </a:p>
        </p:txBody>
      </p:sp>
      <p:sp>
        <p:nvSpPr>
          <p:cNvPr id="54275"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54276" name="Rectangle 2"/>
          <p:cNvSpPr>
            <a:spLocks noRot="1" noChangeAspect="1" noChangeArrowheads="1" noTextEdit="1"/>
          </p:cNvSpPr>
          <p:nvPr>
            <p:ph type="sldImg"/>
          </p:nvPr>
        </p:nvSpPr>
        <p:spPr>
          <a:xfrm>
            <a:off x="1970088" y="839788"/>
            <a:ext cx="4670425" cy="3503612"/>
          </a:xfrm>
          <a:ln/>
        </p:spPr>
      </p:sp>
      <p:sp>
        <p:nvSpPr>
          <p:cNvPr id="54277"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These are the list of various UX design tools such as Photoshop, Dreamweaver, Illustrator, Visio, flash, HTML and CSS.</a:t>
            </a:r>
          </a:p>
        </p:txBody>
      </p:sp>
      <p:sp>
        <p:nvSpPr>
          <p:cNvPr id="54278"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199587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5B7AA109-4F88-4D87-841F-974EE7BD5A68}" type="slidenum">
              <a:rPr lang="en-US" altLang="en-US" sz="1000"/>
              <a:pPr algn="r" eaLnBrk="1" hangingPunct="1"/>
              <a:t>26</a:t>
            </a:fld>
            <a:r>
              <a:rPr lang="en-US" altLang="en-US" sz="1200"/>
              <a:t> </a:t>
            </a:r>
          </a:p>
        </p:txBody>
      </p:sp>
      <p:sp>
        <p:nvSpPr>
          <p:cNvPr id="55299"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55300" name="Rectangle 2"/>
          <p:cNvSpPr>
            <a:spLocks noRot="1" noChangeAspect="1" noChangeArrowheads="1" noTextEdit="1"/>
          </p:cNvSpPr>
          <p:nvPr>
            <p:ph type="sldImg"/>
          </p:nvPr>
        </p:nvSpPr>
        <p:spPr>
          <a:xfrm>
            <a:off x="1970088" y="839788"/>
            <a:ext cx="4670425" cy="3503612"/>
          </a:xfrm>
          <a:ln/>
        </p:spPr>
      </p:sp>
      <p:sp>
        <p:nvSpPr>
          <p:cNvPr id="55301"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Add the notes here.</a:t>
            </a:r>
          </a:p>
        </p:txBody>
      </p:sp>
      <p:sp>
        <p:nvSpPr>
          <p:cNvPr id="55302"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1704112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6FFF77D2-0D18-4BAF-8352-80D44FB0894D}" type="slidenum">
              <a:rPr lang="en-US" altLang="en-US" sz="1000"/>
              <a:pPr algn="r" eaLnBrk="1" hangingPunct="1"/>
              <a:t>27</a:t>
            </a:fld>
            <a:r>
              <a:rPr lang="en-US" altLang="en-US" sz="1200"/>
              <a:t> </a:t>
            </a:r>
          </a:p>
        </p:txBody>
      </p:sp>
      <p:sp>
        <p:nvSpPr>
          <p:cNvPr id="56323"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56324" name="Rectangle 2"/>
          <p:cNvSpPr>
            <a:spLocks noRot="1" noChangeAspect="1" noChangeArrowheads="1" noTextEdit="1"/>
          </p:cNvSpPr>
          <p:nvPr>
            <p:ph type="sldImg"/>
          </p:nvPr>
        </p:nvSpPr>
        <p:spPr>
          <a:xfrm>
            <a:off x="1970088" y="839788"/>
            <a:ext cx="4670425" cy="3503612"/>
          </a:xfrm>
          <a:ln/>
        </p:spPr>
      </p:sp>
      <p:sp>
        <p:nvSpPr>
          <p:cNvPr id="56325"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UX Evaluation</a:t>
            </a:r>
          </a:p>
          <a:p>
            <a:r>
              <a:rPr lang="en-US" altLang="en-US" smtClean="0"/>
              <a:t>Evaluation is integral to the design process. It collects information about users’ or potential users’ experiences when interacting with a prototype, computer system, a component of a computer system, or a design artifact, e.g. screen sketch, in order to improve its design. It focuses on both the usability of the system, e.g. how easy it is to learn and to use, and on the users’ experience when interacting with the system, e.g. how satisfying, enjoyable, or motivating the interaction is.</a:t>
            </a:r>
            <a:br>
              <a:rPr lang="en-US" altLang="en-US" smtClean="0"/>
            </a:br>
            <a:endParaRPr lang="en-US" altLang="en-US" b="1" smtClean="0"/>
          </a:p>
        </p:txBody>
      </p:sp>
      <p:sp>
        <p:nvSpPr>
          <p:cNvPr id="56326"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1829784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EBEB738A-D2E7-46E6-AFBA-52345E17B29C}" type="slidenum">
              <a:rPr lang="en-US" altLang="en-US" sz="1000"/>
              <a:pPr algn="r" eaLnBrk="1" hangingPunct="1"/>
              <a:t>28</a:t>
            </a:fld>
            <a:r>
              <a:rPr lang="en-US" altLang="en-US" sz="1200"/>
              <a:t> </a:t>
            </a:r>
          </a:p>
        </p:txBody>
      </p:sp>
      <p:sp>
        <p:nvSpPr>
          <p:cNvPr id="57347"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57348" name="Rectangle 2"/>
          <p:cNvSpPr>
            <a:spLocks noRot="1" noChangeAspect="1" noChangeArrowheads="1" noTextEdit="1"/>
          </p:cNvSpPr>
          <p:nvPr>
            <p:ph type="sldImg"/>
          </p:nvPr>
        </p:nvSpPr>
        <p:spPr>
          <a:xfrm>
            <a:off x="1970088" y="839788"/>
            <a:ext cx="4670425" cy="3503612"/>
          </a:xfrm>
          <a:ln/>
        </p:spPr>
      </p:sp>
      <p:sp>
        <p:nvSpPr>
          <p:cNvPr id="5734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These are the various methods for Evaluation.</a:t>
            </a:r>
          </a:p>
          <a:p>
            <a:pPr>
              <a:buFontTx/>
              <a:buChar char="•"/>
            </a:pPr>
            <a:r>
              <a:rPr lang="en-US" altLang="en-US" smtClean="0"/>
              <a:t>Lab based testing</a:t>
            </a:r>
          </a:p>
          <a:p>
            <a:pPr>
              <a:buFontTx/>
              <a:buChar char="•"/>
            </a:pPr>
            <a:r>
              <a:rPr lang="en-US" altLang="en-US" smtClean="0"/>
              <a:t>Remote based testing</a:t>
            </a:r>
          </a:p>
          <a:p>
            <a:pPr>
              <a:buFontTx/>
              <a:buChar char="•"/>
            </a:pPr>
            <a:r>
              <a:rPr lang="en-US" altLang="en-US" smtClean="0"/>
              <a:t>Heuristic Evaluation </a:t>
            </a:r>
          </a:p>
          <a:p>
            <a:pPr>
              <a:buFontTx/>
              <a:buChar char="•"/>
            </a:pPr>
            <a:r>
              <a:rPr lang="en-US" altLang="en-US" smtClean="0"/>
              <a:t>Design Audits</a:t>
            </a:r>
          </a:p>
          <a:p>
            <a:pPr>
              <a:buFontTx/>
              <a:buChar char="•"/>
            </a:pPr>
            <a:r>
              <a:rPr lang="en-US" altLang="en-US" smtClean="0"/>
              <a:t>Expert Reviews</a:t>
            </a:r>
          </a:p>
          <a:p>
            <a:pPr>
              <a:buFontTx/>
              <a:buChar char="•"/>
            </a:pPr>
            <a:r>
              <a:rPr lang="en-US" altLang="en-US" smtClean="0"/>
              <a:t>Eye Gaze Trekking</a:t>
            </a:r>
          </a:p>
          <a:p>
            <a:pPr>
              <a:buFontTx/>
              <a:buChar char="•"/>
            </a:pPr>
            <a:r>
              <a:rPr lang="en-US" altLang="en-US" smtClean="0"/>
              <a:t>Accessibility test</a:t>
            </a:r>
          </a:p>
          <a:p>
            <a:pPr>
              <a:buFontTx/>
              <a:buChar char="•"/>
            </a:pPr>
            <a:endParaRPr lang="en-US" altLang="en-US" smtClean="0"/>
          </a:p>
        </p:txBody>
      </p:sp>
      <p:sp>
        <p:nvSpPr>
          <p:cNvPr id="57350"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2295151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62B5AE22-C5F9-48CB-9C45-F12FCD0AE6D5}" type="slidenum">
              <a:rPr lang="en-US" altLang="en-US" sz="1000"/>
              <a:pPr algn="r" eaLnBrk="1" hangingPunct="1"/>
              <a:t>29</a:t>
            </a:fld>
            <a:r>
              <a:rPr lang="en-US" altLang="en-US" sz="1200"/>
              <a:t> </a:t>
            </a:r>
          </a:p>
        </p:txBody>
      </p:sp>
      <p:sp>
        <p:nvSpPr>
          <p:cNvPr id="58371"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58372" name="Rectangle 2"/>
          <p:cNvSpPr>
            <a:spLocks noRot="1" noChangeAspect="1" noChangeArrowheads="1" noTextEdit="1"/>
          </p:cNvSpPr>
          <p:nvPr>
            <p:ph type="sldImg"/>
          </p:nvPr>
        </p:nvSpPr>
        <p:spPr>
          <a:xfrm>
            <a:off x="1970088" y="839788"/>
            <a:ext cx="4670425" cy="3503612"/>
          </a:xfrm>
          <a:ln/>
        </p:spPr>
      </p:sp>
      <p:sp>
        <p:nvSpPr>
          <p:cNvPr id="58373"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This describes a step by step process to conduct a Usability test, </a:t>
            </a:r>
          </a:p>
          <a:p>
            <a:endParaRPr lang="en-US" altLang="en-US" smtClean="0"/>
          </a:p>
          <a:p>
            <a:r>
              <a:rPr lang="en-US" altLang="en-US" b="1" smtClean="0"/>
              <a:t>Develop a Usability Test Plan</a:t>
            </a:r>
          </a:p>
          <a:p>
            <a:pPr marL="742950" lvl="1" indent="-285750"/>
            <a:r>
              <a:rPr lang="en-US" altLang="en-US" smtClean="0"/>
              <a:t>Scope, Purpose, Schedule &amp; Location, Recruiting Participants, Metrics, Roles </a:t>
            </a:r>
          </a:p>
          <a:p>
            <a:r>
              <a:rPr lang="en-US" altLang="en-US" b="1" smtClean="0"/>
              <a:t>Preparation and Usability Testing</a:t>
            </a:r>
          </a:p>
          <a:p>
            <a:pPr marL="742950" lvl="1" indent="-285750"/>
            <a:r>
              <a:rPr lang="en-US" altLang="en-US" smtClean="0"/>
              <a:t>Creating task scenarios, Test setup, Conduct Usability Test, Create metrics</a:t>
            </a:r>
          </a:p>
          <a:p>
            <a:r>
              <a:rPr lang="en-US" altLang="en-US" b="1" smtClean="0"/>
              <a:t>Data analysis and reports</a:t>
            </a:r>
          </a:p>
          <a:p>
            <a:pPr marL="742950" lvl="1" indent="-285750"/>
            <a:r>
              <a:rPr lang="en-US" altLang="en-US" smtClean="0"/>
              <a:t>Quantitative/Qualitative data, Reporting critical results, Findings and recommendations</a:t>
            </a:r>
          </a:p>
          <a:p>
            <a:endParaRPr lang="en-US" altLang="en-US" smtClean="0"/>
          </a:p>
        </p:txBody>
      </p:sp>
      <p:sp>
        <p:nvSpPr>
          <p:cNvPr id="58374"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154527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2024063" y="688975"/>
            <a:ext cx="4608512" cy="3455988"/>
          </a:xfrm>
          <a:ln/>
        </p:spPr>
      </p:sp>
      <p:sp>
        <p:nvSpPr>
          <p:cNvPr id="19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61367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49004B5A-734F-4BA8-A88C-3AFCD004A01F}" type="slidenum">
              <a:rPr lang="en-US" altLang="en-US" sz="1000"/>
              <a:pPr algn="r" eaLnBrk="1" hangingPunct="1"/>
              <a:t>30</a:t>
            </a:fld>
            <a:r>
              <a:rPr lang="en-US" altLang="en-US" sz="1200"/>
              <a:t> </a:t>
            </a:r>
          </a:p>
        </p:txBody>
      </p:sp>
      <p:sp>
        <p:nvSpPr>
          <p:cNvPr id="59395"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59396" name="Rectangle 2"/>
          <p:cNvSpPr>
            <a:spLocks noRot="1" noChangeAspect="1" noChangeArrowheads="1" noTextEdit="1"/>
          </p:cNvSpPr>
          <p:nvPr>
            <p:ph type="sldImg"/>
          </p:nvPr>
        </p:nvSpPr>
        <p:spPr>
          <a:xfrm>
            <a:off x="1970088" y="839788"/>
            <a:ext cx="4670425" cy="3503612"/>
          </a:xfrm>
          <a:ln/>
        </p:spPr>
      </p:sp>
      <p:sp>
        <p:nvSpPr>
          <p:cNvPr id="59397"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This is the list of various UX Evaluation tools used in UX team like Morae, UserVUE for Usability studies and Microsoft office to generate reports.</a:t>
            </a:r>
          </a:p>
        </p:txBody>
      </p:sp>
      <p:sp>
        <p:nvSpPr>
          <p:cNvPr id="59398"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2706965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a:bodyPr>
          <a:lstStyle/>
          <a:p>
            <a:r>
              <a:rPr lang="en-US" sz="1000" b="1" i="0" kern="1200" dirty="0" smtClean="0">
                <a:solidFill>
                  <a:schemeClr val="tx1"/>
                </a:solidFill>
                <a:effectLst/>
                <a:latin typeface="Arial" panose="020B0604020202020204" pitchFamily="34" charset="0"/>
                <a:ea typeface="+mn-ea"/>
                <a:cs typeface="Arial" pitchFamily="34" charset="0"/>
              </a:rPr>
              <a:t>Unable to see.</a:t>
            </a:r>
            <a:r>
              <a:rPr lang="en-US" sz="1000" b="0" i="0" kern="1200" dirty="0" smtClean="0">
                <a:solidFill>
                  <a:schemeClr val="tx1"/>
                </a:solidFill>
                <a:effectLst/>
                <a:latin typeface="Arial" panose="020B0604020202020204" pitchFamily="34" charset="0"/>
                <a:ea typeface="+mn-ea"/>
                <a:cs typeface="Arial" pitchFamily="34" charset="0"/>
              </a:rPr>
              <a:t>  Individuals who are blind use either audible output (products called </a:t>
            </a:r>
            <a:r>
              <a:rPr lang="en-US" sz="1000" b="0" i="1" kern="1200" dirty="0" smtClean="0">
                <a:solidFill>
                  <a:schemeClr val="tx1"/>
                </a:solidFill>
                <a:effectLst/>
                <a:latin typeface="Arial" panose="020B0604020202020204" pitchFamily="34" charset="0"/>
                <a:ea typeface="+mn-ea"/>
                <a:cs typeface="Arial" pitchFamily="34" charset="0"/>
              </a:rPr>
              <a:t>screen readers</a:t>
            </a:r>
            <a:r>
              <a:rPr lang="en-US" sz="1000" b="0" i="0" kern="1200" dirty="0" smtClean="0">
                <a:solidFill>
                  <a:schemeClr val="tx1"/>
                </a:solidFill>
                <a:effectLst/>
                <a:latin typeface="Arial" panose="020B0604020202020204" pitchFamily="34" charset="0"/>
                <a:ea typeface="+mn-ea"/>
                <a:cs typeface="Arial" pitchFamily="34" charset="0"/>
              </a:rPr>
              <a:t> that read web content using synthesized speech) or tactile output (a refreshable Braille device).</a:t>
            </a:r>
          </a:p>
          <a:p>
            <a:r>
              <a:rPr lang="en-US" sz="1000" b="1" i="0" kern="1200" dirty="0" smtClean="0">
                <a:solidFill>
                  <a:schemeClr val="tx1"/>
                </a:solidFill>
                <a:effectLst/>
                <a:latin typeface="Arial" panose="020B0604020202020204" pitchFamily="34" charset="0"/>
                <a:ea typeface="+mn-ea"/>
                <a:cs typeface="Arial" pitchFamily="34" charset="0"/>
              </a:rPr>
              <a:t>Has dyslexia.</a:t>
            </a:r>
            <a:r>
              <a:rPr lang="en-US" sz="1000" b="0" i="0" kern="1200" dirty="0" smtClean="0">
                <a:solidFill>
                  <a:schemeClr val="tx1"/>
                </a:solidFill>
                <a:effectLst/>
                <a:latin typeface="Arial" panose="020B0604020202020204" pitchFamily="34" charset="0"/>
                <a:ea typeface="+mn-ea"/>
                <a:cs typeface="Arial" pitchFamily="34" charset="0"/>
              </a:rPr>
              <a:t> Individuals with learning disabilities such as dyslexia may also use audible output, along with software that highlights words or phrases as they’re read aloud using synthesized speech.</a:t>
            </a:r>
          </a:p>
          <a:p>
            <a:r>
              <a:rPr lang="en-US" sz="1000" b="1" i="0" kern="1200" dirty="0" smtClean="0">
                <a:solidFill>
                  <a:schemeClr val="tx1"/>
                </a:solidFill>
                <a:effectLst/>
                <a:latin typeface="Arial" panose="020B0604020202020204" pitchFamily="34" charset="0"/>
                <a:ea typeface="+mn-ea"/>
                <a:cs typeface="Arial" pitchFamily="34" charset="0"/>
              </a:rPr>
              <a:t>Has low vision.</a:t>
            </a:r>
            <a:r>
              <a:rPr lang="en-US" sz="1000" b="0" i="0" kern="1200" dirty="0" smtClean="0">
                <a:solidFill>
                  <a:schemeClr val="tx1"/>
                </a:solidFill>
                <a:effectLst/>
                <a:latin typeface="Arial" panose="020B0604020202020204" pitchFamily="34" charset="0"/>
                <a:ea typeface="+mn-ea"/>
                <a:cs typeface="Arial" pitchFamily="34" charset="0"/>
              </a:rPr>
              <a:t> Individuals with low vision may use screen magnification software that allows them to zoom into all or a portion of the visual screen. Many others with less-than-perfect eyesight may enlarge the font on websites using standard browser functions, such as Ctrl + in Windows browsers or Command + in Mac browsers.</a:t>
            </a:r>
          </a:p>
          <a:p>
            <a:r>
              <a:rPr lang="en-US" sz="1000" b="1" i="0" kern="1200" dirty="0" smtClean="0">
                <a:solidFill>
                  <a:schemeClr val="tx1"/>
                </a:solidFill>
                <a:effectLst/>
                <a:latin typeface="Arial" panose="020B0604020202020204" pitchFamily="34" charset="0"/>
                <a:ea typeface="+mn-ea"/>
                <a:cs typeface="Arial" pitchFamily="34" charset="0"/>
              </a:rPr>
              <a:t>Has a physical disability.</a:t>
            </a:r>
            <a:r>
              <a:rPr lang="en-US" sz="1000" b="0" i="0" kern="1200" dirty="0" smtClean="0">
                <a:solidFill>
                  <a:schemeClr val="tx1"/>
                </a:solidFill>
                <a:effectLst/>
                <a:latin typeface="Arial" panose="020B0604020202020204" pitchFamily="34" charset="0"/>
                <a:ea typeface="+mn-ea"/>
                <a:cs typeface="Arial" pitchFamily="34" charset="0"/>
              </a:rPr>
              <a:t> Individuals with physical disabilities that effect their use of hands may be unable to use a mouse, and instead may rely exclusively on keyboard or use assistive technologies such as speech recognition, head pointers, mouth sticks, or eye-gaze tracking systems.</a:t>
            </a:r>
          </a:p>
          <a:p>
            <a:r>
              <a:rPr lang="en-US" sz="1000" b="1" i="0" kern="1200" dirty="0" smtClean="0">
                <a:solidFill>
                  <a:schemeClr val="tx1"/>
                </a:solidFill>
                <a:effectLst/>
                <a:latin typeface="Arial" panose="020B0604020202020204" pitchFamily="34" charset="0"/>
                <a:ea typeface="+mn-ea"/>
                <a:cs typeface="Arial" pitchFamily="34" charset="0"/>
              </a:rPr>
              <a:t>Unable to hear.</a:t>
            </a:r>
            <a:r>
              <a:rPr lang="en-US" sz="1000" b="0" i="0" kern="1200" dirty="0" smtClean="0">
                <a:solidFill>
                  <a:schemeClr val="tx1"/>
                </a:solidFill>
                <a:effectLst/>
                <a:latin typeface="Arial" panose="020B0604020202020204" pitchFamily="34" charset="0"/>
                <a:ea typeface="+mn-ea"/>
                <a:cs typeface="Arial" pitchFamily="34" charset="0"/>
              </a:rPr>
              <a:t> Individuals who are deaf or hard of hearing are unable to access audio content, so video needs to be captioned and audio needs be transcribed.</a:t>
            </a:r>
          </a:p>
          <a:p>
            <a:r>
              <a:rPr lang="en-US" sz="1000" b="1" i="0" kern="1200" dirty="0" smtClean="0">
                <a:solidFill>
                  <a:schemeClr val="tx1"/>
                </a:solidFill>
                <a:effectLst/>
                <a:latin typeface="Arial" panose="020B0604020202020204" pitchFamily="34" charset="0"/>
                <a:ea typeface="+mn-ea"/>
                <a:cs typeface="Arial" pitchFamily="34" charset="0"/>
              </a:rPr>
              <a:t>Using a mobile device.</a:t>
            </a:r>
            <a:r>
              <a:rPr lang="en-US" sz="1000" b="0" i="0" kern="1200" dirty="0" smtClean="0">
                <a:solidFill>
                  <a:schemeClr val="tx1"/>
                </a:solidFill>
                <a:effectLst/>
                <a:latin typeface="Arial" panose="020B0604020202020204" pitchFamily="34" charset="0"/>
                <a:ea typeface="+mn-ea"/>
                <a:cs typeface="Arial" pitchFamily="34" charset="0"/>
              </a:rPr>
              <a:t> Individuals who are accessing the web using a compact mobile device such as a phone face accessibility barriers, just like individuals with disabilities do. They’re using a small screen and may need to zoom in or increase the font size, and they are likely to be using a touch interface rather than a mouse. Also, Apple’s iPhone and iPad do not support Adobe Flash.</a:t>
            </a:r>
          </a:p>
          <a:p>
            <a:r>
              <a:rPr lang="en-US" sz="1000" b="1" i="0" kern="1200" dirty="0" smtClean="0">
                <a:solidFill>
                  <a:schemeClr val="tx1"/>
                </a:solidFill>
                <a:effectLst/>
                <a:latin typeface="Arial" panose="020B0604020202020204" pitchFamily="34" charset="0"/>
                <a:ea typeface="+mn-ea"/>
                <a:cs typeface="Arial" pitchFamily="34" charset="0"/>
              </a:rPr>
              <a:t>Limited bandwidth. </a:t>
            </a:r>
            <a:r>
              <a:rPr lang="en-US" sz="1000" b="0" i="0" kern="1200" dirty="0" smtClean="0">
                <a:solidFill>
                  <a:schemeClr val="tx1"/>
                </a:solidFill>
                <a:effectLst/>
                <a:latin typeface="Arial" panose="020B0604020202020204" pitchFamily="34" charset="0"/>
                <a:ea typeface="+mn-ea"/>
                <a:cs typeface="Arial" pitchFamily="34" charset="0"/>
              </a:rPr>
              <a:t>Indiv</a:t>
            </a:r>
            <a:r>
              <a:rPr lang="en-US" sz="1000" b="1" i="0" kern="1200" dirty="0" smtClean="0">
                <a:solidFill>
                  <a:schemeClr val="tx1"/>
                </a:solidFill>
                <a:effectLst/>
                <a:latin typeface="Arial" panose="020B0604020202020204" pitchFamily="34" charset="0"/>
                <a:ea typeface="+mn-ea"/>
                <a:cs typeface="Arial" pitchFamily="34" charset="0"/>
              </a:rPr>
              <a:t>i</a:t>
            </a:r>
            <a:r>
              <a:rPr lang="en-US" sz="1000" b="0" i="0" kern="1200" dirty="0" smtClean="0">
                <a:solidFill>
                  <a:schemeClr val="tx1"/>
                </a:solidFill>
                <a:effectLst/>
                <a:latin typeface="Arial" panose="020B0604020202020204" pitchFamily="34" charset="0"/>
                <a:ea typeface="+mn-ea"/>
                <a:cs typeface="Arial" pitchFamily="34" charset="0"/>
              </a:rPr>
              <a:t>duals may be on slow Internet connections if they’re located in a rural area or lack the financial resources to access high-speed Internet. These users benefit from pages that load quickly (use graphics sparingly) and transcripts for video.</a:t>
            </a:r>
          </a:p>
          <a:p>
            <a:r>
              <a:rPr lang="en-US" sz="1000" b="1" i="0" kern="1200" dirty="0" smtClean="0">
                <a:solidFill>
                  <a:schemeClr val="tx1"/>
                </a:solidFill>
                <a:effectLst/>
                <a:latin typeface="Arial" panose="020B0604020202020204" pitchFamily="34" charset="0"/>
                <a:ea typeface="+mn-ea"/>
                <a:cs typeface="Arial" pitchFamily="34" charset="0"/>
              </a:rPr>
              <a:t>Limited time.</a:t>
            </a:r>
            <a:r>
              <a:rPr lang="en-US" sz="1000" b="0" i="0" kern="1200" dirty="0" smtClean="0">
                <a:solidFill>
                  <a:schemeClr val="tx1"/>
                </a:solidFill>
                <a:effectLst/>
                <a:latin typeface="Arial" panose="020B0604020202020204" pitchFamily="34" charset="0"/>
                <a:ea typeface="+mn-ea"/>
                <a:cs typeface="Arial" pitchFamily="34" charset="0"/>
              </a:rPr>
              <a:t> Very busy individuals may have too little time to watch an entire video or audio recording, but can quickly access its content if a transcript is available. </a:t>
            </a:r>
          </a:p>
          <a:p>
            <a:endParaRPr lang="en-US" dirty="0"/>
          </a:p>
        </p:txBody>
      </p:sp>
    </p:spTree>
    <p:extLst>
      <p:ext uri="{BB962C8B-B14F-4D97-AF65-F5344CB8AC3E}">
        <p14:creationId xmlns:p14="http://schemas.microsoft.com/office/powerpoint/2010/main" val="2190717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Arial" panose="020B0604020202020204" pitchFamily="34" charset="0"/>
                <a:ea typeface="+mn-ea"/>
                <a:cs typeface="Arial" pitchFamily="34" charset="0"/>
              </a:rPr>
              <a:t>Validate your HTML.</a:t>
            </a:r>
            <a:r>
              <a:rPr lang="en-US" sz="1000" b="0" i="0" kern="1200" dirty="0" smtClean="0">
                <a:solidFill>
                  <a:schemeClr val="tx1"/>
                </a:solidFill>
                <a:effectLst/>
                <a:latin typeface="Arial" panose="020B0604020202020204" pitchFamily="34" charset="0"/>
                <a:ea typeface="+mn-ea"/>
                <a:cs typeface="Arial" pitchFamily="34" charset="0"/>
              </a:rPr>
              <a:t> If HTML is used incorrectly, assistive technology can have problems interpreting the page content, which can result in access problems for users. Use an </a:t>
            </a:r>
            <a:r>
              <a:rPr lang="en-US" sz="1000" b="0" i="0" u="none" strike="noStrike" kern="1200" dirty="0" smtClean="0">
                <a:solidFill>
                  <a:schemeClr val="tx1"/>
                </a:solidFill>
                <a:effectLst/>
                <a:latin typeface="Arial" panose="020B0604020202020204" pitchFamily="34" charset="0"/>
                <a:ea typeface="+mn-ea"/>
                <a:cs typeface="Arial" pitchFamily="34" charset="0"/>
              </a:rPr>
              <a:t>HTML validator</a:t>
            </a:r>
            <a:r>
              <a:rPr lang="en-US" sz="1000" b="0" i="0" kern="1200" dirty="0" smtClean="0">
                <a:solidFill>
                  <a:schemeClr val="tx1"/>
                </a:solidFill>
                <a:effectLst/>
                <a:latin typeface="Arial" panose="020B0604020202020204" pitchFamily="34" charset="0"/>
                <a:ea typeface="+mn-ea"/>
                <a:cs typeface="Arial" pitchFamily="34" charset="0"/>
              </a:rPr>
              <a:t> to check your code.</a:t>
            </a:r>
          </a:p>
          <a:p>
            <a:r>
              <a:rPr lang="en-US" sz="1000" b="1" i="0" kern="1200" dirty="0" smtClean="0">
                <a:solidFill>
                  <a:schemeClr val="tx1"/>
                </a:solidFill>
                <a:effectLst/>
                <a:latin typeface="Arial" panose="020B0604020202020204" pitchFamily="34" charset="0"/>
                <a:ea typeface="+mn-ea"/>
                <a:cs typeface="Arial" pitchFamily="34" charset="0"/>
              </a:rPr>
              <a:t>Test with a keyboard.</a:t>
            </a:r>
            <a:r>
              <a:rPr lang="en-US" sz="1000" b="0" i="0" kern="1200" dirty="0" smtClean="0">
                <a:solidFill>
                  <a:schemeClr val="tx1"/>
                </a:solidFill>
                <a:effectLst/>
                <a:latin typeface="Arial" panose="020B0604020202020204" pitchFamily="34" charset="0"/>
                <a:ea typeface="+mn-ea"/>
                <a:cs typeface="Arial" pitchFamily="34" charset="0"/>
              </a:rPr>
              <a:t> Set your mouse aside and use the tab key to navigate through your web pages. You should be able to access all interactive features (e.g., menus, links, form fields, buttons, controls) and operate them by pressing Enter, space, arrow keys or other intuitive keystrokes. If you are unable to access some of your site’s features, your site is likely to have accessibility problems.</a:t>
            </a:r>
          </a:p>
          <a:p>
            <a:r>
              <a:rPr lang="en-US" sz="1000" b="1" i="0" kern="1200" dirty="0" smtClean="0">
                <a:solidFill>
                  <a:schemeClr val="tx1"/>
                </a:solidFill>
                <a:effectLst/>
                <a:latin typeface="Arial" panose="020B0604020202020204" pitchFamily="34" charset="0"/>
                <a:ea typeface="+mn-ea"/>
                <a:cs typeface="Arial" pitchFamily="34" charset="0"/>
              </a:rPr>
              <a:t>Use an accessibility checker. </a:t>
            </a:r>
            <a:r>
              <a:rPr lang="en-US" sz="1000" b="0" i="0" kern="1200" dirty="0" smtClean="0">
                <a:solidFill>
                  <a:schemeClr val="tx1"/>
                </a:solidFill>
                <a:effectLst/>
                <a:latin typeface="Arial" panose="020B0604020202020204" pitchFamily="34" charset="0"/>
                <a:ea typeface="+mn-ea"/>
                <a:cs typeface="Arial" pitchFamily="34" charset="0"/>
              </a:rPr>
              <a:t>There are several free online tools that will check your web pages for accessibility.  See our </a:t>
            </a:r>
            <a:r>
              <a:rPr lang="en-US" sz="1000" b="0" i="0" u="none" strike="noStrike" kern="1200" dirty="0" smtClean="0">
                <a:solidFill>
                  <a:schemeClr val="tx1"/>
                </a:solidFill>
                <a:effectLst/>
                <a:latin typeface="Arial" panose="020B0604020202020204" pitchFamily="34" charset="0"/>
                <a:ea typeface="+mn-ea"/>
                <a:cs typeface="Arial" pitchFamily="34" charset="0"/>
              </a:rPr>
              <a:t>Tools and Resources</a:t>
            </a:r>
            <a:r>
              <a:rPr lang="en-US" sz="1000" b="0" i="0" kern="1200" dirty="0" smtClean="0">
                <a:solidFill>
                  <a:schemeClr val="tx1"/>
                </a:solidFill>
                <a:effectLst/>
                <a:latin typeface="Arial" panose="020B0604020202020204" pitchFamily="34" charset="0"/>
                <a:ea typeface="+mn-ea"/>
                <a:cs typeface="Arial" pitchFamily="34" charset="0"/>
              </a:rPr>
              <a:t> page for an annotated list. Also, the UW has an enterprise license for </a:t>
            </a:r>
            <a:r>
              <a:rPr lang="en-US" sz="1000" b="0" i="0" u="none" strike="noStrike" kern="1200" dirty="0" err="1" smtClean="0">
                <a:solidFill>
                  <a:schemeClr val="tx1"/>
                </a:solidFill>
                <a:effectLst/>
                <a:latin typeface="Arial" panose="020B0604020202020204" pitchFamily="34" charset="0"/>
                <a:ea typeface="+mn-ea"/>
                <a:cs typeface="Arial" pitchFamily="34" charset="0"/>
              </a:rPr>
              <a:t>Siteimprove</a:t>
            </a:r>
            <a:r>
              <a:rPr lang="en-US" sz="1000" b="0" i="0" kern="1200" dirty="0" smtClean="0">
                <a:solidFill>
                  <a:schemeClr val="tx1"/>
                </a:solidFill>
                <a:effectLst/>
                <a:latin typeface="Arial" panose="020B0604020202020204" pitchFamily="34" charset="0"/>
                <a:ea typeface="+mn-ea"/>
                <a:cs typeface="Arial" pitchFamily="34" charset="0"/>
              </a:rPr>
              <a:t>, a powerful tool that scans your site at regular intervals for broken links, spelling errors, and accessibility problems. More information on </a:t>
            </a:r>
            <a:r>
              <a:rPr lang="en-US" sz="1000" b="0" i="0" kern="1200" dirty="0" err="1" smtClean="0">
                <a:solidFill>
                  <a:schemeClr val="tx1"/>
                </a:solidFill>
                <a:effectLst/>
                <a:latin typeface="Arial" panose="020B0604020202020204" pitchFamily="34" charset="0"/>
                <a:ea typeface="+mn-ea"/>
                <a:cs typeface="Arial" pitchFamily="34" charset="0"/>
              </a:rPr>
              <a:t>Siteimprove</a:t>
            </a:r>
            <a:r>
              <a:rPr lang="en-US" sz="1000" b="0" i="0" kern="1200" dirty="0" smtClean="0">
                <a:solidFill>
                  <a:schemeClr val="tx1"/>
                </a:solidFill>
                <a:effectLst/>
                <a:latin typeface="Arial" panose="020B0604020202020204" pitchFamily="34" charset="0"/>
                <a:ea typeface="+mn-ea"/>
                <a:cs typeface="Arial" pitchFamily="34" charset="0"/>
              </a:rPr>
              <a:t> will be added to this site soon.</a:t>
            </a:r>
          </a:p>
          <a:p>
            <a:r>
              <a:rPr lang="en-US" sz="1000" b="1" i="0" kern="1200" dirty="0" smtClean="0">
                <a:solidFill>
                  <a:schemeClr val="tx1"/>
                </a:solidFill>
                <a:effectLst/>
                <a:latin typeface="Arial" panose="020B0604020202020204" pitchFamily="34" charset="0"/>
                <a:ea typeface="+mn-ea"/>
                <a:cs typeface="Arial" pitchFamily="34" charset="0"/>
              </a:rPr>
              <a:t>Test with users.</a:t>
            </a:r>
            <a:r>
              <a:rPr lang="en-US" sz="1000" b="0" i="0" kern="1200" dirty="0" smtClean="0">
                <a:solidFill>
                  <a:schemeClr val="tx1"/>
                </a:solidFill>
                <a:effectLst/>
                <a:latin typeface="Arial" panose="020B0604020202020204" pitchFamily="34" charset="0"/>
                <a:ea typeface="+mn-ea"/>
                <a:cs typeface="Arial" pitchFamily="34" charset="0"/>
              </a:rPr>
              <a:t> The UW’s Laboratory for Usability Testing and Evaluation (</a:t>
            </a:r>
            <a:r>
              <a:rPr lang="en-US" sz="1000" b="0" i="0" u="none" strike="noStrike" kern="1200" dirty="0" smtClean="0">
                <a:solidFill>
                  <a:schemeClr val="tx1"/>
                </a:solidFill>
                <a:effectLst/>
                <a:latin typeface="Arial" panose="020B0604020202020204" pitchFamily="34" charset="0"/>
                <a:ea typeface="+mn-ea"/>
                <a:cs typeface="Arial" pitchFamily="34" charset="0"/>
                <a:hlinkClick r:id="rId3"/>
              </a:rPr>
              <a:t>LUTE</a:t>
            </a:r>
            <a:r>
              <a:rPr lang="en-US" sz="1000" b="0" i="0" kern="1200" dirty="0" smtClean="0">
                <a:solidFill>
                  <a:schemeClr val="tx1"/>
                </a:solidFill>
                <a:effectLst/>
                <a:latin typeface="Arial" panose="020B0604020202020204" pitchFamily="34" charset="0"/>
                <a:ea typeface="+mn-ea"/>
                <a:cs typeface="Arial" pitchFamily="34" charset="0"/>
              </a:rPr>
              <a:t>) provides a controlled setting for conducting usability tests, and is available by reservation to the UW community. You could also test your site less formally by simply recruiting and observe users as they interact with your site. To test for accessibility, recruit users who have a variety of skill levels and characteristics, such as those listed below under the heading </a:t>
            </a:r>
            <a:r>
              <a:rPr lang="en-US" sz="1000" b="0" i="1" kern="1200" dirty="0" smtClean="0">
                <a:solidFill>
                  <a:schemeClr val="tx1"/>
                </a:solidFill>
                <a:effectLst/>
                <a:latin typeface="Arial" panose="020B0604020202020204" pitchFamily="34" charset="0"/>
                <a:ea typeface="+mn-ea"/>
                <a:cs typeface="Arial" pitchFamily="34" charset="0"/>
              </a:rPr>
              <a:t>What Is Accessibility?</a:t>
            </a:r>
            <a:endParaRPr lang="en-US" sz="1000" b="0" i="0" kern="1200" dirty="0" smtClean="0">
              <a:solidFill>
                <a:schemeClr val="tx1"/>
              </a:solidFill>
              <a:effectLst/>
              <a:latin typeface="Arial" panose="020B0604020202020204" pitchFamily="34" charset="0"/>
              <a:ea typeface="+mn-ea"/>
              <a:cs typeface="Arial" pitchFamily="34" charset="0"/>
            </a:endParaRPr>
          </a:p>
          <a:p>
            <a:r>
              <a:rPr lang="en-US" sz="1000" b="1" i="0" kern="1200" dirty="0" smtClean="0">
                <a:solidFill>
                  <a:schemeClr val="tx1"/>
                </a:solidFill>
                <a:effectLst/>
                <a:latin typeface="Arial" panose="020B0604020202020204" pitchFamily="34" charset="0"/>
                <a:ea typeface="+mn-ea"/>
                <a:cs typeface="Arial" pitchFamily="34" charset="0"/>
              </a:rPr>
              <a:t>Ask for help</a:t>
            </a:r>
            <a:r>
              <a:rPr lang="en-US" sz="1000" b="0" i="0" kern="1200" dirty="0" smtClean="0">
                <a:solidFill>
                  <a:schemeClr val="tx1"/>
                </a:solidFill>
                <a:effectLst/>
                <a:latin typeface="Arial" panose="020B0604020202020204" pitchFamily="34" charset="0"/>
                <a:ea typeface="+mn-ea"/>
                <a:cs typeface="Arial" pitchFamily="34" charset="0"/>
              </a:rPr>
              <a:t>. The UW community is actively working toward the goal of full accessibility for all visitors to its websites. Since we’re all working together toward this goal, there are many in the community who are happy to help. </a:t>
            </a:r>
            <a:endParaRPr lang="en-US" dirty="0"/>
          </a:p>
        </p:txBody>
      </p:sp>
    </p:spTree>
    <p:extLst>
      <p:ext uri="{BB962C8B-B14F-4D97-AF65-F5344CB8AC3E}">
        <p14:creationId xmlns:p14="http://schemas.microsoft.com/office/powerpoint/2010/main" val="4043395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0415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http://webaim.org/standards/508/checklist for more</a:t>
            </a:r>
            <a:r>
              <a:rPr lang="en-US" baseline="0" dirty="0" smtClean="0"/>
              <a:t> about 508</a:t>
            </a:r>
            <a:endParaRPr lang="en-US" dirty="0"/>
          </a:p>
        </p:txBody>
      </p:sp>
    </p:spTree>
    <p:extLst>
      <p:ext uri="{BB962C8B-B14F-4D97-AF65-F5344CB8AC3E}">
        <p14:creationId xmlns:p14="http://schemas.microsoft.com/office/powerpoint/2010/main" val="740398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Rot="1" noChangeAspect="1" noChangeArrowheads="1" noTextEdit="1"/>
          </p:cNvSpPr>
          <p:nvPr>
            <p:ph type="sldImg"/>
          </p:nvPr>
        </p:nvSpPr>
        <p:spPr>
          <a:xfrm>
            <a:off x="1970088" y="839788"/>
            <a:ext cx="4670425" cy="3503612"/>
          </a:xfrm>
          <a:ln/>
        </p:spPr>
      </p:sp>
      <p:sp>
        <p:nvSpPr>
          <p:cNvPr id="6041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Add the notes here.</a:t>
            </a:r>
          </a:p>
        </p:txBody>
      </p:sp>
      <p:sp>
        <p:nvSpPr>
          <p:cNvPr id="60420" name="Text Box 4"/>
          <p:cNvSpPr txBox="1">
            <a:spLocks noChangeArrowheads="1"/>
          </p:cNvSpPr>
          <p:nvPr/>
        </p:nvSpPr>
        <p:spPr bwMode="auto">
          <a:xfrm>
            <a:off x="152400" y="1295400"/>
            <a:ext cx="167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Answers for the Review Questions:</a:t>
            </a:r>
          </a:p>
          <a:p>
            <a:pPr eaLnBrk="1" hangingPunct="1"/>
            <a:endParaRPr lang="en-US" altLang="en-US" sz="1000">
              <a:latin typeface="Trebuchet MS" panose="020B0603020202020204" pitchFamily="34" charset="0"/>
            </a:endParaRPr>
          </a:p>
        </p:txBody>
      </p:sp>
    </p:spTree>
    <p:extLst>
      <p:ext uri="{BB962C8B-B14F-4D97-AF65-F5344CB8AC3E}">
        <p14:creationId xmlns:p14="http://schemas.microsoft.com/office/powerpoint/2010/main" val="2951766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2024063" y="688975"/>
            <a:ext cx="4608512" cy="3455988"/>
          </a:xfrm>
          <a:ln/>
        </p:spPr>
      </p:sp>
      <p:sp>
        <p:nvSpPr>
          <p:cNvPr id="1955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32544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2024063" y="688975"/>
            <a:ext cx="4608512" cy="3455988"/>
          </a:xfrm>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2572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2024063" y="688975"/>
            <a:ext cx="4608512" cy="3455988"/>
          </a:xfrm>
          <a:ln/>
        </p:spPr>
      </p:sp>
      <p:sp>
        <p:nvSpPr>
          <p:cNvPr id="266243" name="Rectangle 3"/>
          <p:cNvSpPr>
            <a:spLocks noGrp="1" noChangeArrowheads="1"/>
          </p:cNvSpPr>
          <p:nvPr>
            <p:ph type="body" idx="1"/>
          </p:nvPr>
        </p:nvSpPr>
        <p:spPr/>
        <p:txBody>
          <a:bodyPr/>
          <a:lstStyle/>
          <a:p>
            <a:endParaRPr lang="en-US" dirty="0"/>
          </a:p>
        </p:txBody>
      </p:sp>
      <p:sp>
        <p:nvSpPr>
          <p:cNvPr id="266244" name="Text Box 4"/>
          <p:cNvSpPr txBox="1">
            <a:spLocks noChangeArrowheads="1"/>
          </p:cNvSpPr>
          <p:nvPr/>
        </p:nvSpPr>
        <p:spPr bwMode="auto">
          <a:xfrm>
            <a:off x="304800" y="1143001"/>
            <a:ext cx="1219200" cy="369332"/>
          </a:xfrm>
          <a:prstGeom prst="rect">
            <a:avLst/>
          </a:prstGeom>
          <a:noFill/>
          <a:ln w="9525">
            <a:noFill/>
            <a:miter lim="800000"/>
            <a:headEnd/>
            <a:tailEnd/>
          </a:ln>
          <a:effectLst/>
        </p:spPr>
        <p:txBody>
          <a:bodyPr>
            <a:spAutoFit/>
          </a:bodyPr>
          <a:lstStyle/>
          <a:p>
            <a:endParaRPr lang="en-US" dirty="0"/>
          </a:p>
        </p:txBody>
      </p:sp>
      <p:sp>
        <p:nvSpPr>
          <p:cNvPr id="266245" name="Text Box 5"/>
          <p:cNvSpPr txBox="1">
            <a:spLocks noChangeArrowheads="1"/>
          </p:cNvSpPr>
          <p:nvPr/>
        </p:nvSpPr>
        <p:spPr bwMode="auto">
          <a:xfrm>
            <a:off x="288927" y="1179514"/>
            <a:ext cx="1387475" cy="1463675"/>
          </a:xfrm>
          <a:prstGeom prst="rect">
            <a:avLst/>
          </a:prstGeom>
          <a:noFill/>
          <a:ln w="9525">
            <a:noFill/>
            <a:miter lim="800000"/>
            <a:headEnd/>
            <a:tailEnd/>
          </a:ln>
          <a:effectLst/>
        </p:spPr>
        <p:txBody>
          <a:bodyPr>
            <a:spAutoFit/>
          </a:bodyPr>
          <a:lstStyle/>
          <a:p>
            <a:r>
              <a:rPr lang="en-US" sz="1000" dirty="0"/>
              <a:t>Tell the participants that we are just briefly touching these topics for their general awareness purpose. Some of these topics have a separate training program of their own.</a:t>
            </a:r>
          </a:p>
        </p:txBody>
      </p:sp>
    </p:spTree>
    <p:extLst>
      <p:ext uri="{BB962C8B-B14F-4D97-AF65-F5344CB8AC3E}">
        <p14:creationId xmlns:p14="http://schemas.microsoft.com/office/powerpoint/2010/main" val="116870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xfrm>
            <a:off x="3886200" y="8534400"/>
            <a:ext cx="2743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Page XX-</a:t>
            </a:r>
            <a:fld id="{791FECA9-0AFC-4510-B3E0-71C391C4A2EA}" type="slidenum">
              <a:rPr lang="en-US" altLang="en-US" sz="1200"/>
              <a:pPr eaLnBrk="1" hangingPunct="1"/>
              <a:t>7</a:t>
            </a:fld>
            <a:r>
              <a:rPr lang="en-US" altLang="en-US" sz="1200"/>
              <a:t> </a:t>
            </a:r>
          </a:p>
        </p:txBody>
      </p:sp>
      <p:sp>
        <p:nvSpPr>
          <p:cNvPr id="35843" name="Rectangle 12"/>
          <p:cNvSpPr>
            <a:spLocks noGrp="1" noChangeArrowheads="1"/>
          </p:cNvSpPr>
          <p:nvPr>
            <p:ph type="hdr" sz="quarter"/>
          </p:nvPr>
        </p:nvSpPr>
        <p:spPr bwMode="auto">
          <a:xfrm>
            <a:off x="152400" y="228600"/>
            <a:ext cx="6477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35844" name="Rectangle 2"/>
          <p:cNvSpPr>
            <a:spLocks noRot="1" noChangeAspect="1" noChangeArrowheads="1" noTextEdit="1"/>
          </p:cNvSpPr>
          <p:nvPr>
            <p:ph type="sldImg"/>
          </p:nvPr>
        </p:nvSpPr>
        <p:spPr>
          <a:xfrm>
            <a:off x="1970088" y="839788"/>
            <a:ext cx="4670425" cy="3503612"/>
          </a:xfrm>
          <a:ln/>
        </p:spPr>
      </p:sp>
      <p:sp>
        <p:nvSpPr>
          <p:cNvPr id="35845"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What is Usability?</a:t>
            </a:r>
            <a:endParaRPr lang="en-US" altLang="en-US" smtClean="0"/>
          </a:p>
          <a:p>
            <a:r>
              <a:rPr lang="en-US" altLang="en-US" smtClean="0"/>
              <a:t>Usability means making human handled objects easier to use, and matching them more closely to user needs and their requirements. The object of use can be a software application, website, book, tools, machine, process, or anything a human interacts with.</a:t>
            </a:r>
          </a:p>
        </p:txBody>
      </p:sp>
      <p:sp>
        <p:nvSpPr>
          <p:cNvPr id="35846"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1016116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1AF1E23A-5078-4279-8395-111BFC00D9C7}" type="slidenum">
              <a:rPr lang="en-US" altLang="en-US" sz="1000"/>
              <a:pPr algn="r" eaLnBrk="1" hangingPunct="1"/>
              <a:t>8</a:t>
            </a:fld>
            <a:r>
              <a:rPr lang="en-US" altLang="en-US" sz="1200"/>
              <a:t> </a:t>
            </a:r>
          </a:p>
        </p:txBody>
      </p:sp>
      <p:sp>
        <p:nvSpPr>
          <p:cNvPr id="36867"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36868" name="Rectangle 2"/>
          <p:cNvSpPr>
            <a:spLocks noRot="1" noChangeAspect="1" noChangeArrowheads="1" noTextEdit="1"/>
          </p:cNvSpPr>
          <p:nvPr>
            <p:ph type="sldImg"/>
          </p:nvPr>
        </p:nvSpPr>
        <p:spPr>
          <a:xfrm>
            <a:off x="1970088" y="839788"/>
            <a:ext cx="4670425" cy="3503612"/>
          </a:xfrm>
          <a:ln/>
        </p:spPr>
      </p:sp>
      <p:sp>
        <p:nvSpPr>
          <p:cNvPr id="36869"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u="sng" smtClean="0"/>
              <a:t>Usability is about:</a:t>
            </a:r>
            <a:r>
              <a:rPr lang="en-US" altLang="en-US" smtClean="0"/>
              <a:t> </a:t>
            </a:r>
            <a:endParaRPr lang="en-US" altLang="en-US" b="1" smtClean="0"/>
          </a:p>
          <a:p>
            <a:r>
              <a:rPr lang="en-US" altLang="en-US" b="1" smtClean="0"/>
              <a:t>Effectiveness</a:t>
            </a:r>
            <a:r>
              <a:rPr lang="en-US" altLang="en-US" smtClean="0"/>
              <a:t> - can users complete tasks, achieve goals with the product, i.e. do what they want to do? </a:t>
            </a:r>
            <a:endParaRPr lang="en-US" altLang="en-US" b="1" smtClean="0"/>
          </a:p>
          <a:p>
            <a:r>
              <a:rPr lang="en-US" altLang="en-US" b="1" smtClean="0"/>
              <a:t>Efficiency</a:t>
            </a:r>
            <a:r>
              <a:rPr lang="en-US" altLang="en-US" smtClean="0"/>
              <a:t> - how much effort do users require to do this? (Often measured in time) </a:t>
            </a:r>
            <a:endParaRPr lang="en-US" altLang="en-US" b="1" smtClean="0"/>
          </a:p>
          <a:p>
            <a:r>
              <a:rPr lang="en-US" altLang="en-US" b="1" smtClean="0"/>
              <a:t>Satisfaction</a:t>
            </a:r>
            <a:r>
              <a:rPr lang="en-US" altLang="en-US" smtClean="0"/>
              <a:t> – what do users think about the products ease of use? </a:t>
            </a:r>
          </a:p>
          <a:p>
            <a:r>
              <a:rPr lang="en-US" altLang="en-US" smtClean="0"/>
              <a:t>….which are affected by: </a:t>
            </a:r>
            <a:endParaRPr lang="en-US" altLang="en-US" b="1" smtClean="0"/>
          </a:p>
          <a:p>
            <a:r>
              <a:rPr lang="en-US" altLang="en-US" b="1" smtClean="0"/>
              <a:t>The users -</a:t>
            </a:r>
            <a:r>
              <a:rPr lang="en-US" altLang="en-US" smtClean="0"/>
              <a:t> who is using the product? e.g. are they highly trained and experienced users, or novices? </a:t>
            </a:r>
            <a:endParaRPr lang="en-US" altLang="en-US" b="1" smtClean="0"/>
          </a:p>
          <a:p>
            <a:r>
              <a:rPr lang="en-US" altLang="en-US" b="1" smtClean="0"/>
              <a:t>Their goals -</a:t>
            </a:r>
            <a:r>
              <a:rPr lang="en-US" altLang="en-US" smtClean="0"/>
              <a:t> what are the users trying to do with the product - does it support what they want to do with it? </a:t>
            </a:r>
            <a:endParaRPr lang="en-US" altLang="en-US" b="1" smtClean="0"/>
          </a:p>
          <a:p>
            <a:r>
              <a:rPr lang="en-US" altLang="en-US" b="1" smtClean="0"/>
              <a:t>The usage situation (or 'context of use') -</a:t>
            </a:r>
            <a:r>
              <a:rPr lang="en-US" altLang="en-US" smtClean="0"/>
              <a:t> where and how is the product being used? </a:t>
            </a:r>
          </a:p>
          <a:p>
            <a:r>
              <a:rPr lang="en-US" altLang="en-US" smtClean="0"/>
              <a:t>Usability should not be confused with 'functionality', however, as this is purely concerned with the functions and features of the product and has no bearing on whether users are able to use them or not. Increased functionality does not mean improved usability! </a:t>
            </a:r>
          </a:p>
        </p:txBody>
      </p:sp>
      <p:sp>
        <p:nvSpPr>
          <p:cNvPr id="36870"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2536321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6200" y="8534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r>
              <a:rPr lang="en-US" altLang="en-US" sz="1000"/>
              <a:t>Page XX-</a:t>
            </a:r>
            <a:fld id="{A30129BE-6376-4647-A4BF-93779B8D46FF}" type="slidenum">
              <a:rPr lang="en-US" altLang="en-US" sz="1000"/>
              <a:pPr algn="r" eaLnBrk="1" hangingPunct="1"/>
              <a:t>9</a:t>
            </a:fld>
            <a:r>
              <a:rPr lang="en-US" altLang="en-US" sz="1200"/>
              <a:t> </a:t>
            </a:r>
          </a:p>
        </p:txBody>
      </p:sp>
      <p:sp>
        <p:nvSpPr>
          <p:cNvPr id="37891" name="Rectangle 12"/>
          <p:cNvSpPr txBox="1">
            <a:spLocks noGrp="1" noChangeArrowheads="1"/>
          </p:cNvSpPr>
          <p:nvPr/>
        </p:nvSpPr>
        <p:spPr bwMode="auto">
          <a:xfrm>
            <a:off x="152400" y="152400"/>
            <a:ext cx="647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t>&lt;Course Name&gt;				        &lt;Lesson Name&gt;</a:t>
            </a:r>
          </a:p>
        </p:txBody>
      </p:sp>
      <p:sp>
        <p:nvSpPr>
          <p:cNvPr id="37892" name="Rectangle 2"/>
          <p:cNvSpPr>
            <a:spLocks noRot="1" noChangeAspect="1" noChangeArrowheads="1" noTextEdit="1"/>
          </p:cNvSpPr>
          <p:nvPr>
            <p:ph type="sldImg"/>
          </p:nvPr>
        </p:nvSpPr>
        <p:spPr>
          <a:xfrm>
            <a:off x="1970088" y="839788"/>
            <a:ext cx="4670425" cy="3503612"/>
          </a:xfrm>
          <a:ln/>
        </p:spPr>
      </p:sp>
      <p:sp>
        <p:nvSpPr>
          <p:cNvPr id="37893" name="Rectangle 3"/>
          <p:cNvSpPr>
            <a:spLocks noGrp="1" noChangeArrowheads="1"/>
          </p:cNvSpPr>
          <p:nvPr>
            <p:ph type="body" idx="1"/>
          </p:nvPr>
        </p:nvSpPr>
        <p:spPr>
          <a:xfrm>
            <a:off x="1981200" y="457200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Here in this diagram different phases of User Centered Design is demonstrated.</a:t>
            </a:r>
          </a:p>
          <a:p>
            <a:r>
              <a:rPr lang="en-US" altLang="en-US" smtClean="0"/>
              <a:t>The process includes user requirement analysis, then designing the product and creating a prototype and eventually evaluating the system. </a:t>
            </a:r>
          </a:p>
        </p:txBody>
      </p:sp>
      <p:sp>
        <p:nvSpPr>
          <p:cNvPr id="37894"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000">
                <a:latin typeface="Trebuchet MS" panose="020B0603020202020204" pitchFamily="34" charset="0"/>
              </a:rPr>
              <a:t>Additional notes for instructor</a:t>
            </a:r>
          </a:p>
        </p:txBody>
      </p:sp>
    </p:spTree>
    <p:extLst>
      <p:ext uri="{BB962C8B-B14F-4D97-AF65-F5344CB8AC3E}">
        <p14:creationId xmlns:p14="http://schemas.microsoft.com/office/powerpoint/2010/main" val="1918588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xml"/><Relationship Id="rId7" Type="http://schemas.openxmlformats.org/officeDocument/2006/relationships/oleObject" Target="../embeddings/oleObject4.bin"/><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3.xml"/><Relationship Id="rId7" Type="http://schemas.openxmlformats.org/officeDocument/2006/relationships/oleObject" Target="../embeddings/oleObject5.bin"/><Relationship Id="rId2" Type="http://schemas.openxmlformats.org/officeDocument/2006/relationships/tags" Target="../tags/tag22.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tags" Target="../tags/tag30.xml"/><Relationship Id="rId5" Type="http://schemas.openxmlformats.org/officeDocument/2006/relationships/tags" Target="../tags/tag29.xml"/><Relationship Id="rId10" Type="http://schemas.openxmlformats.org/officeDocument/2006/relationships/image" Target="../media/image1.emf"/><Relationship Id="rId4" Type="http://schemas.openxmlformats.org/officeDocument/2006/relationships/tags" Target="../tags/tag28.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79"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7497658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27" name="think-cell Slide" r:id="rId7" imgW="360" imgH="360" progId="">
                  <p:embed/>
                </p:oleObj>
              </mc:Choice>
              <mc:Fallback>
                <p:oleObj name="think-cell Slide" r:id="rId7" imgW="360" imgH="360" progId="">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271226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51" name="think-cell Slide" r:id="rId7" imgW="360" imgH="360" progId="">
                  <p:embed/>
                </p:oleObj>
              </mc:Choice>
              <mc:Fallback>
                <p:oleObj name="think-cell Slide" r:id="rId7" imgW="360" imgH="360" progId="">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193279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75" name="think-cell Slide" r:id="rId9" imgW="360" imgH="360" progId="">
                  <p:embed/>
                </p:oleObj>
              </mc:Choice>
              <mc:Fallback>
                <p:oleObj name="think-cell Slide" r:id="rId9" imgW="360" imgH="36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25337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650825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75231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9" name="think-cell Slide" r:id="rId5" imgW="360" imgH="360" progId="">
                  <p:embed/>
                </p:oleObj>
              </mc:Choice>
              <mc:Fallback>
                <p:oleObj name="think-cell Slide" r:id="rId5" imgW="360" imgH="360" progId="">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0389985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61656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23" name="think-cell Slide" r:id="rId4" imgW="360" imgH="360" progId="">
                  <p:embed/>
                </p:oleObj>
              </mc:Choice>
              <mc:Fallback>
                <p:oleObj name="think-cell Slide" r:id="rId4" imgW="360" imgH="36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79339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648200"/>
          </a:xfrm>
        </p:spPr>
        <p:txBody>
          <a:bodyPr/>
          <a:lstStyle/>
          <a:p>
            <a:endParaRPr lang="en-US"/>
          </a:p>
        </p:txBody>
      </p:sp>
      <p:sp>
        <p:nvSpPr>
          <p:cNvPr id="4" name="Slide Number Placeholder 3"/>
          <p:cNvSpPr>
            <a:spLocks noGrp="1"/>
          </p:cNvSpPr>
          <p:nvPr>
            <p:ph type="sldNum" sz="quarter" idx="10"/>
          </p:nvPr>
        </p:nvSpPr>
        <p:spPr>
          <a:xfrm>
            <a:off x="4191000" y="6477000"/>
            <a:ext cx="533400" cy="228600"/>
          </a:xfrm>
          <a:prstGeom prst="rect">
            <a:avLst/>
          </a:prstGeom>
        </p:spPr>
        <p:txBody>
          <a:bodyPr/>
          <a:lstStyle>
            <a:lvl1pPr>
              <a:defRPr/>
            </a:lvl1pPr>
          </a:lstStyle>
          <a:p>
            <a:fld id="{EEED9AB2-591B-4779-A555-0E254945E6B5}" type="slidenum">
              <a:rPr lang="en-US"/>
              <a:pPr/>
              <a:t>‹#›</a:t>
            </a:fld>
            <a:endParaRPr lang="en-US"/>
          </a:p>
        </p:txBody>
      </p:sp>
    </p:spTree>
    <p:extLst>
      <p:ext uri="{BB962C8B-B14F-4D97-AF65-F5344CB8AC3E}">
        <p14:creationId xmlns:p14="http://schemas.microsoft.com/office/powerpoint/2010/main" val="2508617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925" y="390525"/>
            <a:ext cx="8626475" cy="5445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81488" y="1317625"/>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95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104" name="think-cell Slide" r:id="rId4" imgW="360" imgH="360" progId="">
                  <p:embed/>
                </p:oleObj>
              </mc:Choice>
              <mc:Fallback>
                <p:oleObj name="think-cell Slide" r:id="rId4" imgW="360" imgH="360" progId="">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129064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519033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54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08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0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35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22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8137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56" name="think-cell Slide" r:id="rId29" imgW="360" imgH="360" progId="">
                  <p:embed/>
                </p:oleObj>
              </mc:Choice>
              <mc:Fallback>
                <p:oleObj name="think-cell Slide" r:id="rId29" imgW="360" imgH="360" progId="">
                  <p:embed/>
                  <p:pic>
                    <p:nvPicPr>
                      <p:cNvPr id="0" name="Picture 1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384587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3.emf"/><Relationship Id="rId5" Type="http://schemas.openxmlformats.org/officeDocument/2006/relationships/oleObject" Target="../embeddings/oleObject9.bin"/><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png"/><Relationship Id="rId3" Type="http://schemas.openxmlformats.org/officeDocument/2006/relationships/image" Target="../media/image41.jpeg"/><Relationship Id="rId7" Type="http://schemas.openxmlformats.org/officeDocument/2006/relationships/image" Target="../media/image45.jpeg"/><Relationship Id="rId12" Type="http://schemas.openxmlformats.org/officeDocument/2006/relationships/image" Target="../media/image49.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8.jpeg"/><Relationship Id="rId5" Type="http://schemas.openxmlformats.org/officeDocument/2006/relationships/image" Target="../media/image43.png"/><Relationship Id="rId15" Type="http://schemas.openxmlformats.org/officeDocument/2006/relationships/image" Target="../media/image51.png"/><Relationship Id="rId10" Type="http://schemas.openxmlformats.org/officeDocument/2006/relationships/hyperlink" Target="http://www.google.co.in/imgres?imgurl=http://www.w3.org/html/logo/downloads/HTML5_Logo_512.png&amp;imgrefurl=http://www.w3.org/html/logo/&amp;usg=__Y2rZHQx5XpPfXJ6nkuMaY1DmbXo=&amp;h=512&amp;w=512&amp;sz=9&amp;hl=en&amp;start=2&amp;zoom=1&amp;tbnid=FkYJhNmbMb325M:&amp;tbnh=131&amp;tbnw=131&amp;ei=ok_XTs-6HYW3rAeq1oWADg&amp;prev=/search%3Fq%3DHTML%2B5%26um%3D1%26hl%3Den%26sa%3DN%26gbv%3D2%26tbm%3Disch&amp;um=1&amp;itbs=1" TargetMode="External"/><Relationship Id="rId4" Type="http://schemas.openxmlformats.org/officeDocument/2006/relationships/image" Target="../media/image42.png"/><Relationship Id="rId9" Type="http://schemas.openxmlformats.org/officeDocument/2006/relationships/image" Target="../media/image47.jpeg"/><Relationship Id="rId14" Type="http://schemas.openxmlformats.org/officeDocument/2006/relationships/hyperlink" Target="http://www.raizlabs.com/blog/uploaded_images/AJAX_Logo-763284.p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7.jpeg"/><Relationship Id="rId5" Type="http://schemas.openxmlformats.org/officeDocument/2006/relationships/hyperlink" Target="http://www.eyegaze.com/files/image/analysis_sys/EyegazeWithUser.bmp" TargetMode="External"/><Relationship Id="rId4" Type="http://schemas.openxmlformats.org/officeDocument/2006/relationships/image" Target="../media/image56.png"/><Relationship Id="rId9" Type="http://schemas.openxmlformats.org/officeDocument/2006/relationships/image" Target="../media/image2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a:spLocks noChangeArrowheads="1"/>
          </p:cNvSpPr>
          <p:nvPr/>
        </p:nvSpPr>
        <p:spPr bwMode="auto">
          <a:xfrm>
            <a:off x="0" y="1839913"/>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4000" b="1" dirty="0">
                <a:solidFill>
                  <a:schemeClr val="bg1"/>
                </a:solidFill>
              </a:rPr>
              <a:t>Introduction to </a:t>
            </a:r>
            <a:r>
              <a:rPr lang="en-US" altLang="en-US" sz="4000" b="1" dirty="0" smtClean="0">
                <a:solidFill>
                  <a:schemeClr val="bg1"/>
                </a:solidFill>
              </a:rPr>
              <a:t>Usability/</a:t>
            </a:r>
            <a:r>
              <a:rPr lang="en-US" sz="4000" b="1" dirty="0"/>
              <a:t> </a:t>
            </a:r>
            <a:r>
              <a:rPr lang="en-US" sz="4000" b="1" dirty="0">
                <a:solidFill>
                  <a:schemeClr val="bg1"/>
                </a:solidFill>
              </a:rPr>
              <a:t>Accessibility</a:t>
            </a:r>
            <a:r>
              <a:rPr lang="en-US" sz="4000" b="1" dirty="0"/>
              <a:t> </a:t>
            </a:r>
            <a:r>
              <a:rPr lang="en-US" altLang="en-US" sz="4000" b="1" dirty="0" smtClean="0">
                <a:solidFill>
                  <a:schemeClr val="bg1"/>
                </a:solidFill>
              </a:rPr>
              <a:t>Concepts</a:t>
            </a:r>
            <a:endParaRPr lang="en-US" altLang="en-US" sz="4000" b="1" dirty="0">
              <a:solidFill>
                <a:schemeClr val="bg1"/>
              </a:solidFill>
              <a:ea typeface="ＭＳ Ｐゴシック" pitchFamily="34" charset="-128"/>
            </a:endParaRPr>
          </a:p>
        </p:txBody>
      </p:sp>
    </p:spTree>
    <p:extLst>
      <p:ext uri="{BB962C8B-B14F-4D97-AF65-F5344CB8AC3E}">
        <p14:creationId xmlns:p14="http://schemas.microsoft.com/office/powerpoint/2010/main" val="21680842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a:solidFill>
                  <a:schemeClr val="bg1"/>
                </a:solidFill>
                <a:ea typeface="ヒラギノ角ゴ Pro W3"/>
                <a:cs typeface="ヒラギノ角ゴ Pro W3"/>
              </a:rPr>
              <a:t>User Centered Design</a:t>
            </a:r>
          </a:p>
        </p:txBody>
      </p:sp>
      <p:sp>
        <p:nvSpPr>
          <p:cNvPr id="1024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50000"/>
              </a:lnSpc>
              <a:spcBef>
                <a:spcPct val="20000"/>
              </a:spcBef>
              <a:buFont typeface="Arial" panose="020B0604020202020204" pitchFamily="34" charset="0"/>
              <a:buChar char="•"/>
            </a:pPr>
            <a:r>
              <a:rPr lang="en-US" altLang="en-US" sz="2000" dirty="0">
                <a:cs typeface="Arial" panose="020B0604020202020204" pitchFamily="34" charset="0"/>
              </a:rPr>
              <a:t>User-centered design (UCD) is Process or a design philosophy in which the needs of end user are focused. </a:t>
            </a:r>
            <a:br>
              <a:rPr lang="en-US" altLang="en-US" sz="2000" dirty="0">
                <a:cs typeface="Arial" panose="020B0604020202020204" pitchFamily="34" charset="0"/>
              </a:rPr>
            </a:br>
            <a:endParaRPr lang="en-US" altLang="en-US" sz="2000" dirty="0">
              <a:cs typeface="Arial" panose="020B0604020202020204" pitchFamily="34" charset="0"/>
            </a:endParaRPr>
          </a:p>
          <a:p>
            <a:pPr>
              <a:lnSpc>
                <a:spcPct val="150000"/>
              </a:lnSpc>
              <a:spcBef>
                <a:spcPct val="20000"/>
              </a:spcBef>
              <a:buFont typeface="Arial" panose="020B0604020202020204" pitchFamily="34" charset="0"/>
              <a:buChar char="•"/>
            </a:pPr>
            <a:r>
              <a:rPr lang="en-US" altLang="en-US" sz="2000" dirty="0">
                <a:cs typeface="Arial" panose="020B0604020202020204" pitchFamily="34" charset="0"/>
              </a:rPr>
              <a:t>UCD processes centers on users through the planning, design and development phase of a product. </a:t>
            </a:r>
          </a:p>
        </p:txBody>
      </p:sp>
      <p:sp>
        <p:nvSpPr>
          <p:cNvPr id="2" name="Title 1"/>
          <p:cNvSpPr>
            <a:spLocks noGrp="1"/>
          </p:cNvSpPr>
          <p:nvPr>
            <p:ph type="title" idx="4294967295"/>
          </p:nvPr>
        </p:nvSpPr>
        <p:spPr>
          <a:xfrm>
            <a:off x="0" y="122238"/>
            <a:ext cx="7662041" cy="601991"/>
          </a:xfrm>
        </p:spPr>
        <p:txBody>
          <a:bodyPr/>
          <a:lstStyle/>
          <a:p>
            <a:r>
              <a:rPr lang="en-US" dirty="0"/>
              <a:t>User Centered Design</a:t>
            </a:r>
          </a:p>
        </p:txBody>
      </p:sp>
      <p:sp>
        <p:nvSpPr>
          <p:cNvPr id="3" name="Content Placeholder 2"/>
          <p:cNvSpPr>
            <a:spLocks noGrp="1"/>
          </p:cNvSpPr>
          <p:nvPr>
            <p:ph idx="4294967295"/>
          </p:nvPr>
        </p:nvSpPr>
        <p:spPr>
          <a:xfrm>
            <a:off x="298516" y="4508938"/>
            <a:ext cx="8845484" cy="1629579"/>
          </a:xfrm>
        </p:spPr>
        <p:txBody>
          <a:bodyPr/>
          <a:lstStyle/>
          <a:p>
            <a:endParaRPr lang="en-US" dirty="0"/>
          </a:p>
        </p:txBody>
      </p:sp>
    </p:spTree>
    <p:extLst>
      <p:ext uri="{BB962C8B-B14F-4D97-AF65-F5344CB8AC3E}">
        <p14:creationId xmlns:p14="http://schemas.microsoft.com/office/powerpoint/2010/main" val="2325375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p:cNvSpPr>
          <p:nvPr/>
        </p:nvSpPr>
        <p:spPr bwMode="auto">
          <a:xfrm>
            <a:off x="378371" y="122238"/>
            <a:ext cx="8241754"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smtClean="0">
                <a:ea typeface="ヒラギノ角ゴ Pro W3"/>
                <a:cs typeface="ヒラギノ角ゴ Pro W3"/>
              </a:rPr>
              <a:t>User Centered </a:t>
            </a:r>
            <a:r>
              <a:rPr lang="en-US" altLang="en-US" b="1" dirty="0">
                <a:ea typeface="ヒラギノ角ゴ Pro W3"/>
                <a:cs typeface="ヒラギノ角ゴ Pro W3"/>
              </a:rPr>
              <a:t>Design</a:t>
            </a:r>
          </a:p>
        </p:txBody>
      </p:sp>
      <p:sp>
        <p:nvSpPr>
          <p:cNvPr id="11267" name="Content Placeholder 12"/>
          <p:cNvSpPr>
            <a:spLocks/>
          </p:cNvSpPr>
          <p:nvPr/>
        </p:nvSpPr>
        <p:spPr bwMode="auto">
          <a:xfrm>
            <a:off x="152400" y="1233488"/>
            <a:ext cx="9144000"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20000"/>
              </a:lnSpc>
              <a:spcBef>
                <a:spcPct val="20000"/>
              </a:spcBef>
              <a:buFont typeface="Arial" panose="020B0604020202020204" pitchFamily="34" charset="0"/>
              <a:buChar char="•"/>
            </a:pPr>
            <a:r>
              <a:rPr lang="en-US" altLang="en-US" sz="2000" dirty="0">
                <a:cs typeface="Arial" panose="020B0604020202020204" pitchFamily="34" charset="0"/>
              </a:rPr>
              <a:t>UCD answers questions about users and their tasks and goals, then uses the findings to make decisions about development and design. </a:t>
            </a:r>
          </a:p>
          <a:p>
            <a:pPr>
              <a:lnSpc>
                <a:spcPct val="120000"/>
              </a:lnSpc>
              <a:spcBef>
                <a:spcPct val="20000"/>
              </a:spcBef>
              <a:buFont typeface="Arial" panose="020B0604020202020204" pitchFamily="34" charset="0"/>
              <a:buChar char="•"/>
            </a:pPr>
            <a:endParaRPr lang="en-US" altLang="en-US" sz="2000" dirty="0">
              <a:cs typeface="Arial" panose="020B0604020202020204" pitchFamily="34" charset="0"/>
            </a:endParaRPr>
          </a:p>
          <a:p>
            <a:pPr>
              <a:lnSpc>
                <a:spcPct val="120000"/>
              </a:lnSpc>
              <a:spcBef>
                <a:spcPct val="20000"/>
              </a:spcBef>
              <a:buFont typeface="Arial" panose="020B0604020202020204" pitchFamily="34" charset="0"/>
              <a:buNone/>
            </a:pPr>
            <a:r>
              <a:rPr lang="en-US" altLang="en-US" sz="2000" u="sng" dirty="0">
                <a:cs typeface="Arial" panose="020B0604020202020204" pitchFamily="34" charset="0"/>
              </a:rPr>
              <a:t>For Example - UCD of a web site seeks to answer the following questions:</a:t>
            </a:r>
          </a:p>
          <a:p>
            <a:pPr>
              <a:lnSpc>
                <a:spcPct val="120000"/>
              </a:lnSpc>
              <a:spcBef>
                <a:spcPct val="20000"/>
              </a:spcBef>
              <a:buFont typeface="Arial" panose="020B0604020202020204" pitchFamily="34" charset="0"/>
              <a:buNone/>
            </a:pPr>
            <a:r>
              <a:rPr lang="en-US" altLang="en-US" sz="2000" dirty="0">
                <a:cs typeface="Arial" panose="020B0604020202020204" pitchFamily="34" charset="0"/>
              </a:rPr>
              <a:t>	• Who are the users of the website? </a:t>
            </a:r>
          </a:p>
          <a:p>
            <a:pPr>
              <a:lnSpc>
                <a:spcPct val="120000"/>
              </a:lnSpc>
              <a:spcBef>
                <a:spcPct val="20000"/>
              </a:spcBef>
              <a:buFont typeface="Arial" panose="020B0604020202020204" pitchFamily="34" charset="0"/>
              <a:buNone/>
            </a:pPr>
            <a:r>
              <a:rPr lang="en-US" altLang="en-US" sz="2000" dirty="0">
                <a:cs typeface="Arial" panose="020B0604020202020204" pitchFamily="34" charset="0"/>
              </a:rPr>
              <a:t>	• What are the users’ tasks and goals? </a:t>
            </a:r>
          </a:p>
          <a:p>
            <a:pPr>
              <a:lnSpc>
                <a:spcPct val="120000"/>
              </a:lnSpc>
              <a:spcBef>
                <a:spcPct val="20000"/>
              </a:spcBef>
              <a:buFont typeface="Arial" panose="020B0604020202020204" pitchFamily="34" charset="0"/>
              <a:buNone/>
            </a:pPr>
            <a:r>
              <a:rPr lang="en-US" altLang="en-US" sz="2000" dirty="0">
                <a:cs typeface="Arial" panose="020B0604020202020204" pitchFamily="34" charset="0"/>
              </a:rPr>
              <a:t>	• What are the users’ experience levels with the product, &amp; products like it? </a:t>
            </a:r>
          </a:p>
          <a:p>
            <a:pPr>
              <a:lnSpc>
                <a:spcPct val="120000"/>
              </a:lnSpc>
              <a:spcBef>
                <a:spcPct val="20000"/>
              </a:spcBef>
              <a:buFont typeface="Arial" panose="020B0604020202020204" pitchFamily="34" charset="0"/>
              <a:buNone/>
            </a:pPr>
            <a:r>
              <a:rPr lang="en-US" altLang="en-US" sz="2000" dirty="0">
                <a:cs typeface="Arial" panose="020B0604020202020204" pitchFamily="34" charset="0"/>
              </a:rPr>
              <a:t>	• What functions do the users need from the website? </a:t>
            </a:r>
          </a:p>
          <a:p>
            <a:pPr>
              <a:lnSpc>
                <a:spcPct val="120000"/>
              </a:lnSpc>
              <a:spcBef>
                <a:spcPct val="20000"/>
              </a:spcBef>
              <a:buFont typeface="Arial" panose="020B0604020202020204" pitchFamily="34" charset="0"/>
              <a:buNone/>
            </a:pPr>
            <a:r>
              <a:rPr lang="en-US" altLang="en-US" sz="2000" dirty="0">
                <a:cs typeface="Arial" panose="020B0604020202020204" pitchFamily="34" charset="0"/>
              </a:rPr>
              <a:t>	• What information might the users need, &amp; in what form do they need it? </a:t>
            </a:r>
          </a:p>
          <a:p>
            <a:pPr>
              <a:lnSpc>
                <a:spcPct val="120000"/>
              </a:lnSpc>
              <a:spcBef>
                <a:spcPct val="20000"/>
              </a:spcBef>
              <a:buFont typeface="Arial" panose="020B0604020202020204" pitchFamily="34" charset="0"/>
              <a:buChar char="•"/>
            </a:pPr>
            <a:endParaRPr lang="en-US" altLang="en-US" sz="2000" dirty="0">
              <a:cs typeface="Arial" panose="020B0604020202020204" pitchFamily="34" charset="0"/>
            </a:endParaRPr>
          </a:p>
        </p:txBody>
      </p:sp>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378371" y="5535411"/>
            <a:ext cx="6421821" cy="725689"/>
          </a:xfrm>
        </p:spPr>
        <p:txBody>
          <a:bodyPr/>
          <a:lstStyle/>
          <a:p>
            <a:endParaRPr lang="en-US"/>
          </a:p>
        </p:txBody>
      </p:sp>
    </p:spTree>
    <p:extLst>
      <p:ext uri="{BB962C8B-B14F-4D97-AF65-F5344CB8AC3E}">
        <p14:creationId xmlns:p14="http://schemas.microsoft.com/office/powerpoint/2010/main" val="3593064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p:cNvSpPr>
          <p:nvPr/>
        </p:nvSpPr>
        <p:spPr bwMode="auto">
          <a:xfrm>
            <a:off x="157655" y="122238"/>
            <a:ext cx="846247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User Experience Management-</a:t>
            </a:r>
            <a:r>
              <a:rPr lang="en-US" altLang="en-US" b="1" dirty="0" err="1">
                <a:ea typeface="ヒラギノ角ゴ Pro W3"/>
                <a:cs typeface="ヒラギノ角ゴ Pro W3"/>
              </a:rPr>
              <a:t>UXM</a:t>
            </a:r>
            <a:r>
              <a:rPr lang="en-US" altLang="en-US" b="1" dirty="0" err="1" smtClean="0">
                <a:solidFill>
                  <a:schemeClr val="bg1"/>
                </a:solidFill>
              </a:rPr>
              <a:t>ser</a:t>
            </a:r>
            <a:r>
              <a:rPr lang="en-US" altLang="en-US" b="1" dirty="0" smtClean="0">
                <a:solidFill>
                  <a:schemeClr val="bg1"/>
                </a:solidFill>
              </a:rPr>
              <a:t> </a:t>
            </a:r>
            <a:r>
              <a:rPr lang="en-US" altLang="en-US" b="1" dirty="0">
                <a:solidFill>
                  <a:schemeClr val="bg1"/>
                </a:solidFill>
              </a:rPr>
              <a:t>Experience Management - UXM </a:t>
            </a:r>
          </a:p>
        </p:txBody>
      </p:sp>
      <p:sp>
        <p:nvSpPr>
          <p:cNvPr id="12291" name="AutoShape 4"/>
          <p:cNvSpPr>
            <a:spLocks noChangeArrowheads="1"/>
          </p:cNvSpPr>
          <p:nvPr/>
        </p:nvSpPr>
        <p:spPr bwMode="auto">
          <a:xfrm>
            <a:off x="393700" y="1335088"/>
            <a:ext cx="2606675" cy="776287"/>
          </a:xfrm>
          <a:prstGeom prst="chevron">
            <a:avLst>
              <a:gd name="adj" fmla="val 83947"/>
            </a:avLst>
          </a:prstGeom>
          <a:gradFill rotWithShape="1">
            <a:gsLst>
              <a:gs pos="0">
                <a:srgbClr val="A50021"/>
              </a:gs>
              <a:gs pos="100000">
                <a:srgbClr val="4C000F"/>
              </a:gs>
            </a:gsLst>
            <a:lin ang="5400000" scaled="1"/>
          </a:gradFill>
          <a:ln w="9525">
            <a:solidFill>
              <a:srgbClr val="FFFFFF"/>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2292" name="AutoShape 5"/>
          <p:cNvSpPr>
            <a:spLocks noChangeArrowheads="1"/>
          </p:cNvSpPr>
          <p:nvPr/>
        </p:nvSpPr>
        <p:spPr bwMode="auto">
          <a:xfrm>
            <a:off x="2349500" y="1335088"/>
            <a:ext cx="2605088" cy="776287"/>
          </a:xfrm>
          <a:prstGeom prst="chevron">
            <a:avLst>
              <a:gd name="adj" fmla="val 83896"/>
            </a:avLst>
          </a:prstGeom>
          <a:gradFill rotWithShape="1">
            <a:gsLst>
              <a:gs pos="0">
                <a:srgbClr val="A50021"/>
              </a:gs>
              <a:gs pos="100000">
                <a:srgbClr val="4C000F"/>
              </a:gs>
            </a:gsLst>
            <a:lin ang="5400000" scaled="1"/>
          </a:gradFill>
          <a:ln w="9525" algn="ctr">
            <a:solidFill>
              <a:srgbClr val="FFFFFF"/>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2293" name="AutoShape 6"/>
          <p:cNvSpPr>
            <a:spLocks noChangeArrowheads="1"/>
          </p:cNvSpPr>
          <p:nvPr/>
        </p:nvSpPr>
        <p:spPr bwMode="auto">
          <a:xfrm>
            <a:off x="4292600" y="1335088"/>
            <a:ext cx="2605088" cy="776287"/>
          </a:xfrm>
          <a:prstGeom prst="chevron">
            <a:avLst>
              <a:gd name="adj" fmla="val 83896"/>
            </a:avLst>
          </a:prstGeom>
          <a:gradFill rotWithShape="1">
            <a:gsLst>
              <a:gs pos="0">
                <a:srgbClr val="A50021"/>
              </a:gs>
              <a:gs pos="100000">
                <a:srgbClr val="4C000F"/>
              </a:gs>
            </a:gsLst>
            <a:lin ang="5400000" scaled="1"/>
          </a:gradFill>
          <a:ln w="9525" algn="ctr">
            <a:solidFill>
              <a:srgbClr val="FFFFFF"/>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2294" name="AutoShape 7"/>
          <p:cNvSpPr>
            <a:spLocks noChangeArrowheads="1"/>
          </p:cNvSpPr>
          <p:nvPr/>
        </p:nvSpPr>
        <p:spPr bwMode="auto">
          <a:xfrm>
            <a:off x="6249988" y="1335088"/>
            <a:ext cx="2606675" cy="776287"/>
          </a:xfrm>
          <a:prstGeom prst="chevron">
            <a:avLst>
              <a:gd name="adj" fmla="val 83947"/>
            </a:avLst>
          </a:prstGeom>
          <a:gradFill rotWithShape="1">
            <a:gsLst>
              <a:gs pos="0">
                <a:srgbClr val="A50021"/>
              </a:gs>
              <a:gs pos="100000">
                <a:srgbClr val="4C000F"/>
              </a:gs>
            </a:gsLst>
            <a:lin ang="5400000" scaled="1"/>
          </a:gradFill>
          <a:ln w="9525" algn="ctr">
            <a:solidFill>
              <a:srgbClr val="FFFFFF"/>
            </a:solidFill>
            <a:miter lim="800000"/>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2295" name="Text Box 8"/>
          <p:cNvSpPr txBox="1">
            <a:spLocks noChangeArrowheads="1"/>
          </p:cNvSpPr>
          <p:nvPr/>
        </p:nvSpPr>
        <p:spPr bwMode="auto">
          <a:xfrm>
            <a:off x="1108075" y="1530350"/>
            <a:ext cx="1298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Research</a:t>
            </a:r>
          </a:p>
        </p:txBody>
      </p:sp>
      <p:sp>
        <p:nvSpPr>
          <p:cNvPr id="12296" name="Text Box 9"/>
          <p:cNvSpPr txBox="1">
            <a:spLocks noChangeArrowheads="1"/>
          </p:cNvSpPr>
          <p:nvPr/>
        </p:nvSpPr>
        <p:spPr bwMode="auto">
          <a:xfrm>
            <a:off x="3108325" y="1525588"/>
            <a:ext cx="137636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Analysis</a:t>
            </a:r>
          </a:p>
        </p:txBody>
      </p:sp>
      <p:sp>
        <p:nvSpPr>
          <p:cNvPr id="12297" name="Text Box 10"/>
          <p:cNvSpPr txBox="1">
            <a:spLocks noChangeArrowheads="1"/>
          </p:cNvSpPr>
          <p:nvPr/>
        </p:nvSpPr>
        <p:spPr bwMode="auto">
          <a:xfrm>
            <a:off x="5103813" y="1525588"/>
            <a:ext cx="11557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Design</a:t>
            </a:r>
          </a:p>
        </p:txBody>
      </p:sp>
      <p:sp>
        <p:nvSpPr>
          <p:cNvPr id="12298" name="Text Box 11"/>
          <p:cNvSpPr txBox="1">
            <a:spLocks noChangeArrowheads="1"/>
          </p:cNvSpPr>
          <p:nvPr/>
        </p:nvSpPr>
        <p:spPr bwMode="auto">
          <a:xfrm>
            <a:off x="6942138" y="1522413"/>
            <a:ext cx="1484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Evaluation</a:t>
            </a:r>
          </a:p>
        </p:txBody>
      </p:sp>
      <p:grpSp>
        <p:nvGrpSpPr>
          <p:cNvPr id="12299" name="Group 12"/>
          <p:cNvGrpSpPr>
            <a:grpSpLocks/>
          </p:cNvGrpSpPr>
          <p:nvPr/>
        </p:nvGrpSpPr>
        <p:grpSpPr bwMode="auto">
          <a:xfrm>
            <a:off x="1295400" y="2171700"/>
            <a:ext cx="1060450" cy="3048000"/>
            <a:chOff x="784" y="1384"/>
            <a:chExt cx="668" cy="1920"/>
          </a:xfrm>
        </p:grpSpPr>
        <p:cxnSp>
          <p:nvCxnSpPr>
            <p:cNvPr id="12313" name="AutoShape 13"/>
            <p:cNvCxnSpPr>
              <a:cxnSpLocks noChangeShapeType="1"/>
            </p:cNvCxnSpPr>
            <p:nvPr/>
          </p:nvCxnSpPr>
          <p:spPr bwMode="auto">
            <a:xfrm>
              <a:off x="1452" y="1384"/>
              <a:ext cx="0" cy="1912"/>
            </a:xfrm>
            <a:prstGeom prst="straightConnector1">
              <a:avLst/>
            </a:prstGeom>
            <a:noFill/>
            <a:ln w="9525">
              <a:solidFill>
                <a:srgbClr val="A50021"/>
              </a:solidFill>
              <a:round/>
              <a:headEnd/>
              <a:tailEnd/>
            </a:ln>
            <a:extLst>
              <a:ext uri="{909E8E84-426E-40DD-AFC4-6F175D3DCCD1}">
                <a14:hiddenFill xmlns:a14="http://schemas.microsoft.com/office/drawing/2010/main">
                  <a:noFill/>
                </a14:hiddenFill>
              </a:ext>
            </a:extLst>
          </p:spPr>
        </p:cxnSp>
        <p:sp>
          <p:nvSpPr>
            <p:cNvPr id="12314" name="Line 14"/>
            <p:cNvSpPr>
              <a:spLocks noChangeShapeType="1"/>
            </p:cNvSpPr>
            <p:nvPr/>
          </p:nvSpPr>
          <p:spPr bwMode="auto">
            <a:xfrm flipH="1">
              <a:off x="784" y="3304"/>
              <a:ext cx="640" cy="0"/>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00" name="Group 15"/>
          <p:cNvGrpSpPr>
            <a:grpSpLocks/>
          </p:cNvGrpSpPr>
          <p:nvPr/>
        </p:nvGrpSpPr>
        <p:grpSpPr bwMode="auto">
          <a:xfrm>
            <a:off x="3257550" y="2162175"/>
            <a:ext cx="1060450" cy="3048000"/>
            <a:chOff x="784" y="1384"/>
            <a:chExt cx="668" cy="1920"/>
          </a:xfrm>
        </p:grpSpPr>
        <p:cxnSp>
          <p:nvCxnSpPr>
            <p:cNvPr id="12311" name="AutoShape 16"/>
            <p:cNvCxnSpPr>
              <a:cxnSpLocks noChangeShapeType="1"/>
            </p:cNvCxnSpPr>
            <p:nvPr/>
          </p:nvCxnSpPr>
          <p:spPr bwMode="auto">
            <a:xfrm>
              <a:off x="1452" y="1384"/>
              <a:ext cx="0" cy="1912"/>
            </a:xfrm>
            <a:prstGeom prst="straightConnector1">
              <a:avLst/>
            </a:prstGeom>
            <a:noFill/>
            <a:ln w="9525">
              <a:solidFill>
                <a:srgbClr val="A50021"/>
              </a:solidFill>
              <a:round/>
              <a:headEnd/>
              <a:tailEnd/>
            </a:ln>
            <a:extLst>
              <a:ext uri="{909E8E84-426E-40DD-AFC4-6F175D3DCCD1}">
                <a14:hiddenFill xmlns:a14="http://schemas.microsoft.com/office/drawing/2010/main">
                  <a:noFill/>
                </a14:hiddenFill>
              </a:ext>
            </a:extLst>
          </p:spPr>
        </p:cxnSp>
        <p:sp>
          <p:nvSpPr>
            <p:cNvPr id="12312" name="Line 17"/>
            <p:cNvSpPr>
              <a:spLocks noChangeShapeType="1"/>
            </p:cNvSpPr>
            <p:nvPr/>
          </p:nvSpPr>
          <p:spPr bwMode="auto">
            <a:xfrm flipH="1">
              <a:off x="784" y="3304"/>
              <a:ext cx="640" cy="0"/>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01" name="Group 18"/>
          <p:cNvGrpSpPr>
            <a:grpSpLocks/>
          </p:cNvGrpSpPr>
          <p:nvPr/>
        </p:nvGrpSpPr>
        <p:grpSpPr bwMode="auto">
          <a:xfrm>
            <a:off x="5219700" y="2152650"/>
            <a:ext cx="1060450" cy="3048000"/>
            <a:chOff x="784" y="1384"/>
            <a:chExt cx="668" cy="1920"/>
          </a:xfrm>
        </p:grpSpPr>
        <p:cxnSp>
          <p:nvCxnSpPr>
            <p:cNvPr id="12309" name="AutoShape 19"/>
            <p:cNvCxnSpPr>
              <a:cxnSpLocks noChangeShapeType="1"/>
            </p:cNvCxnSpPr>
            <p:nvPr/>
          </p:nvCxnSpPr>
          <p:spPr bwMode="auto">
            <a:xfrm>
              <a:off x="1452" y="1384"/>
              <a:ext cx="0" cy="1912"/>
            </a:xfrm>
            <a:prstGeom prst="straightConnector1">
              <a:avLst/>
            </a:prstGeom>
            <a:noFill/>
            <a:ln w="9525">
              <a:solidFill>
                <a:srgbClr val="A50021"/>
              </a:solidFill>
              <a:round/>
              <a:headEnd/>
              <a:tailEnd/>
            </a:ln>
            <a:extLst>
              <a:ext uri="{909E8E84-426E-40DD-AFC4-6F175D3DCCD1}">
                <a14:hiddenFill xmlns:a14="http://schemas.microsoft.com/office/drawing/2010/main">
                  <a:noFill/>
                </a14:hiddenFill>
              </a:ext>
            </a:extLst>
          </p:spPr>
        </p:cxnSp>
        <p:sp>
          <p:nvSpPr>
            <p:cNvPr id="12310" name="Line 20"/>
            <p:cNvSpPr>
              <a:spLocks noChangeShapeType="1"/>
            </p:cNvSpPr>
            <p:nvPr/>
          </p:nvSpPr>
          <p:spPr bwMode="auto">
            <a:xfrm flipH="1">
              <a:off x="784" y="3304"/>
              <a:ext cx="640" cy="0"/>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02" name="Group 21"/>
          <p:cNvGrpSpPr>
            <a:grpSpLocks/>
          </p:cNvGrpSpPr>
          <p:nvPr/>
        </p:nvGrpSpPr>
        <p:grpSpPr bwMode="auto">
          <a:xfrm>
            <a:off x="7172325" y="2162175"/>
            <a:ext cx="1060450" cy="3048000"/>
            <a:chOff x="784" y="1384"/>
            <a:chExt cx="668" cy="1920"/>
          </a:xfrm>
        </p:grpSpPr>
        <p:cxnSp>
          <p:nvCxnSpPr>
            <p:cNvPr id="12307" name="AutoShape 22"/>
            <p:cNvCxnSpPr>
              <a:cxnSpLocks noChangeShapeType="1"/>
            </p:cNvCxnSpPr>
            <p:nvPr/>
          </p:nvCxnSpPr>
          <p:spPr bwMode="auto">
            <a:xfrm>
              <a:off x="1452" y="1384"/>
              <a:ext cx="0" cy="1912"/>
            </a:xfrm>
            <a:prstGeom prst="straightConnector1">
              <a:avLst/>
            </a:prstGeom>
            <a:noFill/>
            <a:ln w="9525">
              <a:solidFill>
                <a:srgbClr val="A50021"/>
              </a:solidFill>
              <a:round/>
              <a:headEnd/>
              <a:tailEnd/>
            </a:ln>
            <a:extLst>
              <a:ext uri="{909E8E84-426E-40DD-AFC4-6F175D3DCCD1}">
                <a14:hiddenFill xmlns:a14="http://schemas.microsoft.com/office/drawing/2010/main">
                  <a:noFill/>
                </a14:hiddenFill>
              </a:ext>
            </a:extLst>
          </p:spPr>
        </p:cxnSp>
        <p:sp>
          <p:nvSpPr>
            <p:cNvPr id="12308" name="Line 23"/>
            <p:cNvSpPr>
              <a:spLocks noChangeShapeType="1"/>
            </p:cNvSpPr>
            <p:nvPr/>
          </p:nvSpPr>
          <p:spPr bwMode="auto">
            <a:xfrm flipH="1">
              <a:off x="784" y="3304"/>
              <a:ext cx="640" cy="0"/>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3" name="Text Box 24"/>
          <p:cNvSpPr txBox="1">
            <a:spLocks noChangeArrowheads="1"/>
          </p:cNvSpPr>
          <p:nvPr/>
        </p:nvSpPr>
        <p:spPr bwMode="auto">
          <a:xfrm>
            <a:off x="2454275" y="2238375"/>
            <a:ext cx="193675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buFontTx/>
              <a:buChar char="•"/>
            </a:pPr>
            <a:r>
              <a:rPr lang="en-US" altLang="en-US" sz="1400">
                <a:solidFill>
                  <a:srgbClr val="3F3F3F"/>
                </a:solidFill>
              </a:rPr>
              <a:t> Users need analysis</a:t>
            </a:r>
          </a:p>
          <a:p>
            <a:pPr eaLnBrk="1" hangingPunct="1">
              <a:spcBef>
                <a:spcPct val="50000"/>
              </a:spcBef>
              <a:buFontTx/>
              <a:buChar char="•"/>
            </a:pPr>
            <a:r>
              <a:rPr lang="en-US" altLang="en-US" sz="1400">
                <a:solidFill>
                  <a:srgbClr val="3F3F3F"/>
                </a:solidFill>
              </a:rPr>
              <a:t> Task analysis</a:t>
            </a:r>
          </a:p>
          <a:p>
            <a:pPr eaLnBrk="1" hangingPunct="1">
              <a:spcBef>
                <a:spcPct val="50000"/>
              </a:spcBef>
              <a:buFontTx/>
              <a:buChar char="•"/>
            </a:pPr>
            <a:r>
              <a:rPr lang="en-US" altLang="en-US" sz="1400">
                <a:solidFill>
                  <a:srgbClr val="3F3F3F"/>
                </a:solidFill>
              </a:rPr>
              <a:t> Comparative Competitive Analysis</a:t>
            </a:r>
            <a:endParaRPr lang="en-US" altLang="en-US" sz="1400" b="1">
              <a:solidFill>
                <a:srgbClr val="3F3F3F"/>
              </a:solidFill>
            </a:endParaRPr>
          </a:p>
          <a:p>
            <a:pPr eaLnBrk="1" hangingPunct="1">
              <a:spcBef>
                <a:spcPct val="50000"/>
              </a:spcBef>
              <a:buFontTx/>
              <a:buChar char="•"/>
            </a:pPr>
            <a:r>
              <a:rPr lang="en-US" altLang="en-US" sz="1400" b="1">
                <a:solidFill>
                  <a:srgbClr val="3F3F3F"/>
                </a:solidFill>
              </a:rPr>
              <a:t> </a:t>
            </a:r>
            <a:r>
              <a:rPr lang="en-US" altLang="en-US" sz="1400">
                <a:solidFill>
                  <a:srgbClr val="3F3F3F"/>
                </a:solidFill>
              </a:rPr>
              <a:t>Personas</a:t>
            </a:r>
          </a:p>
          <a:p>
            <a:pPr eaLnBrk="1" hangingPunct="1">
              <a:spcBef>
                <a:spcPct val="50000"/>
              </a:spcBef>
              <a:buFontTx/>
              <a:buChar char="•"/>
            </a:pPr>
            <a:r>
              <a:rPr lang="en-US" altLang="en-US" sz="1400">
                <a:solidFill>
                  <a:srgbClr val="3F3F3F"/>
                </a:solidFill>
              </a:rPr>
              <a:t> Card Sorting</a:t>
            </a:r>
          </a:p>
          <a:p>
            <a:pPr eaLnBrk="1" hangingPunct="1">
              <a:spcBef>
                <a:spcPct val="50000"/>
              </a:spcBef>
              <a:buFontTx/>
              <a:buChar char="•"/>
            </a:pPr>
            <a:r>
              <a:rPr lang="en-US" altLang="en-US" sz="1400">
                <a:solidFill>
                  <a:srgbClr val="3F3F3F"/>
                </a:solidFill>
              </a:rPr>
              <a:t> Affinity Diagrams</a:t>
            </a:r>
          </a:p>
          <a:p>
            <a:pPr eaLnBrk="1" hangingPunct="1">
              <a:spcBef>
                <a:spcPct val="50000"/>
              </a:spcBef>
              <a:buFontTx/>
              <a:buChar char="•"/>
            </a:pPr>
            <a:endParaRPr lang="en-US" altLang="en-US" sz="1400">
              <a:solidFill>
                <a:srgbClr val="3F3F3F"/>
              </a:solidFill>
            </a:endParaRPr>
          </a:p>
          <a:p>
            <a:pPr eaLnBrk="1" hangingPunct="1">
              <a:spcBef>
                <a:spcPct val="50000"/>
              </a:spcBef>
              <a:buFontTx/>
              <a:buChar char="•"/>
            </a:pPr>
            <a:endParaRPr lang="en-US" altLang="en-US" sz="1400" b="1">
              <a:solidFill>
                <a:srgbClr val="3F3F3F"/>
              </a:solidFill>
            </a:endParaRPr>
          </a:p>
        </p:txBody>
      </p:sp>
      <p:sp>
        <p:nvSpPr>
          <p:cNvPr id="12304" name="Text Box 25"/>
          <p:cNvSpPr txBox="1">
            <a:spLocks noChangeArrowheads="1"/>
          </p:cNvSpPr>
          <p:nvPr/>
        </p:nvSpPr>
        <p:spPr bwMode="auto">
          <a:xfrm>
            <a:off x="381000" y="2270125"/>
            <a:ext cx="20574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buFontTx/>
              <a:buChar char="•"/>
            </a:pPr>
            <a:r>
              <a:rPr lang="en-US" altLang="en-US" sz="1400">
                <a:solidFill>
                  <a:srgbClr val="3F3F3F"/>
                </a:solidFill>
              </a:rPr>
              <a:t> User Interviews</a:t>
            </a:r>
          </a:p>
          <a:p>
            <a:pPr eaLnBrk="1" hangingPunct="1">
              <a:spcBef>
                <a:spcPct val="50000"/>
              </a:spcBef>
              <a:buFontTx/>
              <a:buChar char="•"/>
            </a:pPr>
            <a:r>
              <a:rPr lang="en-US" altLang="en-US" sz="1400">
                <a:solidFill>
                  <a:srgbClr val="3F3F3F"/>
                </a:solidFill>
              </a:rPr>
              <a:t> Stakeholder Interviews</a:t>
            </a:r>
          </a:p>
          <a:p>
            <a:pPr eaLnBrk="1" hangingPunct="1">
              <a:spcBef>
                <a:spcPct val="50000"/>
              </a:spcBef>
              <a:buFontTx/>
              <a:buChar char="•"/>
            </a:pPr>
            <a:r>
              <a:rPr lang="en-US" altLang="en-US" sz="1400">
                <a:solidFill>
                  <a:srgbClr val="3F3F3F"/>
                </a:solidFill>
              </a:rPr>
              <a:t> Contextual Inquiry </a:t>
            </a:r>
          </a:p>
          <a:p>
            <a:pPr eaLnBrk="1" hangingPunct="1">
              <a:spcBef>
                <a:spcPct val="50000"/>
              </a:spcBef>
              <a:buFontTx/>
              <a:buChar char="•"/>
            </a:pPr>
            <a:r>
              <a:rPr lang="en-US" altLang="en-US" sz="1400">
                <a:solidFill>
                  <a:srgbClr val="3F3F3F"/>
                </a:solidFill>
              </a:rPr>
              <a:t> SME Interviews   (subject matter expert)</a:t>
            </a:r>
          </a:p>
          <a:p>
            <a:pPr eaLnBrk="1" hangingPunct="1">
              <a:spcBef>
                <a:spcPct val="50000"/>
              </a:spcBef>
              <a:buFontTx/>
              <a:buChar char="•"/>
            </a:pPr>
            <a:r>
              <a:rPr lang="en-US" altLang="en-US" sz="1400">
                <a:solidFill>
                  <a:srgbClr val="3F3F3F"/>
                </a:solidFill>
              </a:rPr>
              <a:t> Surveys</a:t>
            </a:r>
          </a:p>
          <a:p>
            <a:pPr eaLnBrk="1" hangingPunct="1">
              <a:spcBef>
                <a:spcPct val="50000"/>
              </a:spcBef>
              <a:buFontTx/>
              <a:buChar char="•"/>
            </a:pPr>
            <a:r>
              <a:rPr lang="en-US" altLang="en-US" sz="1400">
                <a:solidFill>
                  <a:srgbClr val="3F3F3F"/>
                </a:solidFill>
              </a:rPr>
              <a:t> Demographic Research</a:t>
            </a:r>
          </a:p>
          <a:p>
            <a:pPr eaLnBrk="1" hangingPunct="1">
              <a:spcBef>
                <a:spcPct val="50000"/>
              </a:spcBef>
            </a:pPr>
            <a:endParaRPr lang="en-US" altLang="en-US" sz="1400">
              <a:solidFill>
                <a:srgbClr val="3F3F3F"/>
              </a:solidFill>
            </a:endParaRPr>
          </a:p>
        </p:txBody>
      </p:sp>
      <p:sp>
        <p:nvSpPr>
          <p:cNvPr id="12305" name="Text Box 26"/>
          <p:cNvSpPr txBox="1">
            <a:spLocks noChangeArrowheads="1"/>
          </p:cNvSpPr>
          <p:nvPr/>
        </p:nvSpPr>
        <p:spPr bwMode="auto">
          <a:xfrm>
            <a:off x="4375150" y="2289175"/>
            <a:ext cx="1873250"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buFontTx/>
              <a:buChar char="•"/>
            </a:pPr>
            <a:r>
              <a:rPr lang="en-US" altLang="en-US" sz="1400">
                <a:solidFill>
                  <a:srgbClr val="3F3F3F"/>
                </a:solidFill>
              </a:rPr>
              <a:t> Interaction Design</a:t>
            </a:r>
          </a:p>
          <a:p>
            <a:pPr eaLnBrk="1" hangingPunct="1">
              <a:spcBef>
                <a:spcPct val="50000"/>
              </a:spcBef>
              <a:buFontTx/>
              <a:buChar char="•"/>
            </a:pPr>
            <a:r>
              <a:rPr lang="en-US" altLang="en-US" sz="1400">
                <a:solidFill>
                  <a:srgbClr val="3F3F3F"/>
                </a:solidFill>
              </a:rPr>
              <a:t> Visual Design</a:t>
            </a:r>
          </a:p>
          <a:p>
            <a:pPr eaLnBrk="1" hangingPunct="1">
              <a:spcBef>
                <a:spcPct val="50000"/>
              </a:spcBef>
              <a:buFontTx/>
              <a:buChar char="•"/>
            </a:pPr>
            <a:r>
              <a:rPr lang="en-US" altLang="en-US" sz="1400">
                <a:solidFill>
                  <a:srgbClr val="3F3F3F"/>
                </a:solidFill>
              </a:rPr>
              <a:t> High Fidelity Prototype</a:t>
            </a:r>
          </a:p>
          <a:p>
            <a:pPr eaLnBrk="1" hangingPunct="1">
              <a:spcBef>
                <a:spcPct val="50000"/>
              </a:spcBef>
              <a:buFontTx/>
              <a:buChar char="•"/>
            </a:pPr>
            <a:r>
              <a:rPr lang="en-US" altLang="en-US" sz="1400">
                <a:solidFill>
                  <a:srgbClr val="3F3F3F"/>
                </a:solidFill>
              </a:rPr>
              <a:t> Low Fidelity Prototype</a:t>
            </a:r>
          </a:p>
        </p:txBody>
      </p:sp>
      <p:sp>
        <p:nvSpPr>
          <p:cNvPr id="12306" name="Text Box 27"/>
          <p:cNvSpPr txBox="1">
            <a:spLocks noChangeArrowheads="1"/>
          </p:cNvSpPr>
          <p:nvPr/>
        </p:nvSpPr>
        <p:spPr bwMode="auto">
          <a:xfrm>
            <a:off x="6391275" y="2251075"/>
            <a:ext cx="1990725"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buFontTx/>
              <a:buChar char="•"/>
            </a:pPr>
            <a:r>
              <a:rPr lang="en-US" altLang="en-US" sz="1400">
                <a:solidFill>
                  <a:srgbClr val="3F3F3F"/>
                </a:solidFill>
              </a:rPr>
              <a:t> Lab based testing</a:t>
            </a:r>
          </a:p>
          <a:p>
            <a:pPr eaLnBrk="1" hangingPunct="1">
              <a:spcBef>
                <a:spcPct val="50000"/>
              </a:spcBef>
              <a:buFontTx/>
              <a:buChar char="•"/>
            </a:pPr>
            <a:r>
              <a:rPr lang="en-US" altLang="en-US" sz="1400">
                <a:solidFill>
                  <a:srgbClr val="3F3F3F"/>
                </a:solidFill>
              </a:rPr>
              <a:t> Remote based testing</a:t>
            </a:r>
          </a:p>
          <a:p>
            <a:pPr eaLnBrk="1" hangingPunct="1">
              <a:spcBef>
                <a:spcPct val="50000"/>
              </a:spcBef>
              <a:buFontTx/>
              <a:buChar char="•"/>
            </a:pPr>
            <a:r>
              <a:rPr lang="en-US" altLang="en-US" sz="1400">
                <a:solidFill>
                  <a:srgbClr val="3F3F3F"/>
                </a:solidFill>
              </a:rPr>
              <a:t> Design Audits</a:t>
            </a:r>
          </a:p>
          <a:p>
            <a:pPr eaLnBrk="1" hangingPunct="1">
              <a:spcBef>
                <a:spcPct val="50000"/>
              </a:spcBef>
              <a:buFontTx/>
              <a:buChar char="•"/>
            </a:pPr>
            <a:r>
              <a:rPr lang="en-US" altLang="en-US" sz="1400">
                <a:solidFill>
                  <a:srgbClr val="3F3F3F"/>
                </a:solidFill>
              </a:rPr>
              <a:t> Expert Reviews</a:t>
            </a:r>
          </a:p>
          <a:p>
            <a:pPr eaLnBrk="1" hangingPunct="1">
              <a:spcBef>
                <a:spcPct val="50000"/>
              </a:spcBef>
              <a:buFontTx/>
              <a:buChar char="•"/>
            </a:pPr>
            <a:r>
              <a:rPr lang="en-US" altLang="en-US" sz="1400">
                <a:solidFill>
                  <a:srgbClr val="3F3F3F"/>
                </a:solidFill>
              </a:rPr>
              <a:t> Heuristic Evaluation </a:t>
            </a:r>
          </a:p>
          <a:p>
            <a:pPr eaLnBrk="1" hangingPunct="1">
              <a:spcBef>
                <a:spcPct val="50000"/>
              </a:spcBef>
              <a:buFontTx/>
              <a:buChar char="•"/>
            </a:pPr>
            <a:r>
              <a:rPr lang="en-US" altLang="en-US" sz="1400">
                <a:solidFill>
                  <a:srgbClr val="3F3F3F"/>
                </a:solidFill>
              </a:rPr>
              <a:t> Eye Gaze Trekking</a:t>
            </a:r>
          </a:p>
          <a:p>
            <a:pPr eaLnBrk="1" hangingPunct="1">
              <a:spcBef>
                <a:spcPct val="50000"/>
              </a:spcBef>
              <a:buFontTx/>
              <a:buChar char="•"/>
            </a:pPr>
            <a:r>
              <a:rPr lang="en-US" altLang="en-US" sz="1400">
                <a:solidFill>
                  <a:srgbClr val="3F3F3F"/>
                </a:solidFill>
              </a:rPr>
              <a:t> Accessibility test</a:t>
            </a:r>
          </a:p>
          <a:p>
            <a:pPr eaLnBrk="1" hangingPunct="1">
              <a:spcBef>
                <a:spcPct val="50000"/>
              </a:spcBef>
              <a:buFontTx/>
              <a:buChar char="•"/>
            </a:pPr>
            <a:endParaRPr lang="en-US" altLang="en-US" sz="1400">
              <a:solidFill>
                <a:srgbClr val="3F3F3F"/>
              </a:solidFill>
            </a:endParaRPr>
          </a:p>
          <a:p>
            <a:pPr eaLnBrk="1" hangingPunct="1">
              <a:spcBef>
                <a:spcPct val="50000"/>
              </a:spcBef>
            </a:pPr>
            <a:endParaRPr lang="en-US" altLang="en-US" sz="1400">
              <a:solidFill>
                <a:srgbClr val="3F3F3F"/>
              </a:solidFill>
            </a:endParaRPr>
          </a:p>
        </p:txBody>
      </p:sp>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5499100"/>
            <a:ext cx="8845484" cy="639417"/>
          </a:xfrm>
        </p:spPr>
        <p:txBody>
          <a:bodyPr/>
          <a:lstStyle/>
          <a:p>
            <a:endParaRPr lang="en-US" dirty="0"/>
          </a:p>
        </p:txBody>
      </p:sp>
    </p:spTree>
    <p:extLst>
      <p:ext uri="{BB962C8B-B14F-4D97-AF65-F5344CB8AC3E}">
        <p14:creationId xmlns:p14="http://schemas.microsoft.com/office/powerpoint/2010/main" val="2120628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p:cNvSpPr>
          <p:nvPr/>
        </p:nvSpPr>
        <p:spPr bwMode="auto">
          <a:xfrm>
            <a:off x="298516" y="342318"/>
            <a:ext cx="8321609" cy="49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err="1">
                <a:ea typeface="ヒラギノ角ゴ Pro W3"/>
                <a:cs typeface="ヒラギノ角ゴ Pro W3"/>
              </a:rPr>
              <a:t>Research</a:t>
            </a:r>
            <a:r>
              <a:rPr lang="en-US" altLang="en-US" b="1" dirty="0" err="1" smtClean="0">
                <a:solidFill>
                  <a:schemeClr val="bg1"/>
                </a:solidFill>
              </a:rPr>
              <a:t>UXM</a:t>
            </a:r>
            <a:r>
              <a:rPr lang="en-US" altLang="en-US" b="1" dirty="0" smtClean="0">
                <a:solidFill>
                  <a:schemeClr val="bg1"/>
                </a:solidFill>
              </a:rPr>
              <a:t> </a:t>
            </a:r>
            <a:r>
              <a:rPr lang="en-US" altLang="en-US" b="1" dirty="0">
                <a:solidFill>
                  <a:schemeClr val="bg1"/>
                </a:solidFill>
              </a:rPr>
              <a:t>&gt; UX Research</a:t>
            </a:r>
          </a:p>
        </p:txBody>
      </p:sp>
      <p:pic>
        <p:nvPicPr>
          <p:cNvPr id="133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838" y="2058988"/>
            <a:ext cx="6202362"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13316" name="Group 28"/>
          <p:cNvGrpSpPr>
            <a:grpSpLocks/>
          </p:cNvGrpSpPr>
          <p:nvPr/>
        </p:nvGrpSpPr>
        <p:grpSpPr bwMode="auto">
          <a:xfrm>
            <a:off x="342900" y="1244600"/>
            <a:ext cx="8462963" cy="1000125"/>
            <a:chOff x="216" y="784"/>
            <a:chExt cx="5331" cy="630"/>
          </a:xfrm>
        </p:grpSpPr>
        <p:sp>
          <p:nvSpPr>
            <p:cNvPr id="13321" name="AutoShape 29"/>
            <p:cNvSpPr>
              <a:spLocks noChangeArrowheads="1"/>
            </p:cNvSpPr>
            <p:nvPr/>
          </p:nvSpPr>
          <p:spPr bwMode="auto">
            <a:xfrm>
              <a:off x="216" y="857"/>
              <a:ext cx="1642" cy="489"/>
            </a:xfrm>
            <a:prstGeom prst="chevron">
              <a:avLst>
                <a:gd name="adj" fmla="val 83947"/>
              </a:avLst>
            </a:prstGeom>
            <a:gradFill rotWithShape="1">
              <a:gsLst>
                <a:gs pos="0">
                  <a:srgbClr val="99CC00"/>
                </a:gs>
                <a:gs pos="100000">
                  <a:srgbClr val="6699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3322" name="AutoShape 30"/>
            <p:cNvSpPr>
              <a:spLocks noChangeArrowheads="1"/>
            </p:cNvSpPr>
            <p:nvPr/>
          </p:nvSpPr>
          <p:spPr bwMode="auto">
            <a:xfrm>
              <a:off x="1448" y="857"/>
              <a:ext cx="1641" cy="489"/>
            </a:xfrm>
            <a:prstGeom prst="chevron">
              <a:avLst>
                <a:gd name="adj" fmla="val 83896"/>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3323" name="AutoShape 31"/>
            <p:cNvSpPr>
              <a:spLocks noChangeArrowheads="1"/>
            </p:cNvSpPr>
            <p:nvPr/>
          </p:nvSpPr>
          <p:spPr bwMode="auto">
            <a:xfrm>
              <a:off x="2672" y="857"/>
              <a:ext cx="1641" cy="489"/>
            </a:xfrm>
            <a:prstGeom prst="chevron">
              <a:avLst>
                <a:gd name="adj" fmla="val 83896"/>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3324" name="AutoShape 32"/>
            <p:cNvSpPr>
              <a:spLocks noChangeArrowheads="1"/>
            </p:cNvSpPr>
            <p:nvPr/>
          </p:nvSpPr>
          <p:spPr bwMode="auto">
            <a:xfrm>
              <a:off x="3905" y="857"/>
              <a:ext cx="1642" cy="489"/>
            </a:xfrm>
            <a:prstGeom prst="chevron">
              <a:avLst>
                <a:gd name="adj" fmla="val 83947"/>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nvGrpSpPr>
            <p:cNvPr id="13325" name="Group 33"/>
            <p:cNvGrpSpPr>
              <a:grpSpLocks/>
            </p:cNvGrpSpPr>
            <p:nvPr/>
          </p:nvGrpSpPr>
          <p:grpSpPr bwMode="auto">
            <a:xfrm>
              <a:off x="679" y="784"/>
              <a:ext cx="721" cy="630"/>
              <a:chOff x="840" y="2916"/>
              <a:chExt cx="594" cy="534"/>
            </a:xfrm>
          </p:grpSpPr>
          <p:sp>
            <p:nvSpPr>
              <p:cNvPr id="13339" name="AutoShape 34"/>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solidFill>
                <a:srgbClr val="669900"/>
              </a:solidFill>
              <a:ln w="9525">
                <a:solidFill>
                  <a:srgbClr val="669900"/>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3340" name="AutoShape 35"/>
              <p:cNvSpPr>
                <a:spLocks noChangeArrowheads="1"/>
              </p:cNvSpPr>
              <p:nvPr/>
            </p:nvSpPr>
            <p:spPr bwMode="auto">
              <a:xfrm>
                <a:off x="1103" y="2916"/>
                <a:ext cx="77" cy="41"/>
              </a:xfrm>
              <a:prstGeom prst="chevron">
                <a:avLst>
                  <a:gd name="adj" fmla="val 10731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13326" name="Group 36"/>
            <p:cNvGrpSpPr>
              <a:grpSpLocks/>
            </p:cNvGrpSpPr>
            <p:nvPr/>
          </p:nvGrpSpPr>
          <p:grpSpPr bwMode="auto">
            <a:xfrm>
              <a:off x="1912" y="784"/>
              <a:ext cx="722" cy="630"/>
              <a:chOff x="840" y="2916"/>
              <a:chExt cx="594" cy="534"/>
            </a:xfrm>
          </p:grpSpPr>
          <p:sp>
            <p:nvSpPr>
              <p:cNvPr id="13337" name="AutoShape 37"/>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3338" name="AutoShape 38"/>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13327" name="Group 39"/>
            <p:cNvGrpSpPr>
              <a:grpSpLocks/>
            </p:cNvGrpSpPr>
            <p:nvPr/>
          </p:nvGrpSpPr>
          <p:grpSpPr bwMode="auto">
            <a:xfrm>
              <a:off x="3136" y="784"/>
              <a:ext cx="721" cy="630"/>
              <a:chOff x="840" y="2916"/>
              <a:chExt cx="594" cy="534"/>
            </a:xfrm>
          </p:grpSpPr>
          <p:sp>
            <p:nvSpPr>
              <p:cNvPr id="13335" name="AutoShape 40"/>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3336" name="AutoShape 41"/>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13328" name="Group 42"/>
            <p:cNvGrpSpPr>
              <a:grpSpLocks/>
            </p:cNvGrpSpPr>
            <p:nvPr/>
          </p:nvGrpSpPr>
          <p:grpSpPr bwMode="auto">
            <a:xfrm>
              <a:off x="4390" y="784"/>
              <a:ext cx="721" cy="630"/>
              <a:chOff x="840" y="2916"/>
              <a:chExt cx="594" cy="534"/>
            </a:xfrm>
          </p:grpSpPr>
          <p:sp>
            <p:nvSpPr>
              <p:cNvPr id="13333" name="AutoShape 43"/>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3334" name="AutoShape 44"/>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sp>
          <p:nvSpPr>
            <p:cNvPr id="13329" name="Text Box 45"/>
            <p:cNvSpPr txBox="1">
              <a:spLocks noChangeArrowheads="1"/>
            </p:cNvSpPr>
            <p:nvPr/>
          </p:nvSpPr>
          <p:spPr bwMode="auto">
            <a:xfrm>
              <a:off x="666" y="980"/>
              <a:ext cx="8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Research</a:t>
              </a:r>
            </a:p>
          </p:txBody>
        </p:sp>
        <p:sp>
          <p:nvSpPr>
            <p:cNvPr id="13330" name="Text Box 46"/>
            <p:cNvSpPr txBox="1">
              <a:spLocks noChangeArrowheads="1"/>
            </p:cNvSpPr>
            <p:nvPr/>
          </p:nvSpPr>
          <p:spPr bwMode="auto">
            <a:xfrm>
              <a:off x="1926" y="977"/>
              <a:ext cx="86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Analysis</a:t>
              </a:r>
            </a:p>
          </p:txBody>
        </p:sp>
        <p:sp>
          <p:nvSpPr>
            <p:cNvPr id="13331" name="Text Box 47"/>
            <p:cNvSpPr txBox="1">
              <a:spLocks noChangeArrowheads="1"/>
            </p:cNvSpPr>
            <p:nvPr/>
          </p:nvSpPr>
          <p:spPr bwMode="auto">
            <a:xfrm>
              <a:off x="3183" y="977"/>
              <a:ext cx="72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Design</a:t>
              </a:r>
            </a:p>
          </p:txBody>
        </p:sp>
        <p:sp>
          <p:nvSpPr>
            <p:cNvPr id="13332" name="Text Box 48"/>
            <p:cNvSpPr txBox="1">
              <a:spLocks noChangeArrowheads="1"/>
            </p:cNvSpPr>
            <p:nvPr/>
          </p:nvSpPr>
          <p:spPr bwMode="auto">
            <a:xfrm>
              <a:off x="4341" y="975"/>
              <a:ext cx="9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Evaluation</a:t>
              </a:r>
            </a:p>
          </p:txBody>
        </p:sp>
      </p:grpSp>
      <p:grpSp>
        <p:nvGrpSpPr>
          <p:cNvPr id="13317" name="Group 49"/>
          <p:cNvGrpSpPr>
            <a:grpSpLocks/>
          </p:cNvGrpSpPr>
          <p:nvPr/>
        </p:nvGrpSpPr>
        <p:grpSpPr bwMode="auto">
          <a:xfrm>
            <a:off x="1244600" y="2197100"/>
            <a:ext cx="1060450" cy="3670300"/>
            <a:chOff x="784" y="1384"/>
            <a:chExt cx="668" cy="1920"/>
          </a:xfrm>
        </p:grpSpPr>
        <p:cxnSp>
          <p:nvCxnSpPr>
            <p:cNvPr id="13319" name="AutoShape 50"/>
            <p:cNvCxnSpPr>
              <a:cxnSpLocks noChangeShapeType="1"/>
            </p:cNvCxnSpPr>
            <p:nvPr/>
          </p:nvCxnSpPr>
          <p:spPr bwMode="auto">
            <a:xfrm>
              <a:off x="1452" y="1384"/>
              <a:ext cx="0" cy="1912"/>
            </a:xfrm>
            <a:prstGeom prst="straightConnector1">
              <a:avLst/>
            </a:prstGeom>
            <a:noFill/>
            <a:ln w="9525">
              <a:solidFill>
                <a:srgbClr val="669900"/>
              </a:solidFill>
              <a:round/>
              <a:headEnd/>
              <a:tailEnd/>
            </a:ln>
            <a:extLst>
              <a:ext uri="{909E8E84-426E-40DD-AFC4-6F175D3DCCD1}">
                <a14:hiddenFill xmlns:a14="http://schemas.microsoft.com/office/drawing/2010/main">
                  <a:noFill/>
                </a14:hiddenFill>
              </a:ext>
            </a:extLst>
          </p:spPr>
        </p:cxnSp>
        <p:sp>
          <p:nvSpPr>
            <p:cNvPr id="13320" name="Line 51"/>
            <p:cNvSpPr>
              <a:spLocks noChangeShapeType="1"/>
            </p:cNvSpPr>
            <p:nvPr/>
          </p:nvSpPr>
          <p:spPr bwMode="auto">
            <a:xfrm flipH="1">
              <a:off x="784" y="3304"/>
              <a:ext cx="640" cy="0"/>
            </a:xfrm>
            <a:prstGeom prst="line">
              <a:avLst/>
            </a:prstGeom>
            <a:noFill/>
            <a:ln w="9525">
              <a:solidFill>
                <a:srgbClr val="6699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18" name="Text Box 53"/>
          <p:cNvSpPr txBox="1">
            <a:spLocks noChangeArrowheads="1"/>
          </p:cNvSpPr>
          <p:nvPr/>
        </p:nvSpPr>
        <p:spPr bwMode="auto">
          <a:xfrm>
            <a:off x="330200" y="2295525"/>
            <a:ext cx="201295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buFontTx/>
              <a:buChar char="•"/>
            </a:pPr>
            <a:r>
              <a:rPr lang="en-US" altLang="en-US" sz="1400">
                <a:solidFill>
                  <a:srgbClr val="3F3F3F"/>
                </a:solidFill>
              </a:rPr>
              <a:t> User Interviews</a:t>
            </a:r>
          </a:p>
          <a:p>
            <a:pPr eaLnBrk="1" hangingPunct="1">
              <a:spcBef>
                <a:spcPct val="50000"/>
              </a:spcBef>
              <a:buFontTx/>
              <a:buChar char="•"/>
            </a:pPr>
            <a:r>
              <a:rPr lang="en-US" altLang="en-US" sz="1400">
                <a:solidFill>
                  <a:srgbClr val="3F3F3F"/>
                </a:solidFill>
              </a:rPr>
              <a:t> Stakeholder Interviews</a:t>
            </a:r>
          </a:p>
          <a:p>
            <a:pPr eaLnBrk="1" hangingPunct="1">
              <a:spcBef>
                <a:spcPct val="50000"/>
              </a:spcBef>
              <a:buFontTx/>
              <a:buChar char="•"/>
            </a:pPr>
            <a:r>
              <a:rPr lang="en-US" altLang="en-US" sz="1400">
                <a:solidFill>
                  <a:srgbClr val="3F3F3F"/>
                </a:solidFill>
              </a:rPr>
              <a:t> Contextual Inquiry </a:t>
            </a:r>
          </a:p>
          <a:p>
            <a:pPr eaLnBrk="1" hangingPunct="1">
              <a:spcBef>
                <a:spcPct val="50000"/>
              </a:spcBef>
              <a:buFontTx/>
              <a:buChar char="•"/>
            </a:pPr>
            <a:r>
              <a:rPr lang="en-US" altLang="en-US" sz="1400">
                <a:solidFill>
                  <a:srgbClr val="3F3F3F"/>
                </a:solidFill>
              </a:rPr>
              <a:t> SME Interviews   (subject matter expert)</a:t>
            </a:r>
          </a:p>
          <a:p>
            <a:pPr eaLnBrk="1" hangingPunct="1">
              <a:spcBef>
                <a:spcPct val="50000"/>
              </a:spcBef>
              <a:buFontTx/>
              <a:buChar char="•"/>
            </a:pPr>
            <a:r>
              <a:rPr lang="en-US" altLang="en-US" sz="1400">
                <a:solidFill>
                  <a:srgbClr val="3F3F3F"/>
                </a:solidFill>
              </a:rPr>
              <a:t> Surveys</a:t>
            </a:r>
          </a:p>
          <a:p>
            <a:pPr eaLnBrk="1" hangingPunct="1">
              <a:spcBef>
                <a:spcPct val="50000"/>
              </a:spcBef>
              <a:buFontTx/>
              <a:buChar char="•"/>
            </a:pPr>
            <a:r>
              <a:rPr lang="en-US" altLang="en-US" sz="1400">
                <a:solidFill>
                  <a:srgbClr val="3F3F3F"/>
                </a:solidFill>
              </a:rPr>
              <a:t> Demographic Research</a:t>
            </a:r>
          </a:p>
        </p:txBody>
      </p:sp>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5852107"/>
            <a:ext cx="8845484" cy="286410"/>
          </a:xfrm>
        </p:spPr>
        <p:txBody>
          <a:bodyPr/>
          <a:lstStyle/>
          <a:p>
            <a:endParaRPr lang="en-US" dirty="0"/>
          </a:p>
        </p:txBody>
      </p:sp>
    </p:spTree>
    <p:extLst>
      <p:ext uri="{BB962C8B-B14F-4D97-AF65-F5344CB8AC3E}">
        <p14:creationId xmlns:p14="http://schemas.microsoft.com/office/powerpoint/2010/main" val="698267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p:cNvSpPr>
          <p:nvPr/>
        </p:nvSpPr>
        <p:spPr bwMode="auto">
          <a:xfrm>
            <a:off x="189186" y="122238"/>
            <a:ext cx="8430939"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smtClean="0">
                <a:ea typeface="ヒラギノ角ゴ Pro W3"/>
                <a:cs typeface="ヒラギノ角ゴ Pro W3"/>
              </a:rPr>
              <a:t>Research : What's &amp;Why</a:t>
            </a:r>
            <a:endParaRPr lang="en-US" altLang="en-US" b="1" dirty="0">
              <a:ea typeface="ヒラギノ角ゴ Pro W3"/>
              <a:cs typeface="ヒラギノ角ゴ Pro W3"/>
            </a:endParaRPr>
          </a:p>
          <a:p>
            <a:pPr>
              <a:lnSpc>
                <a:spcPct val="80000"/>
              </a:lnSpc>
            </a:pPr>
            <a:r>
              <a:rPr lang="en-US" altLang="en-US" b="1" dirty="0" smtClean="0">
                <a:solidFill>
                  <a:schemeClr val="bg1"/>
                </a:solidFill>
              </a:rPr>
              <a:t>UXM </a:t>
            </a:r>
            <a:r>
              <a:rPr lang="en-US" altLang="en-US" b="1" dirty="0">
                <a:solidFill>
                  <a:schemeClr val="bg1"/>
                </a:solidFill>
              </a:rPr>
              <a:t>&gt; UX Research : What &amp; Why</a:t>
            </a:r>
          </a:p>
        </p:txBody>
      </p:sp>
      <p:sp>
        <p:nvSpPr>
          <p:cNvPr id="14339"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User research is a reality check to understand User behavior, their needs, actions and environment. </a:t>
            </a:r>
            <a:br>
              <a:rPr lang="en-US" altLang="en-US" sz="2000" dirty="0">
                <a:cs typeface="Arial" panose="020B0604020202020204" pitchFamily="34" charset="0"/>
              </a:rPr>
            </a:br>
            <a:endParaRPr lang="en-US" altLang="en-US" sz="2000" dirty="0">
              <a:cs typeface="Arial" panose="020B0604020202020204" pitchFamily="34" charset="0"/>
            </a:endParaRP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How to do the research</a:t>
            </a:r>
          </a:p>
          <a:p>
            <a:pPr>
              <a:lnSpc>
                <a:spcPct val="140000"/>
              </a:lnSpc>
              <a:spcBef>
                <a:spcPct val="20000"/>
              </a:spcBef>
              <a:buFont typeface="Arial" panose="020B0604020202020204" pitchFamily="34" charset="0"/>
              <a:buNone/>
            </a:pPr>
            <a:r>
              <a:rPr lang="en-US" altLang="en-US" sz="2000" dirty="0">
                <a:cs typeface="Arial" panose="020B0604020202020204" pitchFamily="34" charset="0"/>
              </a:rPr>
              <a:t> Goals: Why you’re doing the research. </a:t>
            </a:r>
          </a:p>
          <a:p>
            <a:pPr>
              <a:lnSpc>
                <a:spcPct val="140000"/>
              </a:lnSpc>
              <a:spcBef>
                <a:spcPct val="20000"/>
              </a:spcBef>
              <a:buFont typeface="Arial" panose="020B0604020202020204" pitchFamily="34" charset="0"/>
              <a:buNone/>
            </a:pPr>
            <a:r>
              <a:rPr lang="en-US" altLang="en-US" sz="2000" dirty="0">
                <a:cs typeface="Arial" panose="020B0604020202020204" pitchFamily="34" charset="0"/>
              </a:rPr>
              <a:t>		Who are the users?</a:t>
            </a:r>
          </a:p>
          <a:p>
            <a:pPr>
              <a:lnSpc>
                <a:spcPct val="140000"/>
              </a:lnSpc>
              <a:spcBef>
                <a:spcPct val="20000"/>
              </a:spcBef>
              <a:buFont typeface="Arial" panose="020B0604020202020204" pitchFamily="34" charset="0"/>
              <a:buNone/>
            </a:pPr>
            <a:r>
              <a:rPr lang="en-US" altLang="en-US" sz="2000" dirty="0">
                <a:cs typeface="Arial" panose="020B0604020202020204" pitchFamily="34" charset="0"/>
              </a:rPr>
              <a:t>		What is the environment?</a:t>
            </a:r>
          </a:p>
          <a:p>
            <a:pPr>
              <a:lnSpc>
                <a:spcPct val="140000"/>
              </a:lnSpc>
              <a:spcBef>
                <a:spcPct val="20000"/>
              </a:spcBef>
              <a:buFont typeface="Arial" panose="020B0604020202020204" pitchFamily="34" charset="0"/>
              <a:buNone/>
            </a:pPr>
            <a:r>
              <a:rPr lang="en-US" altLang="en-US" sz="2000" dirty="0">
                <a:cs typeface="Arial" panose="020B0604020202020204" pitchFamily="34" charset="0"/>
              </a:rPr>
              <a:t>		What is the product?</a:t>
            </a:r>
          </a:p>
          <a:p>
            <a:pPr>
              <a:lnSpc>
                <a:spcPct val="140000"/>
              </a:lnSpc>
              <a:spcBef>
                <a:spcPct val="20000"/>
              </a:spcBef>
              <a:buFont typeface="Arial" panose="020B0604020202020204" pitchFamily="34" charset="0"/>
              <a:buNone/>
            </a:pPr>
            <a:r>
              <a:rPr lang="en-US" altLang="en-US" sz="2000" dirty="0">
                <a:cs typeface="Arial" panose="020B0604020202020204" pitchFamily="34" charset="0"/>
              </a:rPr>
              <a:t>		What are the tasks?</a:t>
            </a:r>
          </a:p>
        </p:txBody>
      </p:sp>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5633545"/>
            <a:ext cx="8845484" cy="504972"/>
          </a:xfrm>
        </p:spPr>
        <p:txBody>
          <a:bodyPr/>
          <a:lstStyle/>
          <a:p>
            <a:endParaRPr lang="en-US" dirty="0"/>
          </a:p>
        </p:txBody>
      </p:sp>
    </p:spTree>
    <p:extLst>
      <p:ext uri="{BB962C8B-B14F-4D97-AF65-F5344CB8AC3E}">
        <p14:creationId xmlns:p14="http://schemas.microsoft.com/office/powerpoint/2010/main" val="3578686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p:cNvSpPr>
          <p:nvPr/>
        </p:nvSpPr>
        <p:spPr bwMode="auto">
          <a:xfrm>
            <a:off x="210207" y="122238"/>
            <a:ext cx="8409918"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smtClean="0">
                <a:ea typeface="ヒラギノ角ゴ Pro W3"/>
                <a:cs typeface="ヒラギノ角ゴ Pro W3"/>
              </a:rPr>
              <a:t>Research: Methods</a:t>
            </a:r>
            <a:endParaRPr lang="en-US" altLang="en-US" b="1" dirty="0">
              <a:ea typeface="ヒラギノ角ゴ Pro W3"/>
              <a:cs typeface="ヒラギノ角ゴ Pro W3"/>
            </a:endParaRPr>
          </a:p>
          <a:p>
            <a:pPr>
              <a:lnSpc>
                <a:spcPct val="80000"/>
              </a:lnSpc>
            </a:pPr>
            <a:r>
              <a:rPr lang="en-US" altLang="en-US" b="1" dirty="0" smtClean="0">
                <a:solidFill>
                  <a:schemeClr val="bg1"/>
                </a:solidFill>
              </a:rPr>
              <a:t>UXM </a:t>
            </a:r>
            <a:r>
              <a:rPr lang="en-US" altLang="en-US" b="1" dirty="0">
                <a:solidFill>
                  <a:schemeClr val="bg1"/>
                </a:solidFill>
              </a:rPr>
              <a:t>&gt; UX Research : Methods</a:t>
            </a:r>
          </a:p>
        </p:txBody>
      </p:sp>
      <p:sp>
        <p:nvSpPr>
          <p:cNvPr id="15363" name="Content Placeholder 12"/>
          <p:cNvSpPr>
            <a:spLocks/>
          </p:cNvSpPr>
          <p:nvPr/>
        </p:nvSpPr>
        <p:spPr bwMode="auto">
          <a:xfrm>
            <a:off x="319088" y="1233488"/>
            <a:ext cx="37195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User Interviews</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Stakeholder Interviews</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SME Interviews         (Subject Matter Expert)</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Contextual Inquiry</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Surveys</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Demographic Research</a:t>
            </a:r>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788" y="2614613"/>
            <a:ext cx="2574925" cy="1736725"/>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1190625"/>
            <a:ext cx="2468563" cy="172085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1536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089275"/>
            <a:ext cx="2500313" cy="1647825"/>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15367" name="Picture 8" descr="Four_Dwelling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7313" y="4543425"/>
            <a:ext cx="2554287" cy="1536700"/>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6080125"/>
            <a:ext cx="8845484" cy="58392"/>
          </a:xfrm>
        </p:spPr>
        <p:txBody>
          <a:bodyPr/>
          <a:lstStyle/>
          <a:p>
            <a:endParaRPr lang="en-US" dirty="0"/>
          </a:p>
        </p:txBody>
      </p:sp>
    </p:spTree>
    <p:extLst>
      <p:ext uri="{BB962C8B-B14F-4D97-AF65-F5344CB8AC3E}">
        <p14:creationId xmlns:p14="http://schemas.microsoft.com/office/powerpoint/2010/main" val="2026882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p:cNvSpPr>
          <p:nvPr/>
        </p:nvSpPr>
        <p:spPr bwMode="auto">
          <a:xfrm>
            <a:off x="292100" y="122238"/>
            <a:ext cx="832802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smtClean="0">
                <a:ea typeface="ヒラギノ角ゴ Pro W3"/>
                <a:cs typeface="ヒラギノ角ゴ Pro W3"/>
              </a:rPr>
              <a:t>Research: Tools</a:t>
            </a:r>
            <a:r>
              <a:rPr lang="en-US" altLang="en-US" b="1" dirty="0" smtClean="0">
                <a:solidFill>
                  <a:schemeClr val="bg1"/>
                </a:solidFill>
              </a:rPr>
              <a:t>UXM </a:t>
            </a:r>
            <a:r>
              <a:rPr lang="en-US" altLang="en-US" b="1" dirty="0">
                <a:solidFill>
                  <a:schemeClr val="bg1"/>
                </a:solidFill>
              </a:rPr>
              <a:t>&gt; UX Research : Tools</a:t>
            </a:r>
          </a:p>
        </p:txBody>
      </p:sp>
      <p:sp>
        <p:nvSpPr>
          <p:cNvPr id="16387" name="Text Box 4"/>
          <p:cNvSpPr txBox="1">
            <a:spLocks noChangeArrowheads="1"/>
          </p:cNvSpPr>
          <p:nvPr/>
        </p:nvSpPr>
        <p:spPr bwMode="auto">
          <a:xfrm>
            <a:off x="3086100" y="1114425"/>
            <a:ext cx="438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a:solidFill>
                  <a:srgbClr val="990000"/>
                </a:solidFill>
              </a:rPr>
              <a:t>Eye Gaze Tracking System</a:t>
            </a:r>
          </a:p>
        </p:txBody>
      </p:sp>
      <p:pic>
        <p:nvPicPr>
          <p:cNvPr id="16388" name="Picture 5" descr="eye_ga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1165225"/>
            <a:ext cx="26479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16389" name="Picture 6" descr="GoldmanHeatMap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 y="1641475"/>
            <a:ext cx="3244850" cy="2432050"/>
          </a:xfrm>
          <a:prstGeom prst="rect">
            <a:avLst/>
          </a:prstGeom>
          <a:noFill/>
          <a:ln w="57150">
            <a:solidFill>
              <a:srgbClr val="DDDDDD"/>
            </a:solidFill>
            <a:miter lim="800000"/>
            <a:headEnd/>
            <a:tailEnd/>
          </a:ln>
          <a:extLst>
            <a:ext uri="{909E8E84-426E-40DD-AFC4-6F175D3DCCD1}">
              <a14:hiddenFill xmlns:a14="http://schemas.microsoft.com/office/drawing/2010/main">
                <a:solidFill>
                  <a:srgbClr val="FFFFFF"/>
                </a:solidFill>
              </a14:hiddenFill>
            </a:ext>
          </a:extLst>
        </p:spPr>
      </p:pic>
      <p:pic>
        <p:nvPicPr>
          <p:cNvPr id="16390" name="Picture 7" descr="GoldmanSachsTM_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4150" y="4044950"/>
            <a:ext cx="2679700" cy="2243138"/>
          </a:xfrm>
          <a:prstGeom prst="rect">
            <a:avLst/>
          </a:prstGeom>
          <a:noFill/>
          <a:ln w="57150" algn="ctr">
            <a:solidFill>
              <a:srgbClr val="DDDDDD"/>
            </a:solidFill>
            <a:miter lim="800000"/>
            <a:headEnd/>
            <a:tailEnd/>
          </a:ln>
          <a:extLst>
            <a:ext uri="{909E8E84-426E-40DD-AFC4-6F175D3DCCD1}">
              <a14:hiddenFill xmlns:a14="http://schemas.microsoft.com/office/drawing/2010/main">
                <a:solidFill>
                  <a:srgbClr val="FFFFFF"/>
                </a:solidFill>
              </a14:hiddenFill>
            </a:ext>
          </a:extLst>
        </p:spPr>
      </p:pic>
      <p:pic>
        <p:nvPicPr>
          <p:cNvPr id="16391" name="Picture 8" descr="Eyeballed-shaped-STX-webcam-from-Logitec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8100" y="3111500"/>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9" descr="icd-mx20-l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8663" y="2174875"/>
            <a:ext cx="1462087"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10" descr="Casio-Exilim-EX-Z8-Digital-Camer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4825" y="4651375"/>
            <a:ext cx="14319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Text Box 11"/>
          <p:cNvSpPr txBox="1">
            <a:spLocks noChangeArrowheads="1"/>
          </p:cNvSpPr>
          <p:nvPr/>
        </p:nvSpPr>
        <p:spPr bwMode="auto">
          <a:xfrm>
            <a:off x="292100" y="5334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a:solidFill>
                  <a:srgbClr val="990000"/>
                </a:solidFill>
              </a:rPr>
              <a:t>Morae</a:t>
            </a:r>
          </a:p>
        </p:txBody>
      </p:sp>
      <p:pic>
        <p:nvPicPr>
          <p:cNvPr id="16395"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69038" y="1728788"/>
            <a:ext cx="1836737"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flipV="1">
            <a:off x="298516" y="6138517"/>
            <a:ext cx="8845484" cy="45719"/>
          </a:xfrm>
        </p:spPr>
        <p:txBody>
          <a:bodyPr/>
          <a:lstStyle/>
          <a:p>
            <a:endParaRPr lang="en-US" dirty="0"/>
          </a:p>
        </p:txBody>
      </p:sp>
    </p:spTree>
    <p:extLst>
      <p:ext uri="{BB962C8B-B14F-4D97-AF65-F5344CB8AC3E}">
        <p14:creationId xmlns:p14="http://schemas.microsoft.com/office/powerpoint/2010/main" val="1475129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p:cNvSpPr>
          <p:nvPr/>
        </p:nvSpPr>
        <p:spPr bwMode="auto">
          <a:xfrm>
            <a:off x="157655" y="122238"/>
            <a:ext cx="846247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smtClean="0">
                <a:ea typeface="ヒラギノ角ゴ Pro W3"/>
                <a:cs typeface="ヒラギノ角ゴ Pro W3"/>
              </a:rPr>
              <a:t>Analysis: What &amp; </a:t>
            </a:r>
            <a:r>
              <a:rPr lang="en-US" altLang="en-US" b="1" dirty="0" err="1" smtClean="0">
                <a:ea typeface="ヒラギノ角ゴ Pro W3"/>
                <a:cs typeface="ヒラギノ角ゴ Pro W3"/>
              </a:rPr>
              <a:t>Why</a:t>
            </a:r>
            <a:r>
              <a:rPr lang="en-US" altLang="en-US" b="1" dirty="0" err="1" smtClean="0">
                <a:solidFill>
                  <a:schemeClr val="bg1"/>
                </a:solidFill>
              </a:rPr>
              <a:t>UXM</a:t>
            </a:r>
            <a:r>
              <a:rPr lang="en-US" altLang="en-US" b="1" dirty="0" smtClean="0">
                <a:solidFill>
                  <a:schemeClr val="bg1"/>
                </a:solidFill>
              </a:rPr>
              <a:t> </a:t>
            </a:r>
            <a:r>
              <a:rPr lang="en-US" altLang="en-US" b="1" dirty="0">
                <a:solidFill>
                  <a:schemeClr val="bg1"/>
                </a:solidFill>
              </a:rPr>
              <a:t>&gt; UX Analysis : What &amp; Why</a:t>
            </a:r>
          </a:p>
        </p:txBody>
      </p:sp>
      <p:sp>
        <p:nvSpPr>
          <p:cNvPr id="17411" name="AutoShape 29"/>
          <p:cNvSpPr>
            <a:spLocks noChangeArrowheads="1"/>
          </p:cNvSpPr>
          <p:nvPr/>
        </p:nvSpPr>
        <p:spPr bwMode="auto">
          <a:xfrm>
            <a:off x="342900" y="1360488"/>
            <a:ext cx="2606675" cy="776287"/>
          </a:xfrm>
          <a:prstGeom prst="chevron">
            <a:avLst>
              <a:gd name="adj" fmla="val 83947"/>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7412" name="AutoShape 30"/>
          <p:cNvSpPr>
            <a:spLocks noChangeArrowheads="1"/>
          </p:cNvSpPr>
          <p:nvPr/>
        </p:nvSpPr>
        <p:spPr bwMode="auto">
          <a:xfrm>
            <a:off x="2298700" y="1360488"/>
            <a:ext cx="2605088" cy="776287"/>
          </a:xfrm>
          <a:prstGeom prst="chevron">
            <a:avLst>
              <a:gd name="adj" fmla="val 83896"/>
            </a:avLst>
          </a:prstGeom>
          <a:gradFill rotWithShape="1">
            <a:gsLst>
              <a:gs pos="0">
                <a:srgbClr val="99CC00"/>
              </a:gs>
              <a:gs pos="100000">
                <a:srgbClr val="6699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7413" name="AutoShape 31"/>
          <p:cNvSpPr>
            <a:spLocks noChangeArrowheads="1"/>
          </p:cNvSpPr>
          <p:nvPr/>
        </p:nvSpPr>
        <p:spPr bwMode="auto">
          <a:xfrm>
            <a:off x="4241800" y="1360488"/>
            <a:ext cx="2605088" cy="776287"/>
          </a:xfrm>
          <a:prstGeom prst="chevron">
            <a:avLst>
              <a:gd name="adj" fmla="val 83896"/>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7414" name="AutoShape 32"/>
          <p:cNvSpPr>
            <a:spLocks noChangeArrowheads="1"/>
          </p:cNvSpPr>
          <p:nvPr/>
        </p:nvSpPr>
        <p:spPr bwMode="auto">
          <a:xfrm>
            <a:off x="6199188" y="1360488"/>
            <a:ext cx="2606675" cy="776287"/>
          </a:xfrm>
          <a:prstGeom prst="chevron">
            <a:avLst>
              <a:gd name="adj" fmla="val 83947"/>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nvGrpSpPr>
          <p:cNvPr id="17415" name="Group 33"/>
          <p:cNvGrpSpPr>
            <a:grpSpLocks/>
          </p:cNvGrpSpPr>
          <p:nvPr/>
        </p:nvGrpSpPr>
        <p:grpSpPr bwMode="auto">
          <a:xfrm>
            <a:off x="1077913" y="1244600"/>
            <a:ext cx="1144587" cy="1000125"/>
            <a:chOff x="840" y="2916"/>
            <a:chExt cx="594" cy="534"/>
          </a:xfrm>
        </p:grpSpPr>
        <p:sp>
          <p:nvSpPr>
            <p:cNvPr id="17434" name="AutoShape 34"/>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7435" name="AutoShape 35"/>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17416" name="Group 36"/>
          <p:cNvGrpSpPr>
            <a:grpSpLocks/>
          </p:cNvGrpSpPr>
          <p:nvPr/>
        </p:nvGrpSpPr>
        <p:grpSpPr bwMode="auto">
          <a:xfrm>
            <a:off x="3035300" y="1244600"/>
            <a:ext cx="1146175" cy="1000125"/>
            <a:chOff x="840" y="2916"/>
            <a:chExt cx="594" cy="534"/>
          </a:xfrm>
        </p:grpSpPr>
        <p:sp>
          <p:nvSpPr>
            <p:cNvPr id="17432" name="AutoShape 37"/>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solidFill>
              <a:srgbClr val="669900"/>
            </a:solidFill>
            <a:ln w="9525">
              <a:solidFill>
                <a:srgbClr val="669900"/>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7433" name="AutoShape 38"/>
            <p:cNvSpPr>
              <a:spLocks noChangeArrowheads="1"/>
            </p:cNvSpPr>
            <p:nvPr/>
          </p:nvSpPr>
          <p:spPr bwMode="auto">
            <a:xfrm>
              <a:off x="1103" y="2916"/>
              <a:ext cx="77" cy="41"/>
            </a:xfrm>
            <a:prstGeom prst="chevron">
              <a:avLst>
                <a:gd name="adj" fmla="val 10731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17417" name="Group 39"/>
          <p:cNvGrpSpPr>
            <a:grpSpLocks/>
          </p:cNvGrpSpPr>
          <p:nvPr/>
        </p:nvGrpSpPr>
        <p:grpSpPr bwMode="auto">
          <a:xfrm>
            <a:off x="4978400" y="1244600"/>
            <a:ext cx="1144588" cy="1000125"/>
            <a:chOff x="840" y="2916"/>
            <a:chExt cx="594" cy="534"/>
          </a:xfrm>
        </p:grpSpPr>
        <p:sp>
          <p:nvSpPr>
            <p:cNvPr id="17430" name="AutoShape 40"/>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7431" name="AutoShape 41"/>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17418" name="Group 42"/>
          <p:cNvGrpSpPr>
            <a:grpSpLocks/>
          </p:cNvGrpSpPr>
          <p:nvPr/>
        </p:nvGrpSpPr>
        <p:grpSpPr bwMode="auto">
          <a:xfrm>
            <a:off x="6969125" y="1244600"/>
            <a:ext cx="1144588" cy="1000125"/>
            <a:chOff x="840" y="2916"/>
            <a:chExt cx="594" cy="534"/>
          </a:xfrm>
        </p:grpSpPr>
        <p:sp>
          <p:nvSpPr>
            <p:cNvPr id="17428" name="AutoShape 43"/>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17429" name="AutoShape 44"/>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sp>
        <p:nvSpPr>
          <p:cNvPr id="17419" name="Text Box 45"/>
          <p:cNvSpPr txBox="1">
            <a:spLocks noChangeArrowheads="1"/>
          </p:cNvSpPr>
          <p:nvPr/>
        </p:nvSpPr>
        <p:spPr bwMode="auto">
          <a:xfrm>
            <a:off x="1057275" y="1555750"/>
            <a:ext cx="1298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Research</a:t>
            </a:r>
          </a:p>
        </p:txBody>
      </p:sp>
      <p:sp>
        <p:nvSpPr>
          <p:cNvPr id="17420" name="Text Box 46"/>
          <p:cNvSpPr txBox="1">
            <a:spLocks noChangeArrowheads="1"/>
          </p:cNvSpPr>
          <p:nvPr/>
        </p:nvSpPr>
        <p:spPr bwMode="auto">
          <a:xfrm>
            <a:off x="3057525" y="1550988"/>
            <a:ext cx="137636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Analysis</a:t>
            </a:r>
          </a:p>
        </p:txBody>
      </p:sp>
      <p:sp>
        <p:nvSpPr>
          <p:cNvPr id="17421" name="Text Box 47"/>
          <p:cNvSpPr txBox="1">
            <a:spLocks noChangeArrowheads="1"/>
          </p:cNvSpPr>
          <p:nvPr/>
        </p:nvSpPr>
        <p:spPr bwMode="auto">
          <a:xfrm>
            <a:off x="5053013" y="1550988"/>
            <a:ext cx="11557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Design</a:t>
            </a:r>
          </a:p>
        </p:txBody>
      </p:sp>
      <p:sp>
        <p:nvSpPr>
          <p:cNvPr id="17422" name="Text Box 48"/>
          <p:cNvSpPr txBox="1">
            <a:spLocks noChangeArrowheads="1"/>
          </p:cNvSpPr>
          <p:nvPr/>
        </p:nvSpPr>
        <p:spPr bwMode="auto">
          <a:xfrm>
            <a:off x="6891338" y="1547813"/>
            <a:ext cx="1484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rPr>
              <a:t>UX Evaluation</a:t>
            </a:r>
          </a:p>
        </p:txBody>
      </p:sp>
      <p:grpSp>
        <p:nvGrpSpPr>
          <p:cNvPr id="17423" name="Group 49"/>
          <p:cNvGrpSpPr>
            <a:grpSpLocks/>
          </p:cNvGrpSpPr>
          <p:nvPr/>
        </p:nvGrpSpPr>
        <p:grpSpPr bwMode="auto">
          <a:xfrm>
            <a:off x="3206750" y="2187575"/>
            <a:ext cx="1060450" cy="3048000"/>
            <a:chOff x="784" y="1384"/>
            <a:chExt cx="668" cy="1920"/>
          </a:xfrm>
        </p:grpSpPr>
        <p:cxnSp>
          <p:nvCxnSpPr>
            <p:cNvPr id="17426" name="AutoShape 50"/>
            <p:cNvCxnSpPr>
              <a:cxnSpLocks noChangeShapeType="1"/>
            </p:cNvCxnSpPr>
            <p:nvPr/>
          </p:nvCxnSpPr>
          <p:spPr bwMode="auto">
            <a:xfrm>
              <a:off x="1452" y="1384"/>
              <a:ext cx="0" cy="1912"/>
            </a:xfrm>
            <a:prstGeom prst="straightConnector1">
              <a:avLst/>
            </a:prstGeom>
            <a:noFill/>
            <a:ln w="9525">
              <a:solidFill>
                <a:srgbClr val="669900"/>
              </a:solidFill>
              <a:round/>
              <a:headEnd/>
              <a:tailEnd/>
            </a:ln>
            <a:extLst>
              <a:ext uri="{909E8E84-426E-40DD-AFC4-6F175D3DCCD1}">
                <a14:hiddenFill xmlns:a14="http://schemas.microsoft.com/office/drawing/2010/main">
                  <a:noFill/>
                </a14:hiddenFill>
              </a:ext>
            </a:extLst>
          </p:spPr>
        </p:cxnSp>
        <p:sp>
          <p:nvSpPr>
            <p:cNvPr id="17427" name="Line 51"/>
            <p:cNvSpPr>
              <a:spLocks noChangeShapeType="1"/>
            </p:cNvSpPr>
            <p:nvPr/>
          </p:nvSpPr>
          <p:spPr bwMode="auto">
            <a:xfrm flipH="1">
              <a:off x="784" y="3304"/>
              <a:ext cx="640" cy="0"/>
            </a:xfrm>
            <a:prstGeom prst="line">
              <a:avLst/>
            </a:prstGeom>
            <a:noFill/>
            <a:ln w="9525">
              <a:solidFill>
                <a:srgbClr val="6699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24" name="Text Box 52"/>
          <p:cNvSpPr txBox="1">
            <a:spLocks noChangeArrowheads="1"/>
          </p:cNvSpPr>
          <p:nvPr/>
        </p:nvSpPr>
        <p:spPr bwMode="auto">
          <a:xfrm>
            <a:off x="2403475" y="2263775"/>
            <a:ext cx="193675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buFontTx/>
              <a:buChar char="•"/>
            </a:pPr>
            <a:r>
              <a:rPr lang="en-US" altLang="en-US" sz="1400">
                <a:solidFill>
                  <a:srgbClr val="3F3F3F"/>
                </a:solidFill>
              </a:rPr>
              <a:t> Users need analysis</a:t>
            </a:r>
          </a:p>
          <a:p>
            <a:pPr eaLnBrk="1" hangingPunct="1">
              <a:spcBef>
                <a:spcPct val="50000"/>
              </a:spcBef>
              <a:buFontTx/>
              <a:buChar char="•"/>
            </a:pPr>
            <a:r>
              <a:rPr lang="en-US" altLang="en-US" sz="1400">
                <a:solidFill>
                  <a:srgbClr val="3F3F3F"/>
                </a:solidFill>
              </a:rPr>
              <a:t> Task analysis</a:t>
            </a:r>
          </a:p>
          <a:p>
            <a:pPr eaLnBrk="1" hangingPunct="1">
              <a:spcBef>
                <a:spcPct val="50000"/>
              </a:spcBef>
              <a:buFontTx/>
              <a:buChar char="•"/>
            </a:pPr>
            <a:r>
              <a:rPr lang="en-US" altLang="en-US" sz="1400">
                <a:solidFill>
                  <a:srgbClr val="3F3F3F"/>
                </a:solidFill>
              </a:rPr>
              <a:t> Comparative Competitive Analysis</a:t>
            </a:r>
          </a:p>
          <a:p>
            <a:pPr eaLnBrk="1" hangingPunct="1">
              <a:spcBef>
                <a:spcPct val="50000"/>
              </a:spcBef>
              <a:buFontTx/>
              <a:buChar char="•"/>
            </a:pPr>
            <a:r>
              <a:rPr lang="en-US" altLang="en-US" sz="1400">
                <a:solidFill>
                  <a:srgbClr val="3F3F3F"/>
                </a:solidFill>
              </a:rPr>
              <a:t> Personas</a:t>
            </a:r>
          </a:p>
          <a:p>
            <a:pPr eaLnBrk="1" hangingPunct="1">
              <a:spcBef>
                <a:spcPct val="50000"/>
              </a:spcBef>
              <a:buFontTx/>
              <a:buChar char="•"/>
            </a:pPr>
            <a:r>
              <a:rPr lang="en-US" altLang="en-US" sz="1400">
                <a:solidFill>
                  <a:srgbClr val="3F3F3F"/>
                </a:solidFill>
              </a:rPr>
              <a:t> Card Sorting</a:t>
            </a:r>
          </a:p>
          <a:p>
            <a:pPr eaLnBrk="1" hangingPunct="1">
              <a:spcBef>
                <a:spcPct val="50000"/>
              </a:spcBef>
              <a:buFontTx/>
              <a:buChar char="•"/>
            </a:pPr>
            <a:r>
              <a:rPr lang="en-US" altLang="en-US" sz="1400">
                <a:solidFill>
                  <a:srgbClr val="3F3F3F"/>
                </a:solidFill>
              </a:rPr>
              <a:t> Affinity Diagrams</a:t>
            </a:r>
          </a:p>
          <a:p>
            <a:pPr eaLnBrk="1" hangingPunct="1">
              <a:spcBef>
                <a:spcPct val="50000"/>
              </a:spcBef>
              <a:buFontTx/>
              <a:buChar char="•"/>
            </a:pPr>
            <a:endParaRPr lang="en-US" altLang="en-US" sz="1400">
              <a:solidFill>
                <a:srgbClr val="3F3F3F"/>
              </a:solidFill>
            </a:endParaRPr>
          </a:p>
          <a:p>
            <a:pPr eaLnBrk="1" hangingPunct="1">
              <a:spcBef>
                <a:spcPct val="50000"/>
              </a:spcBef>
              <a:buFontTx/>
              <a:buChar char="•"/>
            </a:pPr>
            <a:endParaRPr lang="en-US" altLang="en-US" sz="1400">
              <a:solidFill>
                <a:srgbClr val="3F3F3F"/>
              </a:solidFill>
            </a:endParaRPr>
          </a:p>
        </p:txBody>
      </p:sp>
      <p:pic>
        <p:nvPicPr>
          <p:cNvPr id="174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363" y="2374900"/>
            <a:ext cx="4230687"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1494766"/>
            <a:ext cx="8845484" cy="4643751"/>
          </a:xfrm>
        </p:spPr>
        <p:txBody>
          <a:bodyPr/>
          <a:lstStyle/>
          <a:p>
            <a:endParaRPr lang="en-US"/>
          </a:p>
        </p:txBody>
      </p:sp>
    </p:spTree>
    <p:extLst>
      <p:ext uri="{BB962C8B-B14F-4D97-AF65-F5344CB8AC3E}">
        <p14:creationId xmlns:p14="http://schemas.microsoft.com/office/powerpoint/2010/main" val="3072813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p:cNvSpPr>
          <p:nvPr/>
        </p:nvSpPr>
        <p:spPr bwMode="auto">
          <a:xfrm>
            <a:off x="199697" y="122238"/>
            <a:ext cx="8420428"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Analysis </a:t>
            </a:r>
            <a:r>
              <a:rPr lang="en-US" altLang="en-US" b="1" dirty="0" smtClean="0">
                <a:ea typeface="ヒラギノ角ゴ Pro W3"/>
                <a:cs typeface="ヒラギノ角ゴ Pro W3"/>
              </a:rPr>
              <a:t>: </a:t>
            </a:r>
            <a:r>
              <a:rPr lang="en-US" altLang="en-US" b="1" dirty="0">
                <a:ea typeface="ヒラギノ角ゴ Pro W3"/>
                <a:cs typeface="ヒラギノ角ゴ Pro W3"/>
              </a:rPr>
              <a:t>What &amp; </a:t>
            </a:r>
            <a:r>
              <a:rPr lang="en-US" altLang="en-US" b="1" dirty="0" err="1">
                <a:ea typeface="ヒラギノ角ゴ Pro W3"/>
                <a:cs typeface="ヒラギノ角ゴ Pro W3"/>
              </a:rPr>
              <a:t>Why</a:t>
            </a:r>
            <a:r>
              <a:rPr lang="en-US" altLang="en-US" b="1" dirty="0" err="1">
                <a:solidFill>
                  <a:schemeClr val="bg1"/>
                </a:solidFill>
              </a:rPr>
              <a:t>UXM</a:t>
            </a:r>
            <a:r>
              <a:rPr lang="en-US" altLang="en-US" b="1" dirty="0">
                <a:solidFill>
                  <a:schemeClr val="bg1"/>
                </a:solidFill>
              </a:rPr>
              <a:t> </a:t>
            </a:r>
            <a:r>
              <a:rPr lang="en-US" altLang="en-US" b="1" dirty="0" smtClean="0">
                <a:solidFill>
                  <a:schemeClr val="bg1"/>
                </a:solidFill>
              </a:rPr>
              <a:t>UXM </a:t>
            </a:r>
            <a:r>
              <a:rPr lang="en-US" altLang="en-US" b="1" dirty="0">
                <a:solidFill>
                  <a:schemeClr val="bg1"/>
                </a:solidFill>
              </a:rPr>
              <a:t>&gt; UX Analysis : What &amp; Why</a:t>
            </a:r>
          </a:p>
        </p:txBody>
      </p:sp>
      <p:sp>
        <p:nvSpPr>
          <p:cNvPr id="18435"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40000"/>
              </a:lnSpc>
              <a:spcBef>
                <a:spcPct val="20000"/>
              </a:spcBef>
              <a:buFont typeface="Arial" panose="020B0604020202020204" pitchFamily="34" charset="0"/>
              <a:buChar char="•"/>
            </a:pPr>
            <a:r>
              <a:rPr lang="en-US" altLang="en-US" sz="2000" b="1" dirty="0">
                <a:cs typeface="Arial" panose="020B0604020202020204" pitchFamily="34" charset="0"/>
              </a:rPr>
              <a:t>UX Analysis</a:t>
            </a:r>
          </a:p>
          <a:p>
            <a:pPr>
              <a:lnSpc>
                <a:spcPct val="140000"/>
              </a:lnSpc>
              <a:spcBef>
                <a:spcPct val="20000"/>
              </a:spcBef>
              <a:buFont typeface="Arial" panose="020B0604020202020204" pitchFamily="34" charset="0"/>
              <a:buNone/>
            </a:pPr>
            <a:r>
              <a:rPr lang="en-US" altLang="en-US" sz="2000" dirty="0">
                <a:cs typeface="Arial" panose="020B0604020202020204" pitchFamily="34" charset="0"/>
              </a:rPr>
              <a:t>	“Analysis covers any area that deals with understanding the problem and defining the desired outcomes. Analysis is about understanding the “why” and “what” of a project. ”</a:t>
            </a:r>
          </a:p>
          <a:p>
            <a:pPr>
              <a:lnSpc>
                <a:spcPct val="140000"/>
              </a:lnSpc>
              <a:spcBef>
                <a:spcPct val="20000"/>
              </a:spcBef>
              <a:buFont typeface="Arial" panose="020B0604020202020204" pitchFamily="34" charset="0"/>
              <a:buChar char="•"/>
            </a:pPr>
            <a:r>
              <a:rPr lang="en-US" altLang="en-US" sz="2000" b="1" dirty="0">
                <a:cs typeface="Arial" panose="020B0604020202020204" pitchFamily="34" charset="0"/>
              </a:rPr>
              <a:t>Why?</a:t>
            </a:r>
          </a:p>
          <a:p>
            <a:pPr>
              <a:lnSpc>
                <a:spcPct val="140000"/>
              </a:lnSpc>
              <a:spcBef>
                <a:spcPct val="20000"/>
              </a:spcBef>
              <a:buFont typeface="Arial" panose="020B0604020202020204" pitchFamily="34" charset="0"/>
              <a:buNone/>
            </a:pPr>
            <a:r>
              <a:rPr lang="en-US" altLang="en-US" sz="2000" dirty="0">
                <a:cs typeface="Arial" panose="020B0604020202020204" pitchFamily="34" charset="0"/>
              </a:rPr>
              <a:t>	Create User need definition</a:t>
            </a:r>
          </a:p>
          <a:p>
            <a:pPr>
              <a:lnSpc>
                <a:spcPct val="140000"/>
              </a:lnSpc>
              <a:spcBef>
                <a:spcPct val="20000"/>
              </a:spcBef>
              <a:buFont typeface="Arial" panose="020B0604020202020204" pitchFamily="34" charset="0"/>
              <a:buNone/>
            </a:pPr>
            <a:r>
              <a:rPr lang="en-US" altLang="en-US" sz="2000" dirty="0">
                <a:cs typeface="Arial" panose="020B0604020202020204" pitchFamily="34" charset="0"/>
              </a:rPr>
              <a:t>	Task Analysis</a:t>
            </a:r>
          </a:p>
        </p:txBody>
      </p:sp>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5707117"/>
            <a:ext cx="8845484" cy="431400"/>
          </a:xfrm>
        </p:spPr>
        <p:txBody>
          <a:bodyPr/>
          <a:lstStyle/>
          <a:p>
            <a:endParaRPr lang="en-US" dirty="0"/>
          </a:p>
        </p:txBody>
      </p:sp>
    </p:spTree>
    <p:extLst>
      <p:ext uri="{BB962C8B-B14F-4D97-AF65-F5344CB8AC3E}">
        <p14:creationId xmlns:p14="http://schemas.microsoft.com/office/powerpoint/2010/main" val="3198993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p:cNvSpPr>
          <p:nvPr/>
        </p:nvSpPr>
        <p:spPr bwMode="auto">
          <a:xfrm>
            <a:off x="189186" y="122238"/>
            <a:ext cx="8430939"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Analysis : </a:t>
            </a:r>
            <a:r>
              <a:rPr lang="en-US" altLang="en-US" b="1" dirty="0" err="1" smtClean="0">
                <a:ea typeface="ヒラギノ角ゴ Pro W3"/>
                <a:cs typeface="ヒラギノ角ゴ Pro W3"/>
              </a:rPr>
              <a:t>Methods</a:t>
            </a:r>
            <a:r>
              <a:rPr lang="en-US" altLang="en-US" b="1" dirty="0" err="1" smtClean="0">
                <a:solidFill>
                  <a:schemeClr val="bg1"/>
                </a:solidFill>
              </a:rPr>
              <a:t>UXM</a:t>
            </a:r>
            <a:r>
              <a:rPr lang="en-US" altLang="en-US" b="1" dirty="0" smtClean="0">
                <a:solidFill>
                  <a:schemeClr val="bg1"/>
                </a:solidFill>
              </a:rPr>
              <a:t> </a:t>
            </a:r>
            <a:r>
              <a:rPr lang="en-US" altLang="en-US" b="1" dirty="0">
                <a:solidFill>
                  <a:schemeClr val="bg1"/>
                </a:solidFill>
              </a:rPr>
              <a:t>&gt; UX Analysis : Methods</a:t>
            </a:r>
          </a:p>
        </p:txBody>
      </p:sp>
      <p:sp>
        <p:nvSpPr>
          <p:cNvPr id="19459" name="Rectangle 4"/>
          <p:cNvSpPr>
            <a:spLocks noChangeArrowheads="1"/>
          </p:cNvSpPr>
          <p:nvPr/>
        </p:nvSpPr>
        <p:spPr bwMode="auto">
          <a:xfrm>
            <a:off x="319088" y="1317625"/>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788" tIns="46562" rIns="94788" bIns="46562"/>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30000"/>
              </a:lnSpc>
              <a:spcBef>
                <a:spcPct val="20000"/>
              </a:spcBef>
              <a:buFont typeface="Arial" panose="020B0604020202020204" pitchFamily="34" charset="0"/>
              <a:buChar char="•"/>
            </a:pPr>
            <a:r>
              <a:rPr lang="en-US" altLang="en-US" sz="2000" dirty="0"/>
              <a:t>Users Need Analysis</a:t>
            </a:r>
          </a:p>
          <a:p>
            <a:pPr>
              <a:lnSpc>
                <a:spcPct val="130000"/>
              </a:lnSpc>
              <a:spcBef>
                <a:spcPct val="20000"/>
              </a:spcBef>
              <a:buFont typeface="Arial" panose="020B0604020202020204" pitchFamily="34" charset="0"/>
              <a:buChar char="•"/>
            </a:pPr>
            <a:r>
              <a:rPr lang="en-US" altLang="en-US" sz="2000" dirty="0"/>
              <a:t>Task Analysis</a:t>
            </a:r>
          </a:p>
          <a:p>
            <a:pPr>
              <a:lnSpc>
                <a:spcPct val="130000"/>
              </a:lnSpc>
              <a:spcBef>
                <a:spcPct val="20000"/>
              </a:spcBef>
              <a:buFont typeface="Arial" panose="020B0604020202020204" pitchFamily="34" charset="0"/>
              <a:buChar char="•"/>
            </a:pPr>
            <a:r>
              <a:rPr lang="en-US" altLang="en-US" sz="2000" dirty="0"/>
              <a:t>Use Cases</a:t>
            </a:r>
          </a:p>
          <a:p>
            <a:pPr>
              <a:lnSpc>
                <a:spcPct val="130000"/>
              </a:lnSpc>
              <a:spcBef>
                <a:spcPct val="20000"/>
              </a:spcBef>
              <a:buFont typeface="Arial" panose="020B0604020202020204" pitchFamily="34" charset="0"/>
              <a:buChar char="•"/>
            </a:pPr>
            <a:r>
              <a:rPr lang="en-US" altLang="en-US" sz="2000" dirty="0"/>
              <a:t>Comparative Competitive Analysis</a:t>
            </a:r>
            <a:endParaRPr lang="en-US" altLang="en-US" sz="2000" b="1" dirty="0"/>
          </a:p>
          <a:p>
            <a:pPr>
              <a:lnSpc>
                <a:spcPct val="130000"/>
              </a:lnSpc>
              <a:spcBef>
                <a:spcPct val="20000"/>
              </a:spcBef>
              <a:buFont typeface="Arial" panose="020B0604020202020204" pitchFamily="34" charset="0"/>
              <a:buNone/>
            </a:pPr>
            <a:endParaRPr lang="en-US" altLang="en-US" sz="2000" dirty="0">
              <a:solidFill>
                <a:srgbClr val="990000"/>
              </a:solidFill>
            </a:endParaRPr>
          </a:p>
        </p:txBody>
      </p:sp>
      <p:sp>
        <p:nvSpPr>
          <p:cNvPr id="19460" name="Rectangle 5"/>
          <p:cNvSpPr>
            <a:spLocks noChangeArrowheads="1"/>
          </p:cNvSpPr>
          <p:nvPr/>
        </p:nvSpPr>
        <p:spPr bwMode="auto">
          <a:xfrm>
            <a:off x="4281488" y="1317625"/>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788" tIns="46562" rIns="94788" bIns="46562"/>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30000"/>
              </a:lnSpc>
              <a:spcBef>
                <a:spcPct val="20000"/>
              </a:spcBef>
              <a:buFont typeface="Arial" panose="020B0604020202020204" pitchFamily="34" charset="0"/>
              <a:buChar char="•"/>
            </a:pPr>
            <a:r>
              <a:rPr lang="en-US" altLang="en-US" sz="2000" dirty="0"/>
              <a:t>Personas</a:t>
            </a:r>
          </a:p>
          <a:p>
            <a:pPr>
              <a:lnSpc>
                <a:spcPct val="130000"/>
              </a:lnSpc>
              <a:spcBef>
                <a:spcPct val="20000"/>
              </a:spcBef>
              <a:buFont typeface="Arial" panose="020B0604020202020204" pitchFamily="34" charset="0"/>
              <a:buChar char="•"/>
            </a:pPr>
            <a:r>
              <a:rPr lang="en-US" altLang="en-US" sz="2000" dirty="0"/>
              <a:t>Card Sorting</a:t>
            </a:r>
          </a:p>
          <a:p>
            <a:pPr>
              <a:lnSpc>
                <a:spcPct val="130000"/>
              </a:lnSpc>
              <a:spcBef>
                <a:spcPct val="20000"/>
              </a:spcBef>
              <a:buFont typeface="Arial" panose="020B0604020202020204" pitchFamily="34" charset="0"/>
              <a:buChar char="•"/>
            </a:pPr>
            <a:r>
              <a:rPr lang="en-US" altLang="en-US" sz="2000" dirty="0"/>
              <a:t>Affinity Diagrams</a:t>
            </a:r>
          </a:p>
        </p:txBody>
      </p:sp>
      <p:pic>
        <p:nvPicPr>
          <p:cNvPr id="19461" name="Picture 6" descr="Mercury_Earth_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447800"/>
            <a:ext cx="2057400" cy="1439863"/>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19462" name="Picture 7" descr="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50" y="3878263"/>
            <a:ext cx="3600450" cy="2217737"/>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19463" name="Picture 8" descr="IMG_3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2967038"/>
            <a:ext cx="2035175" cy="1527175"/>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19464" name="Picture 9" descr="1423599488_62e49ead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559300"/>
            <a:ext cx="2044700" cy="1536700"/>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6092798"/>
            <a:ext cx="8845484" cy="45719"/>
          </a:xfrm>
        </p:spPr>
        <p:txBody>
          <a:bodyPr/>
          <a:lstStyle/>
          <a:p>
            <a:endParaRPr lang="en-US" dirty="0"/>
          </a:p>
        </p:txBody>
      </p:sp>
    </p:spTree>
    <p:extLst>
      <p:ext uri="{BB962C8B-B14F-4D97-AF65-F5344CB8AC3E}">
        <p14:creationId xmlns:p14="http://schemas.microsoft.com/office/powerpoint/2010/main" val="1923219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3573" y="268941"/>
            <a:ext cx="9814498" cy="455288"/>
          </a:xfrm>
        </p:spPr>
        <p:txBody>
          <a:bodyPr/>
          <a:lstStyle/>
          <a:p>
            <a:r>
              <a:rPr lang="en-US" dirty="0"/>
              <a:t>Document History</a:t>
            </a:r>
          </a:p>
        </p:txBody>
      </p:sp>
      <p:graphicFrame>
        <p:nvGraphicFramePr>
          <p:cNvPr id="6" name="Group 51"/>
          <p:cNvGraphicFramePr>
            <a:graphicFrameLocks noGrp="1"/>
          </p:cNvGraphicFramePr>
          <p:nvPr>
            <p:ph idx="4294967295"/>
            <p:extLst>
              <p:ext uri="{D42A27DB-BD31-4B8C-83A1-F6EECF244321}">
                <p14:modId xmlns:p14="http://schemas.microsoft.com/office/powerpoint/2010/main" val="3939873952"/>
              </p:ext>
            </p:extLst>
          </p:nvPr>
        </p:nvGraphicFramePr>
        <p:xfrm>
          <a:off x="298450" y="1495425"/>
          <a:ext cx="8299012" cy="1706880"/>
        </p:xfrm>
        <a:graphic>
          <a:graphicData uri="http://schemas.openxmlformats.org/drawingml/2006/table">
            <a:tbl>
              <a:tblPr/>
              <a:tblGrid>
                <a:gridCol w="1634097"/>
                <a:gridCol w="1224568"/>
                <a:gridCol w="1869075"/>
                <a:gridCol w="1369583"/>
                <a:gridCol w="2201689"/>
              </a:tblGrid>
              <a:tr h="40005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Date</a:t>
                      </a: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Course Version No.</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Software Version No.</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Developer / SME</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Change Record Remarks</a:t>
                      </a: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17-July-2017</a:t>
                      </a: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0.1D</a:t>
                      </a: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r>
                        <a:rPr kumimoji="0" lang="en-US" sz="1400" b="0" i="0" u="none" strike="noStrike" cap="none" normalizeH="0" baseline="0" dirty="0" smtClean="0">
                          <a:ln>
                            <a:noFill/>
                          </a:ln>
                          <a:solidFill>
                            <a:srgbClr val="3F3F3F"/>
                          </a:solidFill>
                          <a:effectLst/>
                          <a:latin typeface="+mj-lt"/>
                        </a:rPr>
                        <a:t>Rahul Vikash</a:t>
                      </a: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4000"/>
                        </a:lnSpc>
                        <a:spcBef>
                          <a:spcPct val="0"/>
                        </a:spcBef>
                        <a:spcAft>
                          <a:spcPct val="0"/>
                        </a:spcAft>
                        <a:buClr>
                          <a:srgbClr val="A11133"/>
                        </a:buClr>
                        <a:buSzTx/>
                        <a:buFontTx/>
                        <a:buNone/>
                        <a:tabLst/>
                      </a:pPr>
                      <a:endParaRPr kumimoji="0" lang="en-US" sz="1400" b="0" i="0" u="none" strike="noStrike" cap="none" normalizeH="0" baseline="0" dirty="0" smtClean="0">
                        <a:ln>
                          <a:noFill/>
                        </a:ln>
                        <a:solidFill>
                          <a:srgbClr val="3F3F3F"/>
                        </a:solidFill>
                        <a:effectLst/>
                        <a:latin typeface="+mj-lt"/>
                      </a:endParaRPr>
                    </a:p>
                  </a:txBody>
                  <a:tcPr marL="103348" marR="103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462837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p:cNvSpPr>
          <p:nvPr/>
        </p:nvSpPr>
        <p:spPr bwMode="auto">
          <a:xfrm>
            <a:off x="157655" y="122238"/>
            <a:ext cx="846247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Analysis : </a:t>
            </a:r>
            <a:r>
              <a:rPr lang="en-US" altLang="en-US" b="1" dirty="0" smtClean="0">
                <a:ea typeface="ヒラギノ角ゴ Pro W3"/>
                <a:cs typeface="ヒラギノ角ゴ Pro W3"/>
              </a:rPr>
              <a:t>Tools</a:t>
            </a:r>
            <a:r>
              <a:rPr lang="en-US" altLang="en-US" b="1" dirty="0" smtClean="0">
                <a:solidFill>
                  <a:schemeClr val="bg1"/>
                </a:solidFill>
              </a:rPr>
              <a:t>UXM </a:t>
            </a:r>
            <a:r>
              <a:rPr lang="en-US" altLang="en-US" b="1" dirty="0">
                <a:solidFill>
                  <a:schemeClr val="bg1"/>
                </a:solidFill>
              </a:rPr>
              <a:t>&gt; UX Analysis : Tools</a:t>
            </a:r>
          </a:p>
        </p:txBody>
      </p:sp>
      <p:pic>
        <p:nvPicPr>
          <p:cNvPr id="1028" name="Picture 10" descr="passwords-written-on-sticky-notes-thumb152466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38" y="1131888"/>
            <a:ext cx="2592387" cy="2486025"/>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94373" name="Group 165"/>
          <p:cNvGraphicFramePr>
            <a:graphicFrameLocks noGrp="1"/>
          </p:cNvGraphicFramePr>
          <p:nvPr/>
        </p:nvGraphicFramePr>
        <p:xfrm>
          <a:off x="4114800" y="1981200"/>
          <a:ext cx="4572000" cy="3429000"/>
        </p:xfrm>
        <a:graphic>
          <a:graphicData uri="http://schemas.openxmlformats.org/drawingml/2006/table">
            <a:tbl>
              <a:tblPr/>
              <a:tblGrid>
                <a:gridCol w="2022475"/>
                <a:gridCol w="990600"/>
                <a:gridCol w="827088"/>
                <a:gridCol w="731837"/>
              </a:tblGrid>
              <a:tr h="444500">
                <a:tc>
                  <a:txBody>
                    <a:bodyPr/>
                    <a:lstStyle/>
                    <a:p>
                      <a:pPr marL="0" marR="0" lvl="0" indent="0" algn="ctr" defTabSz="914400" rtl="0" eaLnBrk="0" fontAlgn="t"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t" latinLnBrk="0" hangingPunct="0">
                        <a:lnSpc>
                          <a:spcPct val="8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Calibri" pitchFamily="34" charset="0"/>
                          <a:cs typeface="Arial" pitchFamily="34" charset="0"/>
                        </a:rPr>
                        <a:t>Parameter</a:t>
                      </a:r>
                    </a:p>
                    <a:p>
                      <a:pPr marL="0" marR="0" lvl="0" indent="0" algn="ctr" defTabSz="914400" rtl="0" eaLnBrk="0" fontAlgn="t"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t" latinLnBrk="0" hangingPunct="0">
                        <a:lnSpc>
                          <a:spcPct val="80000"/>
                        </a:lnSpc>
                        <a:spcBef>
                          <a:spcPct val="20000"/>
                        </a:spcBef>
                        <a:spcAft>
                          <a:spcPct val="0"/>
                        </a:spcAft>
                        <a:buClrTx/>
                        <a:buSzTx/>
                        <a:buFontTx/>
                        <a:buNone/>
                        <a:tabLst/>
                      </a:pPr>
                      <a:endParaRPr kumimoji="0" lang="en-US" sz="1000" b="1" i="0" u="none" strike="noStrike" cap="none" normalizeH="0" baseline="0" smtClean="0">
                        <a:ln>
                          <a:noFill/>
                        </a:ln>
                        <a:solidFill>
                          <a:schemeClr val="bg1"/>
                        </a:solidFill>
                        <a:effectLst/>
                        <a:latin typeface="Calibri" pitchFamily="34" charset="0"/>
                        <a:cs typeface="Arial" pitchFamily="34" charset="0"/>
                      </a:endParaRPr>
                    </a:p>
                    <a:p>
                      <a:pPr marL="0" marR="0" lvl="0" indent="0" algn="ctr" defTabSz="914400" rtl="0" eaLnBrk="0" fontAlgn="t" latinLnBrk="0" hangingPunct="0">
                        <a:lnSpc>
                          <a:spcPct val="8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Calibri" pitchFamily="34" charset="0"/>
                          <a:cs typeface="Arial" pitchFamily="34" charset="0"/>
                        </a:rPr>
                        <a:t>Teamcenter  </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t" latinLnBrk="0" hangingPunct="0">
                        <a:lnSpc>
                          <a:spcPct val="80000"/>
                        </a:lnSpc>
                        <a:spcBef>
                          <a:spcPct val="20000"/>
                        </a:spcBef>
                        <a:spcAft>
                          <a:spcPct val="0"/>
                        </a:spcAft>
                        <a:buClrTx/>
                        <a:buSzTx/>
                        <a:buFontTx/>
                        <a:buNone/>
                        <a:tabLst/>
                      </a:pPr>
                      <a:endParaRPr kumimoji="0" lang="en-US" sz="1000" b="1" i="0" u="none" strike="noStrike" cap="none" normalizeH="0" baseline="0" smtClean="0">
                        <a:ln>
                          <a:noFill/>
                        </a:ln>
                        <a:solidFill>
                          <a:schemeClr val="bg1"/>
                        </a:solidFill>
                        <a:effectLst/>
                        <a:latin typeface="Calibri" pitchFamily="34" charset="0"/>
                        <a:cs typeface="Arial" pitchFamily="34" charset="0"/>
                      </a:endParaRPr>
                    </a:p>
                    <a:p>
                      <a:pPr marL="0" marR="0" lvl="0" indent="0" algn="ctr" defTabSz="914400" rtl="0" eaLnBrk="0" fontAlgn="t" latinLnBrk="0" hangingPunct="0">
                        <a:lnSpc>
                          <a:spcPct val="8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Calibri" pitchFamily="34" charset="0"/>
                          <a:cs typeface="Arial" pitchFamily="34" charset="0"/>
                        </a:rPr>
                        <a:t>Windchill</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t" latinLnBrk="0" hangingPunct="0">
                        <a:lnSpc>
                          <a:spcPct val="80000"/>
                        </a:lnSpc>
                        <a:spcBef>
                          <a:spcPct val="20000"/>
                        </a:spcBef>
                        <a:spcAft>
                          <a:spcPct val="0"/>
                        </a:spcAft>
                        <a:buClrTx/>
                        <a:buSzTx/>
                        <a:buFontTx/>
                        <a:buNone/>
                        <a:tabLst/>
                      </a:pPr>
                      <a:endParaRPr kumimoji="0" lang="en-US" sz="1000" b="1" i="0" u="none" strike="noStrike" cap="none" normalizeH="0" baseline="0" smtClean="0">
                        <a:ln>
                          <a:noFill/>
                        </a:ln>
                        <a:solidFill>
                          <a:schemeClr val="bg1"/>
                        </a:solidFill>
                        <a:effectLst/>
                        <a:latin typeface="Calibri" pitchFamily="34" charset="0"/>
                        <a:cs typeface="Arial" pitchFamily="34" charset="0"/>
                      </a:endParaRPr>
                    </a:p>
                    <a:p>
                      <a:pPr marL="0" marR="0" lvl="0" indent="0" algn="ctr" defTabSz="914400" rtl="0" eaLnBrk="0" fontAlgn="t" latinLnBrk="0" hangingPunct="0">
                        <a:lnSpc>
                          <a:spcPct val="8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Calibri" pitchFamily="34" charset="0"/>
                          <a:cs typeface="Arial" pitchFamily="34" charset="0"/>
                        </a:rPr>
                        <a:t>Enovia </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chemeClr val="tx1"/>
                    </a:solidFill>
                  </a:tcPr>
                </a:tc>
              </a:tr>
              <a:tr h="285750">
                <a:tc>
                  <a:txBody>
                    <a:bodyPr/>
                    <a:lstStyle/>
                    <a:p>
                      <a:pPr marL="0" marR="0" lvl="0" indent="0" algn="ctr" defTabSz="914400" rtl="0" eaLnBrk="0" fontAlgn="ctr"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ctr" latinLnBrk="0" hangingPunct="0">
                        <a:lnSpc>
                          <a:spcPct val="8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Cognitive Understanding</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1.00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2.00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1.00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r>
              <a:tr h="285750">
                <a:tc>
                  <a:txBody>
                    <a:bodyPr/>
                    <a:lstStyle/>
                    <a:p>
                      <a:pPr marL="0" marR="0" lvl="0" indent="0" algn="ctr" defTabSz="914400" rtl="0" eaLnBrk="0" fontAlgn="ctr"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ctr" latinLnBrk="0" hangingPunct="0">
                        <a:lnSpc>
                          <a:spcPct val="8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Navigation &amp; Menus</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1.00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1.00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3.00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r>
              <a:tr h="285750">
                <a:tc>
                  <a:txBody>
                    <a:bodyPr/>
                    <a:lstStyle/>
                    <a:p>
                      <a:pPr marL="0" marR="0" lvl="0" indent="0" algn="ctr" defTabSz="914400" rtl="0" eaLnBrk="0" fontAlgn="ctr"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ctr" latinLnBrk="0" hangingPunct="0">
                        <a:lnSpc>
                          <a:spcPct val="8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Information Architecture</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3.00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1.00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NA</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r>
              <a:tr h="285750">
                <a:tc>
                  <a:txBody>
                    <a:bodyPr/>
                    <a:lstStyle/>
                    <a:p>
                      <a:pPr marL="0" marR="0" lvl="0" indent="0" algn="ctr" defTabSz="914400" rtl="0" eaLnBrk="0" fontAlgn="ctr"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ctr" latinLnBrk="0" hangingPunct="0">
                        <a:lnSpc>
                          <a:spcPct val="8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Learnability</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3.00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2.00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4.00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r>
              <a:tr h="285750">
                <a:tc>
                  <a:txBody>
                    <a:bodyPr/>
                    <a:lstStyle/>
                    <a:p>
                      <a:pPr marL="0" marR="0" lvl="0" indent="0" algn="ctr" defTabSz="914400" rtl="0" eaLnBrk="0" fontAlgn="ctr"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ctr" latinLnBrk="0" hangingPunct="0">
                        <a:lnSpc>
                          <a:spcPct val="8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Ease of Use</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2.00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2.00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4.00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r>
              <a:tr h="285750">
                <a:tc>
                  <a:txBody>
                    <a:bodyPr/>
                    <a:lstStyle/>
                    <a:p>
                      <a:pPr marL="0" marR="0" lvl="0" indent="0" algn="ctr" defTabSz="914400" rtl="0" eaLnBrk="0" fontAlgn="ctr"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ctr" latinLnBrk="0" hangingPunct="0">
                        <a:lnSpc>
                          <a:spcPct val="8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Functional Features</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3.00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3.00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3.00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r>
              <a:tr h="285750">
                <a:tc>
                  <a:txBody>
                    <a:bodyPr/>
                    <a:lstStyle/>
                    <a:p>
                      <a:pPr marL="0" marR="0" lvl="0" indent="0" algn="ctr" defTabSz="914400" rtl="0" eaLnBrk="0" fontAlgn="ctr"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ctr" latinLnBrk="0" hangingPunct="0">
                        <a:lnSpc>
                          <a:spcPct val="8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Help</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3.00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3.00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3.00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r>
              <a:tr h="285750">
                <a:tc>
                  <a:txBody>
                    <a:bodyPr/>
                    <a:lstStyle/>
                    <a:p>
                      <a:pPr marL="0" marR="0" lvl="0" indent="0" algn="ctr" defTabSz="914400" rtl="0" eaLnBrk="0" fontAlgn="ctr"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ctr" latinLnBrk="0" hangingPunct="0">
                        <a:lnSpc>
                          <a:spcPct val="8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Aesthetics</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1.00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1.00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4.00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r>
              <a:tr h="412750">
                <a:tc>
                  <a:txBody>
                    <a:bodyPr/>
                    <a:lstStyle/>
                    <a:p>
                      <a:pPr marL="0" marR="0" lvl="0" indent="0" algn="ctr" defTabSz="914400" rtl="0" eaLnBrk="0" fontAlgn="ctr"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ctr" latinLnBrk="0" hangingPunct="0">
                        <a:lnSpc>
                          <a:spcPct val="8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Performance / Operational Efficiency</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4.00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3.00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pl-PL" sz="1000" b="0" i="0" u="none" strike="noStrike" cap="none" normalizeH="0" baseline="0" smtClean="0">
                          <a:ln>
                            <a:noFill/>
                          </a:ln>
                          <a:solidFill>
                            <a:schemeClr val="tx1"/>
                          </a:solidFill>
                          <a:effectLst/>
                          <a:latin typeface="Calibri" pitchFamily="34" charset="0"/>
                        </a:rPr>
                        <a:t>4.00</a:t>
                      </a:r>
                      <a:endParaRPr kumimoji="0" lang="en-US" sz="1000" b="0" i="0" u="none" strike="noStrike" cap="none" normalizeH="0" baseline="0" smtClean="0">
                        <a:ln>
                          <a:noFill/>
                        </a:ln>
                        <a:solidFill>
                          <a:schemeClr val="tx1"/>
                        </a:solidFill>
                        <a:effectLst/>
                        <a:latin typeface="Calibri" pitchFamily="34" charset="0"/>
                      </a:endParaRP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DDDDDD"/>
                    </a:solidFill>
                  </a:tcPr>
                </a:tc>
              </a:tr>
              <a:tr h="285750">
                <a:tc>
                  <a:txBody>
                    <a:bodyPr/>
                    <a:lstStyle/>
                    <a:p>
                      <a:pPr marL="0" marR="0" lvl="0" indent="0" algn="ctr" defTabSz="914400" rtl="0" eaLnBrk="0" fontAlgn="t" latinLnBrk="0" hangingPunct="0">
                        <a:lnSpc>
                          <a:spcPct val="8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t" latinLnBrk="0" hangingPunct="0">
                        <a:lnSpc>
                          <a:spcPct val="8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Calibri" pitchFamily="34" charset="0"/>
                          <a:cs typeface="Arial" pitchFamily="34" charset="0"/>
                        </a:rPr>
                        <a:t>Average Rating</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t" latinLnBrk="0" hangingPunct="0">
                        <a:lnSpc>
                          <a:spcPct val="80000"/>
                        </a:lnSpc>
                        <a:spcBef>
                          <a:spcPct val="20000"/>
                        </a:spcBef>
                        <a:spcAft>
                          <a:spcPct val="0"/>
                        </a:spcAft>
                        <a:buClrTx/>
                        <a:buSzTx/>
                        <a:buFontTx/>
                        <a:buNone/>
                        <a:tabLst/>
                      </a:pPr>
                      <a:endParaRPr kumimoji="0" lang="en-US" sz="1000" b="1"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t" latinLnBrk="0" hangingPunct="0">
                        <a:lnSpc>
                          <a:spcPct val="8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Calibri" pitchFamily="34" charset="0"/>
                          <a:cs typeface="Arial" pitchFamily="34" charset="0"/>
                        </a:rPr>
                        <a:t>46.00%</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t" latinLnBrk="0" hangingPunct="0">
                        <a:lnSpc>
                          <a:spcPct val="80000"/>
                        </a:lnSpc>
                        <a:spcBef>
                          <a:spcPct val="20000"/>
                        </a:spcBef>
                        <a:spcAft>
                          <a:spcPct val="0"/>
                        </a:spcAft>
                        <a:buClrTx/>
                        <a:buSzTx/>
                        <a:buFontTx/>
                        <a:buNone/>
                        <a:tabLst/>
                      </a:pPr>
                      <a:endParaRPr kumimoji="0" lang="en-US" sz="1000" b="1"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t" latinLnBrk="0" hangingPunct="0">
                        <a:lnSpc>
                          <a:spcPct val="8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Calibri" pitchFamily="34" charset="0"/>
                          <a:cs typeface="Arial" pitchFamily="34" charset="0"/>
                        </a:rPr>
                        <a:t>40.00%</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t" latinLnBrk="0" hangingPunct="0">
                        <a:lnSpc>
                          <a:spcPct val="80000"/>
                        </a:lnSpc>
                        <a:spcBef>
                          <a:spcPct val="20000"/>
                        </a:spcBef>
                        <a:spcAft>
                          <a:spcPct val="0"/>
                        </a:spcAft>
                        <a:buClrTx/>
                        <a:buSzTx/>
                        <a:buFontTx/>
                        <a:buNone/>
                        <a:tabLst/>
                      </a:pPr>
                      <a:endParaRPr kumimoji="0" lang="en-US" sz="1000" b="1" i="0" u="none" strike="noStrike" cap="none" normalizeH="0" baseline="0" smtClean="0">
                        <a:ln>
                          <a:noFill/>
                        </a:ln>
                        <a:solidFill>
                          <a:schemeClr val="tx1"/>
                        </a:solidFill>
                        <a:effectLst/>
                        <a:latin typeface="Calibri" pitchFamily="34" charset="0"/>
                        <a:cs typeface="Arial" pitchFamily="34" charset="0"/>
                      </a:endParaRPr>
                    </a:p>
                    <a:p>
                      <a:pPr marL="0" marR="0" lvl="0" indent="0" algn="ctr" defTabSz="914400" rtl="0" eaLnBrk="0" fontAlgn="t" latinLnBrk="0" hangingPunct="0">
                        <a:lnSpc>
                          <a:spcPct val="8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Calibri" pitchFamily="34" charset="0"/>
                          <a:cs typeface="Arial" pitchFamily="34" charset="0"/>
                        </a:rPr>
                        <a:t>65.00%</a:t>
                      </a:r>
                    </a:p>
                  </a:txBody>
                  <a:tcPr marT="0" marB="0"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1026" name="Object 77"/>
          <p:cNvGraphicFramePr>
            <a:graphicFrameLocks noChangeAspect="1"/>
          </p:cNvGraphicFramePr>
          <p:nvPr/>
        </p:nvGraphicFramePr>
        <p:xfrm>
          <a:off x="609600" y="3810000"/>
          <a:ext cx="2667000" cy="2312988"/>
        </p:xfrm>
        <a:graphic>
          <a:graphicData uri="http://schemas.openxmlformats.org/presentationml/2006/ole">
            <mc:AlternateContent xmlns:mc="http://schemas.openxmlformats.org/markup-compatibility/2006">
              <mc:Choice xmlns:v="urn:schemas-microsoft-com:vml" Requires="v">
                <p:oleObj spid="_x0000_s9238" name="Chart" r:id="rId5" imgW="5238750" imgH="4543425" progId="Excel.Chart.8">
                  <p:embed/>
                </p:oleObj>
              </mc:Choice>
              <mc:Fallback>
                <p:oleObj name="Chart" r:id="rId5" imgW="5238750" imgH="4543425"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810000"/>
                        <a:ext cx="2667000" cy="231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1494766"/>
            <a:ext cx="8845484" cy="4643751"/>
          </a:xfrm>
        </p:spPr>
        <p:txBody>
          <a:bodyPr/>
          <a:lstStyle/>
          <a:p>
            <a:endParaRPr lang="en-US"/>
          </a:p>
        </p:txBody>
      </p:sp>
    </p:spTree>
    <p:extLst>
      <p:ext uri="{BB962C8B-B14F-4D97-AF65-F5344CB8AC3E}">
        <p14:creationId xmlns:p14="http://schemas.microsoft.com/office/powerpoint/2010/main" val="1074335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p:cNvSpPr>
          <p:nvPr/>
        </p:nvSpPr>
        <p:spPr bwMode="auto">
          <a:xfrm>
            <a:off x="254000" y="122238"/>
            <a:ext cx="836612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err="1" smtClean="0">
                <a:ea typeface="ヒラギノ角ゴ Pro W3"/>
                <a:cs typeface="ヒラギノ角ゴ Pro W3"/>
              </a:rPr>
              <a:t>Design</a:t>
            </a:r>
            <a:r>
              <a:rPr lang="en-US" altLang="en-US" b="1" dirty="0" err="1" smtClean="0">
                <a:solidFill>
                  <a:schemeClr val="bg1"/>
                </a:solidFill>
              </a:rPr>
              <a:t>UXM</a:t>
            </a:r>
            <a:r>
              <a:rPr lang="en-US" altLang="en-US" b="1" dirty="0" smtClean="0">
                <a:solidFill>
                  <a:schemeClr val="bg1"/>
                </a:solidFill>
              </a:rPr>
              <a:t> </a:t>
            </a:r>
            <a:r>
              <a:rPr lang="en-US" altLang="en-US" b="1" dirty="0">
                <a:solidFill>
                  <a:schemeClr val="bg1"/>
                </a:solidFill>
              </a:rPr>
              <a:t>&gt; UX Design</a:t>
            </a:r>
          </a:p>
        </p:txBody>
      </p:sp>
      <p:sp>
        <p:nvSpPr>
          <p:cNvPr id="20483" name="AutoShape 4"/>
          <p:cNvSpPr>
            <a:spLocks noChangeArrowheads="1"/>
          </p:cNvSpPr>
          <p:nvPr/>
        </p:nvSpPr>
        <p:spPr bwMode="auto">
          <a:xfrm>
            <a:off x="342900" y="1360488"/>
            <a:ext cx="2606675" cy="776287"/>
          </a:xfrm>
          <a:prstGeom prst="chevron">
            <a:avLst>
              <a:gd name="adj" fmla="val 83947"/>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0484" name="AutoShape 5"/>
          <p:cNvSpPr>
            <a:spLocks noChangeArrowheads="1"/>
          </p:cNvSpPr>
          <p:nvPr/>
        </p:nvSpPr>
        <p:spPr bwMode="auto">
          <a:xfrm>
            <a:off x="2298700" y="1360488"/>
            <a:ext cx="2605088" cy="776287"/>
          </a:xfrm>
          <a:prstGeom prst="chevron">
            <a:avLst>
              <a:gd name="adj" fmla="val 83896"/>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0485" name="AutoShape 6"/>
          <p:cNvSpPr>
            <a:spLocks noChangeArrowheads="1"/>
          </p:cNvSpPr>
          <p:nvPr/>
        </p:nvSpPr>
        <p:spPr bwMode="auto">
          <a:xfrm>
            <a:off x="4241800" y="1360488"/>
            <a:ext cx="2605088" cy="776287"/>
          </a:xfrm>
          <a:prstGeom prst="chevron">
            <a:avLst>
              <a:gd name="adj" fmla="val 83896"/>
            </a:avLst>
          </a:prstGeom>
          <a:gradFill rotWithShape="1">
            <a:gsLst>
              <a:gs pos="0">
                <a:srgbClr val="99CC00"/>
              </a:gs>
              <a:gs pos="100000">
                <a:srgbClr val="6699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0486" name="AutoShape 7"/>
          <p:cNvSpPr>
            <a:spLocks noChangeArrowheads="1"/>
          </p:cNvSpPr>
          <p:nvPr/>
        </p:nvSpPr>
        <p:spPr bwMode="auto">
          <a:xfrm>
            <a:off x="6199188" y="1360488"/>
            <a:ext cx="2606675" cy="776287"/>
          </a:xfrm>
          <a:prstGeom prst="chevron">
            <a:avLst>
              <a:gd name="adj" fmla="val 83947"/>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nvGrpSpPr>
          <p:cNvPr id="20487" name="Group 8"/>
          <p:cNvGrpSpPr>
            <a:grpSpLocks/>
          </p:cNvGrpSpPr>
          <p:nvPr/>
        </p:nvGrpSpPr>
        <p:grpSpPr bwMode="auto">
          <a:xfrm>
            <a:off x="1077913" y="1244600"/>
            <a:ext cx="1144587" cy="1000125"/>
            <a:chOff x="840" y="2916"/>
            <a:chExt cx="594" cy="534"/>
          </a:xfrm>
        </p:grpSpPr>
        <p:sp>
          <p:nvSpPr>
            <p:cNvPr id="20506" name="AutoShape 9"/>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0507" name="AutoShape 10"/>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20488" name="Group 11"/>
          <p:cNvGrpSpPr>
            <a:grpSpLocks/>
          </p:cNvGrpSpPr>
          <p:nvPr/>
        </p:nvGrpSpPr>
        <p:grpSpPr bwMode="auto">
          <a:xfrm>
            <a:off x="3035300" y="1244600"/>
            <a:ext cx="1146175" cy="1000125"/>
            <a:chOff x="840" y="2916"/>
            <a:chExt cx="594" cy="534"/>
          </a:xfrm>
        </p:grpSpPr>
        <p:sp>
          <p:nvSpPr>
            <p:cNvPr id="20504" name="AutoShape 12"/>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0505" name="AutoShape 13"/>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20489" name="Group 14"/>
          <p:cNvGrpSpPr>
            <a:grpSpLocks/>
          </p:cNvGrpSpPr>
          <p:nvPr/>
        </p:nvGrpSpPr>
        <p:grpSpPr bwMode="auto">
          <a:xfrm>
            <a:off x="4978400" y="1244600"/>
            <a:ext cx="1144588" cy="1000125"/>
            <a:chOff x="840" y="2916"/>
            <a:chExt cx="594" cy="534"/>
          </a:xfrm>
        </p:grpSpPr>
        <p:sp>
          <p:nvSpPr>
            <p:cNvPr id="20502" name="AutoShape 15"/>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solidFill>
              <a:srgbClr val="669900"/>
            </a:solidFill>
            <a:ln w="9525">
              <a:solidFill>
                <a:srgbClr val="669900"/>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0503" name="AutoShape 16"/>
            <p:cNvSpPr>
              <a:spLocks noChangeArrowheads="1"/>
            </p:cNvSpPr>
            <p:nvPr/>
          </p:nvSpPr>
          <p:spPr bwMode="auto">
            <a:xfrm>
              <a:off x="1103" y="2916"/>
              <a:ext cx="77" cy="41"/>
            </a:xfrm>
            <a:prstGeom prst="chevron">
              <a:avLst>
                <a:gd name="adj" fmla="val 10731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20490" name="Group 17"/>
          <p:cNvGrpSpPr>
            <a:grpSpLocks/>
          </p:cNvGrpSpPr>
          <p:nvPr/>
        </p:nvGrpSpPr>
        <p:grpSpPr bwMode="auto">
          <a:xfrm>
            <a:off x="6969125" y="1244600"/>
            <a:ext cx="1144588" cy="1000125"/>
            <a:chOff x="840" y="2916"/>
            <a:chExt cx="594" cy="534"/>
          </a:xfrm>
        </p:grpSpPr>
        <p:sp>
          <p:nvSpPr>
            <p:cNvPr id="20500" name="AutoShape 18"/>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0501" name="AutoShape 19"/>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sp>
        <p:nvSpPr>
          <p:cNvPr id="20491" name="Text Box 20"/>
          <p:cNvSpPr txBox="1">
            <a:spLocks noChangeArrowheads="1"/>
          </p:cNvSpPr>
          <p:nvPr/>
        </p:nvSpPr>
        <p:spPr bwMode="auto">
          <a:xfrm>
            <a:off x="1057275" y="1555750"/>
            <a:ext cx="1298575" cy="304800"/>
          </a:xfrm>
          <a:prstGeom prst="rect">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latin typeface="Trebuchet MS" panose="020B0603020202020204" pitchFamily="34" charset="0"/>
              </a:rPr>
              <a:t>UX Research</a:t>
            </a:r>
          </a:p>
        </p:txBody>
      </p:sp>
      <p:sp>
        <p:nvSpPr>
          <p:cNvPr id="20492" name="Text Box 21"/>
          <p:cNvSpPr txBox="1">
            <a:spLocks noChangeArrowheads="1"/>
          </p:cNvSpPr>
          <p:nvPr/>
        </p:nvSpPr>
        <p:spPr bwMode="auto">
          <a:xfrm>
            <a:off x="3057525" y="1550988"/>
            <a:ext cx="137636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latin typeface="Trebuchet MS" panose="020B0603020202020204" pitchFamily="34" charset="0"/>
              </a:rPr>
              <a:t>UX Analysis</a:t>
            </a:r>
          </a:p>
        </p:txBody>
      </p:sp>
      <p:sp>
        <p:nvSpPr>
          <p:cNvPr id="20493" name="Text Box 22"/>
          <p:cNvSpPr txBox="1">
            <a:spLocks noChangeArrowheads="1"/>
          </p:cNvSpPr>
          <p:nvPr/>
        </p:nvSpPr>
        <p:spPr bwMode="auto">
          <a:xfrm>
            <a:off x="5053013" y="1550988"/>
            <a:ext cx="11557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latin typeface="Trebuchet MS" panose="020B0603020202020204" pitchFamily="34" charset="0"/>
              </a:rPr>
              <a:t>UX Design</a:t>
            </a:r>
          </a:p>
        </p:txBody>
      </p:sp>
      <p:sp>
        <p:nvSpPr>
          <p:cNvPr id="20494" name="Text Box 23"/>
          <p:cNvSpPr txBox="1">
            <a:spLocks noChangeArrowheads="1"/>
          </p:cNvSpPr>
          <p:nvPr/>
        </p:nvSpPr>
        <p:spPr bwMode="auto">
          <a:xfrm>
            <a:off x="6891338" y="1547813"/>
            <a:ext cx="1484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latin typeface="Trebuchet MS" panose="020B0603020202020204" pitchFamily="34" charset="0"/>
              </a:rPr>
              <a:t>UX Evaluation</a:t>
            </a:r>
          </a:p>
        </p:txBody>
      </p:sp>
      <p:grpSp>
        <p:nvGrpSpPr>
          <p:cNvPr id="20495" name="Group 24"/>
          <p:cNvGrpSpPr>
            <a:grpSpLocks/>
          </p:cNvGrpSpPr>
          <p:nvPr/>
        </p:nvGrpSpPr>
        <p:grpSpPr bwMode="auto">
          <a:xfrm>
            <a:off x="5168900" y="2178050"/>
            <a:ext cx="1060450" cy="3048000"/>
            <a:chOff x="784" y="1384"/>
            <a:chExt cx="668" cy="1920"/>
          </a:xfrm>
        </p:grpSpPr>
        <p:cxnSp>
          <p:nvCxnSpPr>
            <p:cNvPr id="20498" name="AutoShape 25"/>
            <p:cNvCxnSpPr>
              <a:cxnSpLocks noChangeShapeType="1"/>
            </p:cNvCxnSpPr>
            <p:nvPr/>
          </p:nvCxnSpPr>
          <p:spPr bwMode="auto">
            <a:xfrm>
              <a:off x="1452" y="1384"/>
              <a:ext cx="0" cy="1912"/>
            </a:xfrm>
            <a:prstGeom prst="straightConnector1">
              <a:avLst/>
            </a:prstGeom>
            <a:noFill/>
            <a:ln w="9525">
              <a:solidFill>
                <a:srgbClr val="669900"/>
              </a:solidFill>
              <a:round/>
              <a:headEnd/>
              <a:tailEnd/>
            </a:ln>
            <a:extLst>
              <a:ext uri="{909E8E84-426E-40DD-AFC4-6F175D3DCCD1}">
                <a14:hiddenFill xmlns:a14="http://schemas.microsoft.com/office/drawing/2010/main">
                  <a:noFill/>
                </a14:hiddenFill>
              </a:ext>
            </a:extLst>
          </p:spPr>
        </p:cxnSp>
        <p:sp>
          <p:nvSpPr>
            <p:cNvPr id="20499" name="Line 26"/>
            <p:cNvSpPr>
              <a:spLocks noChangeShapeType="1"/>
            </p:cNvSpPr>
            <p:nvPr/>
          </p:nvSpPr>
          <p:spPr bwMode="auto">
            <a:xfrm flipH="1">
              <a:off x="784" y="3304"/>
              <a:ext cx="640" cy="0"/>
            </a:xfrm>
            <a:prstGeom prst="line">
              <a:avLst/>
            </a:prstGeom>
            <a:noFill/>
            <a:ln w="9525">
              <a:solidFill>
                <a:srgbClr val="6699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96" name="Text Box 27"/>
          <p:cNvSpPr txBox="1">
            <a:spLocks noChangeArrowheads="1"/>
          </p:cNvSpPr>
          <p:nvPr/>
        </p:nvSpPr>
        <p:spPr bwMode="auto">
          <a:xfrm>
            <a:off x="4191000" y="2314575"/>
            <a:ext cx="21145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buFontTx/>
              <a:buChar char="•"/>
            </a:pPr>
            <a:r>
              <a:rPr lang="en-US" altLang="en-US" sz="1400">
                <a:solidFill>
                  <a:srgbClr val="3F3F3F"/>
                </a:solidFill>
              </a:rPr>
              <a:t> Interaction Design</a:t>
            </a:r>
          </a:p>
          <a:p>
            <a:pPr eaLnBrk="1" hangingPunct="1">
              <a:spcBef>
                <a:spcPct val="50000"/>
              </a:spcBef>
              <a:buFontTx/>
              <a:buChar char="•"/>
            </a:pPr>
            <a:r>
              <a:rPr lang="en-US" altLang="en-US" sz="1400">
                <a:solidFill>
                  <a:srgbClr val="3F3F3F"/>
                </a:solidFill>
              </a:rPr>
              <a:t> Visual Design</a:t>
            </a:r>
          </a:p>
          <a:p>
            <a:pPr eaLnBrk="1" hangingPunct="1">
              <a:spcBef>
                <a:spcPct val="50000"/>
              </a:spcBef>
              <a:buFontTx/>
              <a:buChar char="•"/>
            </a:pPr>
            <a:r>
              <a:rPr lang="en-US" altLang="en-US" sz="1400">
                <a:solidFill>
                  <a:srgbClr val="3F3F3F"/>
                </a:solidFill>
              </a:rPr>
              <a:t> High Fidelity Prototype</a:t>
            </a:r>
          </a:p>
          <a:p>
            <a:pPr eaLnBrk="1" hangingPunct="1">
              <a:spcBef>
                <a:spcPct val="50000"/>
              </a:spcBef>
              <a:buFontTx/>
              <a:buChar char="•"/>
            </a:pPr>
            <a:r>
              <a:rPr lang="en-US" altLang="en-US" sz="1400">
                <a:solidFill>
                  <a:srgbClr val="3F3F3F"/>
                </a:solidFill>
              </a:rPr>
              <a:t> Low Fidelity Prototype</a:t>
            </a:r>
          </a:p>
          <a:p>
            <a:pPr eaLnBrk="1" hangingPunct="1">
              <a:spcBef>
                <a:spcPct val="50000"/>
              </a:spcBef>
              <a:buFontTx/>
              <a:buChar char="•"/>
            </a:pPr>
            <a:r>
              <a:rPr lang="en-US" altLang="en-US" sz="1400">
                <a:solidFill>
                  <a:srgbClr val="3F3F3F"/>
                </a:solidFill>
              </a:rPr>
              <a:t> Design Guidelines</a:t>
            </a:r>
          </a:p>
        </p:txBody>
      </p:sp>
      <p:pic>
        <p:nvPicPr>
          <p:cNvPr id="204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 y="2286000"/>
            <a:ext cx="38227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1494766"/>
            <a:ext cx="8845484" cy="4643751"/>
          </a:xfrm>
        </p:spPr>
        <p:txBody>
          <a:bodyPr/>
          <a:lstStyle/>
          <a:p>
            <a:endParaRPr lang="en-US"/>
          </a:p>
        </p:txBody>
      </p:sp>
    </p:spTree>
    <p:extLst>
      <p:ext uri="{BB962C8B-B14F-4D97-AF65-F5344CB8AC3E}">
        <p14:creationId xmlns:p14="http://schemas.microsoft.com/office/powerpoint/2010/main" val="2149400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p:cNvSpPr>
          <p:nvPr/>
        </p:nvSpPr>
        <p:spPr bwMode="auto">
          <a:xfrm>
            <a:off x="220717" y="122238"/>
            <a:ext cx="8399408"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smtClean="0">
                <a:ea typeface="ヒラギノ角ゴ Pro W3"/>
                <a:cs typeface="ヒラギノ角ゴ Pro W3"/>
              </a:rPr>
              <a:t>Design</a:t>
            </a:r>
            <a:r>
              <a:rPr lang="en-US" altLang="en-US" b="1" dirty="0" smtClean="0"/>
              <a:t>: </a:t>
            </a:r>
            <a:r>
              <a:rPr lang="en-US" altLang="en-US" b="1" dirty="0" err="1" smtClean="0"/>
              <a:t>What?</a:t>
            </a:r>
            <a:r>
              <a:rPr lang="en-US" altLang="en-US" b="1" dirty="0" err="1" smtClean="0">
                <a:solidFill>
                  <a:schemeClr val="bg1"/>
                </a:solidFill>
              </a:rPr>
              <a:t>X</a:t>
            </a:r>
            <a:r>
              <a:rPr lang="en-US" altLang="en-US" b="1" dirty="0" smtClean="0">
                <a:solidFill>
                  <a:schemeClr val="bg1"/>
                </a:solidFill>
              </a:rPr>
              <a:t> </a:t>
            </a:r>
            <a:r>
              <a:rPr lang="en-US" altLang="en-US" b="1" dirty="0">
                <a:solidFill>
                  <a:schemeClr val="bg1"/>
                </a:solidFill>
              </a:rPr>
              <a:t>Design : What?</a:t>
            </a:r>
          </a:p>
        </p:txBody>
      </p:sp>
      <p:sp>
        <p:nvSpPr>
          <p:cNvPr id="21507"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40000"/>
              </a:lnSpc>
              <a:spcBef>
                <a:spcPct val="20000"/>
              </a:spcBef>
              <a:buFont typeface="Arial" panose="020B0604020202020204" pitchFamily="34" charset="0"/>
              <a:buChar char="•"/>
            </a:pPr>
            <a:r>
              <a:rPr lang="en-US" altLang="en-US" sz="2000" b="1" dirty="0">
                <a:cs typeface="Arial" panose="020B0604020202020204" pitchFamily="34" charset="0"/>
              </a:rPr>
              <a:t>Interaction Design</a:t>
            </a:r>
          </a:p>
          <a:p>
            <a:pPr>
              <a:lnSpc>
                <a:spcPct val="140000"/>
              </a:lnSpc>
              <a:spcBef>
                <a:spcPct val="20000"/>
              </a:spcBef>
              <a:buFont typeface="Arial" panose="020B0604020202020204" pitchFamily="34" charset="0"/>
              <a:buNone/>
            </a:pPr>
            <a:r>
              <a:rPr lang="en-US" altLang="en-US" sz="2000" b="1" dirty="0">
                <a:cs typeface="Arial" panose="020B0604020202020204" pitchFamily="34" charset="0"/>
              </a:rPr>
              <a:t>	</a:t>
            </a:r>
            <a:r>
              <a:rPr lang="en-US" altLang="en-US" sz="2000" dirty="0">
                <a:cs typeface="Arial" panose="020B0604020202020204" pitchFamily="34" charset="0"/>
              </a:rPr>
              <a:t>“The design of how a user communicates, or interacts, with a computer. Interaction designers focus on the flow of interaction, the dialog between person and computer, how input relates to output, stimulus-response compatibility, and feedback mechanisms.”</a:t>
            </a:r>
          </a:p>
        </p:txBody>
      </p:sp>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4677103"/>
            <a:ext cx="8845484" cy="1461414"/>
          </a:xfrm>
        </p:spPr>
        <p:txBody>
          <a:bodyPr/>
          <a:lstStyle/>
          <a:p>
            <a:endParaRPr lang="en-US" dirty="0"/>
          </a:p>
        </p:txBody>
      </p:sp>
    </p:spTree>
    <p:extLst>
      <p:ext uri="{BB962C8B-B14F-4D97-AF65-F5344CB8AC3E}">
        <p14:creationId xmlns:p14="http://schemas.microsoft.com/office/powerpoint/2010/main" val="1691567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p:cNvSpPr>
          <p:nvPr/>
        </p:nvSpPr>
        <p:spPr bwMode="auto">
          <a:xfrm>
            <a:off x="147145" y="122238"/>
            <a:ext cx="847298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smtClean="0">
                <a:ea typeface="ヒラギノ角ゴ Pro W3"/>
                <a:cs typeface="ヒラギノ角ゴ Pro W3"/>
              </a:rPr>
              <a:t>Design: Methods</a:t>
            </a:r>
            <a:r>
              <a:rPr lang="en-US" altLang="en-US" b="1" dirty="0" smtClean="0">
                <a:solidFill>
                  <a:schemeClr val="bg1"/>
                </a:solidFill>
              </a:rPr>
              <a:t> </a:t>
            </a:r>
            <a:r>
              <a:rPr lang="en-US" altLang="en-US" b="1" dirty="0">
                <a:solidFill>
                  <a:schemeClr val="bg1"/>
                </a:solidFill>
              </a:rPr>
              <a:t>&gt; UX Design : Methods</a:t>
            </a:r>
          </a:p>
        </p:txBody>
      </p:sp>
      <p:sp>
        <p:nvSpPr>
          <p:cNvPr id="22531" name="Content Placeholder 12"/>
          <p:cNvSpPr>
            <a:spLocks/>
          </p:cNvSpPr>
          <p:nvPr/>
        </p:nvSpPr>
        <p:spPr bwMode="auto">
          <a:xfrm>
            <a:off x="304800" y="1219200"/>
            <a:ext cx="8226425"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Interaction Design</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Visual Design</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High Fidelity Prototype</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Low Fidelity Prototype</a:t>
            </a:r>
          </a:p>
        </p:txBody>
      </p:sp>
      <p:pic>
        <p:nvPicPr>
          <p:cNvPr id="22532" name="Picture 4" descr="prototou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95400"/>
            <a:ext cx="2887663" cy="2284413"/>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2533" name="Picture 5" descr="graphic-des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6588" y="3733800"/>
            <a:ext cx="2914650" cy="2243138"/>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5854262"/>
            <a:ext cx="8845484" cy="284255"/>
          </a:xfrm>
        </p:spPr>
        <p:txBody>
          <a:bodyPr/>
          <a:lstStyle/>
          <a:p>
            <a:endParaRPr lang="en-US" dirty="0"/>
          </a:p>
        </p:txBody>
      </p:sp>
    </p:spTree>
    <p:extLst>
      <p:ext uri="{BB962C8B-B14F-4D97-AF65-F5344CB8AC3E}">
        <p14:creationId xmlns:p14="http://schemas.microsoft.com/office/powerpoint/2010/main" val="3760378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p:cNvSpPr>
          <p:nvPr/>
        </p:nvSpPr>
        <p:spPr bwMode="auto">
          <a:xfrm>
            <a:off x="210207" y="122238"/>
            <a:ext cx="8409918"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err="1">
                <a:ea typeface="ヒラギノ角ゴ Pro W3"/>
                <a:cs typeface="ヒラギノ角ゴ Pro W3"/>
              </a:rPr>
              <a:t>Design</a:t>
            </a:r>
            <a:r>
              <a:rPr lang="en-US" altLang="en-US" b="1" dirty="0" err="1"/>
              <a:t>:Methods</a:t>
            </a:r>
            <a:r>
              <a:rPr lang="en-US" altLang="en-US" b="1" dirty="0">
                <a:solidFill>
                  <a:schemeClr val="bg1"/>
                </a:solidFill>
              </a:rPr>
              <a:t> </a:t>
            </a:r>
            <a:r>
              <a:rPr lang="en-US" altLang="en-US" b="1" dirty="0" smtClean="0">
                <a:solidFill>
                  <a:schemeClr val="bg1"/>
                </a:solidFill>
              </a:rPr>
              <a:t>UXM </a:t>
            </a:r>
            <a:r>
              <a:rPr lang="en-US" altLang="en-US" b="1" dirty="0">
                <a:solidFill>
                  <a:schemeClr val="bg1"/>
                </a:solidFill>
              </a:rPr>
              <a:t>&gt; UX Design : Methods</a:t>
            </a:r>
          </a:p>
        </p:txBody>
      </p:sp>
      <p:sp>
        <p:nvSpPr>
          <p:cNvPr id="23555" name="Text Box 5"/>
          <p:cNvSpPr txBox="1">
            <a:spLocks noChangeArrowheads="1"/>
          </p:cNvSpPr>
          <p:nvPr/>
        </p:nvSpPr>
        <p:spPr bwMode="auto">
          <a:xfrm>
            <a:off x="557213" y="1163638"/>
            <a:ext cx="2181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a:solidFill>
                  <a:srgbClr val="990000"/>
                </a:solidFill>
              </a:rPr>
              <a:t>Low Fidelity Prototype</a:t>
            </a:r>
          </a:p>
        </p:txBody>
      </p:sp>
      <p:sp>
        <p:nvSpPr>
          <p:cNvPr id="23556" name="Text Box 9"/>
          <p:cNvSpPr txBox="1">
            <a:spLocks noChangeArrowheads="1"/>
          </p:cNvSpPr>
          <p:nvPr/>
        </p:nvSpPr>
        <p:spPr bwMode="auto">
          <a:xfrm>
            <a:off x="3282950" y="1163638"/>
            <a:ext cx="2225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a:solidFill>
                  <a:srgbClr val="990000"/>
                </a:solidFill>
              </a:rPr>
              <a:t>High Fidelity Prototype</a:t>
            </a:r>
          </a:p>
        </p:txBody>
      </p:sp>
      <p:sp>
        <p:nvSpPr>
          <p:cNvPr id="23557" name="Text Box 10"/>
          <p:cNvSpPr txBox="1">
            <a:spLocks noChangeArrowheads="1"/>
          </p:cNvSpPr>
          <p:nvPr/>
        </p:nvSpPr>
        <p:spPr bwMode="auto">
          <a:xfrm>
            <a:off x="6221413" y="1163638"/>
            <a:ext cx="2271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a:solidFill>
                  <a:srgbClr val="990000"/>
                </a:solidFill>
              </a:rPr>
              <a:t>Visual Interface Design</a:t>
            </a:r>
          </a:p>
        </p:txBody>
      </p:sp>
      <p:pic>
        <p:nvPicPr>
          <p:cNvPr id="2355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1617663"/>
            <a:ext cx="2303463" cy="413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9338" y="1528763"/>
            <a:ext cx="2152650"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1663" y="1630363"/>
            <a:ext cx="2420937"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rved Down Arrow 8"/>
          <p:cNvSpPr>
            <a:spLocks noChangeArrowheads="1"/>
          </p:cNvSpPr>
          <p:nvPr/>
        </p:nvSpPr>
        <p:spPr bwMode="auto">
          <a:xfrm rot="-832565">
            <a:off x="5016500" y="2552700"/>
            <a:ext cx="1668463" cy="760413"/>
          </a:xfrm>
          <a:prstGeom prst="curvedDownArrow">
            <a:avLst>
              <a:gd name="adj1" fmla="val 25019"/>
              <a:gd name="adj2" fmla="val 45823"/>
              <a:gd name="adj3" fmla="val 31278"/>
            </a:avLst>
          </a:prstGeom>
          <a:solidFill>
            <a:schemeClr val="accent2"/>
          </a:solidFill>
          <a:ln w="25400" algn="ctr">
            <a:solidFill>
              <a:schemeClr val="tx1"/>
            </a:solidFill>
            <a:miter lim="800000"/>
            <a:headEnd/>
            <a:tailEnd/>
          </a:ln>
        </p:spPr>
        <p:txBody>
          <a:bodyPr anchor="ctr"/>
          <a:lstStyle/>
          <a:p>
            <a:pPr algn="ctr">
              <a:defRPr/>
            </a:pPr>
            <a:endParaRPr lang="en-US" sz="1800">
              <a:latin typeface="+mn-lt"/>
            </a:endParaRPr>
          </a:p>
        </p:txBody>
      </p:sp>
      <p:sp>
        <p:nvSpPr>
          <p:cNvPr id="2" name="Curved Down Arrow 8"/>
          <p:cNvSpPr>
            <a:spLocks noChangeArrowheads="1"/>
          </p:cNvSpPr>
          <p:nvPr/>
        </p:nvSpPr>
        <p:spPr bwMode="auto">
          <a:xfrm rot="-832565">
            <a:off x="2062163" y="2552700"/>
            <a:ext cx="1668462" cy="760413"/>
          </a:xfrm>
          <a:prstGeom prst="curvedDownArrow">
            <a:avLst>
              <a:gd name="adj1" fmla="val 25019"/>
              <a:gd name="adj2" fmla="val 45823"/>
              <a:gd name="adj3" fmla="val 31278"/>
            </a:avLst>
          </a:prstGeom>
          <a:solidFill>
            <a:schemeClr val="accent2"/>
          </a:solidFill>
          <a:ln w="25400" algn="ctr">
            <a:solidFill>
              <a:schemeClr val="tx1"/>
            </a:solidFill>
            <a:miter lim="800000"/>
            <a:headEnd/>
            <a:tailEnd/>
          </a:ln>
        </p:spPr>
        <p:txBody>
          <a:bodyPr anchor="ctr"/>
          <a:lstStyle/>
          <a:p>
            <a:pPr algn="ctr">
              <a:defRPr/>
            </a:pPr>
            <a:endParaRPr lang="en-US" sz="1800">
              <a:latin typeface="+mn-lt"/>
            </a:endParaRPr>
          </a:p>
        </p:txBody>
      </p:sp>
      <p:sp>
        <p:nvSpPr>
          <p:cNvPr id="3" name="Title 2"/>
          <p:cNvSpPr>
            <a:spLocks noGrp="1"/>
          </p:cNvSpPr>
          <p:nvPr>
            <p:ph type="title" idx="4294967295"/>
          </p:nvPr>
        </p:nvSpPr>
        <p:spPr>
          <a:xfrm>
            <a:off x="5773271" y="268941"/>
            <a:ext cx="4114799" cy="455288"/>
          </a:xfrm>
        </p:spPr>
        <p:txBody>
          <a:bodyPr/>
          <a:lstStyle/>
          <a:p>
            <a:endParaRPr lang="en-US"/>
          </a:p>
        </p:txBody>
      </p:sp>
      <p:sp>
        <p:nvSpPr>
          <p:cNvPr id="4" name="Content Placeholder 3"/>
          <p:cNvSpPr>
            <a:spLocks noGrp="1"/>
          </p:cNvSpPr>
          <p:nvPr>
            <p:ph idx="4294967295"/>
          </p:nvPr>
        </p:nvSpPr>
        <p:spPr>
          <a:xfrm>
            <a:off x="298516" y="5756275"/>
            <a:ext cx="8845484" cy="382242"/>
          </a:xfrm>
        </p:spPr>
        <p:txBody>
          <a:bodyPr/>
          <a:lstStyle/>
          <a:p>
            <a:endParaRPr lang="en-US" dirty="0"/>
          </a:p>
        </p:txBody>
      </p:sp>
    </p:spTree>
    <p:extLst>
      <p:ext uri="{BB962C8B-B14F-4D97-AF65-F5344CB8AC3E}">
        <p14:creationId xmlns:p14="http://schemas.microsoft.com/office/powerpoint/2010/main" val="831485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p:cNvSpPr>
          <p:nvPr/>
        </p:nvSpPr>
        <p:spPr bwMode="auto">
          <a:xfrm>
            <a:off x="298516" y="122238"/>
            <a:ext cx="8321609"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smtClean="0">
                <a:ea typeface="ヒラギノ角ゴ Pro W3"/>
                <a:cs typeface="ヒラギノ角ゴ Pro W3"/>
              </a:rPr>
              <a:t>Design</a:t>
            </a:r>
            <a:r>
              <a:rPr lang="en-US" altLang="en-US" b="1" dirty="0" smtClean="0"/>
              <a:t>: Tools</a:t>
            </a:r>
            <a:r>
              <a:rPr lang="en-US" altLang="en-US" b="1" dirty="0" smtClean="0">
                <a:solidFill>
                  <a:schemeClr val="bg1"/>
                </a:solidFill>
              </a:rPr>
              <a:t>UXM </a:t>
            </a:r>
            <a:r>
              <a:rPr lang="en-US" altLang="en-US" b="1" dirty="0">
                <a:solidFill>
                  <a:schemeClr val="bg1"/>
                </a:solidFill>
              </a:rPr>
              <a:t>&gt; UX Design : Tools</a:t>
            </a:r>
          </a:p>
        </p:txBody>
      </p:sp>
      <p:pic>
        <p:nvPicPr>
          <p:cNvPr id="24579" name="Picture 12" descr="powerpoint_2007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850" y="2982913"/>
            <a:ext cx="1658938"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3" descr="PhotoshopCS4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49400"/>
            <a:ext cx="15367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4" descr="AI_Application_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5975" y="1544638"/>
            <a:ext cx="15367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6" descr="dreamweaver_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00" y="3035300"/>
            <a:ext cx="14605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7" descr="cropped-vtb_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00" y="4565650"/>
            <a:ext cx="2349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8" descr="html_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786063"/>
            <a:ext cx="16764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9" descr="css_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038600"/>
            <a:ext cx="16970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22" descr="ANd9GcR3skww0FdQQKexKJ5Me6QclZyzaxugSqhnSgSHD7woBiBnI7SW9-TYGevP">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17526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24" descr="jquer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4600" y="2790825"/>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26" descr="javascrip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3298825"/>
            <a:ext cx="167640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9" name="Picture 28" descr="AJAX Logo">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24600" y="4402138"/>
            <a:ext cx="16954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1494766"/>
            <a:ext cx="8845484" cy="4643751"/>
          </a:xfrm>
        </p:spPr>
        <p:txBody>
          <a:bodyPr/>
          <a:lstStyle/>
          <a:p>
            <a:endParaRPr lang="en-US" dirty="0"/>
          </a:p>
        </p:txBody>
      </p:sp>
    </p:spTree>
    <p:extLst>
      <p:ext uri="{BB962C8B-B14F-4D97-AF65-F5344CB8AC3E}">
        <p14:creationId xmlns:p14="http://schemas.microsoft.com/office/powerpoint/2010/main" val="627532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p:cNvSpPr>
          <p:nvPr/>
        </p:nvSpPr>
        <p:spPr bwMode="auto">
          <a:xfrm>
            <a:off x="189186" y="122238"/>
            <a:ext cx="8430939"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smtClean="0">
                <a:ea typeface="ヒラギノ角ゴ Pro W3"/>
                <a:cs typeface="ヒラギノ角ゴ Pro W3"/>
              </a:rPr>
              <a:t>Evaluation</a:t>
            </a:r>
            <a:endParaRPr lang="en-US" altLang="en-US" b="1" dirty="0">
              <a:solidFill>
                <a:schemeClr val="bg1"/>
              </a:solidFill>
            </a:endParaRPr>
          </a:p>
        </p:txBody>
      </p:sp>
      <p:sp>
        <p:nvSpPr>
          <p:cNvPr id="25603" name="AutoShape 28"/>
          <p:cNvSpPr>
            <a:spLocks noChangeArrowheads="1"/>
          </p:cNvSpPr>
          <p:nvPr/>
        </p:nvSpPr>
        <p:spPr bwMode="auto">
          <a:xfrm>
            <a:off x="342900" y="1360488"/>
            <a:ext cx="2606675" cy="776287"/>
          </a:xfrm>
          <a:prstGeom prst="chevron">
            <a:avLst>
              <a:gd name="adj" fmla="val 83947"/>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5604" name="AutoShape 29"/>
          <p:cNvSpPr>
            <a:spLocks noChangeArrowheads="1"/>
          </p:cNvSpPr>
          <p:nvPr/>
        </p:nvSpPr>
        <p:spPr bwMode="auto">
          <a:xfrm>
            <a:off x="2298700" y="1360488"/>
            <a:ext cx="2605088" cy="776287"/>
          </a:xfrm>
          <a:prstGeom prst="chevron">
            <a:avLst>
              <a:gd name="adj" fmla="val 83896"/>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5605" name="AutoShape 30"/>
          <p:cNvSpPr>
            <a:spLocks noChangeArrowheads="1"/>
          </p:cNvSpPr>
          <p:nvPr/>
        </p:nvSpPr>
        <p:spPr bwMode="auto">
          <a:xfrm>
            <a:off x="4241800" y="1360488"/>
            <a:ext cx="2605088" cy="776287"/>
          </a:xfrm>
          <a:prstGeom prst="chevron">
            <a:avLst>
              <a:gd name="adj" fmla="val 83896"/>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5606" name="AutoShape 31"/>
          <p:cNvSpPr>
            <a:spLocks noChangeArrowheads="1"/>
          </p:cNvSpPr>
          <p:nvPr/>
        </p:nvSpPr>
        <p:spPr bwMode="auto">
          <a:xfrm>
            <a:off x="6199188" y="1360488"/>
            <a:ext cx="2606675" cy="776287"/>
          </a:xfrm>
          <a:prstGeom prst="chevron">
            <a:avLst>
              <a:gd name="adj" fmla="val 83947"/>
            </a:avLst>
          </a:prstGeom>
          <a:gradFill rotWithShape="1">
            <a:gsLst>
              <a:gs pos="0">
                <a:srgbClr val="99CC00"/>
              </a:gs>
              <a:gs pos="100000">
                <a:srgbClr val="6699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nvGrpSpPr>
          <p:cNvPr id="25607" name="Group 32"/>
          <p:cNvGrpSpPr>
            <a:grpSpLocks/>
          </p:cNvGrpSpPr>
          <p:nvPr/>
        </p:nvGrpSpPr>
        <p:grpSpPr bwMode="auto">
          <a:xfrm>
            <a:off x="1077913" y="1244600"/>
            <a:ext cx="1144587" cy="1000125"/>
            <a:chOff x="840" y="2916"/>
            <a:chExt cx="594" cy="534"/>
          </a:xfrm>
        </p:grpSpPr>
        <p:sp>
          <p:nvSpPr>
            <p:cNvPr id="25626" name="AutoShape 33"/>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5627" name="AutoShape 34"/>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25608" name="Group 35"/>
          <p:cNvGrpSpPr>
            <a:grpSpLocks/>
          </p:cNvGrpSpPr>
          <p:nvPr/>
        </p:nvGrpSpPr>
        <p:grpSpPr bwMode="auto">
          <a:xfrm>
            <a:off x="3035300" y="1244600"/>
            <a:ext cx="1146175" cy="1000125"/>
            <a:chOff x="840" y="2916"/>
            <a:chExt cx="594" cy="534"/>
          </a:xfrm>
        </p:grpSpPr>
        <p:sp>
          <p:nvSpPr>
            <p:cNvPr id="25624" name="AutoShape 36"/>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5625" name="AutoShape 37"/>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25609" name="Group 38"/>
          <p:cNvGrpSpPr>
            <a:grpSpLocks/>
          </p:cNvGrpSpPr>
          <p:nvPr/>
        </p:nvGrpSpPr>
        <p:grpSpPr bwMode="auto">
          <a:xfrm>
            <a:off x="4978400" y="1244600"/>
            <a:ext cx="1144588" cy="1000125"/>
            <a:chOff x="840" y="2916"/>
            <a:chExt cx="594" cy="534"/>
          </a:xfrm>
        </p:grpSpPr>
        <p:sp>
          <p:nvSpPr>
            <p:cNvPr id="25622" name="AutoShape 39"/>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5623" name="AutoShape 40"/>
            <p:cNvSpPr>
              <a:spLocks noChangeArrowheads="1"/>
            </p:cNvSpPr>
            <p:nvPr/>
          </p:nvSpPr>
          <p:spPr bwMode="auto">
            <a:xfrm>
              <a:off x="1103" y="2916"/>
              <a:ext cx="77" cy="41"/>
            </a:xfrm>
            <a:prstGeom prst="chevron">
              <a:avLst>
                <a:gd name="adj" fmla="val 107318"/>
              </a:avLst>
            </a:prstGeom>
            <a:gradFill rotWithShape="1">
              <a:gsLst>
                <a:gs pos="0">
                  <a:srgbClr val="99CC00">
                    <a:alpha val="28998"/>
                  </a:srgbClr>
                </a:gs>
                <a:gs pos="100000">
                  <a:srgbClr val="669900">
                    <a:alpha val="26999"/>
                  </a:srgbClr>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nvGrpSpPr>
          <p:cNvPr id="25610" name="Group 41"/>
          <p:cNvGrpSpPr>
            <a:grpSpLocks/>
          </p:cNvGrpSpPr>
          <p:nvPr/>
        </p:nvGrpSpPr>
        <p:grpSpPr bwMode="auto">
          <a:xfrm>
            <a:off x="6969125" y="1244600"/>
            <a:ext cx="1144588" cy="1000125"/>
            <a:chOff x="840" y="2916"/>
            <a:chExt cx="594" cy="534"/>
          </a:xfrm>
        </p:grpSpPr>
        <p:sp>
          <p:nvSpPr>
            <p:cNvPr id="25620" name="AutoShape 42"/>
            <p:cNvSpPr>
              <a:spLocks noChangeArrowheads="1"/>
            </p:cNvSpPr>
            <p:nvPr/>
          </p:nvSpPr>
          <p:spPr bwMode="auto">
            <a:xfrm>
              <a:off x="840" y="2920"/>
              <a:ext cx="594" cy="530"/>
            </a:xfrm>
            <a:custGeom>
              <a:avLst/>
              <a:gdLst>
                <a:gd name="T0" fmla="*/ 297 w 21600"/>
                <a:gd name="T1" fmla="*/ 0 h 21600"/>
                <a:gd name="T2" fmla="*/ 87 w 21600"/>
                <a:gd name="T3" fmla="*/ 78 h 21600"/>
                <a:gd name="T4" fmla="*/ 0 w 21600"/>
                <a:gd name="T5" fmla="*/ 265 h 21600"/>
                <a:gd name="T6" fmla="*/ 87 w 21600"/>
                <a:gd name="T7" fmla="*/ 452 h 21600"/>
                <a:gd name="T8" fmla="*/ 297 w 21600"/>
                <a:gd name="T9" fmla="*/ 530 h 21600"/>
                <a:gd name="T10" fmla="*/ 507 w 21600"/>
                <a:gd name="T11" fmla="*/ 452 h 21600"/>
                <a:gd name="T12" fmla="*/ 594 w 21600"/>
                <a:gd name="T13" fmla="*/ 265 h 21600"/>
                <a:gd name="T14" fmla="*/ 507 w 21600"/>
                <a:gd name="T15" fmla="*/ 7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79 h 21600"/>
                <a:gd name="T26" fmla="*/ 18436 w 21600"/>
                <a:gd name="T27" fmla="*/ 18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1" y="10800"/>
                  </a:moveTo>
                  <a:cubicBezTo>
                    <a:pt x="1491" y="15941"/>
                    <a:pt x="5659" y="20109"/>
                    <a:pt x="10800" y="20109"/>
                  </a:cubicBezTo>
                  <a:cubicBezTo>
                    <a:pt x="15941" y="20109"/>
                    <a:pt x="20109" y="15941"/>
                    <a:pt x="20109" y="10800"/>
                  </a:cubicBezTo>
                  <a:cubicBezTo>
                    <a:pt x="20109" y="5659"/>
                    <a:pt x="15941" y="1491"/>
                    <a:pt x="10800" y="1491"/>
                  </a:cubicBezTo>
                  <a:cubicBezTo>
                    <a:pt x="5659" y="1491"/>
                    <a:pt x="1491" y="5659"/>
                    <a:pt x="1491" y="10800"/>
                  </a:cubicBezTo>
                  <a:close/>
                </a:path>
              </a:pathLst>
            </a:custGeom>
            <a:solidFill>
              <a:srgbClr val="669900"/>
            </a:solidFill>
            <a:ln w="9525">
              <a:solidFill>
                <a:srgbClr val="669900"/>
              </a:solidFill>
              <a:round/>
              <a:headEnd/>
              <a:tailE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5621" name="AutoShape 43"/>
            <p:cNvSpPr>
              <a:spLocks noChangeArrowheads="1"/>
            </p:cNvSpPr>
            <p:nvPr/>
          </p:nvSpPr>
          <p:spPr bwMode="auto">
            <a:xfrm>
              <a:off x="1103" y="2916"/>
              <a:ext cx="77" cy="41"/>
            </a:xfrm>
            <a:prstGeom prst="chevron">
              <a:avLst>
                <a:gd name="adj" fmla="val 10731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sp>
        <p:nvSpPr>
          <p:cNvPr id="25611" name="Text Box 44"/>
          <p:cNvSpPr txBox="1">
            <a:spLocks noChangeArrowheads="1"/>
          </p:cNvSpPr>
          <p:nvPr/>
        </p:nvSpPr>
        <p:spPr bwMode="auto">
          <a:xfrm>
            <a:off x="1057275" y="1555750"/>
            <a:ext cx="1298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latin typeface="Trebuchet MS" panose="020B0603020202020204" pitchFamily="34" charset="0"/>
              </a:rPr>
              <a:t>UX Research</a:t>
            </a:r>
          </a:p>
        </p:txBody>
      </p:sp>
      <p:sp>
        <p:nvSpPr>
          <p:cNvPr id="25612" name="Text Box 45"/>
          <p:cNvSpPr txBox="1">
            <a:spLocks noChangeArrowheads="1"/>
          </p:cNvSpPr>
          <p:nvPr/>
        </p:nvSpPr>
        <p:spPr bwMode="auto">
          <a:xfrm>
            <a:off x="3057525" y="1550988"/>
            <a:ext cx="137636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latin typeface="Trebuchet MS" panose="020B0603020202020204" pitchFamily="34" charset="0"/>
              </a:rPr>
              <a:t>UX Analysis</a:t>
            </a:r>
          </a:p>
        </p:txBody>
      </p:sp>
      <p:sp>
        <p:nvSpPr>
          <p:cNvPr id="25613" name="Text Box 46"/>
          <p:cNvSpPr txBox="1">
            <a:spLocks noChangeArrowheads="1"/>
          </p:cNvSpPr>
          <p:nvPr/>
        </p:nvSpPr>
        <p:spPr bwMode="auto">
          <a:xfrm>
            <a:off x="5053013" y="1550988"/>
            <a:ext cx="11557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latin typeface="Trebuchet MS" panose="020B0603020202020204" pitchFamily="34" charset="0"/>
              </a:rPr>
              <a:t>UX Design</a:t>
            </a:r>
          </a:p>
        </p:txBody>
      </p:sp>
      <p:sp>
        <p:nvSpPr>
          <p:cNvPr id="25614" name="Text Box 47"/>
          <p:cNvSpPr txBox="1">
            <a:spLocks noChangeArrowheads="1"/>
          </p:cNvSpPr>
          <p:nvPr/>
        </p:nvSpPr>
        <p:spPr bwMode="auto">
          <a:xfrm>
            <a:off x="6891338" y="1547813"/>
            <a:ext cx="1484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400" b="1">
                <a:solidFill>
                  <a:schemeClr val="bg1"/>
                </a:solidFill>
                <a:latin typeface="Trebuchet MS" panose="020B0603020202020204" pitchFamily="34" charset="0"/>
              </a:rPr>
              <a:t>UX Evaluation</a:t>
            </a:r>
          </a:p>
        </p:txBody>
      </p:sp>
      <p:grpSp>
        <p:nvGrpSpPr>
          <p:cNvPr id="25615" name="Group 48"/>
          <p:cNvGrpSpPr>
            <a:grpSpLocks/>
          </p:cNvGrpSpPr>
          <p:nvPr/>
        </p:nvGrpSpPr>
        <p:grpSpPr bwMode="auto">
          <a:xfrm>
            <a:off x="7121525" y="2187575"/>
            <a:ext cx="1060450" cy="3048000"/>
            <a:chOff x="784" y="1384"/>
            <a:chExt cx="668" cy="1920"/>
          </a:xfrm>
        </p:grpSpPr>
        <p:cxnSp>
          <p:nvCxnSpPr>
            <p:cNvPr id="25618" name="AutoShape 49"/>
            <p:cNvCxnSpPr>
              <a:cxnSpLocks noChangeShapeType="1"/>
            </p:cNvCxnSpPr>
            <p:nvPr/>
          </p:nvCxnSpPr>
          <p:spPr bwMode="auto">
            <a:xfrm>
              <a:off x="1452" y="1384"/>
              <a:ext cx="0" cy="1912"/>
            </a:xfrm>
            <a:prstGeom prst="straightConnector1">
              <a:avLst/>
            </a:prstGeom>
            <a:noFill/>
            <a:ln w="9525">
              <a:solidFill>
                <a:srgbClr val="669900"/>
              </a:solidFill>
              <a:round/>
              <a:headEnd/>
              <a:tailEnd/>
            </a:ln>
            <a:extLst>
              <a:ext uri="{909E8E84-426E-40DD-AFC4-6F175D3DCCD1}">
                <a14:hiddenFill xmlns:a14="http://schemas.microsoft.com/office/drawing/2010/main">
                  <a:noFill/>
                </a14:hiddenFill>
              </a:ext>
            </a:extLst>
          </p:spPr>
        </p:cxnSp>
        <p:sp>
          <p:nvSpPr>
            <p:cNvPr id="25619" name="Line 50"/>
            <p:cNvSpPr>
              <a:spLocks noChangeShapeType="1"/>
            </p:cNvSpPr>
            <p:nvPr/>
          </p:nvSpPr>
          <p:spPr bwMode="auto">
            <a:xfrm flipH="1">
              <a:off x="784" y="3304"/>
              <a:ext cx="640" cy="0"/>
            </a:xfrm>
            <a:prstGeom prst="line">
              <a:avLst/>
            </a:prstGeom>
            <a:noFill/>
            <a:ln w="9525">
              <a:solidFill>
                <a:srgbClr val="6699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16" name="Text Box 51"/>
          <p:cNvSpPr txBox="1">
            <a:spLocks noChangeArrowheads="1"/>
          </p:cNvSpPr>
          <p:nvPr/>
        </p:nvSpPr>
        <p:spPr bwMode="auto">
          <a:xfrm>
            <a:off x="6096000" y="2276475"/>
            <a:ext cx="20447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buFontTx/>
              <a:buChar char="•"/>
            </a:pPr>
            <a:r>
              <a:rPr lang="en-US" altLang="en-US" sz="1400">
                <a:solidFill>
                  <a:srgbClr val="3F3F3F"/>
                </a:solidFill>
              </a:rPr>
              <a:t> Lab Testing</a:t>
            </a:r>
          </a:p>
          <a:p>
            <a:pPr eaLnBrk="1" hangingPunct="1">
              <a:spcBef>
                <a:spcPct val="50000"/>
              </a:spcBef>
              <a:buFontTx/>
              <a:buChar char="•"/>
            </a:pPr>
            <a:r>
              <a:rPr lang="en-US" altLang="en-US" sz="1400">
                <a:solidFill>
                  <a:srgbClr val="3F3F3F"/>
                </a:solidFill>
              </a:rPr>
              <a:t> Remote Testing</a:t>
            </a:r>
          </a:p>
          <a:p>
            <a:pPr eaLnBrk="1" hangingPunct="1">
              <a:spcBef>
                <a:spcPct val="50000"/>
              </a:spcBef>
              <a:buFontTx/>
              <a:buChar char="•"/>
            </a:pPr>
            <a:r>
              <a:rPr lang="en-US" altLang="en-US" sz="1400">
                <a:solidFill>
                  <a:srgbClr val="3F3F3F"/>
                </a:solidFill>
              </a:rPr>
              <a:t> Heuristic Evaluation </a:t>
            </a:r>
          </a:p>
          <a:p>
            <a:pPr eaLnBrk="1" hangingPunct="1">
              <a:spcBef>
                <a:spcPct val="50000"/>
              </a:spcBef>
              <a:buFontTx/>
              <a:buChar char="•"/>
            </a:pPr>
            <a:r>
              <a:rPr lang="en-US" altLang="en-US" sz="1400">
                <a:solidFill>
                  <a:srgbClr val="3F3F3F"/>
                </a:solidFill>
              </a:rPr>
              <a:t> Design Audits</a:t>
            </a:r>
          </a:p>
          <a:p>
            <a:pPr eaLnBrk="1" hangingPunct="1">
              <a:spcBef>
                <a:spcPct val="50000"/>
              </a:spcBef>
              <a:buFontTx/>
              <a:buChar char="•"/>
            </a:pPr>
            <a:r>
              <a:rPr lang="en-US" altLang="en-US" sz="1400">
                <a:solidFill>
                  <a:srgbClr val="3F3F3F"/>
                </a:solidFill>
              </a:rPr>
              <a:t> Expert Reviews</a:t>
            </a:r>
          </a:p>
          <a:p>
            <a:pPr eaLnBrk="1" hangingPunct="1">
              <a:spcBef>
                <a:spcPct val="50000"/>
              </a:spcBef>
              <a:buFontTx/>
              <a:buChar char="•"/>
            </a:pPr>
            <a:r>
              <a:rPr lang="en-US" altLang="en-US" sz="1400">
                <a:solidFill>
                  <a:srgbClr val="3F3F3F"/>
                </a:solidFill>
              </a:rPr>
              <a:t> Eye Gaze Trekking</a:t>
            </a:r>
          </a:p>
          <a:p>
            <a:pPr eaLnBrk="1" hangingPunct="1">
              <a:spcBef>
                <a:spcPct val="50000"/>
              </a:spcBef>
              <a:buFontTx/>
              <a:buChar char="•"/>
            </a:pPr>
            <a:r>
              <a:rPr lang="en-US" altLang="en-US" sz="1400">
                <a:solidFill>
                  <a:srgbClr val="3F3F3F"/>
                </a:solidFill>
              </a:rPr>
              <a:t> Accessibility Test</a:t>
            </a:r>
          </a:p>
        </p:txBody>
      </p:sp>
      <p:pic>
        <p:nvPicPr>
          <p:cNvPr id="256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13" y="2366963"/>
            <a:ext cx="420370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5749159"/>
            <a:ext cx="8845484" cy="389358"/>
          </a:xfrm>
        </p:spPr>
        <p:txBody>
          <a:bodyPr/>
          <a:lstStyle/>
          <a:p>
            <a:endParaRPr lang="en-US"/>
          </a:p>
        </p:txBody>
      </p:sp>
    </p:spTree>
    <p:extLst>
      <p:ext uri="{BB962C8B-B14F-4D97-AF65-F5344CB8AC3E}">
        <p14:creationId xmlns:p14="http://schemas.microsoft.com/office/powerpoint/2010/main" val="655267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p:cNvSpPr>
          <p:nvPr/>
        </p:nvSpPr>
        <p:spPr bwMode="auto">
          <a:xfrm>
            <a:off x="199697" y="122238"/>
            <a:ext cx="8420428"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a:t>
            </a:r>
            <a:r>
              <a:rPr lang="en-US" altLang="en-US" b="1" dirty="0" smtClean="0">
                <a:ea typeface="ヒラギノ角ゴ Pro W3"/>
                <a:cs typeface="ヒラギノ角ゴ Pro W3"/>
              </a:rPr>
              <a:t>Evaluation : What </a:t>
            </a:r>
            <a:r>
              <a:rPr lang="en-US" altLang="en-US" b="1" dirty="0">
                <a:ea typeface="ヒラギノ角ゴ Pro W3"/>
                <a:cs typeface="ヒラギノ角ゴ Pro W3"/>
              </a:rPr>
              <a:t>&amp;</a:t>
            </a:r>
            <a:r>
              <a:rPr lang="en-US" altLang="en-US" b="1" dirty="0" smtClean="0">
                <a:ea typeface="ヒラギノ角ゴ Pro W3"/>
                <a:cs typeface="ヒラギノ角ゴ Pro W3"/>
              </a:rPr>
              <a:t> Why</a:t>
            </a:r>
            <a:endParaRPr lang="en-US" altLang="en-US" b="1" dirty="0">
              <a:solidFill>
                <a:schemeClr val="bg1"/>
              </a:solidFill>
            </a:endParaRPr>
          </a:p>
          <a:p>
            <a:pPr>
              <a:lnSpc>
                <a:spcPct val="80000"/>
              </a:lnSpc>
            </a:pPr>
            <a:r>
              <a:rPr lang="en-US" altLang="en-US" b="1" dirty="0" smtClean="0">
                <a:solidFill>
                  <a:schemeClr val="bg1"/>
                </a:solidFill>
              </a:rPr>
              <a:t>UXM </a:t>
            </a:r>
            <a:r>
              <a:rPr lang="en-US" altLang="en-US" b="1" dirty="0">
                <a:solidFill>
                  <a:schemeClr val="bg1"/>
                </a:solidFill>
              </a:rPr>
              <a:t>&gt; UX Evaluation : What &amp; Why?</a:t>
            </a:r>
          </a:p>
        </p:txBody>
      </p:sp>
      <p:sp>
        <p:nvSpPr>
          <p:cNvPr id="26627"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10000"/>
              </a:lnSpc>
              <a:spcBef>
                <a:spcPct val="20000"/>
              </a:spcBef>
              <a:buFont typeface="Arial" panose="020B0604020202020204" pitchFamily="34" charset="0"/>
              <a:buChar char="•"/>
            </a:pPr>
            <a:r>
              <a:rPr lang="en-US" altLang="en-US" sz="2000" dirty="0">
                <a:cs typeface="Arial" panose="020B0604020202020204" pitchFamily="34" charset="0"/>
              </a:rPr>
              <a:t>Definition </a:t>
            </a:r>
          </a:p>
          <a:p>
            <a:pPr>
              <a:lnSpc>
                <a:spcPct val="110000"/>
              </a:lnSpc>
              <a:spcBef>
                <a:spcPct val="20000"/>
              </a:spcBef>
              <a:buFont typeface="Arial" panose="020B0604020202020204" pitchFamily="34" charset="0"/>
              <a:buNone/>
            </a:pPr>
            <a:r>
              <a:rPr lang="en-US" altLang="en-US" sz="2000" dirty="0">
                <a:cs typeface="Arial" panose="020B0604020202020204" pitchFamily="34" charset="0"/>
              </a:rPr>
              <a:t>	“Evaluation is integral to the design process. It collects information about users’ or potential users’ experiences when interacting with a prototype, computer system, a component of a computer system, or a design artifact, e.g. screen sketch, in order to improve its design. It focuses on both the usability of the system, e.g. how easy it is to learn and to use, and on the users’ experience when interacting with the system, e.g. how satisfying, enjoyable, or motivating the interaction is”</a:t>
            </a:r>
            <a:br>
              <a:rPr lang="en-US" altLang="en-US" sz="2000" dirty="0">
                <a:cs typeface="Arial" panose="020B0604020202020204" pitchFamily="34" charset="0"/>
              </a:rPr>
            </a:br>
            <a:endParaRPr lang="en-US" altLang="en-US" sz="2000" dirty="0">
              <a:cs typeface="Arial" panose="020B0604020202020204" pitchFamily="34" charset="0"/>
            </a:endParaRPr>
          </a:p>
          <a:p>
            <a:pPr>
              <a:lnSpc>
                <a:spcPct val="110000"/>
              </a:lnSpc>
              <a:spcBef>
                <a:spcPct val="20000"/>
              </a:spcBef>
              <a:buFont typeface="Arial" panose="020B0604020202020204" pitchFamily="34" charset="0"/>
              <a:buChar char="•"/>
            </a:pPr>
            <a:r>
              <a:rPr lang="en-US" altLang="en-US" sz="2000" dirty="0">
                <a:cs typeface="Arial" panose="020B0604020202020204" pitchFamily="34" charset="0"/>
              </a:rPr>
              <a:t>Why &amp; When</a:t>
            </a:r>
          </a:p>
          <a:p>
            <a:pPr>
              <a:lnSpc>
                <a:spcPct val="110000"/>
              </a:lnSpc>
              <a:spcBef>
                <a:spcPct val="20000"/>
              </a:spcBef>
              <a:buFont typeface="Arial" panose="020B0604020202020204" pitchFamily="34" charset="0"/>
              <a:buNone/>
            </a:pPr>
            <a:r>
              <a:rPr lang="en-US" altLang="en-US" sz="2000" dirty="0">
                <a:cs typeface="Arial" panose="020B0604020202020204" pitchFamily="34" charset="0"/>
              </a:rPr>
              <a:t>	To improve the design based on user or expert’s feedback</a:t>
            </a:r>
          </a:p>
        </p:txBody>
      </p:sp>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5854262"/>
            <a:ext cx="8845484" cy="284255"/>
          </a:xfrm>
        </p:spPr>
        <p:txBody>
          <a:bodyPr/>
          <a:lstStyle/>
          <a:p>
            <a:endParaRPr lang="en-US" dirty="0"/>
          </a:p>
        </p:txBody>
      </p:sp>
    </p:spTree>
    <p:extLst>
      <p:ext uri="{BB962C8B-B14F-4D97-AF65-F5344CB8AC3E}">
        <p14:creationId xmlns:p14="http://schemas.microsoft.com/office/powerpoint/2010/main" val="1559102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p:cNvSpPr>
          <p:nvPr/>
        </p:nvSpPr>
        <p:spPr bwMode="auto">
          <a:xfrm>
            <a:off x="298516" y="122238"/>
            <a:ext cx="8321609"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Evaluation : </a:t>
            </a:r>
            <a:r>
              <a:rPr lang="en-US" altLang="en-US" b="1" dirty="0" err="1" smtClean="0">
                <a:ea typeface="ヒラギノ角ゴ Pro W3"/>
                <a:cs typeface="ヒラギノ角ゴ Pro W3"/>
              </a:rPr>
              <a:t>Methods</a:t>
            </a:r>
            <a:r>
              <a:rPr lang="en-US" altLang="en-US" b="1" dirty="0" err="1" smtClean="0">
                <a:solidFill>
                  <a:schemeClr val="bg1"/>
                </a:solidFill>
              </a:rPr>
              <a:t>UXM</a:t>
            </a:r>
            <a:r>
              <a:rPr lang="en-US" altLang="en-US" b="1" dirty="0" smtClean="0">
                <a:solidFill>
                  <a:schemeClr val="bg1"/>
                </a:solidFill>
              </a:rPr>
              <a:t> </a:t>
            </a:r>
            <a:r>
              <a:rPr lang="en-US" altLang="en-US" b="1" dirty="0">
                <a:solidFill>
                  <a:schemeClr val="bg1"/>
                </a:solidFill>
              </a:rPr>
              <a:t>&gt; UX Evaluation : Methods</a:t>
            </a:r>
          </a:p>
        </p:txBody>
      </p:sp>
      <p:sp>
        <p:nvSpPr>
          <p:cNvPr id="2765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Lab based testing</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Remote based testing</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Heuristic Evaluation </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Design Audits</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Expert Reviews</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Eye Gaze Trekking</a:t>
            </a:r>
          </a:p>
          <a:p>
            <a:pPr>
              <a:lnSpc>
                <a:spcPct val="140000"/>
              </a:lnSpc>
              <a:spcBef>
                <a:spcPct val="20000"/>
              </a:spcBef>
              <a:buFont typeface="Arial" panose="020B0604020202020204" pitchFamily="34" charset="0"/>
              <a:buChar char="•"/>
            </a:pPr>
            <a:r>
              <a:rPr lang="en-US" altLang="en-US" sz="2000" dirty="0">
                <a:cs typeface="Arial" panose="020B0604020202020204" pitchFamily="34" charset="0"/>
              </a:rPr>
              <a:t>Accessibility test</a:t>
            </a:r>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527175"/>
            <a:ext cx="2990850" cy="1978025"/>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657600"/>
            <a:ext cx="3000375" cy="2168525"/>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5978525"/>
            <a:ext cx="8845484" cy="159992"/>
          </a:xfrm>
        </p:spPr>
        <p:txBody>
          <a:bodyPr/>
          <a:lstStyle/>
          <a:p>
            <a:endParaRPr lang="en-US" dirty="0"/>
          </a:p>
        </p:txBody>
      </p:sp>
    </p:spTree>
    <p:extLst>
      <p:ext uri="{BB962C8B-B14F-4D97-AF65-F5344CB8AC3E}">
        <p14:creationId xmlns:p14="http://schemas.microsoft.com/office/powerpoint/2010/main" val="4269105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p:cNvSpPr>
          <p:nvPr/>
        </p:nvSpPr>
        <p:spPr bwMode="auto">
          <a:xfrm>
            <a:off x="285750" y="122238"/>
            <a:ext cx="83343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Evaluation : </a:t>
            </a:r>
            <a:r>
              <a:rPr lang="en-US" altLang="en-US" b="1" dirty="0" err="1">
                <a:ea typeface="ヒラギノ角ゴ Pro W3"/>
                <a:cs typeface="ヒラギノ角ゴ Pro W3"/>
              </a:rPr>
              <a:t>Methods</a:t>
            </a:r>
            <a:r>
              <a:rPr lang="en-US" altLang="en-US" b="1" dirty="0" err="1">
                <a:solidFill>
                  <a:schemeClr val="bg1"/>
                </a:solidFill>
              </a:rPr>
              <a:t>UXM</a:t>
            </a:r>
            <a:r>
              <a:rPr lang="en-US" altLang="en-US" b="1" dirty="0">
                <a:solidFill>
                  <a:schemeClr val="bg1"/>
                </a:solidFill>
              </a:rPr>
              <a:t> </a:t>
            </a:r>
            <a:r>
              <a:rPr lang="en-US" altLang="en-US" b="1" dirty="0" smtClean="0">
                <a:solidFill>
                  <a:schemeClr val="bg1"/>
                </a:solidFill>
              </a:rPr>
              <a:t>UXM </a:t>
            </a:r>
            <a:r>
              <a:rPr lang="en-US" altLang="en-US" b="1" dirty="0">
                <a:solidFill>
                  <a:schemeClr val="bg1"/>
                </a:solidFill>
              </a:rPr>
              <a:t>&gt; UX Evaluation : Methods</a:t>
            </a:r>
          </a:p>
        </p:txBody>
      </p:sp>
      <p:pic>
        <p:nvPicPr>
          <p:cNvPr id="2867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3779838"/>
            <a:ext cx="3513138" cy="2114550"/>
          </a:xfrm>
          <a:prstGeom prst="rect">
            <a:avLst/>
          </a:prstGeom>
          <a:noFill/>
          <a:ln w="12700"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8676" name="Rectangle 3"/>
          <p:cNvSpPr>
            <a:spLocks noChangeArrowheads="1"/>
          </p:cNvSpPr>
          <p:nvPr/>
        </p:nvSpPr>
        <p:spPr bwMode="auto">
          <a:xfrm>
            <a:off x="4400550" y="1698625"/>
            <a:ext cx="4270375"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tabLst>
                <a:tab pos="193675" algn="l"/>
              </a:tabLst>
              <a:defRPr sz="2400">
                <a:solidFill>
                  <a:schemeClr val="tx1"/>
                </a:solidFill>
                <a:latin typeface="Arial" panose="020B0604020202020204" pitchFamily="34" charset="0"/>
              </a:defRPr>
            </a:lvl1pPr>
            <a:lvl2pPr marL="800100" indent="-342900" eaLnBrk="0" hangingPunct="0">
              <a:tabLst>
                <a:tab pos="193675" algn="l"/>
              </a:tabLst>
              <a:defRPr sz="2400">
                <a:solidFill>
                  <a:schemeClr val="tx1"/>
                </a:solidFill>
                <a:latin typeface="Arial" panose="020B0604020202020204" pitchFamily="34" charset="0"/>
              </a:defRPr>
            </a:lvl2pPr>
            <a:lvl3pPr marL="1143000" indent="-228600" eaLnBrk="0" hangingPunct="0">
              <a:tabLst>
                <a:tab pos="193675" algn="l"/>
              </a:tabLst>
              <a:defRPr sz="2400">
                <a:solidFill>
                  <a:schemeClr val="tx1"/>
                </a:solidFill>
                <a:latin typeface="Arial" panose="020B0604020202020204" pitchFamily="34" charset="0"/>
              </a:defRPr>
            </a:lvl3pPr>
            <a:lvl4pPr marL="1600200" indent="-228600" eaLnBrk="0" hangingPunct="0">
              <a:tabLst>
                <a:tab pos="193675" algn="l"/>
              </a:tabLst>
              <a:defRPr sz="2400">
                <a:solidFill>
                  <a:schemeClr val="tx1"/>
                </a:solidFill>
                <a:latin typeface="Arial" panose="020B0604020202020204" pitchFamily="34" charset="0"/>
              </a:defRPr>
            </a:lvl4pPr>
            <a:lvl5pPr marL="2057400" indent="-228600" eaLnBrk="0" hangingPunct="0">
              <a:tabLst>
                <a:tab pos="193675"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193675"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193675"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193675"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193675" algn="l"/>
              </a:tabLst>
              <a:defRPr sz="2400">
                <a:solidFill>
                  <a:schemeClr val="tx1"/>
                </a:solidFill>
                <a:latin typeface="Arial" panose="020B0604020202020204" pitchFamily="34" charset="0"/>
              </a:defRPr>
            </a:lvl9pPr>
          </a:lstStyle>
          <a:p>
            <a:pPr eaLnBrk="1" hangingPunct="1">
              <a:lnSpc>
                <a:spcPct val="150000"/>
              </a:lnSpc>
              <a:buFontTx/>
              <a:buAutoNum type="arabicPeriod"/>
            </a:pPr>
            <a:r>
              <a:rPr lang="en-US" altLang="en-US" sz="1400" b="1" dirty="0"/>
              <a:t>Develop a Usability Test Plan</a:t>
            </a:r>
          </a:p>
          <a:p>
            <a:pPr lvl="1" eaLnBrk="1" hangingPunct="1">
              <a:lnSpc>
                <a:spcPct val="150000"/>
              </a:lnSpc>
              <a:buFontTx/>
              <a:buChar char="•"/>
            </a:pPr>
            <a:r>
              <a:rPr lang="en-US" altLang="en-US" sz="1400" dirty="0"/>
              <a:t>Scope, Purpose, Schedule &amp; Location, Recruiting Participants, Metrics, Roles </a:t>
            </a:r>
          </a:p>
          <a:p>
            <a:pPr eaLnBrk="1" hangingPunct="1">
              <a:lnSpc>
                <a:spcPct val="150000"/>
              </a:lnSpc>
              <a:buFontTx/>
              <a:buAutoNum type="arabicPeriod"/>
            </a:pPr>
            <a:r>
              <a:rPr lang="en-US" altLang="en-US" sz="1400" b="1" dirty="0"/>
              <a:t>Preparation and Usability Testing</a:t>
            </a:r>
          </a:p>
          <a:p>
            <a:pPr lvl="1" eaLnBrk="1" hangingPunct="1">
              <a:lnSpc>
                <a:spcPct val="150000"/>
              </a:lnSpc>
              <a:buFontTx/>
              <a:buChar char="•"/>
            </a:pPr>
            <a:r>
              <a:rPr lang="en-US" altLang="en-US" sz="1400" dirty="0"/>
              <a:t>Creating task scenarios, Test setup, Conduct Usability Test, Create metrics</a:t>
            </a:r>
          </a:p>
          <a:p>
            <a:pPr eaLnBrk="1" hangingPunct="1">
              <a:lnSpc>
                <a:spcPct val="150000"/>
              </a:lnSpc>
              <a:buFontTx/>
              <a:buAutoNum type="arabicPeriod"/>
            </a:pPr>
            <a:r>
              <a:rPr lang="en-US" altLang="en-US" sz="1400" b="1" dirty="0"/>
              <a:t>Data analysis and reports</a:t>
            </a:r>
          </a:p>
          <a:p>
            <a:pPr lvl="1" eaLnBrk="1" hangingPunct="1">
              <a:lnSpc>
                <a:spcPct val="150000"/>
              </a:lnSpc>
              <a:buFontTx/>
              <a:buChar char="•"/>
            </a:pPr>
            <a:r>
              <a:rPr lang="en-US" altLang="en-US" sz="1400" dirty="0"/>
              <a:t>Quantitative/Qualitative data, Reporting critical results, Findings and recommendations</a:t>
            </a:r>
          </a:p>
        </p:txBody>
      </p:sp>
      <p:sp>
        <p:nvSpPr>
          <p:cNvPr id="28677" name="Title 1"/>
          <p:cNvSpPr>
            <a:spLocks/>
          </p:cNvSpPr>
          <p:nvPr/>
        </p:nvSpPr>
        <p:spPr bwMode="auto">
          <a:xfrm>
            <a:off x="4721258" y="1023143"/>
            <a:ext cx="41560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788" tIns="46562" rIns="94788" bIns="46562"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800" b="1" dirty="0"/>
              <a:t>How we conduct a Usability test</a:t>
            </a:r>
          </a:p>
        </p:txBody>
      </p:sp>
      <p:pic>
        <p:nvPicPr>
          <p:cNvPr id="2867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295400"/>
            <a:ext cx="3524250" cy="2278063"/>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6092798"/>
            <a:ext cx="8845484" cy="45719"/>
          </a:xfrm>
        </p:spPr>
        <p:txBody>
          <a:bodyPr/>
          <a:lstStyle/>
          <a:p>
            <a:endParaRPr lang="en-US" dirty="0"/>
          </a:p>
        </p:txBody>
      </p:sp>
    </p:spTree>
    <p:extLst>
      <p:ext uri="{BB962C8B-B14F-4D97-AF65-F5344CB8AC3E}">
        <p14:creationId xmlns:p14="http://schemas.microsoft.com/office/powerpoint/2010/main" val="4151555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dirty="0"/>
              <a:t>Course Goals and Non Goals</a:t>
            </a:r>
          </a:p>
        </p:txBody>
      </p:sp>
      <p:sp>
        <p:nvSpPr>
          <p:cNvPr id="182275" name="Rectangle 3"/>
          <p:cNvSpPr>
            <a:spLocks noGrp="1" noChangeArrowheads="1"/>
          </p:cNvSpPr>
          <p:nvPr>
            <p:ph idx="1"/>
          </p:nvPr>
        </p:nvSpPr>
        <p:spPr/>
        <p:txBody>
          <a:bodyPr/>
          <a:lstStyle/>
          <a:p>
            <a:r>
              <a:rPr lang="en-US" dirty="0">
                <a:solidFill>
                  <a:schemeClr val="tx1"/>
                </a:solidFill>
              </a:rPr>
              <a:t>Course Goals</a:t>
            </a:r>
          </a:p>
          <a:p>
            <a:pPr lvl="1">
              <a:spcBef>
                <a:spcPct val="20000"/>
              </a:spcBef>
              <a:buFont typeface="Arial" panose="020B0604020202020204" pitchFamily="34" charset="0"/>
              <a:buChar char="•"/>
            </a:pPr>
            <a:r>
              <a:rPr lang="en-US" altLang="en-US" dirty="0">
                <a:latin typeface="Calibri" panose="020F0502020204030204" pitchFamily="34" charset="0"/>
              </a:rPr>
              <a:t>What is </a:t>
            </a:r>
            <a:r>
              <a:rPr lang="en-US" altLang="en-US" dirty="0" smtClean="0">
                <a:latin typeface="Calibri" panose="020F0502020204030204" pitchFamily="34" charset="0"/>
              </a:rPr>
              <a:t>Usability</a:t>
            </a:r>
            <a:endParaRPr lang="en-US" altLang="en-US" dirty="0">
              <a:latin typeface="Calibri" panose="020F0502020204030204" pitchFamily="34" charset="0"/>
            </a:endParaRPr>
          </a:p>
          <a:p>
            <a:pPr lvl="1">
              <a:spcBef>
                <a:spcPct val="20000"/>
              </a:spcBef>
              <a:buFont typeface="Arial" panose="020B0604020202020204" pitchFamily="34" charset="0"/>
              <a:buChar char="•"/>
            </a:pPr>
            <a:r>
              <a:rPr lang="en-US" altLang="en-US" dirty="0">
                <a:latin typeface="Calibri" panose="020F0502020204030204" pitchFamily="34" charset="0"/>
              </a:rPr>
              <a:t>Overview of User Centered Design </a:t>
            </a:r>
          </a:p>
          <a:p>
            <a:pPr lvl="1">
              <a:spcBef>
                <a:spcPct val="20000"/>
              </a:spcBef>
              <a:buFont typeface="Arial" panose="020B0604020202020204" pitchFamily="34" charset="0"/>
              <a:buChar char="•"/>
            </a:pPr>
            <a:r>
              <a:rPr lang="en-US" altLang="en-US" dirty="0" smtClean="0">
                <a:latin typeface="Calibri" panose="020F0502020204030204" pitchFamily="34" charset="0"/>
              </a:rPr>
              <a:t>Methodology - </a:t>
            </a:r>
            <a:r>
              <a:rPr lang="en-US" altLang="en-US" dirty="0">
                <a:latin typeface="Calibri" panose="020F0502020204030204" pitchFamily="34" charset="0"/>
              </a:rPr>
              <a:t>User Experience </a:t>
            </a:r>
            <a:r>
              <a:rPr lang="en-US" altLang="en-US" dirty="0" smtClean="0">
                <a:latin typeface="Calibri" panose="020F0502020204030204" pitchFamily="34" charset="0"/>
              </a:rPr>
              <a:t>Management </a:t>
            </a:r>
            <a:endParaRPr lang="en-US" altLang="en-US" dirty="0">
              <a:latin typeface="Calibri" panose="020F0502020204030204" pitchFamily="34" charset="0"/>
            </a:endParaRPr>
          </a:p>
          <a:p>
            <a:pPr lvl="1">
              <a:spcBef>
                <a:spcPct val="20000"/>
              </a:spcBef>
              <a:buFont typeface="Arial" panose="020B0604020202020204" pitchFamily="34" charset="0"/>
              <a:buChar char="•"/>
            </a:pPr>
            <a:r>
              <a:rPr lang="en-US" altLang="en-US" dirty="0">
                <a:latin typeface="Calibri" panose="020F0502020204030204" pitchFamily="34" charset="0"/>
              </a:rPr>
              <a:t>What is Usability Testing &amp; the </a:t>
            </a:r>
            <a:r>
              <a:rPr lang="en-US" altLang="en-US" dirty="0" smtClean="0">
                <a:latin typeface="Calibri" panose="020F0502020204030204" pitchFamily="34" charset="0"/>
              </a:rPr>
              <a:t>Tools</a:t>
            </a:r>
          </a:p>
          <a:p>
            <a:pPr lvl="1">
              <a:spcBef>
                <a:spcPct val="20000"/>
              </a:spcBef>
              <a:buFont typeface="Arial" panose="020B0604020202020204" pitchFamily="34" charset="0"/>
              <a:buChar char="•"/>
            </a:pPr>
            <a:r>
              <a:rPr lang="en-US" altLang="en-US" dirty="0" smtClean="0">
                <a:latin typeface="Calibri" panose="020F0502020204030204" pitchFamily="34" charset="0"/>
              </a:rPr>
              <a:t>Web Accessibility</a:t>
            </a:r>
          </a:p>
          <a:p>
            <a:pPr lvl="1">
              <a:spcBef>
                <a:spcPct val="20000"/>
              </a:spcBef>
              <a:buFont typeface="Arial" panose="020B0604020202020204" pitchFamily="34" charset="0"/>
              <a:buChar char="•"/>
            </a:pPr>
            <a:r>
              <a:rPr lang="en-US" altLang="en-US" dirty="0" smtClean="0">
                <a:latin typeface="Calibri" panose="020F0502020204030204" pitchFamily="34" charset="0"/>
              </a:rPr>
              <a:t>Checking a website for Accessibility</a:t>
            </a:r>
          </a:p>
          <a:p>
            <a:pPr lvl="1">
              <a:spcBef>
                <a:spcPct val="20000"/>
              </a:spcBef>
              <a:buFont typeface="Arial" panose="020B0604020202020204" pitchFamily="34" charset="0"/>
              <a:buChar char="•"/>
            </a:pPr>
            <a:r>
              <a:rPr lang="en-US" altLang="en-US" dirty="0" smtClean="0">
                <a:latin typeface="Calibri" panose="020F0502020204030204" pitchFamily="34" charset="0"/>
              </a:rPr>
              <a:t>Web Accessibility-508</a:t>
            </a:r>
          </a:p>
          <a:p>
            <a:pPr lvl="1">
              <a:spcBef>
                <a:spcPct val="20000"/>
              </a:spcBef>
              <a:buFont typeface="Arial" panose="020B0604020202020204" pitchFamily="34" charset="0"/>
              <a:buChar char="•"/>
            </a:pPr>
            <a:endParaRPr lang="en-US" altLang="en-US" dirty="0">
              <a:latin typeface="Calibri" panose="020F0502020204030204" pitchFamily="34" charset="0"/>
            </a:endParaRPr>
          </a:p>
          <a:p>
            <a:pPr marL="447675" lvl="1" indent="0">
              <a:buNone/>
            </a:pPr>
            <a:endParaRPr lang="en-US" dirty="0">
              <a:solidFill>
                <a:schemeClr val="tx1"/>
              </a:solidFill>
            </a:endParaRPr>
          </a:p>
        </p:txBody>
      </p:sp>
    </p:spTree>
    <p:extLst>
      <p:ext uri="{BB962C8B-B14F-4D97-AF65-F5344CB8AC3E}">
        <p14:creationId xmlns:p14="http://schemas.microsoft.com/office/powerpoint/2010/main" val="150054376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UXM-&gt;UX Evaluation : </a:t>
            </a:r>
            <a:r>
              <a:rPr lang="en-US" altLang="en-US" b="1" dirty="0" err="1" smtClean="0">
                <a:ea typeface="ヒラギノ角ゴ Pro W3"/>
                <a:cs typeface="ヒラギノ角ゴ Pro W3"/>
              </a:rPr>
              <a:t>Tools</a:t>
            </a:r>
            <a:r>
              <a:rPr lang="en-US" altLang="en-US" b="1" dirty="0" err="1" smtClean="0">
                <a:solidFill>
                  <a:schemeClr val="bg1"/>
                </a:solidFill>
              </a:rPr>
              <a:t>XM</a:t>
            </a:r>
            <a:r>
              <a:rPr lang="en-US" altLang="en-US" b="1" dirty="0" smtClean="0">
                <a:solidFill>
                  <a:schemeClr val="bg1"/>
                </a:solidFill>
              </a:rPr>
              <a:t> </a:t>
            </a:r>
            <a:r>
              <a:rPr lang="en-US" altLang="en-US" b="1" dirty="0">
                <a:solidFill>
                  <a:schemeClr val="bg1"/>
                </a:solidFill>
              </a:rPr>
              <a:t>&gt; UX Evaluation : Tools</a:t>
            </a:r>
          </a:p>
        </p:txBody>
      </p:sp>
      <p:pic>
        <p:nvPicPr>
          <p:cNvPr id="29699" name="Picture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239838"/>
            <a:ext cx="16287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5" descr="uservue_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3038" y="1257300"/>
            <a:ext cx="170656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8" descr="See full size imag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833563"/>
            <a:ext cx="1776413"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219200"/>
            <a:ext cx="3733800"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pic>
      <p:pic>
        <p:nvPicPr>
          <p:cNvPr id="29703" name="Picture 10" descr="eye_gaz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4750" y="3359150"/>
            <a:ext cx="26479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29704" name="Picture 11" descr="GoldmanHeatMapNew"/>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6150" y="3816350"/>
            <a:ext cx="3244850" cy="2432050"/>
          </a:xfrm>
          <a:prstGeom prst="rect">
            <a:avLst/>
          </a:prstGeom>
          <a:noFill/>
          <a:ln w="57150">
            <a:solidFill>
              <a:srgbClr val="DDDDDD"/>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5773271" y="268941"/>
            <a:ext cx="4114799" cy="455288"/>
          </a:xfrm>
        </p:spPr>
        <p:txBody>
          <a:bodyPr/>
          <a:lstStyle/>
          <a:p>
            <a:endParaRPr lang="en-US"/>
          </a:p>
        </p:txBody>
      </p:sp>
      <p:sp>
        <p:nvSpPr>
          <p:cNvPr id="3" name="Content Placeholder 2"/>
          <p:cNvSpPr>
            <a:spLocks noGrp="1"/>
          </p:cNvSpPr>
          <p:nvPr>
            <p:ph idx="4294967295"/>
          </p:nvPr>
        </p:nvSpPr>
        <p:spPr>
          <a:xfrm>
            <a:off x="298516" y="1494766"/>
            <a:ext cx="8845484" cy="4643751"/>
          </a:xfrm>
        </p:spPr>
        <p:txBody>
          <a:bodyPr/>
          <a:lstStyle/>
          <a:p>
            <a:endParaRPr lang="en-US"/>
          </a:p>
        </p:txBody>
      </p:sp>
    </p:spTree>
    <p:extLst>
      <p:ext uri="{BB962C8B-B14F-4D97-AF65-F5344CB8AC3E}">
        <p14:creationId xmlns:p14="http://schemas.microsoft.com/office/powerpoint/2010/main" val="507924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Accessibility</a:t>
            </a:r>
            <a:br>
              <a:rPr lang="en-US" dirty="0"/>
            </a:br>
            <a:endParaRPr lang="en-US" dirty="0"/>
          </a:p>
        </p:txBody>
      </p:sp>
      <p:sp>
        <p:nvSpPr>
          <p:cNvPr id="3" name="Content Placeholder 2"/>
          <p:cNvSpPr>
            <a:spLocks noGrp="1"/>
          </p:cNvSpPr>
          <p:nvPr>
            <p:ph idx="1"/>
          </p:nvPr>
        </p:nvSpPr>
        <p:spPr>
          <a:xfrm>
            <a:off x="298516" y="1618593"/>
            <a:ext cx="8845484" cy="4950373"/>
          </a:xfrm>
        </p:spPr>
        <p:txBody>
          <a:bodyPr/>
          <a:lstStyle/>
          <a:p>
            <a:pPr algn="just"/>
            <a:r>
              <a:rPr lang="en-US" dirty="0">
                <a:solidFill>
                  <a:schemeClr val="tx1"/>
                </a:solidFill>
              </a:rPr>
              <a:t>W</a:t>
            </a:r>
            <a:r>
              <a:rPr lang="en-US" dirty="0" smtClean="0">
                <a:solidFill>
                  <a:schemeClr val="tx1"/>
                </a:solidFill>
              </a:rPr>
              <a:t>eb </a:t>
            </a:r>
            <a:r>
              <a:rPr lang="en-US" dirty="0">
                <a:solidFill>
                  <a:schemeClr val="tx1"/>
                </a:solidFill>
              </a:rPr>
              <a:t>have a growing variety of characteristics. As web developers, we can not assume that all our users are accessing our content using the same web browser or operating system as we are, nor can we assume they’re using a traditional monitor for output, or keyboard and mouse for </a:t>
            </a:r>
            <a:r>
              <a:rPr lang="en-US" dirty="0" smtClean="0">
                <a:solidFill>
                  <a:schemeClr val="tx1"/>
                </a:solidFill>
              </a:rPr>
              <a:t>input.</a:t>
            </a:r>
          </a:p>
          <a:p>
            <a:pPr algn="just"/>
            <a:r>
              <a:rPr lang="en-US" dirty="0" smtClean="0">
                <a:solidFill>
                  <a:schemeClr val="tx1"/>
                </a:solidFill>
              </a:rPr>
              <a:t>Different </a:t>
            </a:r>
            <a:r>
              <a:rPr lang="en-US" dirty="0">
                <a:solidFill>
                  <a:schemeClr val="tx1"/>
                </a:solidFill>
              </a:rPr>
              <a:t>user </a:t>
            </a:r>
            <a:r>
              <a:rPr lang="en-US" dirty="0" smtClean="0">
                <a:solidFill>
                  <a:schemeClr val="tx1"/>
                </a:solidFill>
              </a:rPr>
              <a:t>characteristic</a:t>
            </a:r>
          </a:p>
          <a:p>
            <a:pPr lvl="1" algn="just"/>
            <a:r>
              <a:rPr lang="en-US" dirty="0"/>
              <a:t>Unable to </a:t>
            </a:r>
            <a:r>
              <a:rPr lang="en-US" dirty="0" smtClean="0"/>
              <a:t>see</a:t>
            </a:r>
          </a:p>
          <a:p>
            <a:pPr lvl="1" algn="just"/>
            <a:r>
              <a:rPr lang="en-US" dirty="0"/>
              <a:t>Has </a:t>
            </a:r>
            <a:r>
              <a:rPr lang="en-US" dirty="0" smtClean="0"/>
              <a:t>dyslexia</a:t>
            </a:r>
          </a:p>
          <a:p>
            <a:pPr lvl="1" algn="just"/>
            <a:r>
              <a:rPr lang="en-US" dirty="0"/>
              <a:t>Has low </a:t>
            </a:r>
            <a:r>
              <a:rPr lang="en-US" dirty="0" smtClean="0"/>
              <a:t>vision</a:t>
            </a:r>
          </a:p>
          <a:p>
            <a:pPr lvl="1" algn="just"/>
            <a:r>
              <a:rPr lang="en-US" dirty="0"/>
              <a:t>Has a physical </a:t>
            </a:r>
            <a:r>
              <a:rPr lang="en-US" dirty="0" smtClean="0"/>
              <a:t>disability</a:t>
            </a:r>
          </a:p>
          <a:p>
            <a:pPr lvl="1" algn="just"/>
            <a:r>
              <a:rPr lang="en-US" dirty="0"/>
              <a:t>Unable to </a:t>
            </a:r>
            <a:r>
              <a:rPr lang="en-US" dirty="0" smtClean="0"/>
              <a:t>hear</a:t>
            </a:r>
          </a:p>
          <a:p>
            <a:pPr lvl="1" algn="just"/>
            <a:r>
              <a:rPr lang="en-US" dirty="0"/>
              <a:t>Using a mobile </a:t>
            </a:r>
            <a:r>
              <a:rPr lang="en-US" dirty="0" smtClean="0"/>
              <a:t>device</a:t>
            </a:r>
          </a:p>
          <a:p>
            <a:pPr lvl="1" algn="just"/>
            <a:r>
              <a:rPr lang="en-US" dirty="0"/>
              <a:t>Limited </a:t>
            </a:r>
            <a:r>
              <a:rPr lang="en-US" dirty="0" smtClean="0"/>
              <a:t>bandwidth</a:t>
            </a:r>
          </a:p>
          <a:p>
            <a:pPr lvl="1" algn="just"/>
            <a:r>
              <a:rPr lang="en-US" dirty="0"/>
              <a:t>Limited time</a:t>
            </a:r>
            <a:endParaRPr lang="en-US" dirty="0">
              <a:solidFill>
                <a:schemeClr val="tx1"/>
              </a:solidFill>
            </a:endParaRPr>
          </a:p>
        </p:txBody>
      </p:sp>
      <p:sp>
        <p:nvSpPr>
          <p:cNvPr id="4" name="Text Placeholder 3"/>
          <p:cNvSpPr>
            <a:spLocks noGrp="1"/>
          </p:cNvSpPr>
          <p:nvPr>
            <p:ph type="body" sz="quarter" idx="11"/>
          </p:nvPr>
        </p:nvSpPr>
        <p:spPr>
          <a:xfrm>
            <a:off x="529832" y="1187670"/>
            <a:ext cx="7699768" cy="561292"/>
          </a:xfrm>
        </p:spPr>
        <p:txBody>
          <a:bodyPr/>
          <a:lstStyle/>
          <a:p>
            <a:r>
              <a:rPr lang="en-US" dirty="0" smtClean="0">
                <a:solidFill>
                  <a:schemeClr val="tx1"/>
                </a:solidFill>
              </a:rPr>
              <a:t>Web Accessibility</a:t>
            </a:r>
            <a:endParaRPr lang="en-US" dirty="0">
              <a:solidFill>
                <a:schemeClr val="tx1"/>
              </a:solidFill>
            </a:endParaRPr>
          </a:p>
        </p:txBody>
      </p:sp>
    </p:spTree>
    <p:extLst>
      <p:ext uri="{BB962C8B-B14F-4D97-AF65-F5344CB8AC3E}">
        <p14:creationId xmlns:p14="http://schemas.microsoft.com/office/powerpoint/2010/main" val="1609103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Web </a:t>
            </a:r>
            <a:r>
              <a:rPr lang="en-US" b="1" dirty="0" smtClean="0"/>
              <a:t>Accessibility?</a:t>
            </a:r>
            <a:r>
              <a:rPr lang="en-US" b="1" dirty="0"/>
              <a:t/>
            </a:r>
            <a:br>
              <a:rPr lang="en-US" b="1" dirty="0"/>
            </a:br>
            <a:endParaRPr lang="en-US" dirty="0"/>
          </a:p>
        </p:txBody>
      </p:sp>
      <p:sp>
        <p:nvSpPr>
          <p:cNvPr id="3" name="Content Placeholder 2"/>
          <p:cNvSpPr>
            <a:spLocks noGrp="1"/>
          </p:cNvSpPr>
          <p:nvPr>
            <p:ph idx="1"/>
          </p:nvPr>
        </p:nvSpPr>
        <p:spPr>
          <a:xfrm>
            <a:off x="298516" y="5885792"/>
            <a:ext cx="8845484" cy="252723"/>
          </a:xfrm>
        </p:spPr>
        <p:txBody>
          <a:bodyPr/>
          <a:lstStyle/>
          <a:p>
            <a:endParaRPr lang="en-US" dirty="0"/>
          </a:p>
        </p:txBody>
      </p:sp>
      <p:sp>
        <p:nvSpPr>
          <p:cNvPr id="4" name="Text Placeholder 3"/>
          <p:cNvSpPr>
            <a:spLocks noGrp="1"/>
          </p:cNvSpPr>
          <p:nvPr>
            <p:ph type="body" sz="quarter" idx="11"/>
          </p:nvPr>
        </p:nvSpPr>
        <p:spPr>
          <a:xfrm>
            <a:off x="298604" y="1250731"/>
            <a:ext cx="8666720" cy="4750676"/>
          </a:xfrm>
        </p:spPr>
        <p:txBody>
          <a:bodyPr/>
          <a:lstStyle/>
          <a:p>
            <a:pPr marL="342900" indent="-342900" algn="just">
              <a:buFont typeface="Arial" panose="020B0604020202020204" pitchFamily="34" charset="0"/>
              <a:buChar char="•"/>
            </a:pPr>
            <a:r>
              <a:rPr lang="en-US" b="0" dirty="0">
                <a:solidFill>
                  <a:schemeClr val="tx1"/>
                </a:solidFill>
              </a:rPr>
              <a:t>The Web is an increasingly important resource in many aspects of life: education, employment, government, commerce, health care, recreation, and more. It is essential that the Web be accessible in order to provide equal access and equal opportunity to people with disabilities. An accessible Web can also help people with disabilities more actively participate in society.</a:t>
            </a:r>
          </a:p>
          <a:p>
            <a:pPr marL="342900" indent="-342900" algn="just">
              <a:buFont typeface="Arial" panose="020B0604020202020204" pitchFamily="34" charset="0"/>
              <a:buChar char="•"/>
            </a:pPr>
            <a:r>
              <a:rPr lang="en-US" b="0" dirty="0">
                <a:solidFill>
                  <a:schemeClr val="tx1"/>
                </a:solidFill>
              </a:rPr>
              <a:t>The Web offers the possibility of unprecedented access to information and interaction for many people with disabilities. That is, the accessibility barriers to print, audio, and visual media can be much more easily overcome through Web technologies.</a:t>
            </a:r>
          </a:p>
          <a:p>
            <a:endParaRPr lang="en-US" dirty="0"/>
          </a:p>
        </p:txBody>
      </p:sp>
    </p:spTree>
    <p:extLst>
      <p:ext uri="{BB962C8B-B14F-4D97-AF65-F5344CB8AC3E}">
        <p14:creationId xmlns:p14="http://schemas.microsoft.com/office/powerpoint/2010/main" val="8715383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Accessibility</a:t>
            </a:r>
          </a:p>
        </p:txBody>
      </p:sp>
      <p:sp>
        <p:nvSpPr>
          <p:cNvPr id="3" name="Content Placeholder 2"/>
          <p:cNvSpPr>
            <a:spLocks noGrp="1"/>
          </p:cNvSpPr>
          <p:nvPr>
            <p:ph idx="1"/>
          </p:nvPr>
        </p:nvSpPr>
        <p:spPr>
          <a:xfrm>
            <a:off x="298516" y="5738648"/>
            <a:ext cx="8845484" cy="399868"/>
          </a:xfrm>
        </p:spPr>
        <p:txBody>
          <a:bodyPr/>
          <a:lstStyle/>
          <a:p>
            <a:endParaRPr lang="en-US" dirty="0"/>
          </a:p>
        </p:txBody>
      </p:sp>
      <p:sp>
        <p:nvSpPr>
          <p:cNvPr id="4" name="Text Placeholder 3"/>
          <p:cNvSpPr>
            <a:spLocks noGrp="1"/>
          </p:cNvSpPr>
          <p:nvPr>
            <p:ph type="body" sz="quarter" idx="11"/>
          </p:nvPr>
        </p:nvSpPr>
        <p:spPr>
          <a:xfrm>
            <a:off x="298604" y="1495446"/>
            <a:ext cx="8860286" cy="4643069"/>
          </a:xfrm>
        </p:spPr>
        <p:txBody>
          <a:bodyPr/>
          <a:lstStyle/>
          <a:p>
            <a:pPr marL="342900" indent="-342900">
              <a:buFont typeface="Arial" panose="020B0604020202020204" pitchFamily="34" charset="0"/>
              <a:buChar char="•"/>
            </a:pPr>
            <a:r>
              <a:rPr lang="en-US" dirty="0">
                <a:solidFill>
                  <a:schemeClr val="tx1"/>
                </a:solidFill>
              </a:rPr>
              <a:t>Features of Accessible Websites</a:t>
            </a:r>
          </a:p>
          <a:p>
            <a:pPr marL="698500" lvl="1" indent="-342900">
              <a:buFont typeface="Arial" panose="020B0604020202020204" pitchFamily="34" charset="0"/>
              <a:buChar char="•"/>
            </a:pPr>
            <a:r>
              <a:rPr lang="en-US" b="0" dirty="0">
                <a:solidFill>
                  <a:schemeClr val="tx1"/>
                </a:solidFill>
              </a:rPr>
              <a:t>Good use of HTML headings</a:t>
            </a:r>
          </a:p>
          <a:p>
            <a:pPr marL="698500" lvl="1" indent="-342900">
              <a:buFont typeface="Arial" panose="020B0604020202020204" pitchFamily="34" charset="0"/>
              <a:buChar char="•"/>
            </a:pPr>
            <a:r>
              <a:rPr lang="en-US" b="0" dirty="0">
                <a:solidFill>
                  <a:schemeClr val="tx1"/>
                </a:solidFill>
              </a:rPr>
              <a:t>Accessible with keyboard</a:t>
            </a:r>
          </a:p>
          <a:p>
            <a:pPr marL="698500" lvl="1" indent="-342900">
              <a:buFont typeface="Arial" panose="020B0604020202020204" pitchFamily="34" charset="0"/>
              <a:buChar char="•"/>
            </a:pPr>
            <a:r>
              <a:rPr lang="en-US" b="0" dirty="0">
                <a:solidFill>
                  <a:schemeClr val="tx1"/>
                </a:solidFill>
              </a:rPr>
              <a:t>Accessible images</a:t>
            </a:r>
          </a:p>
          <a:p>
            <a:pPr marL="698500" lvl="1" indent="-342900">
              <a:buFont typeface="Arial" panose="020B0604020202020204" pitchFamily="34" charset="0"/>
              <a:buChar char="•"/>
            </a:pPr>
            <a:r>
              <a:rPr lang="en-US" b="0" dirty="0">
                <a:solidFill>
                  <a:schemeClr val="tx1"/>
                </a:solidFill>
              </a:rPr>
              <a:t>Accessible menus</a:t>
            </a:r>
          </a:p>
          <a:p>
            <a:pPr marL="698500" lvl="1" indent="-342900">
              <a:buFont typeface="Arial" panose="020B0604020202020204" pitchFamily="34" charset="0"/>
              <a:buChar char="•"/>
            </a:pPr>
            <a:r>
              <a:rPr lang="en-US" b="0" dirty="0">
                <a:solidFill>
                  <a:schemeClr val="tx1"/>
                </a:solidFill>
              </a:rPr>
              <a:t>Accessible forms</a:t>
            </a:r>
          </a:p>
          <a:p>
            <a:pPr marL="698500" lvl="1" indent="-342900">
              <a:buFont typeface="Arial" panose="020B0604020202020204" pitchFamily="34" charset="0"/>
              <a:buChar char="•"/>
            </a:pPr>
            <a:r>
              <a:rPr lang="en-US" b="0" dirty="0">
                <a:solidFill>
                  <a:schemeClr val="tx1"/>
                </a:solidFill>
              </a:rPr>
              <a:t>Accessible tables</a:t>
            </a:r>
          </a:p>
          <a:p>
            <a:pPr marL="698500" lvl="1" indent="-342900">
              <a:buFont typeface="Arial" panose="020B0604020202020204" pitchFamily="34" charset="0"/>
              <a:buChar char="•"/>
            </a:pPr>
            <a:r>
              <a:rPr lang="en-US" b="0" dirty="0">
                <a:solidFill>
                  <a:schemeClr val="tx1"/>
                </a:solidFill>
              </a:rPr>
              <a:t>Effective use of color</a:t>
            </a:r>
          </a:p>
          <a:p>
            <a:pPr marL="698500" lvl="1" indent="-342900">
              <a:buFont typeface="Arial" panose="020B0604020202020204" pitchFamily="34" charset="0"/>
              <a:buChar char="•"/>
            </a:pPr>
            <a:r>
              <a:rPr lang="en-US" b="0" dirty="0">
                <a:solidFill>
                  <a:schemeClr val="tx1"/>
                </a:solidFill>
              </a:rPr>
              <a:t>Meaningful link text</a:t>
            </a:r>
          </a:p>
          <a:p>
            <a:pPr marL="698500" lvl="1" indent="-342900">
              <a:buFont typeface="Arial" panose="020B0604020202020204" pitchFamily="34" charset="0"/>
              <a:buChar char="•"/>
            </a:pPr>
            <a:r>
              <a:rPr lang="en-US" b="0" dirty="0">
                <a:solidFill>
                  <a:schemeClr val="tx1"/>
                </a:solidFill>
              </a:rPr>
              <a:t>ARIA landmark roles</a:t>
            </a:r>
          </a:p>
          <a:p>
            <a:pPr marL="698500" lvl="1" indent="-342900">
              <a:buFont typeface="Arial" panose="020B0604020202020204" pitchFamily="34" charset="0"/>
              <a:buChar char="•"/>
            </a:pPr>
            <a:r>
              <a:rPr lang="en-US" b="0" dirty="0">
                <a:solidFill>
                  <a:schemeClr val="tx1"/>
                </a:solidFill>
              </a:rPr>
              <a:t>ARIA for web applications</a:t>
            </a:r>
          </a:p>
          <a:p>
            <a:endParaRPr lang="en-US" dirty="0"/>
          </a:p>
        </p:txBody>
      </p:sp>
    </p:spTree>
    <p:extLst>
      <p:ext uri="{BB962C8B-B14F-4D97-AF65-F5344CB8AC3E}">
        <p14:creationId xmlns:p14="http://schemas.microsoft.com/office/powerpoint/2010/main" val="36099162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a Website for Accessibility</a:t>
            </a:r>
          </a:p>
        </p:txBody>
      </p:sp>
      <p:sp>
        <p:nvSpPr>
          <p:cNvPr id="3" name="Content Placeholder 2"/>
          <p:cNvSpPr>
            <a:spLocks noGrp="1"/>
          </p:cNvSpPr>
          <p:nvPr>
            <p:ph idx="1"/>
          </p:nvPr>
        </p:nvSpPr>
        <p:spPr>
          <a:xfrm>
            <a:off x="298516" y="5759668"/>
            <a:ext cx="8845484" cy="378847"/>
          </a:xfrm>
        </p:spPr>
        <p:txBody>
          <a:bodyPr/>
          <a:lstStyle/>
          <a:p>
            <a:endParaRPr lang="en-US" dirty="0"/>
          </a:p>
        </p:txBody>
      </p:sp>
      <p:sp>
        <p:nvSpPr>
          <p:cNvPr id="4" name="Text Placeholder 3"/>
          <p:cNvSpPr>
            <a:spLocks noGrp="1"/>
          </p:cNvSpPr>
          <p:nvPr>
            <p:ph type="body" sz="quarter" idx="11"/>
          </p:nvPr>
        </p:nvSpPr>
        <p:spPr>
          <a:xfrm>
            <a:off x="298604" y="1156138"/>
            <a:ext cx="8860286" cy="4982377"/>
          </a:xfrm>
        </p:spPr>
        <p:txBody>
          <a:bodyPr/>
          <a:lstStyle/>
          <a:p>
            <a:endParaRPr lang="en-US" dirty="0" smtClean="0">
              <a:solidFill>
                <a:schemeClr val="tx1"/>
              </a:solidFill>
            </a:endParaRPr>
          </a:p>
          <a:p>
            <a:pPr marL="285750" indent="-285750">
              <a:buFont typeface="Arial" panose="020B0604020202020204" pitchFamily="34" charset="0"/>
              <a:buChar char="•"/>
            </a:pPr>
            <a:r>
              <a:rPr lang="en-US" sz="2000" b="0" dirty="0" smtClean="0">
                <a:solidFill>
                  <a:schemeClr val="tx1"/>
                </a:solidFill>
              </a:rPr>
              <a:t>We </a:t>
            </a:r>
            <a:r>
              <a:rPr lang="en-US" sz="2000" b="0" dirty="0">
                <a:solidFill>
                  <a:schemeClr val="tx1"/>
                </a:solidFill>
              </a:rPr>
              <a:t>can go a long way toward assuring your website is accessible by following these simple steps</a:t>
            </a:r>
            <a:r>
              <a:rPr lang="en-US" sz="2000" b="0" dirty="0" smtClean="0">
                <a:solidFill>
                  <a:schemeClr val="tx1"/>
                </a:solidFill>
              </a:rPr>
              <a:t>:</a:t>
            </a:r>
          </a:p>
          <a:p>
            <a:pPr marL="641350" lvl="1" indent="-285750">
              <a:buFont typeface="Arial" panose="020B0604020202020204" pitchFamily="34" charset="0"/>
              <a:buChar char="•"/>
            </a:pPr>
            <a:r>
              <a:rPr lang="en-US" sz="2000" b="0" dirty="0">
                <a:solidFill>
                  <a:schemeClr val="tx1"/>
                </a:solidFill>
              </a:rPr>
              <a:t>Validate your HTML</a:t>
            </a:r>
            <a:r>
              <a:rPr lang="en-US" sz="2000" b="0" dirty="0" smtClean="0">
                <a:solidFill>
                  <a:schemeClr val="tx1"/>
                </a:solidFill>
              </a:rPr>
              <a:t>.</a:t>
            </a:r>
          </a:p>
          <a:p>
            <a:pPr marL="641350" lvl="1" indent="-285750">
              <a:buFont typeface="Arial" panose="020B0604020202020204" pitchFamily="34" charset="0"/>
              <a:buChar char="•"/>
            </a:pPr>
            <a:r>
              <a:rPr lang="en-US" sz="2000" b="0" dirty="0">
                <a:solidFill>
                  <a:schemeClr val="tx1"/>
                </a:solidFill>
              </a:rPr>
              <a:t>Test with a keyboard</a:t>
            </a:r>
            <a:r>
              <a:rPr lang="en-US" sz="2000" b="0" dirty="0" smtClean="0">
                <a:solidFill>
                  <a:schemeClr val="tx1"/>
                </a:solidFill>
              </a:rPr>
              <a:t>.</a:t>
            </a:r>
          </a:p>
          <a:p>
            <a:pPr marL="641350" lvl="1" indent="-285750">
              <a:buFont typeface="Arial" panose="020B0604020202020204" pitchFamily="34" charset="0"/>
              <a:buChar char="•"/>
            </a:pPr>
            <a:r>
              <a:rPr lang="en-US" sz="2000" b="0" dirty="0">
                <a:solidFill>
                  <a:schemeClr val="tx1"/>
                </a:solidFill>
              </a:rPr>
              <a:t>Use an accessibility checker. </a:t>
            </a:r>
            <a:endParaRPr lang="en-US" sz="2000" b="0" dirty="0" smtClean="0">
              <a:solidFill>
                <a:schemeClr val="tx1"/>
              </a:solidFill>
            </a:endParaRPr>
          </a:p>
          <a:p>
            <a:pPr marL="641350" lvl="1" indent="-285750">
              <a:buFont typeface="Arial" panose="020B0604020202020204" pitchFamily="34" charset="0"/>
              <a:buChar char="•"/>
            </a:pPr>
            <a:r>
              <a:rPr lang="en-US" sz="2000" b="0" dirty="0">
                <a:solidFill>
                  <a:schemeClr val="tx1"/>
                </a:solidFill>
              </a:rPr>
              <a:t>Test with users</a:t>
            </a:r>
            <a:r>
              <a:rPr lang="en-US" sz="2000" b="0" dirty="0" smtClean="0">
                <a:solidFill>
                  <a:schemeClr val="tx1"/>
                </a:solidFill>
              </a:rPr>
              <a:t>.</a:t>
            </a:r>
          </a:p>
          <a:p>
            <a:pPr marL="641350" lvl="1" indent="-285750">
              <a:buFont typeface="Arial" panose="020B0604020202020204" pitchFamily="34" charset="0"/>
              <a:buChar char="•"/>
            </a:pPr>
            <a:r>
              <a:rPr lang="en-US" sz="2000" b="0" dirty="0">
                <a:solidFill>
                  <a:schemeClr val="tx1"/>
                </a:solidFill>
              </a:rPr>
              <a:t>Ask for help. </a:t>
            </a:r>
          </a:p>
          <a:p>
            <a:endParaRPr lang="en-US" dirty="0"/>
          </a:p>
        </p:txBody>
      </p:sp>
    </p:spTree>
    <p:extLst>
      <p:ext uri="{BB962C8B-B14F-4D97-AF65-F5344CB8AC3E}">
        <p14:creationId xmlns:p14="http://schemas.microsoft.com/office/powerpoint/2010/main" val="32993682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t>
            </a:r>
            <a:r>
              <a:rPr lang="en-US" dirty="0" smtClean="0"/>
              <a:t>Accessibility-section 508</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07809810"/>
              </p:ext>
            </p:extLst>
          </p:nvPr>
        </p:nvGraphicFramePr>
        <p:xfrm>
          <a:off x="625643" y="3248528"/>
          <a:ext cx="8013030" cy="3017520"/>
        </p:xfrm>
        <a:graphic>
          <a:graphicData uri="http://schemas.openxmlformats.org/drawingml/2006/table">
            <a:tbl>
              <a:tblPr firstRow="1" bandRow="1">
                <a:tableStyleId>{5C22544A-7EE6-4342-B048-85BDC9FD1C3A}</a:tableStyleId>
              </a:tblPr>
              <a:tblGrid>
                <a:gridCol w="2671010"/>
                <a:gridCol w="2671010"/>
                <a:gridCol w="2671010"/>
              </a:tblGrid>
              <a:tr h="286221">
                <a:tc>
                  <a:txBody>
                    <a:bodyPr/>
                    <a:lstStyle/>
                    <a:p>
                      <a:r>
                        <a:rPr lang="en-US" sz="1800" b="1" i="0" kern="1200" dirty="0" smtClean="0">
                          <a:solidFill>
                            <a:schemeClr val="lt1"/>
                          </a:solidFill>
                          <a:effectLst/>
                          <a:latin typeface="+mn-lt"/>
                          <a:ea typeface="+mn-ea"/>
                          <a:cs typeface="+mn-cs"/>
                        </a:rPr>
                        <a:t>508 STANDARD</a:t>
                      </a:r>
                      <a:endParaRPr lang="en-US" dirty="0"/>
                    </a:p>
                  </a:txBody>
                  <a:tcPr/>
                </a:tc>
                <a:tc>
                  <a:txBody>
                    <a:bodyPr/>
                    <a:lstStyle/>
                    <a:p>
                      <a:endParaRPr lang="en-US"/>
                    </a:p>
                  </a:txBody>
                  <a:tcPr/>
                </a:tc>
                <a:tc>
                  <a:txBody>
                    <a:bodyPr/>
                    <a:lstStyle/>
                    <a:p>
                      <a:endParaRPr lang="en-US"/>
                    </a:p>
                  </a:txBody>
                  <a:tcPr/>
                </a:tc>
              </a:tr>
              <a:tr h="1144883">
                <a:tc>
                  <a:txBody>
                    <a:bodyPr/>
                    <a:lstStyle/>
                    <a:p>
                      <a:r>
                        <a:rPr lang="en-US" sz="1800" b="0" i="0" kern="1200" dirty="0" smtClean="0">
                          <a:solidFill>
                            <a:schemeClr val="dk1"/>
                          </a:solidFill>
                          <a:effectLst/>
                          <a:latin typeface="+mn-lt"/>
                          <a:ea typeface="+mn-ea"/>
                          <a:cs typeface="+mn-cs"/>
                        </a:rPr>
                        <a:t>Equivalent alternatives for any multimedia presentation shall be synchronized with the presentation.</a:t>
                      </a:r>
                      <a:endParaRPr lang="en-US" dirty="0"/>
                    </a:p>
                  </a:txBody>
                  <a:tcPr/>
                </a:tc>
                <a:tc>
                  <a:txBody>
                    <a:bodyPr/>
                    <a:lstStyle/>
                    <a:p>
                      <a:r>
                        <a:rPr lang="en-US" sz="1800" b="0" i="0" kern="1200" dirty="0" smtClean="0">
                          <a:solidFill>
                            <a:schemeClr val="dk1"/>
                          </a:solidFill>
                          <a:effectLst/>
                          <a:latin typeface="+mn-lt"/>
                          <a:ea typeface="+mn-ea"/>
                          <a:cs typeface="+mn-cs"/>
                        </a:rPr>
                        <a:t>Content presented through video, but not through audio is provided in an audio description track.</a:t>
                      </a:r>
                      <a:endParaRPr lang="en-US" dirty="0"/>
                    </a:p>
                  </a:txBody>
                  <a:tcPr/>
                </a:tc>
                <a:tc>
                  <a:txBody>
                    <a:bodyPr/>
                    <a:lstStyle/>
                    <a:p>
                      <a:r>
                        <a:rPr lang="en-US" sz="1800" b="0" i="0" kern="1200" dirty="0" smtClean="0">
                          <a:solidFill>
                            <a:schemeClr val="dk1"/>
                          </a:solidFill>
                          <a:effectLst/>
                          <a:latin typeface="+mn-lt"/>
                          <a:ea typeface="+mn-ea"/>
                          <a:cs typeface="+mn-cs"/>
                        </a:rPr>
                        <a:t>Video files or live audio broadcasts do not have captions or captions are not synchronized.</a:t>
                      </a:r>
                      <a:endParaRPr lang="en-US" dirty="0"/>
                    </a:p>
                  </a:txBody>
                  <a:tcPr/>
                </a:tc>
              </a:tr>
              <a:tr h="930218">
                <a:tc>
                  <a:txBody>
                    <a:bodyPr/>
                    <a:lstStyle/>
                    <a:p>
                      <a:endParaRPr lang="en-US"/>
                    </a:p>
                  </a:txBody>
                  <a:tcPr/>
                </a:tc>
                <a:tc>
                  <a:txBody>
                    <a:bodyPr/>
                    <a:lstStyle/>
                    <a:p>
                      <a:r>
                        <a:rPr lang="en-US" sz="1800" b="0" i="0" kern="1200" dirty="0" smtClean="0">
                          <a:solidFill>
                            <a:schemeClr val="dk1"/>
                          </a:solidFill>
                          <a:effectLst/>
                          <a:latin typeface="+mn-lt"/>
                          <a:ea typeface="+mn-ea"/>
                          <a:cs typeface="+mn-cs"/>
                        </a:rPr>
                        <a:t>Video files and live audio broadcasts have </a:t>
                      </a:r>
                      <a:r>
                        <a:rPr lang="en-US" sz="1800" b="0" i="1" kern="1200" dirty="0" smtClean="0">
                          <a:solidFill>
                            <a:schemeClr val="dk1"/>
                          </a:solidFill>
                          <a:effectLst/>
                          <a:latin typeface="+mn-lt"/>
                          <a:ea typeface="+mn-ea"/>
                          <a:cs typeface="+mn-cs"/>
                        </a:rPr>
                        <a:t>synchronized </a:t>
                      </a:r>
                      <a:r>
                        <a:rPr lang="en-US" sz="1800" b="0" i="0" kern="1200" dirty="0" smtClean="0">
                          <a:solidFill>
                            <a:schemeClr val="dk1"/>
                          </a:solidFill>
                          <a:effectLst/>
                          <a:latin typeface="+mn-lt"/>
                          <a:ea typeface="+mn-ea"/>
                          <a:cs typeface="+mn-cs"/>
                        </a:rPr>
                        <a:t>captions</a:t>
                      </a:r>
                      <a:endParaRPr lang="en-US" dirty="0"/>
                    </a:p>
                  </a:txBody>
                  <a:tcPr/>
                </a:tc>
                <a:tc>
                  <a:txBody>
                    <a:bodyPr/>
                    <a:lstStyle/>
                    <a:p>
                      <a:r>
                        <a:rPr lang="en-US" sz="1800" b="0" i="0" kern="1200" dirty="0" smtClean="0">
                          <a:solidFill>
                            <a:schemeClr val="dk1"/>
                          </a:solidFill>
                          <a:effectLst/>
                          <a:latin typeface="+mn-lt"/>
                          <a:ea typeface="+mn-ea"/>
                          <a:cs typeface="+mn-cs"/>
                        </a:rPr>
                        <a:t>Audio descriptions are not provided for visual-only content in multimedia.</a:t>
                      </a:r>
                      <a:endParaRPr lang="en-US" dirty="0"/>
                    </a:p>
                  </a:txBody>
                  <a:tcPr/>
                </a:tc>
              </a:tr>
            </a:tbl>
          </a:graphicData>
        </a:graphic>
      </p:graphicFrame>
      <p:sp>
        <p:nvSpPr>
          <p:cNvPr id="4" name="Text Placeholder 3"/>
          <p:cNvSpPr>
            <a:spLocks noGrp="1"/>
          </p:cNvSpPr>
          <p:nvPr>
            <p:ph type="body" sz="quarter" idx="11"/>
          </p:nvPr>
        </p:nvSpPr>
        <p:spPr>
          <a:xfrm>
            <a:off x="298604" y="1287379"/>
            <a:ext cx="8520543" cy="5305925"/>
          </a:xfrm>
        </p:spPr>
        <p:txBody>
          <a:bodyPr/>
          <a:lstStyle/>
          <a:p>
            <a:pPr marL="342900" indent="-342900" algn="just">
              <a:buFont typeface="Arial" panose="020B0604020202020204" pitchFamily="34" charset="0"/>
              <a:buChar char="•"/>
            </a:pPr>
            <a:r>
              <a:rPr lang="en-US" b="0" dirty="0">
                <a:solidFill>
                  <a:schemeClr val="tx1"/>
                </a:solidFill>
              </a:rPr>
              <a:t>The legislation referred to as "Section 508" is actually an amendment to the Workforce Rehabilitation Act of 1973. The amendment was signed into law by President Clinton on August 7, 1998. Section 508 requires that electronic and information technology that is developed by or purchased by the Federal Agencies be accessible by people with disabilities</a:t>
            </a:r>
            <a:r>
              <a:rPr lang="en-US" b="0" dirty="0" smtClean="0">
                <a:solidFill>
                  <a:schemeClr val="tx1"/>
                </a:solidFill>
              </a:rPr>
              <a:t>.</a:t>
            </a:r>
          </a:p>
          <a:p>
            <a:pPr lvl="6" indent="0" algn="just">
              <a:buNone/>
            </a:pPr>
            <a:r>
              <a:rPr lang="en-US" dirty="0" smtClean="0">
                <a:solidFill>
                  <a:schemeClr val="tx1"/>
                </a:solidFill>
              </a:rPr>
              <a:t>         Pass                                   Fail</a:t>
            </a:r>
            <a:endParaRPr lang="en-US" dirty="0">
              <a:solidFill>
                <a:schemeClr val="tx1"/>
              </a:solidFill>
            </a:endParaRPr>
          </a:p>
        </p:txBody>
      </p:sp>
    </p:spTree>
    <p:extLst>
      <p:ext uri="{BB962C8B-B14F-4D97-AF65-F5344CB8AC3E}">
        <p14:creationId xmlns:p14="http://schemas.microsoft.com/office/powerpoint/2010/main" val="26521017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92106012"/>
              </p:ext>
            </p:extLst>
          </p:nvPr>
        </p:nvGraphicFramePr>
        <p:xfrm>
          <a:off x="298450" y="1177926"/>
          <a:ext cx="8845551" cy="5303520"/>
        </p:xfrm>
        <a:graphic>
          <a:graphicData uri="http://schemas.openxmlformats.org/drawingml/2006/table">
            <a:tbl>
              <a:tblPr firstRow="1" bandRow="1">
                <a:tableStyleId>{5C22544A-7EE6-4342-B048-85BDC9FD1C3A}</a:tableStyleId>
              </a:tblPr>
              <a:tblGrid>
                <a:gridCol w="2948517"/>
                <a:gridCol w="2948517"/>
                <a:gridCol w="2948517"/>
              </a:tblGrid>
              <a:tr h="358264">
                <a:tc>
                  <a:txBody>
                    <a:bodyPr/>
                    <a:lstStyle/>
                    <a:p>
                      <a:r>
                        <a:rPr lang="en-US" dirty="0" smtClean="0"/>
                        <a:t>         508</a:t>
                      </a:r>
                      <a:r>
                        <a:rPr lang="en-US" baseline="0" dirty="0" smtClean="0"/>
                        <a:t> Standard </a:t>
                      </a:r>
                      <a:endParaRPr lang="en-US" dirty="0"/>
                    </a:p>
                  </a:txBody>
                  <a:tcPr/>
                </a:tc>
                <a:tc>
                  <a:txBody>
                    <a:bodyPr/>
                    <a:lstStyle/>
                    <a:p>
                      <a:r>
                        <a:rPr lang="en-US" dirty="0" smtClean="0"/>
                        <a:t>                 Pass </a:t>
                      </a:r>
                      <a:endParaRPr lang="en-US" dirty="0"/>
                    </a:p>
                  </a:txBody>
                  <a:tcPr/>
                </a:tc>
                <a:tc>
                  <a:txBody>
                    <a:bodyPr/>
                    <a:lstStyle/>
                    <a:p>
                      <a:r>
                        <a:rPr lang="en-US" dirty="0" smtClean="0"/>
                        <a:t>                  Fail</a:t>
                      </a:r>
                      <a:endParaRPr lang="en-US" dirty="0"/>
                    </a:p>
                  </a:txBody>
                  <a:tcPr/>
                </a:tc>
              </a:tr>
              <a:tr h="1701752">
                <a:tc>
                  <a:txBody>
                    <a:bodyPr/>
                    <a:lstStyle/>
                    <a:p>
                      <a:r>
                        <a:rPr lang="en-US" sz="1800" b="0" i="0" kern="1200" dirty="0" smtClean="0">
                          <a:solidFill>
                            <a:schemeClr val="dk1"/>
                          </a:solidFill>
                          <a:effectLst/>
                          <a:latin typeface="+mn-lt"/>
                          <a:ea typeface="+mn-ea"/>
                          <a:cs typeface="+mn-cs"/>
                        </a:rPr>
                        <a:t>Web pages shall be designed so that all information conveyed with color is also available without color, for example from context or markup.</a:t>
                      </a:r>
                      <a:endParaRPr lang="en-US" dirty="0"/>
                    </a:p>
                  </a:txBody>
                  <a:tcPr/>
                </a:tc>
                <a:tc>
                  <a:txBody>
                    <a:bodyPr/>
                    <a:lstStyle/>
                    <a:p>
                      <a:r>
                        <a:rPr lang="en-US" sz="1800" b="0" i="0" kern="1200" dirty="0" smtClean="0">
                          <a:solidFill>
                            <a:schemeClr val="dk1"/>
                          </a:solidFill>
                          <a:effectLst/>
                          <a:latin typeface="+mn-lt"/>
                          <a:ea typeface="+mn-ea"/>
                          <a:cs typeface="+mn-cs"/>
                        </a:rPr>
                        <a:t>Color is not used solely to convey important information. Sufficient contrast is provided.</a:t>
                      </a:r>
                      <a:endParaRPr lang="en-US" dirty="0"/>
                    </a:p>
                  </a:txBody>
                  <a:tcPr/>
                </a:tc>
                <a:tc>
                  <a:txBody>
                    <a:bodyPr/>
                    <a:lstStyle/>
                    <a:p>
                      <a:r>
                        <a:rPr lang="en-US" sz="1800" b="0" i="0" kern="1200" dirty="0" smtClean="0">
                          <a:solidFill>
                            <a:schemeClr val="dk1"/>
                          </a:solidFill>
                          <a:effectLst/>
                          <a:latin typeface="+mn-lt"/>
                          <a:ea typeface="+mn-ea"/>
                          <a:cs typeface="+mn-cs"/>
                        </a:rPr>
                        <a:t>Color is the sole means of conveying information. Contrast is poor.</a:t>
                      </a:r>
                      <a:endParaRPr lang="en-US" dirty="0"/>
                    </a:p>
                  </a:txBody>
                  <a:tcPr/>
                </a:tc>
              </a:tr>
              <a:tr h="1164357">
                <a:tc>
                  <a:txBody>
                    <a:bodyPr/>
                    <a:lstStyle/>
                    <a:p>
                      <a:r>
                        <a:rPr lang="en-US" sz="1800" b="0" i="0" kern="1200" dirty="0" smtClean="0">
                          <a:solidFill>
                            <a:schemeClr val="dk1"/>
                          </a:solidFill>
                          <a:effectLst/>
                          <a:latin typeface="+mn-lt"/>
                          <a:ea typeface="+mn-ea"/>
                          <a:cs typeface="+mn-cs"/>
                        </a:rPr>
                        <a:t>Documents shall be organized so they are readable without requiring an associated style sheet.</a:t>
                      </a:r>
                      <a:endParaRPr lang="en-US" dirty="0"/>
                    </a:p>
                  </a:txBody>
                  <a:tcPr/>
                </a:tc>
                <a:tc>
                  <a:txBody>
                    <a:bodyPr/>
                    <a:lstStyle/>
                    <a:p>
                      <a:r>
                        <a:rPr lang="en-US" sz="1800" b="0" i="0" kern="1200" dirty="0" smtClean="0">
                          <a:solidFill>
                            <a:schemeClr val="dk1"/>
                          </a:solidFill>
                          <a:effectLst/>
                          <a:latin typeface="+mn-lt"/>
                          <a:ea typeface="+mn-ea"/>
                          <a:cs typeface="+mn-cs"/>
                        </a:rPr>
                        <a:t>Style sheets may be used for layout, but the document is still readable and understandable </a:t>
                      </a:r>
                      <a:endParaRPr lang="en-US" dirty="0"/>
                    </a:p>
                  </a:txBody>
                  <a:tcPr/>
                </a:tc>
                <a:tc>
                  <a:txBody>
                    <a:bodyPr/>
                    <a:lstStyle/>
                    <a:p>
                      <a:r>
                        <a:rPr lang="en-US" sz="1800" b="0" i="0" kern="1200" dirty="0" smtClean="0">
                          <a:solidFill>
                            <a:schemeClr val="dk1"/>
                          </a:solidFill>
                          <a:effectLst/>
                          <a:latin typeface="+mn-lt"/>
                          <a:ea typeface="+mn-ea"/>
                          <a:cs typeface="+mn-cs"/>
                        </a:rPr>
                        <a:t>The document is confusing or information is missing when the style sheet is turned off.</a:t>
                      </a:r>
                      <a:endParaRPr lang="en-US" dirty="0"/>
                    </a:p>
                  </a:txBody>
                  <a:tcPr/>
                </a:tc>
              </a:tr>
              <a:tr h="1747981">
                <a:tc>
                  <a:txBody>
                    <a:bodyPr/>
                    <a:lstStyle/>
                    <a:p>
                      <a:r>
                        <a:rPr lang="en-US" sz="1800" b="0" i="0" kern="1200" dirty="0" smtClean="0">
                          <a:solidFill>
                            <a:schemeClr val="dk1"/>
                          </a:solidFill>
                          <a:effectLst/>
                          <a:latin typeface="+mn-lt"/>
                          <a:ea typeface="+mn-ea"/>
                          <a:cs typeface="+mn-cs"/>
                        </a:rPr>
                        <a:t>Redundant text links shall be provided for each active region of a server-side image map.</a:t>
                      </a:r>
                    </a:p>
                  </a:txBody>
                  <a:tcPr/>
                </a:tc>
                <a:tc>
                  <a:txBody>
                    <a:bodyPr/>
                    <a:lstStyle/>
                    <a:p>
                      <a:r>
                        <a:rPr lang="en-US" sz="1800" b="0" i="0" kern="1200" dirty="0" smtClean="0">
                          <a:solidFill>
                            <a:schemeClr val="dk1"/>
                          </a:solidFill>
                          <a:effectLst/>
                          <a:latin typeface="+mn-lt"/>
                          <a:ea typeface="+mn-ea"/>
                          <a:cs typeface="+mn-cs"/>
                        </a:rPr>
                        <a:t>Client-side image maps are used instead of server-side image maps. Appropriate alternative text is provided for the image as well as each hot spot area.</a:t>
                      </a:r>
                      <a:endParaRPr lang="en-US" dirty="0"/>
                    </a:p>
                  </a:txBody>
                  <a:tcPr/>
                </a:tc>
                <a:tc>
                  <a:txBody>
                    <a:bodyPr/>
                    <a:lstStyle/>
                    <a:p>
                      <a:r>
                        <a:rPr lang="en-US" sz="1800" b="0" i="0" kern="1200" dirty="0" smtClean="0">
                          <a:solidFill>
                            <a:schemeClr val="dk1"/>
                          </a:solidFill>
                          <a:effectLst/>
                          <a:latin typeface="+mn-lt"/>
                          <a:ea typeface="+mn-ea"/>
                          <a:cs typeface="+mn-cs"/>
                        </a:rPr>
                        <a:t>Server side image maps or inaccessible client-side image maps are present.</a:t>
                      </a:r>
                      <a:endParaRPr lang="en-US" dirty="0"/>
                    </a:p>
                  </a:txBody>
                  <a:tcPr/>
                </a:tc>
              </a:tr>
            </a:tbl>
          </a:graphicData>
        </a:graphic>
      </p:graphicFrame>
      <p:sp>
        <p:nvSpPr>
          <p:cNvPr id="6" name="Text Placeholder 5"/>
          <p:cNvSpPr>
            <a:spLocks noGrp="1"/>
          </p:cNvSpPr>
          <p:nvPr>
            <p:ph type="body" sz="quarter" idx="11"/>
          </p:nvPr>
        </p:nvSpPr>
        <p:spPr>
          <a:xfrm>
            <a:off x="298604" y="5962389"/>
            <a:ext cx="8860286" cy="413358"/>
          </a:xfrm>
        </p:spPr>
        <p:txBody>
          <a:bodyPr/>
          <a:lstStyle/>
          <a:p>
            <a:endParaRPr lang="en-US" dirty="0"/>
          </a:p>
        </p:txBody>
      </p:sp>
    </p:spTree>
    <p:extLst>
      <p:ext uri="{BB962C8B-B14F-4D97-AF65-F5344CB8AC3E}">
        <p14:creationId xmlns:p14="http://schemas.microsoft.com/office/powerpoint/2010/main" val="1993375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a:solidFill>
                  <a:schemeClr val="bg1"/>
                </a:solidFill>
                <a:ea typeface="ヒラギノ角ゴ Pro W3"/>
                <a:cs typeface="ヒラギノ角ゴ Pro W3"/>
              </a:rPr>
              <a:t>Review Question</a:t>
            </a:r>
          </a:p>
        </p:txBody>
      </p:sp>
      <p:sp>
        <p:nvSpPr>
          <p:cNvPr id="30724"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1600" dirty="0">
                <a:cs typeface="Arial" panose="020B0604020202020204" pitchFamily="34" charset="0"/>
              </a:rPr>
              <a:t>What is most important when developing easy-to-use products?</a:t>
            </a:r>
          </a:p>
          <a:p>
            <a:pPr lvl="1">
              <a:spcBef>
                <a:spcPct val="20000"/>
              </a:spcBef>
              <a:buFont typeface="Arial" panose="020B0604020202020204" pitchFamily="34" charset="0"/>
              <a:buChar char="–"/>
            </a:pPr>
            <a:r>
              <a:rPr lang="en-US" altLang="en-US" sz="1600" dirty="0">
                <a:cs typeface="Arial" panose="020B0604020202020204" pitchFamily="34" charset="0"/>
              </a:rPr>
              <a:t>Understanding the users and their tasks</a:t>
            </a:r>
          </a:p>
          <a:p>
            <a:pPr lvl="1">
              <a:spcBef>
                <a:spcPct val="20000"/>
              </a:spcBef>
              <a:buFont typeface="Arial" panose="020B0604020202020204" pitchFamily="34" charset="0"/>
              <a:buChar char="–"/>
            </a:pPr>
            <a:r>
              <a:rPr lang="en-US" altLang="en-US" sz="1600" dirty="0">
                <a:cs typeface="Arial" panose="020B0604020202020204" pitchFamily="34" charset="0"/>
              </a:rPr>
              <a:t>Following the style guide</a:t>
            </a:r>
          </a:p>
          <a:p>
            <a:pPr lvl="1">
              <a:spcBef>
                <a:spcPct val="20000"/>
              </a:spcBef>
              <a:buFont typeface="Arial" panose="020B0604020202020204" pitchFamily="34" charset="0"/>
              <a:buChar char="–"/>
            </a:pPr>
            <a:r>
              <a:rPr lang="en-US" altLang="en-US" sz="1600" dirty="0">
                <a:cs typeface="Arial" panose="020B0604020202020204" pitchFamily="34" charset="0"/>
              </a:rPr>
              <a:t>Making interfaces as consistent as possible</a:t>
            </a:r>
          </a:p>
          <a:p>
            <a:pPr lvl="1">
              <a:spcBef>
                <a:spcPct val="20000"/>
              </a:spcBef>
              <a:buFont typeface="Arial" panose="020B0604020202020204" pitchFamily="34" charset="0"/>
              <a:buChar char="–"/>
            </a:pPr>
            <a:r>
              <a:rPr lang="en-US" altLang="en-US" sz="1600" dirty="0">
                <a:cs typeface="Arial" panose="020B0604020202020204" pitchFamily="34" charset="0"/>
              </a:rPr>
              <a:t>Using object-oriented development tools</a:t>
            </a:r>
          </a:p>
          <a:p>
            <a:pPr lvl="1">
              <a:spcBef>
                <a:spcPct val="20000"/>
              </a:spcBef>
              <a:buFont typeface="Arial" panose="020B0604020202020204" pitchFamily="34" charset="0"/>
              <a:buChar char="–"/>
            </a:pPr>
            <a:r>
              <a:rPr lang="en-US" altLang="en-US" sz="1600" dirty="0">
                <a:cs typeface="Arial" panose="020B0604020202020204" pitchFamily="34" charset="0"/>
              </a:rPr>
              <a:t>Using a hammer</a:t>
            </a:r>
          </a:p>
          <a:p>
            <a:pPr>
              <a:spcBef>
                <a:spcPct val="20000"/>
              </a:spcBef>
              <a:buFont typeface="Arial" panose="020B0604020202020204" pitchFamily="34" charset="0"/>
              <a:buChar char="•"/>
            </a:pPr>
            <a:r>
              <a:rPr lang="en-US" altLang="en-US" sz="1600" dirty="0">
                <a:cs typeface="Arial" panose="020B0604020202020204" pitchFamily="34" charset="0"/>
              </a:rPr>
              <a:t>Which of the following is most important in user-</a:t>
            </a:r>
            <a:r>
              <a:rPr lang="en-US" altLang="en-US" sz="1600" dirty="0" err="1">
                <a:cs typeface="Arial" panose="020B0604020202020204" pitchFamily="34" charset="0"/>
              </a:rPr>
              <a:t>centred</a:t>
            </a:r>
            <a:r>
              <a:rPr lang="en-US" altLang="en-US" sz="1600" dirty="0">
                <a:cs typeface="Arial" panose="020B0604020202020204" pitchFamily="34" charset="0"/>
              </a:rPr>
              <a:t> design?</a:t>
            </a:r>
          </a:p>
          <a:p>
            <a:pPr lvl="1">
              <a:spcBef>
                <a:spcPct val="20000"/>
              </a:spcBef>
              <a:buFont typeface="Arial" panose="020B0604020202020204" pitchFamily="34" charset="0"/>
              <a:buChar char="–"/>
            </a:pPr>
            <a:r>
              <a:rPr lang="en-US" altLang="en-US" sz="1600" dirty="0">
                <a:cs typeface="Arial" panose="020B0604020202020204" pitchFamily="34" charset="0"/>
              </a:rPr>
              <a:t> An object-oriented development process</a:t>
            </a:r>
          </a:p>
          <a:p>
            <a:pPr lvl="1">
              <a:spcBef>
                <a:spcPct val="20000"/>
              </a:spcBef>
              <a:buFont typeface="Arial" panose="020B0604020202020204" pitchFamily="34" charset="0"/>
              <a:buChar char="–"/>
            </a:pPr>
            <a:r>
              <a:rPr lang="en-US" altLang="en-US" sz="1600" dirty="0">
                <a:cs typeface="Arial" panose="020B0604020202020204" pitchFamily="34" charset="0"/>
              </a:rPr>
              <a:t> Iterative design and user testing</a:t>
            </a:r>
          </a:p>
          <a:p>
            <a:pPr lvl="1">
              <a:spcBef>
                <a:spcPct val="20000"/>
              </a:spcBef>
              <a:buFont typeface="Arial" panose="020B0604020202020204" pitchFamily="34" charset="0"/>
              <a:buChar char="–"/>
            </a:pPr>
            <a:r>
              <a:rPr lang="en-US" altLang="en-US" sz="1600" dirty="0">
                <a:cs typeface="Arial" panose="020B0604020202020204" pitchFamily="34" charset="0"/>
              </a:rPr>
              <a:t> Regular design demonstrations</a:t>
            </a:r>
          </a:p>
          <a:p>
            <a:pPr lvl="1">
              <a:spcBef>
                <a:spcPct val="20000"/>
              </a:spcBef>
              <a:buFont typeface="Arial" panose="020B0604020202020204" pitchFamily="34" charset="0"/>
              <a:buChar char="–"/>
            </a:pPr>
            <a:r>
              <a:rPr lang="en-US" altLang="en-US" sz="1600" dirty="0">
                <a:cs typeface="Arial" panose="020B0604020202020204" pitchFamily="34" charset="0"/>
              </a:rPr>
              <a:t> Including every function each user wants</a:t>
            </a:r>
          </a:p>
          <a:p>
            <a:pPr lvl="1">
              <a:spcBef>
                <a:spcPct val="20000"/>
              </a:spcBef>
              <a:buFont typeface="Arial" panose="020B0604020202020204" pitchFamily="34" charset="0"/>
              <a:buChar char="–"/>
            </a:pPr>
            <a:r>
              <a:rPr lang="en-US" altLang="en-US" sz="1600" dirty="0">
                <a:cs typeface="Arial" panose="020B0604020202020204" pitchFamily="34" charset="0"/>
              </a:rPr>
              <a:t> Shouting at the user</a:t>
            </a:r>
          </a:p>
          <a:p>
            <a:pPr>
              <a:spcBef>
                <a:spcPct val="20000"/>
              </a:spcBef>
              <a:buFont typeface="Arial" panose="020B0604020202020204" pitchFamily="34" charset="0"/>
              <a:buChar char="•"/>
            </a:pPr>
            <a:r>
              <a:rPr lang="en-US" altLang="en-US" sz="1600" dirty="0">
                <a:cs typeface="Arial" panose="020B0604020202020204" pitchFamily="34" charset="0"/>
              </a:rPr>
              <a:t>When during product development is it best to start obtaining user input? </a:t>
            </a:r>
          </a:p>
          <a:p>
            <a:pPr lvl="1">
              <a:spcBef>
                <a:spcPct val="20000"/>
              </a:spcBef>
              <a:buFont typeface="Arial" panose="020B0604020202020204" pitchFamily="34" charset="0"/>
              <a:buChar char="–"/>
            </a:pPr>
            <a:r>
              <a:rPr lang="en-US" altLang="en-US" sz="1600" dirty="0">
                <a:cs typeface="Arial" panose="020B0604020202020204" pitchFamily="34" charset="0"/>
              </a:rPr>
              <a:t> Requirements definition</a:t>
            </a:r>
          </a:p>
          <a:p>
            <a:pPr lvl="1">
              <a:spcBef>
                <a:spcPct val="20000"/>
              </a:spcBef>
              <a:buFont typeface="Arial" panose="020B0604020202020204" pitchFamily="34" charset="0"/>
              <a:buChar char="–"/>
            </a:pPr>
            <a:r>
              <a:rPr lang="en-US" altLang="en-US" sz="1600" dirty="0">
                <a:cs typeface="Arial" panose="020B0604020202020204" pitchFamily="34" charset="0"/>
              </a:rPr>
              <a:t> Prototyping</a:t>
            </a:r>
          </a:p>
          <a:p>
            <a:pPr lvl="1">
              <a:spcBef>
                <a:spcPct val="20000"/>
              </a:spcBef>
              <a:buFont typeface="Arial" panose="020B0604020202020204" pitchFamily="34" charset="0"/>
              <a:buChar char="–"/>
            </a:pPr>
            <a:r>
              <a:rPr lang="en-US" altLang="en-US" sz="1600" dirty="0">
                <a:cs typeface="Arial" panose="020B0604020202020204" pitchFamily="34" charset="0"/>
              </a:rPr>
              <a:t> Implementation</a:t>
            </a:r>
          </a:p>
          <a:p>
            <a:pPr lvl="1">
              <a:spcBef>
                <a:spcPct val="20000"/>
              </a:spcBef>
              <a:buFont typeface="Arial" panose="020B0604020202020204" pitchFamily="34" charset="0"/>
              <a:buChar char="–"/>
            </a:pPr>
            <a:r>
              <a:rPr lang="en-US" altLang="en-US" sz="1600" dirty="0">
                <a:cs typeface="Arial" panose="020B0604020202020204" pitchFamily="34" charset="0"/>
              </a:rPr>
              <a:t> Testing</a:t>
            </a:r>
          </a:p>
          <a:p>
            <a:pPr lvl="1">
              <a:spcBef>
                <a:spcPct val="20000"/>
              </a:spcBef>
              <a:buFont typeface="Arial" panose="020B0604020202020204" pitchFamily="34" charset="0"/>
              <a:buChar char="–"/>
            </a:pPr>
            <a:r>
              <a:rPr lang="en-US" altLang="en-US" sz="1600" dirty="0">
                <a:cs typeface="Arial" panose="020B0604020202020204" pitchFamily="34" charset="0"/>
              </a:rPr>
              <a:t> Never</a:t>
            </a:r>
          </a:p>
          <a:p>
            <a:pPr>
              <a:spcBef>
                <a:spcPct val="20000"/>
              </a:spcBef>
              <a:buFont typeface="Arial" panose="020B0604020202020204" pitchFamily="34" charset="0"/>
              <a:buChar char="•"/>
            </a:pPr>
            <a:endParaRPr lang="en-US" altLang="en-US" sz="1600" dirty="0">
              <a:solidFill>
                <a:srgbClr val="990000"/>
              </a:solidFill>
              <a:cs typeface="Arial" panose="020B0604020202020204" pitchFamily="34" charset="0"/>
            </a:endParaRPr>
          </a:p>
          <a:p>
            <a:pPr>
              <a:spcBef>
                <a:spcPct val="20000"/>
              </a:spcBef>
              <a:buFont typeface="Arial" panose="020B0604020202020204" pitchFamily="34" charset="0"/>
              <a:buChar char="•"/>
            </a:pPr>
            <a:endParaRPr lang="en-US" altLang="en-US" sz="1600" dirty="0">
              <a:solidFill>
                <a:srgbClr val="990000"/>
              </a:solidFill>
              <a:cs typeface="Arial" panose="020B0604020202020204" pitchFamily="34" charset="0"/>
            </a:endParaRPr>
          </a:p>
          <a:p>
            <a:pPr>
              <a:spcBef>
                <a:spcPct val="20000"/>
              </a:spcBef>
              <a:buFont typeface="Arial" panose="020B0604020202020204" pitchFamily="34" charset="0"/>
              <a:buChar char="•"/>
            </a:pPr>
            <a:endParaRPr lang="en-US" altLang="en-US" sz="1600" dirty="0">
              <a:solidFill>
                <a:srgbClr val="7F7F7F"/>
              </a:solidFill>
              <a:cs typeface="Arial" panose="020B0604020202020204" pitchFamily="34" charset="0"/>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40461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Rectangle 2"/>
          <p:cNvSpPr>
            <a:spLocks noGrp="1" noChangeArrowheads="1"/>
          </p:cNvSpPr>
          <p:nvPr>
            <p:ph type="title" idx="4294967295"/>
          </p:nvPr>
        </p:nvSpPr>
        <p:spPr>
          <a:xfrm>
            <a:off x="136635" y="268941"/>
            <a:ext cx="9751436" cy="455288"/>
          </a:xfrm>
          <a:noFill/>
          <a:ln w="9525">
            <a:noFill/>
            <a:miter lim="800000"/>
            <a:headEnd/>
            <a:tailEnd/>
          </a:ln>
        </p:spPr>
        <p:txBody>
          <a:bodyPr vert="horz" wrap="square" lIns="91440" tIns="45720" rIns="91440" bIns="45720" numCol="1" anchor="ctr" anchorCtr="0" compatLnSpc="1">
            <a:prstTxWarp prst="textNoShape">
              <a:avLst/>
            </a:prstTxWarp>
            <a:normAutofit fontScale="90000"/>
          </a:bodyPr>
          <a:lstStyle/>
          <a:p>
            <a:r>
              <a:rPr lang="en-US" dirty="0"/>
              <a:t>Pre-requisites</a:t>
            </a:r>
          </a:p>
        </p:txBody>
      </p:sp>
      <p:sp>
        <p:nvSpPr>
          <p:cNvPr id="183299" name="Rectangle 3"/>
          <p:cNvSpPr>
            <a:spLocks noGrp="1" noChangeArrowheads="1"/>
          </p:cNvSpPr>
          <p:nvPr>
            <p:ph idx="4294967295"/>
          </p:nvPr>
        </p:nvSpPr>
        <p:spPr>
          <a:xfrm>
            <a:off x="298516" y="1494766"/>
            <a:ext cx="8845484" cy="4643751"/>
          </a:xfrm>
        </p:spPr>
        <p:txBody>
          <a:bodyPr>
            <a:normAutofit/>
          </a:bodyPr>
          <a:lstStyle/>
          <a:p>
            <a:r>
              <a:rPr lang="en-US" dirty="0">
                <a:solidFill>
                  <a:schemeClr val="tx1"/>
                </a:solidFill>
              </a:rPr>
              <a:t>There are no pre-requisites for </a:t>
            </a:r>
            <a:r>
              <a:rPr lang="en-US">
                <a:solidFill>
                  <a:schemeClr val="tx1"/>
                </a:solidFill>
              </a:rPr>
              <a:t>this </a:t>
            </a:r>
            <a:r>
              <a:rPr lang="en-US" smtClean="0">
                <a:solidFill>
                  <a:schemeClr val="tx1"/>
                </a:solidFill>
              </a:rPr>
              <a:t>course    </a:t>
            </a:r>
            <a:endParaRPr lang="en-US" dirty="0">
              <a:solidFill>
                <a:schemeClr val="tx1"/>
              </a:solidFill>
            </a:endParaRPr>
          </a:p>
        </p:txBody>
      </p:sp>
    </p:spTree>
    <p:extLst>
      <p:ext uri="{BB962C8B-B14F-4D97-AF65-F5344CB8AC3E}">
        <p14:creationId xmlns:p14="http://schemas.microsoft.com/office/powerpoint/2010/main" val="412213612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762" y="97466"/>
            <a:ext cx="8139112" cy="792162"/>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Intended Audience</a:t>
            </a:r>
          </a:p>
        </p:txBody>
      </p:sp>
      <p:sp>
        <p:nvSpPr>
          <p:cNvPr id="184323" name="Rectangle 3"/>
          <p:cNvSpPr>
            <a:spLocks noGrp="1" noChangeArrowheads="1"/>
          </p:cNvSpPr>
          <p:nvPr>
            <p:ph idx="1"/>
          </p:nvPr>
        </p:nvSpPr>
        <p:spPr>
          <a:xfrm>
            <a:off x="457200" y="1371600"/>
            <a:ext cx="6324600" cy="4648200"/>
          </a:xfrm>
        </p:spPr>
        <p:txBody>
          <a:bodyPr>
            <a:normAutofit/>
          </a:bodyPr>
          <a:lstStyle/>
          <a:p>
            <a:pPr>
              <a:buFont typeface="Wingdings" panose="05000000000000000000" pitchFamily="2" charset="2"/>
              <a:buChar char="§"/>
            </a:pPr>
            <a:r>
              <a:rPr lang="en-US" dirty="0" smtClean="0">
                <a:solidFill>
                  <a:schemeClr val="tx1"/>
                </a:solidFill>
              </a:rPr>
              <a:t> New </a:t>
            </a:r>
            <a:r>
              <a:rPr lang="en-US" dirty="0">
                <a:solidFill>
                  <a:schemeClr val="tx1"/>
                </a:solidFill>
              </a:rPr>
              <a:t>entrants to </a:t>
            </a:r>
            <a:r>
              <a:rPr lang="en-US" dirty="0" smtClean="0">
                <a:solidFill>
                  <a:schemeClr val="tx1"/>
                </a:solidFill>
              </a:rPr>
              <a:t>the organization (Fresher’s  batches)</a:t>
            </a:r>
            <a:endParaRPr lang="en-US" dirty="0">
              <a:solidFill>
                <a:schemeClr val="tx1"/>
              </a:solidFill>
            </a:endParaRPr>
          </a:p>
        </p:txBody>
      </p:sp>
      <p:pic>
        <p:nvPicPr>
          <p:cNvPr id="184328" name="Picture 8" descr="tagt audiance"/>
          <p:cNvPicPr>
            <a:picLocks noChangeAspect="1" noChangeArrowheads="1"/>
          </p:cNvPicPr>
          <p:nvPr/>
        </p:nvPicPr>
        <p:blipFill>
          <a:blip r:embed="rId3"/>
          <a:srcRect/>
          <a:stretch>
            <a:fillRect/>
          </a:stretch>
        </p:blipFill>
        <p:spPr bwMode="auto">
          <a:xfrm>
            <a:off x="7162800" y="1524000"/>
            <a:ext cx="1657350" cy="1295400"/>
          </a:xfrm>
          <a:prstGeom prst="rect">
            <a:avLst/>
          </a:prstGeom>
          <a:noFill/>
        </p:spPr>
      </p:pic>
      <p:sp>
        <p:nvSpPr>
          <p:cNvPr id="2" name="Footer Placeholder 1"/>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45704931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idx="4294967295"/>
          </p:nvPr>
        </p:nvSpPr>
        <p:spPr>
          <a:xfrm>
            <a:off x="1" y="-19050"/>
            <a:ext cx="9143999" cy="1002135"/>
          </a:xfrm>
          <a:noFill/>
          <a:ln w="9525">
            <a:noFill/>
            <a:miter lim="800000"/>
            <a:headEnd/>
            <a:tailEnd/>
          </a:ln>
        </p:spPr>
        <p:txBody>
          <a:bodyPr vert="horz" wrap="square" lIns="91440" tIns="45720" rIns="91440" bIns="45720" numCol="1" anchor="ctr" anchorCtr="0" compatLnSpc="1">
            <a:prstTxWarp prst="textNoShape">
              <a:avLst/>
            </a:prstTxWarp>
            <a:noAutofit/>
          </a:bodyPr>
          <a:lstStyle/>
          <a:p>
            <a:r>
              <a:rPr lang="en-US" dirty="0"/>
              <a:t>Objective</a:t>
            </a:r>
          </a:p>
        </p:txBody>
      </p:sp>
      <p:sp>
        <p:nvSpPr>
          <p:cNvPr id="204803" name="Rectangle 3"/>
          <p:cNvSpPr>
            <a:spLocks noGrp="1" noChangeArrowheads="1"/>
          </p:cNvSpPr>
          <p:nvPr>
            <p:ph idx="4294967295"/>
          </p:nvPr>
        </p:nvSpPr>
        <p:spPr>
          <a:xfrm>
            <a:off x="298516" y="1494766"/>
            <a:ext cx="8845484" cy="4643751"/>
          </a:xfrm>
          <a:noFill/>
          <a:ln/>
        </p:spPr>
        <p:txBody>
          <a:bodyPr lIns="94788" tIns="46562" rIns="94788" bIns="46562"/>
          <a:lstStyle/>
          <a:p>
            <a:r>
              <a:rPr lang="en-US" dirty="0">
                <a:solidFill>
                  <a:schemeClr val="tx1"/>
                </a:solidFill>
              </a:rPr>
              <a:t>To Understand the following :</a:t>
            </a:r>
          </a:p>
          <a:p>
            <a:pPr>
              <a:spcBef>
                <a:spcPct val="20000"/>
              </a:spcBef>
              <a:buFont typeface="Arial" panose="020B0604020202020204" pitchFamily="34" charset="0"/>
              <a:buChar char="•"/>
            </a:pPr>
            <a:r>
              <a:rPr lang="en-US" altLang="en-US" dirty="0">
                <a:latin typeface="Calibri" panose="020F0502020204030204" pitchFamily="34" charset="0"/>
              </a:rPr>
              <a:t>What is Usability?</a:t>
            </a:r>
          </a:p>
          <a:p>
            <a:pPr>
              <a:spcBef>
                <a:spcPct val="20000"/>
              </a:spcBef>
              <a:buFont typeface="Arial" panose="020B0604020202020204" pitchFamily="34" charset="0"/>
              <a:buChar char="•"/>
            </a:pPr>
            <a:r>
              <a:rPr lang="en-US" altLang="en-US" dirty="0">
                <a:latin typeface="Calibri" panose="020F0502020204030204" pitchFamily="34" charset="0"/>
              </a:rPr>
              <a:t>Overview of User Centered Design </a:t>
            </a:r>
          </a:p>
          <a:p>
            <a:pPr>
              <a:spcBef>
                <a:spcPct val="20000"/>
              </a:spcBef>
              <a:buFont typeface="Arial" panose="020B0604020202020204" pitchFamily="34" charset="0"/>
              <a:buChar char="•"/>
            </a:pPr>
            <a:r>
              <a:rPr lang="en-US" altLang="en-US" dirty="0">
                <a:latin typeface="Calibri" panose="020F0502020204030204" pitchFamily="34" charset="0"/>
              </a:rPr>
              <a:t>Our Methodology - User Experience </a:t>
            </a:r>
            <a:r>
              <a:rPr lang="en-US" altLang="en-US" dirty="0" err="1">
                <a:latin typeface="Calibri" panose="020F0502020204030204" pitchFamily="34" charset="0"/>
              </a:rPr>
              <a:t>Mgmnt</a:t>
            </a:r>
            <a:endParaRPr lang="en-US" altLang="en-US" dirty="0">
              <a:latin typeface="Calibri" panose="020F0502020204030204" pitchFamily="34" charset="0"/>
            </a:endParaRPr>
          </a:p>
          <a:p>
            <a:pPr>
              <a:spcBef>
                <a:spcPct val="20000"/>
              </a:spcBef>
              <a:buFont typeface="Arial" panose="020B0604020202020204" pitchFamily="34" charset="0"/>
              <a:buChar char="•"/>
            </a:pPr>
            <a:r>
              <a:rPr lang="en-US" altLang="en-US" dirty="0">
                <a:latin typeface="Calibri" panose="020F0502020204030204" pitchFamily="34" charset="0"/>
              </a:rPr>
              <a:t>What is Usability Testing &amp; the </a:t>
            </a:r>
            <a:r>
              <a:rPr lang="en-US" altLang="en-US" dirty="0" smtClean="0">
                <a:latin typeface="Calibri" panose="020F0502020204030204" pitchFamily="34" charset="0"/>
              </a:rPr>
              <a:t>Tools</a:t>
            </a:r>
          </a:p>
          <a:p>
            <a:pPr>
              <a:spcBef>
                <a:spcPct val="20000"/>
              </a:spcBef>
              <a:buFont typeface="Arial" panose="020B0604020202020204" pitchFamily="34" charset="0"/>
              <a:buChar char="•"/>
            </a:pPr>
            <a:r>
              <a:rPr lang="en-US" altLang="en-US" dirty="0">
                <a:latin typeface="Calibri" panose="020F0502020204030204" pitchFamily="34" charset="0"/>
              </a:rPr>
              <a:t>Web Accessibility</a:t>
            </a:r>
          </a:p>
          <a:p>
            <a:pPr>
              <a:spcBef>
                <a:spcPct val="20000"/>
              </a:spcBef>
              <a:buFont typeface="Arial" panose="020B0604020202020204" pitchFamily="34" charset="0"/>
              <a:buChar char="•"/>
            </a:pPr>
            <a:r>
              <a:rPr lang="en-US" altLang="en-US" dirty="0">
                <a:latin typeface="Calibri" panose="020F0502020204030204" pitchFamily="34" charset="0"/>
              </a:rPr>
              <a:t>Checking a website for Accessibility</a:t>
            </a:r>
          </a:p>
          <a:p>
            <a:pPr>
              <a:spcBef>
                <a:spcPct val="20000"/>
              </a:spcBef>
              <a:buFont typeface="Arial" panose="020B0604020202020204" pitchFamily="34" charset="0"/>
              <a:buChar char="•"/>
            </a:pPr>
            <a:r>
              <a:rPr lang="en-US" altLang="en-US" dirty="0">
                <a:latin typeface="Calibri" panose="020F0502020204030204" pitchFamily="34" charset="0"/>
              </a:rPr>
              <a:t>Web Accessibility-508</a:t>
            </a:r>
          </a:p>
          <a:p>
            <a:pPr>
              <a:spcBef>
                <a:spcPct val="20000"/>
              </a:spcBef>
              <a:buFont typeface="Arial" panose="020B0604020202020204" pitchFamily="34" charset="0"/>
              <a:buChar char="•"/>
            </a:pPr>
            <a:endParaRPr lang="en-US" altLang="en-US" dirty="0">
              <a:latin typeface="Calibri" panose="020F0502020204030204" pitchFamily="34" charset="0"/>
            </a:endParaRPr>
          </a:p>
          <a:p>
            <a:pPr lvl="1">
              <a:lnSpc>
                <a:spcPct val="145000"/>
              </a:lnSpc>
            </a:pPr>
            <a:endParaRPr lang="en-US" dirty="0">
              <a:solidFill>
                <a:schemeClr val="tx1"/>
              </a:solidFill>
            </a:endParaRPr>
          </a:p>
        </p:txBody>
      </p:sp>
    </p:spTree>
    <p:extLst>
      <p:ext uri="{BB962C8B-B14F-4D97-AF65-F5344CB8AC3E}">
        <p14:creationId xmlns:p14="http://schemas.microsoft.com/office/powerpoint/2010/main" val="614874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p:cNvSpPr>
          <p:nvPr/>
        </p:nvSpPr>
        <p:spPr bwMode="auto">
          <a:xfrm>
            <a:off x="94593" y="122238"/>
            <a:ext cx="8525532"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What is Usability?</a:t>
            </a:r>
          </a:p>
        </p:txBody>
      </p:sp>
      <p:sp>
        <p:nvSpPr>
          <p:cNvPr id="7171" name="Rectangle 12"/>
          <p:cNvSpPr>
            <a:spLocks noChangeArrowheads="1"/>
          </p:cNvSpPr>
          <p:nvPr/>
        </p:nvSpPr>
        <p:spPr bwMode="auto">
          <a:xfrm>
            <a:off x="0" y="1317625"/>
            <a:ext cx="525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788" tIns="46562" rIns="94788" bIns="46562"/>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20000"/>
              </a:lnSpc>
              <a:spcBef>
                <a:spcPct val="20000"/>
              </a:spcBef>
              <a:buFont typeface="Arial" panose="020B0604020202020204" pitchFamily="34" charset="0"/>
              <a:buChar char="•"/>
            </a:pPr>
            <a:r>
              <a:rPr lang="en-US" altLang="en-US" sz="2000" dirty="0"/>
              <a:t>Usability means making objects easier to use, and matching them more closely to user needs and their requirements. </a:t>
            </a:r>
          </a:p>
          <a:p>
            <a:pPr>
              <a:lnSpc>
                <a:spcPct val="120000"/>
              </a:lnSpc>
              <a:spcBef>
                <a:spcPct val="20000"/>
              </a:spcBef>
              <a:buFont typeface="Arial" panose="020B0604020202020204" pitchFamily="34" charset="0"/>
              <a:buNone/>
            </a:pPr>
            <a:endParaRPr lang="en-US" altLang="en-US" sz="2000" dirty="0"/>
          </a:p>
          <a:p>
            <a:pPr>
              <a:lnSpc>
                <a:spcPct val="120000"/>
              </a:lnSpc>
              <a:spcBef>
                <a:spcPct val="20000"/>
              </a:spcBef>
              <a:buFont typeface="Arial" panose="020B0604020202020204" pitchFamily="34" charset="0"/>
              <a:buChar char="•"/>
            </a:pPr>
            <a:r>
              <a:rPr lang="en-US" altLang="en-US" sz="2000" dirty="0"/>
              <a:t>The object of use can be a software application, website, book, tools, machine, process or anything a human interacts with.</a:t>
            </a:r>
          </a:p>
        </p:txBody>
      </p:sp>
      <p:pic>
        <p:nvPicPr>
          <p:cNvPr id="717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447800"/>
            <a:ext cx="3073400" cy="1598613"/>
          </a:xfrm>
          <a:prstGeom prst="rect">
            <a:avLst/>
          </a:prstGeom>
          <a:noFill/>
          <a:ln w="12700" algn="ctr">
            <a:solidFill>
              <a:srgbClr val="F3F3F3"/>
            </a:solidFill>
            <a:miter lim="800000"/>
            <a:headEnd/>
            <a:tailEnd/>
          </a:ln>
          <a:extLst>
            <a:ext uri="{909E8E84-426E-40DD-AFC4-6F175D3DCCD1}">
              <a14:hiddenFill xmlns:a14="http://schemas.microsoft.com/office/drawing/2010/main">
                <a:solidFill>
                  <a:srgbClr val="FFFFFF"/>
                </a:solidFill>
              </a14:hiddenFill>
            </a:ext>
          </a:extLst>
        </p:spPr>
      </p:pic>
      <p:pic>
        <p:nvPicPr>
          <p:cNvPr id="7173"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l="-146" t="14824" r="1189" b="24783"/>
          <a:stretch>
            <a:fillRect/>
          </a:stretch>
        </p:blipFill>
        <p:spPr bwMode="auto">
          <a:xfrm>
            <a:off x="5421313" y="3327400"/>
            <a:ext cx="3478212" cy="1592263"/>
          </a:xfrm>
          <a:prstGeom prst="rect">
            <a:avLst/>
          </a:prstGeom>
          <a:noFill/>
          <a:ln w="12700" algn="ctr">
            <a:solidFill>
              <a:srgbClr val="F3F3F3"/>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466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What is Usability?</a:t>
            </a:r>
          </a:p>
        </p:txBody>
      </p:sp>
      <p:sp>
        <p:nvSpPr>
          <p:cNvPr id="8195" name="Rectangle 6"/>
          <p:cNvSpPr>
            <a:spLocks noChangeArrowheads="1"/>
          </p:cNvSpPr>
          <p:nvPr/>
        </p:nvSpPr>
        <p:spPr bwMode="auto">
          <a:xfrm>
            <a:off x="290513" y="1274763"/>
            <a:ext cx="81676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788" tIns="46562" rIns="94788" bIns="46562"/>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20000"/>
              </a:lnSpc>
              <a:spcBef>
                <a:spcPct val="20000"/>
              </a:spcBef>
              <a:buFont typeface="Arial" panose="020B0604020202020204" pitchFamily="34" charset="0"/>
              <a:buNone/>
            </a:pPr>
            <a:r>
              <a:rPr lang="en-US" altLang="en-US" sz="2000" i="1" dirty="0">
                <a:latin typeface="Calibri" panose="020F0502020204030204" pitchFamily="34" charset="0"/>
              </a:rPr>
              <a:t>According to ISO 13407</a:t>
            </a:r>
          </a:p>
          <a:p>
            <a:pPr>
              <a:lnSpc>
                <a:spcPct val="120000"/>
              </a:lnSpc>
              <a:spcBef>
                <a:spcPct val="20000"/>
              </a:spcBef>
              <a:buFont typeface="Arial" panose="020B0604020202020204" pitchFamily="34" charset="0"/>
              <a:buNone/>
            </a:pPr>
            <a:endParaRPr lang="en-US" altLang="en-US" sz="2000" i="1" dirty="0">
              <a:latin typeface="Calibri" panose="020F0502020204030204" pitchFamily="34" charset="0"/>
            </a:endParaRPr>
          </a:p>
          <a:p>
            <a:pPr>
              <a:lnSpc>
                <a:spcPct val="120000"/>
              </a:lnSpc>
              <a:spcBef>
                <a:spcPct val="20000"/>
              </a:spcBef>
              <a:buFont typeface="Arial" panose="020B0604020202020204" pitchFamily="34" charset="0"/>
              <a:buNone/>
            </a:pPr>
            <a:r>
              <a:rPr lang="en-US" altLang="en-US" i="1" dirty="0">
                <a:solidFill>
                  <a:srgbClr val="990000"/>
                </a:solidFill>
                <a:latin typeface="Calibri" panose="020F0502020204030204" pitchFamily="34" charset="0"/>
              </a:rPr>
              <a:t>     </a:t>
            </a:r>
            <a:r>
              <a:rPr lang="en-US" altLang="en-US" dirty="0">
                <a:latin typeface="Calibri" panose="020F0502020204030204" pitchFamily="34" charset="0"/>
              </a:rPr>
              <a:t>Usability: </a:t>
            </a:r>
          </a:p>
          <a:p>
            <a:pPr>
              <a:lnSpc>
                <a:spcPct val="120000"/>
              </a:lnSpc>
              <a:spcBef>
                <a:spcPct val="20000"/>
              </a:spcBef>
              <a:buFont typeface="Arial" panose="020B0604020202020204" pitchFamily="34" charset="0"/>
              <a:buNone/>
            </a:pPr>
            <a:r>
              <a:rPr lang="en-US" altLang="en-US" dirty="0">
                <a:latin typeface="Calibri" panose="020F0502020204030204" pitchFamily="34" charset="0"/>
              </a:rPr>
              <a:t>	The extent to which a product can be </a:t>
            </a:r>
            <a:r>
              <a:rPr lang="en-US" altLang="en-US" b="1" dirty="0">
                <a:latin typeface="Calibri" panose="020F0502020204030204" pitchFamily="34" charset="0"/>
              </a:rPr>
              <a:t>Used</a:t>
            </a:r>
            <a:r>
              <a:rPr lang="en-US" altLang="en-US" dirty="0">
                <a:latin typeface="Calibri" panose="020F0502020204030204" pitchFamily="34" charset="0"/>
              </a:rPr>
              <a:t> by </a:t>
            </a:r>
            <a:r>
              <a:rPr lang="en-US" altLang="en-US" b="1" dirty="0">
                <a:latin typeface="Calibri" panose="020F0502020204030204" pitchFamily="34" charset="0"/>
              </a:rPr>
              <a:t>Specified users</a:t>
            </a:r>
            <a:r>
              <a:rPr lang="en-US" altLang="en-US" dirty="0">
                <a:latin typeface="Calibri" panose="020F0502020204030204" pitchFamily="34" charset="0"/>
              </a:rPr>
              <a:t> to achieve </a:t>
            </a:r>
            <a:r>
              <a:rPr lang="en-US" altLang="en-US" b="1" dirty="0">
                <a:latin typeface="Calibri" panose="020F0502020204030204" pitchFamily="34" charset="0"/>
              </a:rPr>
              <a:t>Specified goals</a:t>
            </a:r>
            <a:r>
              <a:rPr lang="en-US" altLang="en-US" dirty="0">
                <a:latin typeface="Calibri" panose="020F0502020204030204" pitchFamily="34" charset="0"/>
              </a:rPr>
              <a:t> with </a:t>
            </a:r>
            <a:r>
              <a:rPr lang="en-US" altLang="en-US" b="1" dirty="0">
                <a:latin typeface="Calibri" panose="020F0502020204030204" pitchFamily="34" charset="0"/>
              </a:rPr>
              <a:t>Effectiveness</a:t>
            </a:r>
            <a:r>
              <a:rPr lang="en-US" altLang="en-US" dirty="0">
                <a:latin typeface="Calibri" panose="020F0502020204030204" pitchFamily="34" charset="0"/>
              </a:rPr>
              <a:t>, </a:t>
            </a:r>
            <a:r>
              <a:rPr lang="en-US" altLang="en-US" b="1" dirty="0">
                <a:latin typeface="Calibri" panose="020F0502020204030204" pitchFamily="34" charset="0"/>
              </a:rPr>
              <a:t>Efficiency</a:t>
            </a:r>
            <a:r>
              <a:rPr lang="en-US" altLang="en-US" dirty="0">
                <a:latin typeface="Calibri" panose="020F0502020204030204" pitchFamily="34" charset="0"/>
              </a:rPr>
              <a:t> and </a:t>
            </a:r>
            <a:r>
              <a:rPr lang="en-US" altLang="en-US" b="1" dirty="0">
                <a:latin typeface="Calibri" panose="020F0502020204030204" pitchFamily="34" charset="0"/>
              </a:rPr>
              <a:t>Satisfaction</a:t>
            </a:r>
            <a:r>
              <a:rPr lang="en-US" altLang="en-US" dirty="0">
                <a:latin typeface="Calibri" panose="020F0502020204030204" pitchFamily="34" charset="0"/>
              </a:rPr>
              <a:t> in a specified context of use.</a:t>
            </a:r>
          </a:p>
        </p:txBody>
      </p:sp>
      <p:pic>
        <p:nvPicPr>
          <p:cNvPr id="8196" name="Picture 7" descr="iso_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1143000"/>
            <a:ext cx="762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98516" y="1274763"/>
            <a:ext cx="8845484" cy="4863753"/>
          </a:xfrm>
        </p:spPr>
        <p:txBody>
          <a:bodyPr/>
          <a:lstStyle/>
          <a:p>
            <a:endParaRPr lang="en-US" dirty="0"/>
          </a:p>
        </p:txBody>
      </p:sp>
      <p:sp>
        <p:nvSpPr>
          <p:cNvPr id="4" name="Text Placeholder 3"/>
          <p:cNvSpPr>
            <a:spLocks noGrp="1"/>
          </p:cNvSpPr>
          <p:nvPr>
            <p:ph type="body" sz="quarter" idx="11"/>
          </p:nvPr>
        </p:nvSpPr>
        <p:spPr>
          <a:xfrm flipV="1">
            <a:off x="0" y="5662191"/>
            <a:ext cx="8321521" cy="439371"/>
          </a:xfrm>
        </p:spPr>
        <p:txBody>
          <a:bodyPr/>
          <a:lstStyle/>
          <a:p>
            <a:endParaRPr lang="en-US" dirty="0"/>
          </a:p>
        </p:txBody>
      </p:sp>
    </p:spTree>
    <p:extLst>
      <p:ext uri="{BB962C8B-B14F-4D97-AF65-F5344CB8AC3E}">
        <p14:creationId xmlns:p14="http://schemas.microsoft.com/office/powerpoint/2010/main" val="3512885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p:cNvSpPr>
          <p:nvPr/>
        </p:nvSpPr>
        <p:spPr bwMode="auto">
          <a:xfrm>
            <a:off x="73572" y="100013"/>
            <a:ext cx="8714719"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pPr>
            <a:r>
              <a:rPr lang="en-US" altLang="en-US" b="1" dirty="0">
                <a:ea typeface="ヒラギノ角ゴ Pro W3"/>
                <a:cs typeface="ヒラギノ角ゴ Pro W3"/>
              </a:rPr>
              <a:t>User Centered Design</a:t>
            </a:r>
          </a:p>
        </p:txBody>
      </p:sp>
      <p:sp>
        <p:nvSpPr>
          <p:cNvPr id="9219" name="Oval 3"/>
          <p:cNvSpPr>
            <a:spLocks noChangeArrowheads="1"/>
          </p:cNvSpPr>
          <p:nvPr/>
        </p:nvSpPr>
        <p:spPr bwMode="auto">
          <a:xfrm>
            <a:off x="3248025" y="2108200"/>
            <a:ext cx="4135438" cy="3429000"/>
          </a:xfrm>
          <a:prstGeom prst="ellipse">
            <a:avLst/>
          </a:prstGeom>
          <a:noFill/>
          <a:ln w="63500" cap="rnd" algn="ctr">
            <a:solidFill>
              <a:srgbClr val="A5002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4788" tIns="46562" rIns="94788" bIns="46562"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9220" name="AutoShape 4"/>
          <p:cNvSpPr>
            <a:spLocks noChangeArrowheads="1"/>
          </p:cNvSpPr>
          <p:nvPr/>
        </p:nvSpPr>
        <p:spPr bwMode="auto">
          <a:xfrm>
            <a:off x="3038475" y="1866900"/>
            <a:ext cx="4584700" cy="3975100"/>
          </a:xfrm>
          <a:custGeom>
            <a:avLst/>
            <a:gdLst>
              <a:gd name="T0" fmla="*/ 2292350 w 21600"/>
              <a:gd name="T1" fmla="*/ 0 h 21600"/>
              <a:gd name="T2" fmla="*/ 671361 w 21600"/>
              <a:gd name="T3" fmla="*/ 582094 h 21600"/>
              <a:gd name="T4" fmla="*/ 0 w 21600"/>
              <a:gd name="T5" fmla="*/ 1987550 h 21600"/>
              <a:gd name="T6" fmla="*/ 671361 w 21600"/>
              <a:gd name="T7" fmla="*/ 3393006 h 21600"/>
              <a:gd name="T8" fmla="*/ 2292350 w 21600"/>
              <a:gd name="T9" fmla="*/ 3975100 h 21600"/>
              <a:gd name="T10" fmla="*/ 3913339 w 21600"/>
              <a:gd name="T11" fmla="*/ 3393006 h 21600"/>
              <a:gd name="T12" fmla="*/ 4584700 w 21600"/>
              <a:gd name="T13" fmla="*/ 1987550 h 21600"/>
              <a:gd name="T14" fmla="*/ 3913339 w 21600"/>
              <a:gd name="T15" fmla="*/ 58209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18" y="10800"/>
                </a:moveTo>
                <a:cubicBezTo>
                  <a:pt x="718" y="16368"/>
                  <a:pt x="5232" y="20882"/>
                  <a:pt x="10800" y="20882"/>
                </a:cubicBezTo>
                <a:cubicBezTo>
                  <a:pt x="16368" y="20882"/>
                  <a:pt x="20882" y="16368"/>
                  <a:pt x="20882" y="10800"/>
                </a:cubicBezTo>
                <a:cubicBezTo>
                  <a:pt x="20882" y="5232"/>
                  <a:pt x="16368" y="718"/>
                  <a:pt x="10800" y="718"/>
                </a:cubicBezTo>
                <a:cubicBezTo>
                  <a:pt x="5232" y="718"/>
                  <a:pt x="718" y="5232"/>
                  <a:pt x="718" y="10800"/>
                </a:cubicBezTo>
                <a:close/>
              </a:path>
            </a:pathLst>
          </a:custGeom>
          <a:solidFill>
            <a:srgbClr val="5C0D25"/>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cxnSp>
        <p:nvCxnSpPr>
          <p:cNvPr id="9221" name="AutoShape 5"/>
          <p:cNvCxnSpPr>
            <a:cxnSpLocks noChangeShapeType="1"/>
          </p:cNvCxnSpPr>
          <p:nvPr/>
        </p:nvCxnSpPr>
        <p:spPr bwMode="auto">
          <a:xfrm>
            <a:off x="2878138" y="1755775"/>
            <a:ext cx="1371600" cy="182563"/>
          </a:xfrm>
          <a:prstGeom prst="straightConnector1">
            <a:avLst/>
          </a:prstGeom>
          <a:noFill/>
          <a:ln w="9525">
            <a:solidFill>
              <a:srgbClr val="A50021"/>
            </a:solidFill>
            <a:round/>
            <a:headEnd/>
            <a:tailEnd/>
          </a:ln>
          <a:extLst>
            <a:ext uri="{909E8E84-426E-40DD-AFC4-6F175D3DCCD1}">
              <a14:hiddenFill xmlns:a14="http://schemas.microsoft.com/office/drawing/2010/main">
                <a:noFill/>
              </a14:hiddenFill>
            </a:ext>
          </a:extLst>
        </p:spPr>
      </p:cxnSp>
      <p:sp>
        <p:nvSpPr>
          <p:cNvPr id="9222" name="Rectangle 6"/>
          <p:cNvSpPr>
            <a:spLocks noChangeArrowheads="1"/>
          </p:cNvSpPr>
          <p:nvPr/>
        </p:nvSpPr>
        <p:spPr bwMode="auto">
          <a:xfrm>
            <a:off x="976313" y="1492250"/>
            <a:ext cx="1930400" cy="650875"/>
          </a:xfrm>
          <a:prstGeom prst="rect">
            <a:avLst/>
          </a:prstGeom>
          <a:gradFill rotWithShape="1">
            <a:gsLst>
              <a:gs pos="0">
                <a:srgbClr val="A50021"/>
              </a:gs>
              <a:gs pos="50000">
                <a:srgbClr val="CC3300"/>
              </a:gs>
              <a:gs pos="100000">
                <a:srgbClr val="A50021"/>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4788" tIns="46562" rIns="94788" bIns="46562"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1200" b="1">
                <a:solidFill>
                  <a:schemeClr val="bg2"/>
                </a:solidFill>
              </a:rPr>
              <a:t>Plan the human centered </a:t>
            </a:r>
          </a:p>
          <a:p>
            <a:pPr algn="ctr" eaLnBrk="1" hangingPunct="1"/>
            <a:r>
              <a:rPr lang="en-US" altLang="en-US" sz="1200" b="1">
                <a:solidFill>
                  <a:schemeClr val="bg2"/>
                </a:solidFill>
              </a:rPr>
              <a:t>process</a:t>
            </a:r>
          </a:p>
        </p:txBody>
      </p:sp>
      <p:cxnSp>
        <p:nvCxnSpPr>
          <p:cNvPr id="9223" name="AutoShape 7"/>
          <p:cNvCxnSpPr>
            <a:cxnSpLocks noChangeShapeType="1"/>
          </p:cNvCxnSpPr>
          <p:nvPr/>
        </p:nvCxnSpPr>
        <p:spPr bwMode="auto">
          <a:xfrm flipH="1">
            <a:off x="1490663" y="3638550"/>
            <a:ext cx="838200" cy="717550"/>
          </a:xfrm>
          <a:prstGeom prst="straightConnector1">
            <a:avLst/>
          </a:prstGeom>
          <a:noFill/>
          <a:ln w="9525">
            <a:solidFill>
              <a:srgbClr val="A50021"/>
            </a:solidFill>
            <a:round/>
            <a:headEnd/>
            <a:tailEnd/>
          </a:ln>
          <a:extLst>
            <a:ext uri="{909E8E84-426E-40DD-AFC4-6F175D3DCCD1}">
              <a14:hiddenFill xmlns:a14="http://schemas.microsoft.com/office/drawing/2010/main">
                <a:noFill/>
              </a14:hiddenFill>
            </a:ext>
          </a:extLst>
        </p:spPr>
      </p:cxnSp>
      <p:sp>
        <p:nvSpPr>
          <p:cNvPr id="9224" name="AutoShape 8"/>
          <p:cNvSpPr>
            <a:spLocks noChangeArrowheads="1"/>
          </p:cNvSpPr>
          <p:nvPr/>
        </p:nvSpPr>
        <p:spPr bwMode="auto">
          <a:xfrm>
            <a:off x="5057775" y="3035300"/>
            <a:ext cx="571500" cy="520700"/>
          </a:xfrm>
          <a:prstGeom prst="smileyFace">
            <a:avLst>
              <a:gd name="adj" fmla="val 4653"/>
            </a:avLst>
          </a:prstGeom>
          <a:noFill/>
          <a:ln w="12700">
            <a:solidFill>
              <a:srgbClr val="669900"/>
            </a:solidFill>
            <a:round/>
            <a:headEnd/>
            <a:tailEnd/>
          </a:ln>
          <a:extLst>
            <a:ext uri="{909E8E84-426E-40DD-AFC4-6F175D3DCCD1}">
              <a14:hiddenFill xmlns:a14="http://schemas.microsoft.com/office/drawing/2010/main">
                <a:solidFill>
                  <a:srgbClr val="FFFFFF"/>
                </a:solidFill>
              </a14:hiddenFill>
            </a:ext>
          </a:extLst>
        </p:spPr>
        <p:txBody>
          <a:bodyPr wrap="none" lIns="94788" tIns="46562" rIns="94788" bIns="46562"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9225" name="AutoShape 9"/>
          <p:cNvSpPr>
            <a:spLocks noChangeArrowheads="1"/>
          </p:cNvSpPr>
          <p:nvPr/>
        </p:nvSpPr>
        <p:spPr bwMode="auto">
          <a:xfrm rot="10800000">
            <a:off x="5032375" y="3594100"/>
            <a:ext cx="635000" cy="558800"/>
          </a:xfrm>
          <a:custGeom>
            <a:avLst/>
            <a:gdLst>
              <a:gd name="T0" fmla="*/ 555625 w 21600"/>
              <a:gd name="T1" fmla="*/ 279400 h 21600"/>
              <a:gd name="T2" fmla="*/ 317500 w 21600"/>
              <a:gd name="T3" fmla="*/ 558800 h 21600"/>
              <a:gd name="T4" fmla="*/ 79375 w 21600"/>
              <a:gd name="T5" fmla="*/ 279400 h 21600"/>
              <a:gd name="T6" fmla="*/ 3175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lgn="ctr">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none" lIns="94788" tIns="46562" rIns="94788" bIns="46562"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9226" name="AutoShape 10"/>
          <p:cNvSpPr>
            <a:spLocks noChangeArrowheads="1"/>
          </p:cNvSpPr>
          <p:nvPr/>
        </p:nvSpPr>
        <p:spPr bwMode="auto">
          <a:xfrm rot="6203876" flipH="1">
            <a:off x="3973513" y="1798637"/>
            <a:ext cx="357188" cy="303213"/>
          </a:xfrm>
          <a:prstGeom prst="flowChartExtract">
            <a:avLst/>
          </a:prstGeom>
          <a:gradFill rotWithShape="1">
            <a:gsLst>
              <a:gs pos="0">
                <a:srgbClr val="5C0D25"/>
              </a:gs>
              <a:gs pos="100000">
                <a:srgbClr val="3C0415"/>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cxnSp>
        <p:nvCxnSpPr>
          <p:cNvPr id="9227" name="AutoShape 11"/>
          <p:cNvCxnSpPr>
            <a:cxnSpLocks noChangeShapeType="1"/>
            <a:endCxn id="9220" idx="1"/>
          </p:cNvCxnSpPr>
          <p:nvPr/>
        </p:nvCxnSpPr>
        <p:spPr bwMode="auto">
          <a:xfrm rot="-5400000">
            <a:off x="3049588" y="2586038"/>
            <a:ext cx="796925" cy="523875"/>
          </a:xfrm>
          <a:prstGeom prst="curvedConnector3">
            <a:avLst>
              <a:gd name="adj1" fmla="val 201792"/>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cxnSp>
      <p:cxnSp>
        <p:nvCxnSpPr>
          <p:cNvPr id="9228" name="AutoShape 12"/>
          <p:cNvCxnSpPr>
            <a:cxnSpLocks noChangeShapeType="1"/>
            <a:endCxn id="9220" idx="1"/>
          </p:cNvCxnSpPr>
          <p:nvPr/>
        </p:nvCxnSpPr>
        <p:spPr bwMode="auto">
          <a:xfrm rot="-5400000">
            <a:off x="3049588" y="2586038"/>
            <a:ext cx="796925" cy="523875"/>
          </a:xfrm>
          <a:prstGeom prst="curvedConnector3">
            <a:avLst>
              <a:gd name="adj1" fmla="val 201792"/>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cxnSp>
      <p:sp>
        <p:nvSpPr>
          <p:cNvPr id="9229" name="Rectangle 13"/>
          <p:cNvSpPr>
            <a:spLocks noChangeArrowheads="1"/>
          </p:cNvSpPr>
          <p:nvPr/>
        </p:nvSpPr>
        <p:spPr bwMode="auto">
          <a:xfrm>
            <a:off x="4314825" y="1709738"/>
            <a:ext cx="1930400" cy="650875"/>
          </a:xfrm>
          <a:prstGeom prst="rect">
            <a:avLst/>
          </a:prstGeom>
          <a:gradFill rotWithShape="1">
            <a:gsLst>
              <a:gs pos="0">
                <a:srgbClr val="A50021"/>
              </a:gs>
              <a:gs pos="50000">
                <a:srgbClr val="CC3300"/>
              </a:gs>
              <a:gs pos="100000">
                <a:srgbClr val="A50021"/>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4788" tIns="46562" rIns="94788" bIns="46562"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1200" b="1">
                <a:solidFill>
                  <a:schemeClr val="bg2"/>
                </a:solidFill>
              </a:rPr>
              <a:t>Understand and specify</a:t>
            </a:r>
          </a:p>
          <a:p>
            <a:pPr algn="ctr" eaLnBrk="1" hangingPunct="1"/>
            <a:r>
              <a:rPr lang="en-US" altLang="en-US" sz="1200" b="1">
                <a:solidFill>
                  <a:schemeClr val="bg2"/>
                </a:solidFill>
              </a:rPr>
              <a:t> the context of use</a:t>
            </a:r>
          </a:p>
        </p:txBody>
      </p:sp>
      <p:sp>
        <p:nvSpPr>
          <p:cNvPr id="9230" name="Rectangle 14"/>
          <p:cNvSpPr>
            <a:spLocks noChangeArrowheads="1"/>
          </p:cNvSpPr>
          <p:nvPr/>
        </p:nvSpPr>
        <p:spPr bwMode="auto">
          <a:xfrm>
            <a:off x="2324100" y="3306763"/>
            <a:ext cx="1930400" cy="650875"/>
          </a:xfrm>
          <a:prstGeom prst="rect">
            <a:avLst/>
          </a:prstGeom>
          <a:gradFill rotWithShape="1">
            <a:gsLst>
              <a:gs pos="0">
                <a:srgbClr val="A50021"/>
              </a:gs>
              <a:gs pos="50000">
                <a:srgbClr val="CC3300"/>
              </a:gs>
              <a:gs pos="100000">
                <a:srgbClr val="A50021"/>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4788" tIns="46562" rIns="94788" bIns="46562"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1200" b="1">
                <a:solidFill>
                  <a:schemeClr val="bg2"/>
                </a:solidFill>
              </a:rPr>
              <a:t>Evaluate design </a:t>
            </a:r>
          </a:p>
          <a:p>
            <a:pPr algn="ctr" eaLnBrk="1" hangingPunct="1"/>
            <a:r>
              <a:rPr lang="en-US" altLang="en-US" sz="1200" b="1">
                <a:solidFill>
                  <a:schemeClr val="bg2"/>
                </a:solidFill>
              </a:rPr>
              <a:t>against requirements</a:t>
            </a:r>
          </a:p>
        </p:txBody>
      </p:sp>
      <p:sp>
        <p:nvSpPr>
          <p:cNvPr id="9231" name="Rectangle 15"/>
          <p:cNvSpPr>
            <a:spLocks noChangeArrowheads="1"/>
          </p:cNvSpPr>
          <p:nvPr/>
        </p:nvSpPr>
        <p:spPr bwMode="auto">
          <a:xfrm>
            <a:off x="6375400" y="3306763"/>
            <a:ext cx="1930400" cy="650875"/>
          </a:xfrm>
          <a:prstGeom prst="rect">
            <a:avLst/>
          </a:prstGeom>
          <a:gradFill rotWithShape="1">
            <a:gsLst>
              <a:gs pos="0">
                <a:srgbClr val="A50021"/>
              </a:gs>
              <a:gs pos="50000">
                <a:srgbClr val="CC3300"/>
              </a:gs>
              <a:gs pos="100000">
                <a:srgbClr val="A50021"/>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4788" tIns="46562" rIns="94788" bIns="46562"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1200" b="1">
                <a:solidFill>
                  <a:schemeClr val="bg2"/>
                </a:solidFill>
              </a:rPr>
              <a:t>Specify the user and </a:t>
            </a:r>
          </a:p>
          <a:p>
            <a:pPr algn="ctr" eaLnBrk="1" hangingPunct="1"/>
            <a:r>
              <a:rPr lang="en-US" altLang="en-US" sz="1200" b="1">
                <a:solidFill>
                  <a:schemeClr val="bg2"/>
                </a:solidFill>
              </a:rPr>
              <a:t>requirements </a:t>
            </a:r>
          </a:p>
        </p:txBody>
      </p:sp>
      <p:sp>
        <p:nvSpPr>
          <p:cNvPr id="9232" name="Rectangle 16"/>
          <p:cNvSpPr>
            <a:spLocks noChangeArrowheads="1"/>
          </p:cNvSpPr>
          <p:nvPr/>
        </p:nvSpPr>
        <p:spPr bwMode="auto">
          <a:xfrm>
            <a:off x="4341813" y="5194300"/>
            <a:ext cx="1930400" cy="650875"/>
          </a:xfrm>
          <a:prstGeom prst="rect">
            <a:avLst/>
          </a:prstGeom>
          <a:gradFill rotWithShape="1">
            <a:gsLst>
              <a:gs pos="0">
                <a:srgbClr val="A50021"/>
              </a:gs>
              <a:gs pos="50000">
                <a:srgbClr val="CC3300"/>
              </a:gs>
              <a:gs pos="100000">
                <a:srgbClr val="A50021"/>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4788" tIns="46562" rIns="94788" bIns="46562"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1200" b="1">
                <a:solidFill>
                  <a:schemeClr val="bg2"/>
                </a:solidFill>
              </a:rPr>
              <a:t>Produce design solutions</a:t>
            </a:r>
          </a:p>
        </p:txBody>
      </p:sp>
      <p:sp>
        <p:nvSpPr>
          <p:cNvPr id="9233" name="Rectangle 17"/>
          <p:cNvSpPr>
            <a:spLocks noChangeArrowheads="1"/>
          </p:cNvSpPr>
          <p:nvPr/>
        </p:nvSpPr>
        <p:spPr bwMode="auto">
          <a:xfrm>
            <a:off x="974725" y="4424363"/>
            <a:ext cx="1930400" cy="650875"/>
          </a:xfrm>
          <a:prstGeom prst="rect">
            <a:avLst/>
          </a:prstGeom>
          <a:gradFill rotWithShape="1">
            <a:gsLst>
              <a:gs pos="0">
                <a:srgbClr val="A50021"/>
              </a:gs>
              <a:gs pos="50000">
                <a:srgbClr val="CC3300"/>
              </a:gs>
              <a:gs pos="100000">
                <a:srgbClr val="A50021"/>
              </a:gs>
            </a:gsLst>
            <a:lin ang="540000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4788" tIns="46562" rIns="94788" bIns="46562"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1200" b="1">
                <a:solidFill>
                  <a:schemeClr val="bg2"/>
                </a:solidFill>
              </a:rPr>
              <a:t>System meets the</a:t>
            </a:r>
          </a:p>
          <a:p>
            <a:pPr algn="ctr" eaLnBrk="1" hangingPunct="1"/>
            <a:r>
              <a:rPr lang="en-US" altLang="en-US" sz="1200" b="1">
                <a:solidFill>
                  <a:schemeClr val="bg2"/>
                </a:solidFill>
              </a:rPr>
              <a:t> requirements</a:t>
            </a:r>
          </a:p>
        </p:txBody>
      </p:sp>
      <p:sp>
        <p:nvSpPr>
          <p:cNvPr id="9234" name="AutoShape 18"/>
          <p:cNvSpPr>
            <a:spLocks noChangeArrowheads="1"/>
          </p:cNvSpPr>
          <p:nvPr/>
        </p:nvSpPr>
        <p:spPr bwMode="auto">
          <a:xfrm rot="13214169" flipH="1">
            <a:off x="1374775" y="4117975"/>
            <a:ext cx="357188" cy="303213"/>
          </a:xfrm>
          <a:prstGeom prst="flowChartExtract">
            <a:avLst/>
          </a:prstGeom>
          <a:gradFill rotWithShape="1">
            <a:gsLst>
              <a:gs pos="0">
                <a:srgbClr val="5C0D25"/>
              </a:gs>
              <a:gs pos="100000">
                <a:srgbClr val="3C0415"/>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9235" name="AutoShape 19"/>
          <p:cNvSpPr>
            <a:spLocks noChangeArrowheads="1"/>
          </p:cNvSpPr>
          <p:nvPr/>
        </p:nvSpPr>
        <p:spPr bwMode="auto">
          <a:xfrm rot="20024145" flipH="1">
            <a:off x="3128963" y="4046538"/>
            <a:ext cx="382587" cy="315912"/>
          </a:xfrm>
          <a:prstGeom prst="flowChartExtract">
            <a:avLst/>
          </a:prstGeom>
          <a:gradFill rotWithShape="1">
            <a:gsLst>
              <a:gs pos="0">
                <a:srgbClr val="5C0D25"/>
              </a:gs>
              <a:gs pos="100000">
                <a:srgbClr val="3C0415"/>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9236" name="AutoShape 20"/>
          <p:cNvSpPr>
            <a:spLocks noChangeArrowheads="1"/>
          </p:cNvSpPr>
          <p:nvPr/>
        </p:nvSpPr>
        <p:spPr bwMode="auto">
          <a:xfrm rot="14025145" flipH="1">
            <a:off x="6267450" y="5078413"/>
            <a:ext cx="357188" cy="303212"/>
          </a:xfrm>
          <a:prstGeom prst="flowChartExtract">
            <a:avLst/>
          </a:prstGeom>
          <a:gradFill rotWithShape="1">
            <a:gsLst>
              <a:gs pos="0">
                <a:srgbClr val="5C0D25"/>
              </a:gs>
              <a:gs pos="100000">
                <a:srgbClr val="3C0415"/>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9237" name="AutoShape 21"/>
          <p:cNvSpPr>
            <a:spLocks noChangeArrowheads="1"/>
          </p:cNvSpPr>
          <p:nvPr/>
        </p:nvSpPr>
        <p:spPr bwMode="auto">
          <a:xfrm rot="8989056" flipH="1">
            <a:off x="7016750" y="2998788"/>
            <a:ext cx="357188" cy="303212"/>
          </a:xfrm>
          <a:prstGeom prst="flowChartExtract">
            <a:avLst/>
          </a:prstGeom>
          <a:gradFill rotWithShape="1">
            <a:gsLst>
              <a:gs pos="0">
                <a:srgbClr val="5C0D25"/>
              </a:gs>
              <a:gs pos="100000">
                <a:srgbClr val="3C0415"/>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2" name="Title 1"/>
          <p:cNvSpPr>
            <a:spLocks noGrp="1"/>
          </p:cNvSpPr>
          <p:nvPr>
            <p:ph type="title" idx="4294967295"/>
          </p:nvPr>
        </p:nvSpPr>
        <p:spPr>
          <a:xfrm>
            <a:off x="5773271" y="268941"/>
            <a:ext cx="4114799" cy="455288"/>
          </a:xfrm>
        </p:spPr>
        <p:txBody>
          <a:bodyPr/>
          <a:lstStyle/>
          <a:p>
            <a:endParaRPr lang="en-US" dirty="0"/>
          </a:p>
        </p:txBody>
      </p:sp>
    </p:spTree>
    <p:extLst>
      <p:ext uri="{BB962C8B-B14F-4D97-AF65-F5344CB8AC3E}">
        <p14:creationId xmlns:p14="http://schemas.microsoft.com/office/powerpoint/2010/main" val="39869894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DA3577A5-CD42-4824-B8EA-BBEAE1BD2E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92f03d-d3b8-434f-88d1-32c1c69d1f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2792f03d-d3b8-434f-88d1-32c1c69d1f7a"/>
  </ds:schemaRefs>
</ds:datastoreItem>
</file>

<file path=docProps/app.xml><?xml version="1.0" encoding="utf-8"?>
<Properties xmlns="http://schemas.openxmlformats.org/officeDocument/2006/extended-properties" xmlns:vt="http://schemas.openxmlformats.org/officeDocument/2006/docPropsVTypes">
  <Template/>
  <TotalTime>3245</TotalTime>
  <Words>3307</Words>
  <Application>Microsoft Office PowerPoint</Application>
  <PresentationFormat>On-screen Show (4:3)</PresentationFormat>
  <Paragraphs>570</Paragraphs>
  <Slides>37</Slides>
  <Notes>35</Notes>
  <HiddenSlides>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8" baseType="lpstr">
      <vt:lpstr>ＭＳ Ｐゴシック</vt:lpstr>
      <vt:lpstr>Helvetica Light</vt:lpstr>
      <vt:lpstr>Candara</vt:lpstr>
      <vt:lpstr>ヒラギノ角ゴ Pro W3</vt:lpstr>
      <vt:lpstr>Arial</vt:lpstr>
      <vt:lpstr>Trebuchet MS</vt:lpstr>
      <vt:lpstr>Wingdings</vt:lpstr>
      <vt:lpstr>Calibri</vt:lpstr>
      <vt:lpstr>2_Corporate Presentation Template (4x3 - Normal)</vt:lpstr>
      <vt:lpstr>think-cell Slide</vt:lpstr>
      <vt:lpstr>Microsoft Office Excel Chart</vt:lpstr>
      <vt:lpstr>PowerPoint Presentation</vt:lpstr>
      <vt:lpstr>Document History</vt:lpstr>
      <vt:lpstr>Course Goals and Non Goals</vt:lpstr>
      <vt:lpstr>Pre-requisites</vt:lpstr>
      <vt:lpstr>Intended Audience</vt:lpstr>
      <vt:lpstr>Objective</vt:lpstr>
      <vt:lpstr>PowerPoint Presentation</vt:lpstr>
      <vt:lpstr>PowerPoint Presentation</vt:lpstr>
      <vt:lpstr>PowerPoint Presentation</vt:lpstr>
      <vt:lpstr>User Centered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Accessibility </vt:lpstr>
      <vt:lpstr>Why Web Accessibility? </vt:lpstr>
      <vt:lpstr>Web Accessibility</vt:lpstr>
      <vt:lpstr>Checking a Website for Accessibility</vt:lpstr>
      <vt:lpstr>Web Accessibility-section 508</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Vikash, Rahul</cp:lastModifiedBy>
  <cp:revision>196</cp:revision>
  <dcterms:created xsi:type="dcterms:W3CDTF">2012-05-18T02:59:15Z</dcterms:created>
  <dcterms:modified xsi:type="dcterms:W3CDTF">2017-08-14T12:11:40Z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