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 id="2147483670" r:id="rId5"/>
  </p:sldMasterIdLst>
  <p:notesMasterIdLst>
    <p:notesMasterId r:id="rId23"/>
  </p:notesMasterIdLst>
  <p:handoutMasterIdLst>
    <p:handoutMasterId r:id="rId24"/>
  </p:handoutMasterIdLst>
  <p:sldIdLst>
    <p:sldId id="265" r:id="rId6"/>
    <p:sldId id="259" r:id="rId7"/>
    <p:sldId id="281" r:id="rId8"/>
    <p:sldId id="350" r:id="rId9"/>
    <p:sldId id="351" r:id="rId10"/>
    <p:sldId id="352" r:id="rId11"/>
    <p:sldId id="353" r:id="rId12"/>
    <p:sldId id="354" r:id="rId13"/>
    <p:sldId id="355" r:id="rId14"/>
    <p:sldId id="356" r:id="rId15"/>
    <p:sldId id="358" r:id="rId16"/>
    <p:sldId id="300" r:id="rId17"/>
    <p:sldId id="359" r:id="rId18"/>
    <p:sldId id="360" r:id="rId19"/>
    <p:sldId id="361" r:id="rId20"/>
    <p:sldId id="362" r:id="rId21"/>
    <p:sldId id="2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0476" autoAdjust="0"/>
  </p:normalViewPr>
  <p:slideViewPr>
    <p:cSldViewPr snapToGrid="0" showGuides="1">
      <p:cViewPr varScale="1">
        <p:scale>
          <a:sx n="63" d="100"/>
          <a:sy n="63" d="100"/>
        </p:scale>
        <p:origin x="1352"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5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Introduction to Angular 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43163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289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24402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233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59052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86760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69705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u="none" strike="noStrike" kern="1200" baseline="0" dirty="0" smtClean="0">
                <a:solidFill>
                  <a:schemeClr val="tx1"/>
                </a:solidFill>
                <a:latin typeface="Arial" pitchFamily="34" charset="0"/>
                <a:ea typeface="+mn-ea"/>
                <a:cs typeface="Arial" pitchFamily="34" charset="0"/>
              </a:rPr>
              <a:t>Each spec should test only one case or scenario at a time. In the previous example, if you had an error in your </a:t>
            </a:r>
            <a:r>
              <a:rPr lang="en-US" sz="1000" b="0" i="0" u="none" strike="noStrike" kern="1200" baseline="0" dirty="0" err="1" smtClean="0">
                <a:solidFill>
                  <a:schemeClr val="tx1"/>
                </a:solidFill>
                <a:latin typeface="Arial" pitchFamily="34" charset="0"/>
                <a:ea typeface="+mn-ea"/>
                <a:cs typeface="Arial" pitchFamily="34" charset="0"/>
              </a:rPr>
              <a:t>mult</a:t>
            </a:r>
            <a:r>
              <a:rPr lang="en-US" sz="1000" b="0" i="0" u="none" strike="noStrike" kern="1200" baseline="0" dirty="0" smtClean="0">
                <a:solidFill>
                  <a:schemeClr val="tx1"/>
                </a:solidFill>
                <a:latin typeface="Arial" pitchFamily="34" charset="0"/>
                <a:ea typeface="+mn-ea"/>
                <a:cs typeface="Arial" pitchFamily="34" charset="0"/>
              </a:rPr>
              <a:t> function, the spec would fail even if the other components worked perfectly. In this example, only one test will fail, and you’ll be able to more quickly pinpoint that your multiplication is broken.</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08558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6008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42129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Testing in a nutshell: basically, your program will have a bunch of functions and classes. You want to make sure that, no matter what you throw at them, they'll perform how you want them to. For example, this function should always return a string that says "hello" in it. Testing ensures that everything goes down exactly how you planned.</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3308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TDD in its simplest form is just this:</a:t>
            </a:r>
          </a:p>
          <a:p>
            <a:pPr marL="228600" indent="-228600">
              <a:buFont typeface="+mj-lt"/>
              <a:buAutoNum type="arabicPeriod"/>
            </a:pPr>
            <a:r>
              <a:rPr lang="en-US" dirty="0" smtClean="0"/>
              <a:t>Write your tests</a:t>
            </a:r>
          </a:p>
          <a:p>
            <a:pPr marL="228600" indent="-228600">
              <a:buFont typeface="+mj-lt"/>
              <a:buAutoNum type="arabicPeriod"/>
            </a:pPr>
            <a:r>
              <a:rPr lang="en-US" dirty="0" smtClean="0"/>
              <a:t>Watch them fail</a:t>
            </a:r>
          </a:p>
          <a:p>
            <a:pPr marL="228600" indent="-228600">
              <a:buFont typeface="+mj-lt"/>
              <a:buAutoNum type="arabicPeriod"/>
            </a:pPr>
            <a:r>
              <a:rPr lang="en-US" dirty="0" smtClean="0"/>
              <a:t>Make them pass</a:t>
            </a:r>
          </a:p>
          <a:p>
            <a:pPr marL="228600" indent="-228600">
              <a:buFont typeface="+mj-lt"/>
              <a:buAutoNum type="arabicPeriod"/>
            </a:pPr>
            <a:r>
              <a:rPr lang="en-US" dirty="0" smtClean="0"/>
              <a:t>Refactor</a:t>
            </a:r>
          </a:p>
          <a:p>
            <a:pPr marL="228600" indent="-228600">
              <a:buFont typeface="+mj-lt"/>
              <a:buAutoNum type="arabicPeriod"/>
            </a:pPr>
            <a:r>
              <a:rPr lang="en-US" dirty="0" smtClean="0"/>
              <a:t>Repeat</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86137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Establishing the goals of different stakeholders required for a vision to be implemented</a:t>
            </a:r>
          </a:p>
          <a:p>
            <a:pPr marL="171450" indent="-171450">
              <a:buFont typeface="Arial" panose="020B0604020202020204" pitchFamily="34" charset="0"/>
              <a:buChar char="•"/>
            </a:pPr>
            <a:r>
              <a:rPr lang="en-US" dirty="0"/>
              <a:t>Involving stakeholders in the implementation process through outside-in software development</a:t>
            </a:r>
          </a:p>
          <a:p>
            <a:pPr marL="171450" indent="-171450">
              <a:buFont typeface="Arial" panose="020B0604020202020204" pitchFamily="34" charset="0"/>
              <a:buChar char="•"/>
            </a:pPr>
            <a:r>
              <a:rPr lang="en-US" dirty="0"/>
              <a:t>Using examples to describe the behavior of the application, or of units of code</a:t>
            </a:r>
          </a:p>
          <a:p>
            <a:pPr marL="171450" indent="-171450">
              <a:buFont typeface="Arial" panose="020B0604020202020204" pitchFamily="34" charset="0"/>
              <a:buChar char="•"/>
            </a:pPr>
            <a:r>
              <a:rPr lang="en-US" dirty="0"/>
              <a:t>Automating those examples to provide quick feedback and regression testing</a:t>
            </a:r>
          </a:p>
          <a:p>
            <a:pPr marL="171450" indent="-171450">
              <a:buFont typeface="Arial" panose="020B0604020202020204" pitchFamily="34" charset="0"/>
              <a:buChar cha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28988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6006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0697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02842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1882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2.xml"/><Relationship Id="rId5" Type="http://schemas.openxmlformats.org/officeDocument/2006/relationships/tags" Target="../tags/tag23.xml"/><Relationship Id="rId4"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2.xml"/><Relationship Id="rId5" Type="http://schemas.openxmlformats.org/officeDocument/2006/relationships/tags" Target="../tags/tag27.xml"/><Relationship Id="rId4" Type="http://schemas.openxmlformats.org/officeDocument/2006/relationships/tags" Target="../tags/tag26.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2.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122670079"/>
      </p:ext>
    </p:extLst>
  </p:cSld>
  <p:clrMapOvr>
    <a:masterClrMapping/>
  </p:clrMapOvr>
  <p:timing>
    <p:tnLst>
      <p:par>
        <p:cT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63623691"/>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88357040"/>
      </p:ext>
    </p:extLst>
  </p:cSld>
  <p:clrMapOvr>
    <a:masterClrMapping/>
  </p:clrMapOvr>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736194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316081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877373"/>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227902"/>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966182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1596051"/>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522930368"/>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77199783"/>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985102005"/>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45522998"/>
      </p:ext>
    </p:extLst>
  </p:cSld>
  <p:clrMapOvr>
    <a:masterClrMapping/>
  </p:clrMapOvr>
  <p:timing>
    <p:tnLst>
      <p:par>
        <p:cTn id="1" dur="indefinite" restart="never" nodeType="tmRoot"/>
      </p:par>
    </p:tnLst>
  </p:timing>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43821805"/>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931000589"/>
      </p:ext>
    </p:extLst>
  </p:cSld>
  <p:clrMapOvr>
    <a:masterClrMapping/>
  </p:clrMapOvr>
  <p:timing>
    <p:tnLst>
      <p:par>
        <p:cTn id="1" dur="indefinite" restart="never" nodeType="tmRoot"/>
      </p:par>
    </p:tnLst>
  </p:timing>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601658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7738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26" Type="http://schemas.openxmlformats.org/officeDocument/2006/relationships/tags" Target="../tags/tag7.xml"/><Relationship Id="rId3" Type="http://schemas.openxmlformats.org/officeDocument/2006/relationships/slideLayout" Target="../slideLayouts/slideLayout14.xml"/><Relationship Id="rId21" Type="http://schemas.openxmlformats.org/officeDocument/2006/relationships/tags" Target="../tags/tag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29"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4.xml"/><Relationship Id="rId28" Type="http://schemas.openxmlformats.org/officeDocument/2006/relationships/image" Target="../media/image2.emf"/><Relationship Id="rId10" Type="http://schemas.openxmlformats.org/officeDocument/2006/relationships/slideLayout" Target="../slideLayouts/slideLayout21.xml"/><Relationship Id="rId19" Type="http://schemas.openxmlformats.org/officeDocument/2006/relationships/vmlDrawing" Target="../drawings/vmlDrawing1.v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3.xml"/><Relationship Id="rId27" Type="http://schemas.openxmlformats.org/officeDocument/2006/relationships/oleObject" Target="../embeddings/oleObject1.bin"/><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11,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
        <p:nvSpPr>
          <p:cNvPr id="10"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11, 2017</a:t>
            </a:fld>
            <a:endParaRPr lang="en-US" sz="800" kern="1200" dirty="0">
              <a:solidFill>
                <a:schemeClr val="bg1">
                  <a:lumMod val="50000"/>
                </a:schemeClr>
              </a:solidFill>
              <a:latin typeface="Candara" panose="020E0502030303020204" pitchFamily="34" charset="0"/>
              <a:ea typeface="+mn-ea"/>
              <a:cs typeface="+mn-cs"/>
            </a:endParaRPr>
          </a:p>
        </p:txBody>
      </p:sp>
      <p:sp>
        <p:nvSpPr>
          <p:cNvPr id="13"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16"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7" name="Straight Connector 16"/>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163384609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smine/jasmine/releases" TargetMode="External"/><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Javascript</a:t>
            </a:r>
            <a:r>
              <a:rPr lang="en-US" sz="3600" dirty="0" smtClean="0"/>
              <a:t> testing with Jasmine</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chemeClr val="tx1"/>
                </a:solidFill>
              </a:rPr>
              <a:t>Jasmine</a:t>
            </a:r>
            <a:endParaRPr lang="en-US" sz="2000" b="0" dirty="0">
              <a:solidFill>
                <a:schemeClr val="tx1"/>
              </a:solidFill>
            </a:endParaRPr>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a:t>
            </a:r>
            <a:r>
              <a:rPr lang="en-US" sz="1200" dirty="0"/>
              <a:t>Behavior </a:t>
            </a:r>
            <a:r>
              <a:rPr lang="en-US" sz="1200" dirty="0" smtClean="0"/>
              <a:t>Driven Development</a:t>
            </a:r>
            <a:r>
              <a:rPr lang="en-US" dirty="0" smtClean="0"/>
              <a:t/>
            </a:r>
            <a:br>
              <a:rPr lang="en-US" dirty="0" smtClean="0"/>
            </a:br>
            <a:r>
              <a:rPr lang="en-US" dirty="0" smtClean="0"/>
              <a:t>Suite</a:t>
            </a:r>
            <a:endParaRPr lang="en-US" sz="2400" dirty="0"/>
          </a:p>
        </p:txBody>
      </p:sp>
      <p:sp>
        <p:nvSpPr>
          <p:cNvPr id="6" name="Content Placeholder 5"/>
          <p:cNvSpPr>
            <a:spLocks noGrp="1"/>
          </p:cNvSpPr>
          <p:nvPr>
            <p:ph idx="1"/>
          </p:nvPr>
        </p:nvSpPr>
        <p:spPr>
          <a:xfrm>
            <a:off x="442685" y="1059543"/>
            <a:ext cx="8229600" cy="5384800"/>
          </a:xfrm>
        </p:spPr>
        <p:txBody>
          <a:bodyPr>
            <a:normAutofit fontScale="92500" lnSpcReduction="10000"/>
          </a:bodyPr>
          <a:lstStyle/>
          <a:p>
            <a:r>
              <a:rPr lang="en-US" b="0" dirty="0" smtClean="0"/>
              <a:t>Suite: defines </a:t>
            </a:r>
            <a:r>
              <a:rPr lang="en-US" b="0" dirty="0"/>
              <a:t>a component of your </a:t>
            </a:r>
            <a:r>
              <a:rPr lang="en-US" b="0" dirty="0" smtClean="0"/>
              <a:t>application :</a:t>
            </a:r>
          </a:p>
          <a:p>
            <a:pPr lvl="1"/>
            <a:r>
              <a:rPr lang="en-US" b="0" dirty="0"/>
              <a:t>this could be </a:t>
            </a:r>
            <a:r>
              <a:rPr lang="en-US" b="0" dirty="0" smtClean="0"/>
              <a:t>a class</a:t>
            </a:r>
            <a:r>
              <a:rPr lang="en-US" b="0" dirty="0"/>
              <a:t>, </a:t>
            </a:r>
            <a:endParaRPr lang="en-US" b="0" dirty="0" smtClean="0"/>
          </a:p>
          <a:p>
            <a:pPr lvl="1"/>
            <a:r>
              <a:rPr lang="en-US" b="0" dirty="0" smtClean="0"/>
              <a:t>a function</a:t>
            </a:r>
          </a:p>
          <a:p>
            <a:pPr lvl="1"/>
            <a:r>
              <a:rPr lang="en-US" dirty="0" smtClean="0"/>
              <a:t>Or something else</a:t>
            </a:r>
          </a:p>
          <a:p>
            <a:r>
              <a:rPr lang="en-US" b="0" dirty="0" smtClean="0"/>
              <a:t>Suite has it() block </a:t>
            </a:r>
          </a:p>
          <a:p>
            <a:pPr lvl="1"/>
            <a:r>
              <a:rPr lang="en-US" dirty="0"/>
              <a:t>This is called a </a:t>
            </a:r>
            <a:r>
              <a:rPr lang="en-US" i="1" dirty="0" smtClean="0"/>
              <a:t>specification –(spec)</a:t>
            </a:r>
          </a:p>
          <a:p>
            <a:pPr lvl="1"/>
            <a:r>
              <a:rPr lang="en-US" i="1" dirty="0"/>
              <a:t>i</a:t>
            </a:r>
            <a:r>
              <a:rPr lang="en-US" b="0" i="1" dirty="0" smtClean="0"/>
              <a:t>t() is a function </a:t>
            </a:r>
            <a:r>
              <a:rPr lang="en-US" b="0" dirty="0"/>
              <a:t>It’s a JavaScript function that </a:t>
            </a:r>
            <a:r>
              <a:rPr lang="en-US" b="0" dirty="0" smtClean="0"/>
              <a:t>tells what your </a:t>
            </a:r>
            <a:r>
              <a:rPr lang="en-US" b="0" dirty="0"/>
              <a:t>component should </a:t>
            </a:r>
            <a:r>
              <a:rPr lang="en-US" b="0" dirty="0" smtClean="0"/>
              <a:t>do</a:t>
            </a:r>
          </a:p>
          <a:p>
            <a:pPr lvl="1"/>
            <a:r>
              <a:rPr lang="en-US" b="0" dirty="0" smtClean="0"/>
              <a:t>In each </a:t>
            </a:r>
            <a:r>
              <a:rPr lang="en-US" b="0" dirty="0"/>
              <a:t>suite, you can have any </a:t>
            </a:r>
            <a:r>
              <a:rPr lang="en-US" b="0" dirty="0" smtClean="0"/>
              <a:t>number </a:t>
            </a:r>
            <a:r>
              <a:rPr lang="en-US" b="0" dirty="0"/>
              <a:t>of specs for the tests </a:t>
            </a:r>
            <a:r>
              <a:rPr lang="en-US" b="0" dirty="0" smtClean="0"/>
              <a:t>you want </a:t>
            </a:r>
            <a:r>
              <a:rPr lang="en-US" b="0" dirty="0"/>
              <a:t>to </a:t>
            </a:r>
            <a:r>
              <a:rPr lang="en-US" b="0" dirty="0" smtClean="0"/>
              <a:t>run</a:t>
            </a:r>
          </a:p>
          <a:p>
            <a:r>
              <a:rPr lang="en-US" b="0" dirty="0" smtClean="0"/>
              <a:t>In  example we are testing  </a:t>
            </a:r>
            <a:r>
              <a:rPr lang="en-US" b="0" dirty="0"/>
              <a:t>if </a:t>
            </a:r>
            <a:r>
              <a:rPr lang="en-US" b="0" dirty="0" err="1"/>
              <a:t>helloWorld</a:t>
            </a:r>
            <a:r>
              <a:rPr lang="en-US" b="0" dirty="0"/>
              <a:t>() does indeed return "Hello world</a:t>
            </a:r>
            <a:r>
              <a:rPr lang="en-US" b="0" dirty="0" smtClean="0"/>
              <a:t>!“</a:t>
            </a:r>
          </a:p>
          <a:p>
            <a:r>
              <a:rPr lang="en-US" b="0" dirty="0" smtClean="0"/>
              <a:t>This check is called </a:t>
            </a:r>
            <a:r>
              <a:rPr lang="en-US" b="0" i="1" dirty="0" smtClean="0"/>
              <a:t>matcher</a:t>
            </a:r>
          </a:p>
          <a:p>
            <a:r>
              <a:rPr lang="en-US" b="0" dirty="0"/>
              <a:t>Jasmine includes a number of predefined </a:t>
            </a:r>
            <a:r>
              <a:rPr lang="en-US" b="0" dirty="0" smtClean="0"/>
              <a:t>matchers</a:t>
            </a:r>
            <a:r>
              <a:rPr lang="en-US" b="0" i="1" dirty="0"/>
              <a:t> </a:t>
            </a:r>
            <a:r>
              <a:rPr lang="en-US" b="0" i="1" dirty="0" smtClean="0"/>
              <a:t>–</a:t>
            </a:r>
          </a:p>
          <a:p>
            <a:r>
              <a:rPr lang="en-US" b="0" dirty="0"/>
              <a:t>Save that code as </a:t>
            </a:r>
            <a:r>
              <a:rPr lang="en-US" b="0" i="1" dirty="0"/>
              <a:t>hello.spec.js</a:t>
            </a:r>
            <a:r>
              <a:rPr lang="en-US" b="0" dirty="0"/>
              <a:t>, put it in the </a:t>
            </a:r>
            <a:r>
              <a:rPr lang="en-US" b="0" i="1" dirty="0"/>
              <a:t>spec </a:t>
            </a:r>
            <a:r>
              <a:rPr lang="en-US" b="0" dirty="0"/>
              <a:t>directory, and make sure that your </a:t>
            </a:r>
            <a:r>
              <a:rPr lang="en-US" b="0" dirty="0" smtClean="0"/>
              <a:t>spec runner </a:t>
            </a:r>
            <a:r>
              <a:rPr lang="en-US" b="0" dirty="0"/>
              <a:t>knows about it</a:t>
            </a:r>
            <a:r>
              <a:rPr lang="en-US" b="0" dirty="0" smtClean="0"/>
              <a:t>:</a:t>
            </a:r>
          </a:p>
          <a:p>
            <a:pPr marL="400050" lvl="1" indent="0">
              <a:buNone/>
            </a:pPr>
            <a:r>
              <a:rPr lang="en-US" b="0" dirty="0"/>
              <a:t>&lt;!-- put this code somewhere in the &lt;head&gt;... --&gt;</a:t>
            </a:r>
          </a:p>
          <a:p>
            <a:pPr marL="400050" lvl="1" indent="0">
              <a:buNone/>
            </a:pPr>
            <a:r>
              <a:rPr lang="en-US" b="0" dirty="0"/>
              <a:t>&lt;script type="text/</a:t>
            </a:r>
            <a:r>
              <a:rPr lang="en-US" b="0" dirty="0" err="1"/>
              <a:t>javascript</a:t>
            </a:r>
            <a:r>
              <a:rPr lang="en-US" b="0" dirty="0"/>
              <a:t>" </a:t>
            </a:r>
            <a:r>
              <a:rPr lang="en-US" b="0" dirty="0" err="1"/>
              <a:t>src</a:t>
            </a:r>
            <a:r>
              <a:rPr lang="en-US" b="0" dirty="0"/>
              <a:t>="spec/hello.spec.js"&gt;&lt;/script</a:t>
            </a:r>
            <a:r>
              <a:rPr lang="en-US" b="0" dirty="0" smtClean="0"/>
              <a:t>&gt;</a:t>
            </a:r>
          </a:p>
          <a:p>
            <a:r>
              <a:rPr lang="en-US" b="0" dirty="0" smtClean="0"/>
              <a:t>Run </a:t>
            </a:r>
            <a:r>
              <a:rPr lang="en-US" b="0" i="1" dirty="0"/>
              <a:t>SpecRunner.html</a:t>
            </a:r>
            <a:endParaRPr lang="en-US" b="0" dirty="0" smtClean="0"/>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2775016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a:t>
            </a:r>
            <a:r>
              <a:rPr lang="en-US" sz="1200" dirty="0"/>
              <a:t>Behavior </a:t>
            </a:r>
            <a:r>
              <a:rPr lang="en-US" sz="1200" dirty="0" smtClean="0"/>
              <a:t>Driven Development</a:t>
            </a:r>
            <a:r>
              <a:rPr lang="en-US" dirty="0" smtClean="0"/>
              <a:t/>
            </a:r>
            <a:br>
              <a:rPr lang="en-US" dirty="0" smtClean="0"/>
            </a:br>
            <a:r>
              <a:rPr lang="en-US" dirty="0" smtClean="0"/>
              <a:t>Output</a:t>
            </a:r>
            <a:endParaRPr lang="en-US" sz="2400" dirty="0"/>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51" y="1482245"/>
            <a:ext cx="8782493"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31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Installing and testing </a:t>
            </a:r>
            <a:r>
              <a:rPr lang="en-US" dirty="0" err="1" smtClean="0">
                <a:solidFill>
                  <a:schemeClr val="tx1"/>
                </a:solidFill>
              </a:rPr>
              <a:t>helloWorld</a:t>
            </a:r>
            <a:r>
              <a:rPr lang="en-US" dirty="0" smtClean="0">
                <a:solidFill>
                  <a:schemeClr val="tx1"/>
                </a:solidFill>
              </a:rPr>
              <a:t> function using Jasmine</a:t>
            </a:r>
          </a:p>
        </p:txBody>
      </p:sp>
      <p:sp>
        <p:nvSpPr>
          <p:cNvPr id="44" name="Footer Placeholder 43"/>
          <p:cNvSpPr>
            <a:spLocks noGrp="1"/>
          </p:cNvSpPr>
          <p:nvPr>
            <p:ph type="ftr" sz="quarter" idx="4294967295"/>
          </p:nvPr>
        </p:nvSpPr>
        <p:spPr>
          <a:xfrm>
            <a:off x="0" y="6356350"/>
            <a:ext cx="2895600" cy="365125"/>
          </a:xfrm>
          <a:prstGeom prst="rect">
            <a:avLst/>
          </a:prstGeom>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Matcher</a:t>
            </a:r>
            <a:r>
              <a:rPr lang="en-US" dirty="0" smtClean="0"/>
              <a:t/>
            </a:r>
            <a:br>
              <a:rPr lang="en-US" dirty="0" smtClean="0"/>
            </a:br>
            <a:r>
              <a:rPr lang="en-US" dirty="0" err="1"/>
              <a:t>Matcher</a:t>
            </a:r>
            <a:endParaRPr lang="en-US" sz="2400" dirty="0"/>
          </a:p>
        </p:txBody>
      </p:sp>
      <p:sp>
        <p:nvSpPr>
          <p:cNvPr id="6" name="Content Placeholder 5"/>
          <p:cNvSpPr>
            <a:spLocks noGrp="1"/>
          </p:cNvSpPr>
          <p:nvPr>
            <p:ph idx="1"/>
          </p:nvPr>
        </p:nvSpPr>
        <p:spPr>
          <a:xfrm>
            <a:off x="442685" y="1027645"/>
            <a:ext cx="8229600" cy="5384800"/>
          </a:xfrm>
        </p:spPr>
        <p:txBody>
          <a:bodyPr>
            <a:normAutofit/>
          </a:bodyPr>
          <a:lstStyle/>
          <a:p>
            <a:r>
              <a:rPr lang="en-US" b="0" dirty="0" err="1"/>
              <a:t>toEqual</a:t>
            </a:r>
            <a:r>
              <a:rPr lang="en-US" b="0" dirty="0" smtClean="0"/>
              <a:t>() is a matcher function</a:t>
            </a:r>
          </a:p>
          <a:p>
            <a:r>
              <a:rPr lang="en-US" b="0" dirty="0" smtClean="0"/>
              <a:t>It takes </a:t>
            </a:r>
            <a:r>
              <a:rPr lang="en-US" b="0" dirty="0"/>
              <a:t>the argument to the </a:t>
            </a:r>
            <a:r>
              <a:rPr lang="en-US" dirty="0"/>
              <a:t>expect</a:t>
            </a:r>
            <a:r>
              <a:rPr lang="en-US" b="0" dirty="0"/>
              <a:t> </a:t>
            </a:r>
            <a:r>
              <a:rPr lang="en-US" b="0" dirty="0" smtClean="0"/>
              <a:t>function</a:t>
            </a:r>
          </a:p>
          <a:p>
            <a:r>
              <a:rPr lang="en-US" b="0" dirty="0"/>
              <a:t>checks to see if it satisfies some criterion in the </a:t>
            </a:r>
            <a:r>
              <a:rPr lang="en-US" b="0" dirty="0" smtClean="0"/>
              <a:t>matcher</a:t>
            </a:r>
          </a:p>
          <a:p>
            <a:r>
              <a:rPr lang="en-US" b="0" dirty="0" smtClean="0"/>
              <a:t>Different matchers:</a:t>
            </a:r>
          </a:p>
          <a:p>
            <a:pPr lvl="1"/>
            <a:r>
              <a:rPr lang="en-US" b="0" dirty="0" err="1" smtClean="0"/>
              <a:t>toContain</a:t>
            </a:r>
            <a:r>
              <a:rPr lang="en-US" b="0" dirty="0" smtClean="0"/>
              <a:t>()</a:t>
            </a:r>
          </a:p>
          <a:p>
            <a:pPr lvl="1"/>
            <a:r>
              <a:rPr lang="en-US" dirty="0"/>
              <a:t>if we wanted to expect it to contain the word “</a:t>
            </a:r>
            <a:r>
              <a:rPr lang="en-US" dirty="0" smtClean="0"/>
              <a:t>world”</a:t>
            </a:r>
            <a:endParaRPr lang="en-US" b="0" dirty="0" smtClean="0"/>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3231067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1.5: Test Components</a:t>
            </a:r>
            <a:r>
              <a:rPr lang="en-US" dirty="0" smtClean="0"/>
              <a:t/>
            </a:r>
            <a:br>
              <a:rPr lang="en-US" dirty="0" smtClean="0"/>
            </a:br>
            <a:r>
              <a:rPr lang="en-US" dirty="0"/>
              <a:t> Test Components</a:t>
            </a:r>
            <a:endParaRPr lang="en-US" sz="2400" dirty="0"/>
          </a:p>
        </p:txBody>
      </p:sp>
      <p:sp>
        <p:nvSpPr>
          <p:cNvPr id="6" name="Content Placeholder 5"/>
          <p:cNvSpPr>
            <a:spLocks noGrp="1"/>
          </p:cNvSpPr>
          <p:nvPr>
            <p:ph idx="1"/>
          </p:nvPr>
        </p:nvSpPr>
        <p:spPr>
          <a:xfrm>
            <a:off x="442685" y="1027645"/>
            <a:ext cx="8229600" cy="5384800"/>
          </a:xfrm>
        </p:spPr>
        <p:txBody>
          <a:bodyPr>
            <a:normAutofit fontScale="85000" lnSpcReduction="20000"/>
          </a:bodyPr>
          <a:lstStyle/>
          <a:p>
            <a:r>
              <a:rPr lang="en-US" b="0" dirty="0"/>
              <a:t>Test individual components of your code, rather than everything at </a:t>
            </a:r>
            <a:r>
              <a:rPr lang="en-US" b="0" dirty="0" smtClean="0"/>
              <a:t>once</a:t>
            </a:r>
          </a:p>
          <a:p>
            <a:r>
              <a:rPr lang="en-US" b="0" dirty="0" smtClean="0"/>
              <a:t>Example: Calculator class</a:t>
            </a:r>
          </a:p>
          <a:p>
            <a:pPr marL="0" indent="0">
              <a:buNone/>
            </a:pPr>
            <a:r>
              <a:rPr lang="en-US" dirty="0" smtClean="0"/>
              <a:t>	function </a:t>
            </a:r>
            <a:r>
              <a:rPr lang="en-US" dirty="0"/>
              <a:t>Calculator(n1,n2) {</a:t>
            </a:r>
          </a:p>
          <a:p>
            <a:pPr marL="0" indent="0">
              <a:buNone/>
            </a:pPr>
            <a:r>
              <a:rPr lang="en-US" dirty="0"/>
              <a:t>  </a:t>
            </a:r>
            <a:r>
              <a:rPr lang="en-US" dirty="0" smtClean="0"/>
              <a:t>	  </a:t>
            </a:r>
            <a:r>
              <a:rPr lang="en-US" dirty="0"/>
              <a:t>this.n1=n1;</a:t>
            </a:r>
          </a:p>
          <a:p>
            <a:pPr marL="0" indent="0">
              <a:buNone/>
            </a:pPr>
            <a:r>
              <a:rPr lang="en-US" dirty="0"/>
              <a:t>  </a:t>
            </a:r>
            <a:r>
              <a:rPr lang="en-US" dirty="0" smtClean="0"/>
              <a:t>	  </a:t>
            </a:r>
            <a:r>
              <a:rPr lang="en-US" dirty="0"/>
              <a:t>this.n2=n2;</a:t>
            </a:r>
          </a:p>
          <a:p>
            <a:pPr marL="0" indent="0">
              <a:buNone/>
            </a:pPr>
            <a:r>
              <a:rPr lang="en-US" dirty="0"/>
              <a:t>   </a:t>
            </a:r>
            <a:r>
              <a:rPr lang="en-US" dirty="0" smtClean="0"/>
              <a:t>	 </a:t>
            </a:r>
            <a:r>
              <a:rPr lang="en-US" dirty="0" err="1"/>
              <a:t>this.add</a:t>
            </a:r>
            <a:r>
              <a:rPr lang="en-US" dirty="0"/>
              <a:t> = function(n1,n2){</a:t>
            </a:r>
          </a:p>
          <a:p>
            <a:pPr marL="0" indent="0">
              <a:buNone/>
            </a:pPr>
            <a:r>
              <a:rPr lang="en-US" dirty="0"/>
              <a:t>   </a:t>
            </a:r>
            <a:r>
              <a:rPr lang="en-US" dirty="0" smtClean="0"/>
              <a:t>	 </a:t>
            </a:r>
            <a:r>
              <a:rPr lang="en-US" dirty="0"/>
              <a:t>return n1+n2;</a:t>
            </a:r>
          </a:p>
          <a:p>
            <a:pPr marL="0" indent="0">
              <a:buNone/>
            </a:pPr>
            <a:r>
              <a:rPr lang="en-US" dirty="0"/>
              <a:t>  </a:t>
            </a:r>
            <a:r>
              <a:rPr lang="en-US" dirty="0" smtClean="0"/>
              <a:t>	 </a:t>
            </a:r>
            <a:r>
              <a:rPr lang="en-US" dirty="0"/>
              <a:t>};</a:t>
            </a:r>
          </a:p>
          <a:p>
            <a:pPr marL="0" indent="0">
              <a:buNone/>
            </a:pPr>
            <a:r>
              <a:rPr lang="en-US" dirty="0"/>
              <a:t>   </a:t>
            </a:r>
            <a:r>
              <a:rPr lang="en-US" dirty="0" smtClean="0"/>
              <a:t>	 </a:t>
            </a:r>
            <a:r>
              <a:rPr lang="en-US" dirty="0" err="1"/>
              <a:t>this.sub</a:t>
            </a:r>
            <a:r>
              <a:rPr lang="en-US" dirty="0"/>
              <a:t> = function(n1,n2){</a:t>
            </a:r>
          </a:p>
          <a:p>
            <a:pPr marL="0" indent="0">
              <a:buNone/>
            </a:pPr>
            <a:r>
              <a:rPr lang="en-US" dirty="0"/>
              <a:t>  </a:t>
            </a:r>
            <a:r>
              <a:rPr lang="en-US" dirty="0" smtClean="0"/>
              <a:t>	  </a:t>
            </a:r>
            <a:r>
              <a:rPr lang="en-US" dirty="0"/>
              <a:t>return n1-n2;</a:t>
            </a:r>
          </a:p>
          <a:p>
            <a:pPr marL="0" indent="0">
              <a:buNone/>
            </a:pPr>
            <a:r>
              <a:rPr lang="en-US" dirty="0"/>
              <a:t>  </a:t>
            </a:r>
            <a:r>
              <a:rPr lang="en-US" dirty="0" smtClean="0"/>
              <a:t>	 </a:t>
            </a:r>
            <a:r>
              <a:rPr lang="en-US" dirty="0"/>
              <a:t>};</a:t>
            </a:r>
          </a:p>
          <a:p>
            <a:pPr marL="0" indent="0">
              <a:buNone/>
            </a:pPr>
            <a:r>
              <a:rPr lang="en-US" dirty="0"/>
              <a:t>   </a:t>
            </a:r>
            <a:r>
              <a:rPr lang="en-US" dirty="0" smtClean="0"/>
              <a:t>	 </a:t>
            </a:r>
            <a:r>
              <a:rPr lang="en-US" dirty="0" err="1"/>
              <a:t>this.mult</a:t>
            </a:r>
            <a:r>
              <a:rPr lang="en-US" dirty="0"/>
              <a:t> = function(n1,n2){</a:t>
            </a:r>
          </a:p>
          <a:p>
            <a:pPr marL="0" indent="0">
              <a:buNone/>
            </a:pPr>
            <a:r>
              <a:rPr lang="en-US" dirty="0"/>
              <a:t>   </a:t>
            </a:r>
            <a:r>
              <a:rPr lang="en-US" dirty="0" smtClean="0"/>
              <a:t>	 </a:t>
            </a:r>
            <a:r>
              <a:rPr lang="en-US" dirty="0"/>
              <a:t>return n1*n2;</a:t>
            </a:r>
          </a:p>
          <a:p>
            <a:pPr marL="0" indent="0">
              <a:buNone/>
            </a:pPr>
            <a:r>
              <a:rPr lang="en-US" dirty="0"/>
              <a:t>  </a:t>
            </a:r>
            <a:r>
              <a:rPr lang="en-US" dirty="0" smtClean="0"/>
              <a:t>	 };</a:t>
            </a:r>
            <a:endParaRPr lang="en-US" dirty="0"/>
          </a:p>
          <a:p>
            <a:pPr marL="0" indent="0">
              <a:buNone/>
            </a:pPr>
            <a:r>
              <a:rPr lang="en-US" dirty="0"/>
              <a:t>  </a:t>
            </a:r>
            <a:r>
              <a:rPr lang="en-US" dirty="0" smtClean="0"/>
              <a:t>	  </a:t>
            </a:r>
            <a:r>
              <a:rPr lang="en-US" dirty="0" err="1"/>
              <a:t>this.div</a:t>
            </a:r>
            <a:r>
              <a:rPr lang="en-US" dirty="0"/>
              <a:t> = function(n1,n2){</a:t>
            </a:r>
          </a:p>
          <a:p>
            <a:pPr marL="0" indent="0">
              <a:buNone/>
            </a:pPr>
            <a:r>
              <a:rPr lang="en-US" dirty="0"/>
              <a:t>  </a:t>
            </a:r>
            <a:r>
              <a:rPr lang="en-US" dirty="0" smtClean="0"/>
              <a:t>	  </a:t>
            </a:r>
            <a:r>
              <a:rPr lang="en-US" dirty="0"/>
              <a:t>return n1/n2;</a:t>
            </a:r>
          </a:p>
          <a:p>
            <a:pPr marL="0" indent="0">
              <a:buNone/>
            </a:pPr>
            <a:r>
              <a:rPr lang="en-US" dirty="0"/>
              <a:t> </a:t>
            </a:r>
            <a:r>
              <a:rPr lang="en-US" dirty="0" smtClean="0"/>
              <a:t>	  };</a:t>
            </a:r>
            <a:endParaRPr lang="en-US" dirty="0"/>
          </a:p>
          <a:p>
            <a:pPr marL="0" indent="0">
              <a:buNone/>
            </a:pPr>
            <a:r>
              <a:rPr lang="en-US" dirty="0" smtClean="0"/>
              <a:t>	}</a:t>
            </a:r>
            <a:endParaRPr lang="en-US" b="0" dirty="0" smtClean="0"/>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323106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sz="1200" dirty="0"/>
              <a:t>1.5: Test </a:t>
            </a:r>
            <a:r>
              <a:rPr lang="en-US" sz="1200" dirty="0" smtClean="0"/>
              <a:t>Components</a:t>
            </a:r>
            <a:r>
              <a:rPr lang="en-US" dirty="0" smtClean="0"/>
              <a:t/>
            </a:r>
            <a:br>
              <a:rPr lang="en-US" dirty="0" smtClean="0"/>
            </a:br>
            <a:r>
              <a:rPr lang="en-US" dirty="0"/>
              <a:t>Test Components</a:t>
            </a:r>
            <a:endParaRPr lang="en-US" sz="2400" dirty="0"/>
          </a:p>
        </p:txBody>
      </p:sp>
      <p:sp>
        <p:nvSpPr>
          <p:cNvPr id="6" name="Content Placeholder 5"/>
          <p:cNvSpPr>
            <a:spLocks noGrp="1"/>
          </p:cNvSpPr>
          <p:nvPr>
            <p:ph idx="1"/>
          </p:nvPr>
        </p:nvSpPr>
        <p:spPr>
          <a:xfrm>
            <a:off x="442685" y="1027645"/>
            <a:ext cx="8229600" cy="5384800"/>
          </a:xfrm>
        </p:spPr>
        <p:txBody>
          <a:bodyPr>
            <a:normAutofit/>
          </a:bodyPr>
          <a:lstStyle/>
          <a:p>
            <a:r>
              <a:rPr lang="en-US" b="0" dirty="0" smtClean="0"/>
              <a:t>Calculator class SHOULD NOT be tested in this way:</a:t>
            </a:r>
          </a:p>
          <a:p>
            <a:endParaRPr lang="en-US" b="0" dirty="0"/>
          </a:p>
          <a:p>
            <a:pPr marL="0" indent="0">
              <a:buNone/>
            </a:pPr>
            <a:r>
              <a:rPr lang="en-US" b="0" dirty="0" smtClean="0"/>
              <a:t>describe</a:t>
            </a:r>
            <a:r>
              <a:rPr lang="en-US" b="0" dirty="0"/>
              <a:t>("calculator addition", function() {</a:t>
            </a:r>
          </a:p>
          <a:p>
            <a:pPr marL="0" indent="0">
              <a:buNone/>
            </a:pPr>
            <a:r>
              <a:rPr lang="en-US" b="0" dirty="0" smtClean="0"/>
              <a:t>	it</a:t>
            </a:r>
            <a:r>
              <a:rPr lang="en-US" b="0" dirty="0"/>
              <a:t>("can add, subtract, multiply, and divide positive integers",</a:t>
            </a:r>
          </a:p>
          <a:p>
            <a:pPr marL="0" indent="0">
              <a:buNone/>
            </a:pPr>
            <a:r>
              <a:rPr lang="en-US" b="0" dirty="0" smtClean="0"/>
              <a:t>	function</a:t>
            </a:r>
            <a:r>
              <a:rPr lang="en-US" b="0" dirty="0"/>
              <a:t>() {</a:t>
            </a:r>
          </a:p>
          <a:p>
            <a:pPr marL="0" indent="0">
              <a:buNone/>
            </a:pPr>
            <a:r>
              <a:rPr lang="en-US" b="0" dirty="0" smtClean="0"/>
              <a:t> 	   </a:t>
            </a:r>
            <a:r>
              <a:rPr lang="en-US" b="0" dirty="0" err="1" smtClean="0"/>
              <a:t>var</a:t>
            </a:r>
            <a:r>
              <a:rPr lang="en-US" b="0" dirty="0" smtClean="0"/>
              <a:t> </a:t>
            </a:r>
            <a:r>
              <a:rPr lang="en-US" b="0" dirty="0" err="1"/>
              <a:t>calc</a:t>
            </a:r>
            <a:r>
              <a:rPr lang="en-US" b="0" dirty="0"/>
              <a:t> = new Calculator;</a:t>
            </a:r>
          </a:p>
          <a:p>
            <a:pPr marL="0" indent="0">
              <a:buNone/>
            </a:pPr>
            <a:r>
              <a:rPr lang="en-US" b="0" dirty="0" smtClean="0"/>
              <a:t>	   expect(</a:t>
            </a:r>
            <a:r>
              <a:rPr lang="en-US" b="0" dirty="0" err="1" smtClean="0"/>
              <a:t>calc.add</a:t>
            </a:r>
            <a:r>
              <a:rPr lang="en-US" b="0" dirty="0" smtClean="0"/>
              <a:t>(2</a:t>
            </a:r>
            <a:r>
              <a:rPr lang="en-US" b="0" dirty="0"/>
              <a:t>, 3)).</a:t>
            </a:r>
            <a:r>
              <a:rPr lang="en-US" b="0" dirty="0" err="1"/>
              <a:t>toEqual</a:t>
            </a:r>
            <a:r>
              <a:rPr lang="en-US" b="0" dirty="0"/>
              <a:t>(5);</a:t>
            </a:r>
          </a:p>
          <a:p>
            <a:pPr marL="0" indent="0">
              <a:buNone/>
            </a:pPr>
            <a:r>
              <a:rPr lang="en-US" b="0" dirty="0" smtClean="0"/>
              <a:t>	   expect(</a:t>
            </a:r>
            <a:r>
              <a:rPr lang="en-US" b="0" dirty="0" err="1" smtClean="0"/>
              <a:t>calc.sub</a:t>
            </a:r>
            <a:r>
              <a:rPr lang="en-US" b="0" dirty="0" smtClean="0"/>
              <a:t>(8</a:t>
            </a:r>
            <a:r>
              <a:rPr lang="en-US" b="0" dirty="0"/>
              <a:t>, 5)).</a:t>
            </a:r>
            <a:r>
              <a:rPr lang="en-US" b="0" dirty="0" err="1"/>
              <a:t>toEqual</a:t>
            </a:r>
            <a:r>
              <a:rPr lang="en-US" b="0" dirty="0"/>
              <a:t>(3);</a:t>
            </a:r>
          </a:p>
          <a:p>
            <a:pPr marL="0" indent="0">
              <a:buNone/>
            </a:pPr>
            <a:r>
              <a:rPr lang="en-US" b="0" dirty="0" smtClean="0"/>
              <a:t>	   expect(</a:t>
            </a:r>
            <a:r>
              <a:rPr lang="en-US" b="0" dirty="0" err="1" smtClean="0"/>
              <a:t>calc.mult</a:t>
            </a:r>
            <a:r>
              <a:rPr lang="en-US" b="0" dirty="0" smtClean="0"/>
              <a:t>(4</a:t>
            </a:r>
            <a:r>
              <a:rPr lang="en-US" b="0" dirty="0"/>
              <a:t>, 3)).</a:t>
            </a:r>
            <a:r>
              <a:rPr lang="en-US" b="0" dirty="0" err="1"/>
              <a:t>toEqual</a:t>
            </a:r>
            <a:r>
              <a:rPr lang="en-US" b="0" dirty="0"/>
              <a:t>(12);</a:t>
            </a:r>
          </a:p>
          <a:p>
            <a:pPr marL="0" indent="0">
              <a:buNone/>
            </a:pPr>
            <a:r>
              <a:rPr lang="en-US" b="0" dirty="0" smtClean="0"/>
              <a:t>	   expect(</a:t>
            </a:r>
            <a:r>
              <a:rPr lang="en-US" b="0" dirty="0" err="1" smtClean="0"/>
              <a:t>calc.div</a:t>
            </a:r>
            <a:r>
              <a:rPr lang="en-US" b="0" dirty="0" smtClean="0"/>
              <a:t>(12</a:t>
            </a:r>
            <a:r>
              <a:rPr lang="en-US" b="0" dirty="0"/>
              <a:t>, 4)).</a:t>
            </a:r>
            <a:r>
              <a:rPr lang="en-US" b="0" dirty="0" err="1"/>
              <a:t>toEqual</a:t>
            </a:r>
            <a:r>
              <a:rPr lang="en-US" b="0" dirty="0"/>
              <a:t>(3);</a:t>
            </a:r>
          </a:p>
          <a:p>
            <a:pPr marL="0" indent="0">
              <a:buNone/>
            </a:pPr>
            <a:r>
              <a:rPr lang="en-US" b="0" dirty="0" smtClean="0"/>
              <a:t> 	});</a:t>
            </a:r>
            <a:endParaRPr lang="en-US" b="0" dirty="0"/>
          </a:p>
          <a:p>
            <a:pPr marL="0" indent="0">
              <a:buNone/>
            </a:pPr>
            <a:r>
              <a:rPr lang="en-US" b="0" dirty="0"/>
              <a:t>});</a:t>
            </a:r>
            <a:endParaRPr lang="en-US" b="0" dirty="0" smtClean="0"/>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3231067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sz="1200" dirty="0"/>
              <a:t>1.5: Test </a:t>
            </a:r>
            <a:r>
              <a:rPr lang="en-US" sz="1200" dirty="0" smtClean="0"/>
              <a:t>Components</a:t>
            </a:r>
            <a:r>
              <a:rPr lang="en-US" dirty="0" smtClean="0"/>
              <a:t/>
            </a:r>
            <a:br>
              <a:rPr lang="en-US" dirty="0" smtClean="0"/>
            </a:br>
            <a:r>
              <a:rPr lang="en-US" dirty="0"/>
              <a:t>Test Components</a:t>
            </a:r>
            <a:endParaRPr lang="en-US" sz="2400" dirty="0"/>
          </a:p>
        </p:txBody>
      </p:sp>
      <p:sp>
        <p:nvSpPr>
          <p:cNvPr id="6" name="Content Placeholder 5"/>
          <p:cNvSpPr>
            <a:spLocks noGrp="1"/>
          </p:cNvSpPr>
          <p:nvPr>
            <p:ph idx="1"/>
          </p:nvPr>
        </p:nvSpPr>
        <p:spPr>
          <a:xfrm>
            <a:off x="442685" y="1027645"/>
            <a:ext cx="8229600" cy="5384800"/>
          </a:xfrm>
        </p:spPr>
        <p:txBody>
          <a:bodyPr>
            <a:normAutofit fontScale="70000" lnSpcReduction="20000"/>
          </a:bodyPr>
          <a:lstStyle/>
          <a:p>
            <a:r>
              <a:rPr lang="en-US" b="0" dirty="0"/>
              <a:t>That large spec should be split up into four different </a:t>
            </a:r>
            <a:r>
              <a:rPr lang="en-US" b="0" dirty="0" smtClean="0"/>
              <a:t>specs, as we are testing 4 different parts:</a:t>
            </a:r>
          </a:p>
          <a:p>
            <a:endParaRPr lang="en-US" b="0" dirty="0"/>
          </a:p>
          <a:p>
            <a:pPr marL="0" indent="0">
              <a:buNone/>
            </a:pPr>
            <a:r>
              <a:rPr lang="en-US" b="0" dirty="0"/>
              <a:t>describe("calculator addition", function() {</a:t>
            </a:r>
          </a:p>
          <a:p>
            <a:pPr marL="0" indent="0">
              <a:buNone/>
            </a:pPr>
            <a:r>
              <a:rPr lang="en-US" b="0" dirty="0" smtClean="0"/>
              <a:t>	</a:t>
            </a:r>
            <a:r>
              <a:rPr lang="en-US" b="0" dirty="0" err="1" smtClean="0"/>
              <a:t>var</a:t>
            </a:r>
            <a:r>
              <a:rPr lang="en-US" b="0" dirty="0" smtClean="0"/>
              <a:t> </a:t>
            </a:r>
            <a:r>
              <a:rPr lang="en-US" b="0" dirty="0" err="1"/>
              <a:t>calc</a:t>
            </a:r>
            <a:r>
              <a:rPr lang="en-US" b="0" dirty="0"/>
              <a:t>;</a:t>
            </a:r>
          </a:p>
          <a:p>
            <a:pPr marL="0" indent="0">
              <a:buNone/>
            </a:pPr>
            <a:r>
              <a:rPr lang="en-US" b="0" dirty="0" smtClean="0"/>
              <a:t>	</a:t>
            </a:r>
            <a:r>
              <a:rPr lang="en-US" b="0" dirty="0" err="1" smtClean="0"/>
              <a:t>beforeEach</a:t>
            </a:r>
            <a:r>
              <a:rPr lang="en-US" b="0" dirty="0" smtClean="0"/>
              <a:t>(function</a:t>
            </a:r>
            <a:r>
              <a:rPr lang="en-US" b="0" dirty="0"/>
              <a:t>() {</a:t>
            </a:r>
          </a:p>
          <a:p>
            <a:pPr marL="0" indent="0">
              <a:buNone/>
            </a:pPr>
            <a:r>
              <a:rPr lang="en-US" b="0" dirty="0" smtClean="0"/>
              <a:t>	</a:t>
            </a:r>
            <a:r>
              <a:rPr lang="en-US" b="0" dirty="0" err="1" smtClean="0"/>
              <a:t>calc</a:t>
            </a:r>
            <a:r>
              <a:rPr lang="en-US" b="0" dirty="0" smtClean="0"/>
              <a:t> </a:t>
            </a:r>
            <a:r>
              <a:rPr lang="en-US" b="0" dirty="0"/>
              <a:t>= new Calculator();</a:t>
            </a:r>
          </a:p>
          <a:p>
            <a:pPr marL="0" indent="0">
              <a:buNone/>
            </a:pPr>
            <a:r>
              <a:rPr lang="en-US" b="0" dirty="0" smtClean="0"/>
              <a:t> 	});</a:t>
            </a:r>
            <a:endParaRPr lang="en-US" b="0" dirty="0"/>
          </a:p>
          <a:p>
            <a:pPr marL="0" indent="0">
              <a:buNone/>
            </a:pPr>
            <a:r>
              <a:rPr lang="en-US" b="0" dirty="0"/>
              <a:t> </a:t>
            </a:r>
            <a:r>
              <a:rPr lang="en-US" b="0" dirty="0" smtClean="0"/>
              <a:t>       it</a:t>
            </a:r>
            <a:r>
              <a:rPr lang="en-US" b="0" dirty="0"/>
              <a:t>("can add positive integers", function() {</a:t>
            </a:r>
          </a:p>
          <a:p>
            <a:pPr marL="0" indent="0">
              <a:buNone/>
            </a:pPr>
            <a:r>
              <a:rPr lang="en-US" b="0" dirty="0" smtClean="0"/>
              <a:t>	expect(</a:t>
            </a:r>
            <a:r>
              <a:rPr lang="en-US" b="0" dirty="0" err="1" smtClean="0"/>
              <a:t>calc.add</a:t>
            </a:r>
            <a:r>
              <a:rPr lang="en-US" b="0" dirty="0" smtClean="0"/>
              <a:t>(2</a:t>
            </a:r>
            <a:r>
              <a:rPr lang="en-US" b="0" dirty="0"/>
              <a:t>, 3)).</a:t>
            </a:r>
            <a:r>
              <a:rPr lang="en-US" b="0" dirty="0" err="1"/>
              <a:t>toEqual</a:t>
            </a:r>
            <a:r>
              <a:rPr lang="en-US" b="0" dirty="0"/>
              <a:t>(5);</a:t>
            </a:r>
          </a:p>
          <a:p>
            <a:pPr marL="0" indent="0">
              <a:buNone/>
            </a:pPr>
            <a:r>
              <a:rPr lang="en-US" b="0" dirty="0" smtClean="0"/>
              <a:t>        });</a:t>
            </a:r>
            <a:endParaRPr lang="en-US" b="0" dirty="0"/>
          </a:p>
          <a:p>
            <a:pPr marL="0" indent="0">
              <a:buNone/>
            </a:pPr>
            <a:r>
              <a:rPr lang="en-US" b="0" dirty="0" smtClean="0"/>
              <a:t>        it</a:t>
            </a:r>
            <a:r>
              <a:rPr lang="en-US" b="0" dirty="0"/>
              <a:t>("can subtract positive integers", function() {</a:t>
            </a:r>
          </a:p>
          <a:p>
            <a:pPr marL="0" indent="0">
              <a:buNone/>
            </a:pPr>
            <a:r>
              <a:rPr lang="en-US" b="0" dirty="0" smtClean="0"/>
              <a:t>	expect(</a:t>
            </a:r>
            <a:r>
              <a:rPr lang="en-US" b="0" dirty="0" err="1" smtClean="0"/>
              <a:t>calc.sub</a:t>
            </a:r>
            <a:r>
              <a:rPr lang="en-US" b="0" dirty="0" smtClean="0"/>
              <a:t>(8</a:t>
            </a:r>
            <a:r>
              <a:rPr lang="en-US" b="0" dirty="0"/>
              <a:t>, 5)).</a:t>
            </a:r>
            <a:r>
              <a:rPr lang="en-US" b="0" dirty="0" err="1"/>
              <a:t>toEqual</a:t>
            </a:r>
            <a:r>
              <a:rPr lang="en-US" b="0" dirty="0"/>
              <a:t>(3);</a:t>
            </a:r>
          </a:p>
          <a:p>
            <a:pPr marL="0" indent="0">
              <a:buNone/>
            </a:pPr>
            <a:r>
              <a:rPr lang="en-US" b="0" dirty="0" smtClean="0"/>
              <a:t>         });</a:t>
            </a:r>
            <a:endParaRPr lang="en-US" b="0" dirty="0"/>
          </a:p>
          <a:p>
            <a:pPr marL="0" indent="0">
              <a:buNone/>
            </a:pPr>
            <a:r>
              <a:rPr lang="en-US" b="0" dirty="0" smtClean="0"/>
              <a:t>         it</a:t>
            </a:r>
            <a:r>
              <a:rPr lang="en-US" b="0" dirty="0"/>
              <a:t>("can multiply positive integers", function() {</a:t>
            </a:r>
          </a:p>
          <a:p>
            <a:pPr marL="0" indent="0">
              <a:buNone/>
            </a:pPr>
            <a:r>
              <a:rPr lang="en-US" b="0" dirty="0" smtClean="0"/>
              <a:t>	expect(</a:t>
            </a:r>
            <a:r>
              <a:rPr lang="en-US" b="0" dirty="0" err="1" smtClean="0"/>
              <a:t>calc.mult</a:t>
            </a:r>
            <a:r>
              <a:rPr lang="en-US" b="0" dirty="0" smtClean="0"/>
              <a:t>(4</a:t>
            </a:r>
            <a:r>
              <a:rPr lang="en-US" b="0" dirty="0"/>
              <a:t>, 3)).</a:t>
            </a:r>
            <a:r>
              <a:rPr lang="en-US" b="0" dirty="0" err="1"/>
              <a:t>toEqual</a:t>
            </a:r>
            <a:r>
              <a:rPr lang="en-US" b="0" dirty="0"/>
              <a:t>(12);</a:t>
            </a:r>
          </a:p>
          <a:p>
            <a:pPr marL="0" indent="0">
              <a:buNone/>
            </a:pPr>
            <a:r>
              <a:rPr lang="en-US" b="0" dirty="0" smtClean="0"/>
              <a:t>         });</a:t>
            </a:r>
            <a:endParaRPr lang="en-US" b="0" dirty="0"/>
          </a:p>
          <a:p>
            <a:pPr marL="0" indent="0">
              <a:buNone/>
            </a:pPr>
            <a:r>
              <a:rPr lang="en-US" b="0" dirty="0" smtClean="0"/>
              <a:t>         it</a:t>
            </a:r>
            <a:r>
              <a:rPr lang="en-US" b="0" dirty="0"/>
              <a:t>("can divide positive integers", function() {</a:t>
            </a:r>
          </a:p>
          <a:p>
            <a:pPr marL="0" indent="0">
              <a:buNone/>
            </a:pPr>
            <a:r>
              <a:rPr lang="en-US" b="0" dirty="0" smtClean="0"/>
              <a:t>	expect(</a:t>
            </a:r>
            <a:r>
              <a:rPr lang="en-US" b="0" dirty="0" err="1" smtClean="0"/>
              <a:t>calc.div</a:t>
            </a:r>
            <a:r>
              <a:rPr lang="en-US" b="0" dirty="0" smtClean="0"/>
              <a:t>(12</a:t>
            </a:r>
            <a:r>
              <a:rPr lang="en-US" b="0" dirty="0"/>
              <a:t>, 4)).</a:t>
            </a:r>
            <a:r>
              <a:rPr lang="en-US" b="0" dirty="0" err="1"/>
              <a:t>toEqual</a:t>
            </a:r>
            <a:r>
              <a:rPr lang="en-US" b="0" dirty="0"/>
              <a:t>(3);</a:t>
            </a:r>
          </a:p>
          <a:p>
            <a:pPr marL="0" indent="0">
              <a:buNone/>
            </a:pPr>
            <a:r>
              <a:rPr lang="en-US" b="0" dirty="0" smtClean="0"/>
              <a:t>         });</a:t>
            </a:r>
            <a:endParaRPr lang="en-US" b="0" dirty="0"/>
          </a:p>
          <a:p>
            <a:pPr marL="0" indent="0">
              <a:buNone/>
            </a:pPr>
            <a:r>
              <a:rPr lang="en-US" b="0" dirty="0"/>
              <a:t>});</a:t>
            </a:r>
            <a:endParaRPr lang="en-US" b="0" dirty="0" smtClean="0"/>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528244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normAutofit/>
          </a:bodyPr>
          <a:lstStyle/>
          <a:p>
            <a:pPr algn="just">
              <a:lnSpc>
                <a:spcPct val="150000"/>
              </a:lnSpc>
            </a:pPr>
            <a:endParaRPr lang="en-US" dirty="0" smtClean="0">
              <a:solidFill>
                <a:schemeClr val="tx1"/>
              </a:solidFill>
            </a:endParaRPr>
          </a:p>
          <a:p>
            <a:pPr algn="just">
              <a:lnSpc>
                <a:spcPct val="150000"/>
              </a:lnSpc>
            </a:pPr>
            <a:r>
              <a:rPr lang="en-US" dirty="0" smtClean="0">
                <a:solidFill>
                  <a:schemeClr val="tx1"/>
                </a:solidFill>
              </a:rPr>
              <a:t>Jasmine is testing framework for </a:t>
            </a:r>
            <a:r>
              <a:rPr lang="en-US" dirty="0" err="1" smtClean="0">
                <a:solidFill>
                  <a:schemeClr val="tx1"/>
                </a:solidFill>
              </a:rPr>
              <a:t>Javascript</a:t>
            </a:r>
            <a:endParaRPr lang="en-US" dirty="0" smtClean="0">
              <a:solidFill>
                <a:schemeClr val="tx1"/>
              </a:solidFill>
            </a:endParaRPr>
          </a:p>
        </p:txBody>
      </p:sp>
      <p:sp>
        <p:nvSpPr>
          <p:cNvPr id="2" name="Footer Placeholder 1"/>
          <p:cNvSpPr>
            <a:spLocks noGrp="1"/>
          </p:cNvSpPr>
          <p:nvPr>
            <p:ph type="ftr" sz="quarter" idx="4294967295"/>
          </p:nvPr>
        </p:nvSpPr>
        <p:spPr>
          <a:xfrm>
            <a:off x="2824480" y="6492875"/>
            <a:ext cx="2895600" cy="365125"/>
          </a:xfrm>
          <a:prstGeom prst="rect">
            <a:avLst/>
          </a:prstGeom>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3" name="Content Placeholder 2"/>
          <p:cNvSpPr>
            <a:spLocks noGrp="1"/>
          </p:cNvSpPr>
          <p:nvPr>
            <p:ph idx="1"/>
          </p:nvPr>
        </p:nvSpPr>
        <p:spPr/>
        <p:txBody>
          <a:bodyPr/>
          <a:lstStyle/>
          <a:p>
            <a:endParaRPr lang="en-US"/>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endParaRPr lang="en-US" dirty="0"/>
          </a:p>
        </p:txBody>
      </p:sp>
      <p:sp>
        <p:nvSpPr>
          <p:cNvPr id="11" name="Rectangle 10"/>
          <p:cNvSpPr/>
          <p:nvPr/>
        </p:nvSpPr>
        <p:spPr>
          <a:xfrm>
            <a:off x="304799" y="1042761"/>
            <a:ext cx="6241143" cy="1800493"/>
          </a:xfrm>
          <a:prstGeom prst="rect">
            <a:avLst/>
          </a:prstGeom>
        </p:spPr>
        <p:txBody>
          <a:bodyPr wrap="square">
            <a:spAutoFit/>
          </a:bodyPr>
          <a:lstStyle/>
          <a:p>
            <a:pPr marL="285750" indent="-285750">
              <a:lnSpc>
                <a:spcPct val="150000"/>
              </a:lnSpc>
              <a:buClr>
                <a:srgbClr val="00B0F0"/>
              </a:buClr>
              <a:buFont typeface="Arial" panose="020B0604020202020204" pitchFamily="34" charset="0"/>
              <a:buChar char="•"/>
            </a:pPr>
            <a:r>
              <a:rPr lang="en-US" b="1" dirty="0" smtClean="0">
                <a:latin typeface="Candara" panose="020E0502030303020204" pitchFamily="34" charset="0"/>
              </a:rPr>
              <a:t>Testing fundamentals</a:t>
            </a:r>
          </a:p>
          <a:p>
            <a:pPr marL="285750" indent="-285750">
              <a:lnSpc>
                <a:spcPct val="150000"/>
              </a:lnSpc>
              <a:buClr>
                <a:srgbClr val="00B0F0"/>
              </a:buClr>
              <a:buFont typeface="Arial" panose="020B0604020202020204" pitchFamily="34" charset="0"/>
              <a:buChar char="•"/>
            </a:pPr>
            <a:r>
              <a:rPr lang="en-US" b="1" dirty="0" smtClean="0">
                <a:latin typeface="Candara" panose="020E0502030303020204" pitchFamily="34" charset="0"/>
              </a:rPr>
              <a:t>What is Jasmine?</a:t>
            </a:r>
          </a:p>
          <a:p>
            <a:pPr marL="285750" indent="-285750">
              <a:lnSpc>
                <a:spcPct val="150000"/>
              </a:lnSpc>
              <a:buClr>
                <a:srgbClr val="00B0F0"/>
              </a:buClr>
              <a:buFont typeface="Arial" panose="020B0604020202020204" pitchFamily="34" charset="0"/>
              <a:buChar char="•"/>
            </a:pPr>
            <a:r>
              <a:rPr lang="en-US" b="1" dirty="0" smtClean="0">
                <a:latin typeface="Candara" panose="020E0502030303020204" pitchFamily="34" charset="0"/>
              </a:rPr>
              <a:t>Testing with Jasmine</a:t>
            </a: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Testing Fundamentals</a:t>
            </a:r>
            <a:r>
              <a:rPr lang="en-US" dirty="0" smtClean="0"/>
              <a:t/>
            </a:r>
            <a:br>
              <a:rPr lang="en-US" dirty="0" smtClean="0"/>
            </a:br>
            <a:r>
              <a:rPr lang="en-US" dirty="0" smtClean="0"/>
              <a:t>Testing fundamentals</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a:solidFill>
                  <a:schemeClr val="tx1"/>
                </a:solidFill>
              </a:rPr>
              <a:t>tests can evaluate a program’s correctness after a change</a:t>
            </a:r>
          </a:p>
          <a:p>
            <a:pPr algn="just">
              <a:lnSpc>
                <a:spcPct val="170000"/>
              </a:lnSpc>
            </a:pPr>
            <a:r>
              <a:rPr lang="en-US" dirty="0">
                <a:solidFill>
                  <a:schemeClr val="tx1"/>
                </a:solidFill>
              </a:rPr>
              <a:t>software development </a:t>
            </a:r>
            <a:r>
              <a:rPr lang="en-US" dirty="0" smtClean="0">
                <a:solidFill>
                  <a:schemeClr val="tx1"/>
                </a:solidFill>
              </a:rPr>
              <a:t>techniques</a:t>
            </a:r>
          </a:p>
          <a:p>
            <a:pPr lvl="1" algn="just">
              <a:lnSpc>
                <a:spcPct val="170000"/>
              </a:lnSpc>
            </a:pPr>
            <a:r>
              <a:rPr lang="en-US" i="1" dirty="0"/>
              <a:t>test-driven </a:t>
            </a:r>
            <a:r>
              <a:rPr lang="en-US" i="1" dirty="0" smtClean="0"/>
              <a:t>development</a:t>
            </a:r>
          </a:p>
          <a:p>
            <a:pPr lvl="1" algn="just">
              <a:lnSpc>
                <a:spcPct val="170000"/>
              </a:lnSpc>
            </a:pPr>
            <a:r>
              <a:rPr lang="en-US" i="1" dirty="0"/>
              <a:t>behavior-driven development</a:t>
            </a:r>
            <a:endParaRPr lang="en-US" dirty="0" smtClean="0">
              <a:solidFill>
                <a:schemeClr val="tx1"/>
              </a:solidFill>
            </a:endParaRPr>
          </a:p>
          <a:p>
            <a:pPr algn="just">
              <a:lnSpc>
                <a:spcPct val="170000"/>
              </a:lnSpc>
            </a:pPr>
            <a:endParaRPr lang="en-US" dirty="0">
              <a:solidFill>
                <a:schemeClr val="tx1"/>
              </a:solidFill>
            </a:endParaRPr>
          </a:p>
          <a:p>
            <a:pPr algn="just">
              <a:buNone/>
            </a:pPr>
            <a:endParaRPr lang="en-US" dirty="0" smtClean="0">
              <a:solidFill>
                <a:schemeClr val="tx1"/>
              </a:solidFill>
            </a:endParaRPr>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Test Driven Development</a:t>
            </a:r>
            <a:r>
              <a:rPr lang="en-US" dirty="0" smtClean="0"/>
              <a:t/>
            </a:r>
            <a:br>
              <a:rPr lang="en-US" dirty="0" smtClean="0"/>
            </a:br>
            <a:r>
              <a:rPr lang="en-US" dirty="0"/>
              <a:t>Test-Driven Development</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r>
              <a:rPr lang="en-US" b="0" dirty="0" smtClean="0"/>
              <a:t>In Test Driven Development process:</a:t>
            </a:r>
            <a:endParaRPr lang="en-US" b="0" dirty="0"/>
          </a:p>
          <a:p>
            <a:pPr lvl="1">
              <a:buAutoNum type="arabicPeriod"/>
            </a:pPr>
            <a:r>
              <a:rPr lang="en-US" b="0" dirty="0" smtClean="0"/>
              <a:t>Write </a:t>
            </a:r>
            <a:r>
              <a:rPr lang="en-US" b="0" dirty="0"/>
              <a:t>test cases for a specific part of your code. </a:t>
            </a:r>
            <a:r>
              <a:rPr lang="en-US" b="0" dirty="0" smtClean="0"/>
              <a:t> </a:t>
            </a:r>
            <a:r>
              <a:rPr lang="en-US" b="0" dirty="0"/>
              <a:t> </a:t>
            </a:r>
            <a:r>
              <a:rPr lang="en-US" b="0" dirty="0" smtClean="0"/>
              <a:t>                                                                 </a:t>
            </a:r>
            <a:r>
              <a:rPr lang="en-US" b="0" dirty="0" err="1"/>
              <a:t>e</a:t>
            </a:r>
            <a:r>
              <a:rPr lang="en-US" b="0" dirty="0" err="1" smtClean="0"/>
              <a:t>g</a:t>
            </a:r>
            <a:r>
              <a:rPr lang="en-US" b="0" dirty="0" smtClean="0"/>
              <a:t>: </a:t>
            </a:r>
            <a:r>
              <a:rPr lang="en-US" b="0" dirty="0"/>
              <a:t>For Calculator , you’d write tests for adding positive numbers, negative numbers, integers, and so on. You haven’t written the calculator yet, so all of these tests should fail!</a:t>
            </a:r>
          </a:p>
          <a:p>
            <a:pPr lvl="1">
              <a:buAutoNum type="arabicPeriod"/>
            </a:pPr>
            <a:endParaRPr lang="en-US" b="0" dirty="0" smtClean="0"/>
          </a:p>
          <a:p>
            <a:pPr lvl="1">
              <a:buFont typeface="Wingdings" pitchFamily="2" charset="2"/>
              <a:buAutoNum type="arabicPeriod"/>
            </a:pPr>
            <a:r>
              <a:rPr lang="en-US" b="0" dirty="0"/>
              <a:t>Write your code to “fill in” the tests. Your code only serves to make all of your tests pass, and nothing more</a:t>
            </a:r>
            <a:r>
              <a:rPr lang="en-US" b="0" dirty="0" smtClean="0"/>
              <a:t>.                                                                                                                                                                                                                   </a:t>
            </a:r>
          </a:p>
          <a:p>
            <a:pPr lvl="1">
              <a:buFont typeface="Wingdings" pitchFamily="2" charset="2"/>
              <a:buAutoNum type="arabicPeriod"/>
            </a:pPr>
            <a:r>
              <a:rPr lang="en-US" b="0" dirty="0" smtClean="0"/>
              <a:t>Once all of your tests pass, go back and clean up your code</a:t>
            </a:r>
            <a:endParaRPr lang="en-US" dirty="0" smtClean="0">
              <a:solidFill>
                <a:schemeClr val="tx1"/>
              </a:solidFill>
            </a:endParaRPr>
          </a:p>
          <a:p>
            <a:pPr marL="0" indent="0">
              <a:buNone/>
            </a:pPr>
            <a:endParaRPr lang="en-US" b="0" dirty="0" smtClean="0"/>
          </a:p>
          <a:p>
            <a:pPr marL="0" indent="0">
              <a:buNone/>
            </a:pPr>
            <a:r>
              <a:rPr lang="en-US" b="0" dirty="0" smtClean="0"/>
              <a:t> </a:t>
            </a:r>
            <a:endParaRPr lang="en-US" dirty="0" smtClean="0">
              <a:solidFill>
                <a:schemeClr val="tx1"/>
              </a:solidFill>
            </a:endParaRPr>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81830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a:t>
            </a:r>
            <a:r>
              <a:rPr lang="en-US" sz="1200" dirty="0"/>
              <a:t>Behavior </a:t>
            </a:r>
            <a:r>
              <a:rPr lang="en-US" sz="1200" dirty="0" smtClean="0"/>
              <a:t>Driven Development</a:t>
            </a:r>
            <a:r>
              <a:rPr lang="en-US" dirty="0" smtClean="0"/>
              <a:t/>
            </a:r>
            <a:br>
              <a:rPr lang="en-US" dirty="0" smtClean="0"/>
            </a:br>
            <a:r>
              <a:rPr lang="en-US" dirty="0"/>
              <a:t>Behavior</a:t>
            </a:r>
            <a:r>
              <a:rPr lang="en-US" dirty="0" smtClean="0"/>
              <a:t>-Driven </a:t>
            </a:r>
            <a:r>
              <a:rPr lang="en-US" dirty="0"/>
              <a:t>Development</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r>
              <a:rPr lang="en-US" b="0" dirty="0" smtClean="0"/>
              <a:t>In </a:t>
            </a:r>
            <a:r>
              <a:rPr lang="en-US" b="0" i="1" dirty="0"/>
              <a:t>B</a:t>
            </a:r>
            <a:r>
              <a:rPr lang="en-US" b="0" i="1" dirty="0" smtClean="0"/>
              <a:t>ehavior </a:t>
            </a:r>
            <a:r>
              <a:rPr lang="en-US" b="0" dirty="0" smtClean="0"/>
              <a:t>Driven Development process:</a:t>
            </a:r>
            <a:endParaRPr lang="en-US" b="0" dirty="0"/>
          </a:p>
          <a:p>
            <a:r>
              <a:rPr lang="en-US" b="0" dirty="0"/>
              <a:t>There are basically two key parts of BDD:</a:t>
            </a:r>
          </a:p>
          <a:p>
            <a:pPr>
              <a:buFont typeface="+mj-lt"/>
              <a:buAutoNum type="arabicPeriod"/>
            </a:pPr>
            <a:r>
              <a:rPr lang="en-US" b="0" dirty="0" smtClean="0"/>
              <a:t>Your </a:t>
            </a:r>
            <a:r>
              <a:rPr lang="en-US" b="0" dirty="0"/>
              <a:t>tests must be small and test one thing. Instead of testing the entire </a:t>
            </a:r>
            <a:r>
              <a:rPr lang="en-US" b="0" dirty="0" smtClean="0"/>
              <a:t>application, you </a:t>
            </a:r>
            <a:r>
              <a:rPr lang="en-US" b="0" dirty="0"/>
              <a:t>write </a:t>
            </a:r>
            <a:r>
              <a:rPr lang="en-US" b="0" i="1" dirty="0"/>
              <a:t>many </a:t>
            </a:r>
            <a:r>
              <a:rPr lang="en-US" b="0" dirty="0"/>
              <a:t>small tests. In the calculator example, you would write one test </a:t>
            </a:r>
            <a:r>
              <a:rPr lang="en-US" b="0" dirty="0" smtClean="0"/>
              <a:t>for each </a:t>
            </a:r>
            <a:r>
              <a:rPr lang="en-US" b="0" dirty="0"/>
              <a:t>addition pair: one test for 0 + 0, one test for 1 + 1, one test for –5 + 6, one </a:t>
            </a:r>
            <a:r>
              <a:rPr lang="en-US" b="0" dirty="0" smtClean="0"/>
              <a:t>test for </a:t>
            </a:r>
            <a:r>
              <a:rPr lang="en-US" b="0" dirty="0"/>
              <a:t>6.2 + 1.2, and so on.</a:t>
            </a:r>
          </a:p>
          <a:p>
            <a:pPr>
              <a:buFont typeface="+mj-lt"/>
              <a:buAutoNum type="arabicPeriod"/>
            </a:pPr>
            <a:r>
              <a:rPr lang="en-US" b="0" dirty="0" smtClean="0"/>
              <a:t>Your </a:t>
            </a:r>
            <a:r>
              <a:rPr lang="en-US" b="0" dirty="0"/>
              <a:t>tests should be sentences. In the calculator example, sentences would look </a:t>
            </a:r>
            <a:r>
              <a:rPr lang="en-US" b="0" dirty="0" smtClean="0"/>
              <a:t>like “</a:t>
            </a:r>
            <a:r>
              <a:rPr lang="en-US" b="0" dirty="0"/>
              <a:t>Calculator adds two positive integers.” The testing framework</a:t>
            </a:r>
            <a:endParaRPr lang="en-US" b="0" dirty="0" smtClean="0"/>
          </a:p>
          <a:p>
            <a:pPr marL="0" indent="0">
              <a:buNone/>
            </a:pPr>
            <a:r>
              <a:rPr lang="en-US" b="0" dirty="0" smtClean="0"/>
              <a:t> </a:t>
            </a:r>
            <a:endParaRPr lang="en-US" dirty="0" smtClean="0">
              <a:solidFill>
                <a:schemeClr val="tx1"/>
              </a:solidFill>
            </a:endParaRPr>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3577148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What is Jasmine?</a:t>
            </a:r>
            <a:r>
              <a:rPr lang="en-US" dirty="0" smtClean="0"/>
              <a:t/>
            </a:r>
            <a:br>
              <a:rPr lang="en-US" dirty="0" smtClean="0"/>
            </a:br>
            <a:r>
              <a:rPr lang="en-US" dirty="0" smtClean="0"/>
              <a:t>What is Jasmine?</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r>
              <a:rPr lang="en-US" b="0" dirty="0"/>
              <a:t>Jasmine is a behavior-driven testing framework for JavaScript programming language.</a:t>
            </a:r>
          </a:p>
          <a:p>
            <a:r>
              <a:rPr lang="en-US" b="0" dirty="0"/>
              <a:t>It’s a </a:t>
            </a:r>
            <a:r>
              <a:rPr lang="en-US" b="0" dirty="0" smtClean="0"/>
              <a:t>set </a:t>
            </a:r>
            <a:r>
              <a:rPr lang="en-US" b="0" dirty="0"/>
              <a:t>of tools that you can use to test JavaScript code</a:t>
            </a:r>
            <a:r>
              <a:rPr lang="en-US" b="0" dirty="0" smtClean="0"/>
              <a:t> </a:t>
            </a:r>
          </a:p>
          <a:p>
            <a:r>
              <a:rPr lang="en-US" b="0" dirty="0"/>
              <a:t>It does not </a:t>
            </a:r>
            <a:endParaRPr lang="en-US" b="0" dirty="0" smtClean="0"/>
          </a:p>
          <a:p>
            <a:pPr lvl="1"/>
            <a:r>
              <a:rPr lang="en-US" b="0" dirty="0" smtClean="0"/>
              <a:t>depend </a:t>
            </a:r>
            <a:r>
              <a:rPr lang="en-US" b="0" dirty="0"/>
              <a:t>on any other JavaScript frameworks. </a:t>
            </a:r>
            <a:endParaRPr lang="en-US" b="0" dirty="0" smtClean="0"/>
          </a:p>
          <a:p>
            <a:pPr lvl="1"/>
            <a:r>
              <a:rPr lang="en-US" b="0" dirty="0" smtClean="0"/>
              <a:t>require </a:t>
            </a:r>
            <a:r>
              <a:rPr lang="en-US" b="0" dirty="0"/>
              <a:t>a DOM</a:t>
            </a:r>
            <a:endParaRPr lang="en-US" b="0" dirty="0" smtClean="0"/>
          </a:p>
          <a:p>
            <a:r>
              <a:rPr lang="en-US" b="0" dirty="0"/>
              <a:t>it has a clean, obvious syntax so that you can easily write tests. </a:t>
            </a:r>
            <a:endParaRPr lang="en-US" dirty="0" smtClean="0">
              <a:solidFill>
                <a:schemeClr val="tx1"/>
              </a:solidFill>
            </a:endParaRPr>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1687506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a:t>
            </a:r>
            <a:r>
              <a:rPr lang="en-US" sz="1200" dirty="0"/>
              <a:t>Behavior </a:t>
            </a:r>
            <a:r>
              <a:rPr lang="en-US" sz="1200" dirty="0" smtClean="0"/>
              <a:t>Driven Development</a:t>
            </a:r>
            <a:r>
              <a:rPr lang="en-US" dirty="0" smtClean="0"/>
              <a:t/>
            </a:r>
            <a:br>
              <a:rPr lang="en-US" dirty="0" smtClean="0"/>
            </a:br>
            <a:r>
              <a:rPr lang="en-US" dirty="0"/>
              <a:t>Getting Set Up with Jasmine</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r>
              <a:rPr lang="en-US" b="0" dirty="0" smtClean="0"/>
              <a:t>Download latest </a:t>
            </a:r>
            <a:r>
              <a:rPr lang="en-US" b="0" dirty="0"/>
              <a:t>standalone release of </a:t>
            </a:r>
            <a:r>
              <a:rPr lang="en-US" b="0" dirty="0" smtClean="0"/>
              <a:t>Jasmine: </a:t>
            </a:r>
            <a:r>
              <a:rPr lang="en-US" b="0" dirty="0" smtClean="0">
                <a:hlinkClick r:id="rId3"/>
              </a:rPr>
              <a:t>https</a:t>
            </a:r>
            <a:r>
              <a:rPr lang="en-US" b="0" dirty="0">
                <a:hlinkClick r:id="rId3"/>
              </a:rPr>
              <a:t>://</a:t>
            </a:r>
            <a:r>
              <a:rPr lang="en-US" b="0" dirty="0" smtClean="0">
                <a:hlinkClick r:id="rId3"/>
              </a:rPr>
              <a:t>github.com/jasmine/jasmine/releases</a:t>
            </a:r>
            <a:r>
              <a:rPr lang="en-US" b="0" dirty="0" smtClean="0"/>
              <a:t> </a:t>
            </a:r>
          </a:p>
          <a:p>
            <a:r>
              <a:rPr lang="en-US" b="0" dirty="0" smtClean="0"/>
              <a:t>Unzip it</a:t>
            </a:r>
          </a:p>
          <a:p>
            <a:r>
              <a:rPr lang="en-US" b="0" dirty="0" smtClean="0"/>
              <a:t>Open </a:t>
            </a:r>
            <a:r>
              <a:rPr lang="en-US" b="0" i="1" dirty="0"/>
              <a:t>SpecRunner.html </a:t>
            </a:r>
            <a:r>
              <a:rPr lang="en-US" b="0" dirty="0"/>
              <a:t>in a web </a:t>
            </a:r>
            <a:r>
              <a:rPr lang="en-US" b="0" dirty="0" smtClean="0"/>
              <a:t>browser</a:t>
            </a:r>
          </a:p>
          <a:p>
            <a:r>
              <a:rPr lang="en-US" b="0" dirty="0"/>
              <a:t>This file has run some example tests on some example code</a:t>
            </a:r>
            <a:r>
              <a:rPr lang="en-US" b="0" dirty="0" smtClean="0"/>
              <a:t>.</a:t>
            </a:r>
          </a:p>
          <a:p>
            <a:r>
              <a:rPr lang="en-US" b="0" dirty="0"/>
              <a:t>It’s testing a Player </a:t>
            </a:r>
            <a:r>
              <a:rPr lang="en-US" b="0" dirty="0" smtClean="0"/>
              <a:t>and a Song</a:t>
            </a:r>
            <a:endParaRPr lang="en-US" b="0" dirty="0"/>
          </a:p>
          <a:p>
            <a:r>
              <a:rPr lang="en-US" b="0" i="1" dirty="0" err="1"/>
              <a:t>s</a:t>
            </a:r>
            <a:r>
              <a:rPr lang="en-US" b="0" i="1" dirty="0" err="1" smtClean="0"/>
              <a:t>rc</a:t>
            </a:r>
            <a:r>
              <a:rPr lang="en-US" b="0" dirty="0" smtClean="0"/>
              <a:t> folder will have files to be tested</a:t>
            </a:r>
          </a:p>
          <a:p>
            <a:r>
              <a:rPr lang="en-US" b="0" i="1" dirty="0" smtClean="0"/>
              <a:t>spec</a:t>
            </a:r>
            <a:r>
              <a:rPr lang="en-US" b="0" dirty="0" smtClean="0"/>
              <a:t> folder will have file with test cases</a:t>
            </a:r>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1687506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a:t>
            </a:r>
            <a:r>
              <a:rPr lang="en-US" sz="1200" dirty="0"/>
              <a:t>Behavior </a:t>
            </a:r>
            <a:r>
              <a:rPr lang="en-US" sz="1200" dirty="0" smtClean="0"/>
              <a:t>Driven Development</a:t>
            </a:r>
            <a:r>
              <a:rPr lang="en-US" dirty="0" smtClean="0"/>
              <a:t/>
            </a:r>
            <a:br>
              <a:rPr lang="en-US" dirty="0" smtClean="0"/>
            </a:br>
            <a:r>
              <a:rPr lang="en-US" dirty="0" smtClean="0"/>
              <a:t>Example</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r>
              <a:rPr lang="en-US" b="0" dirty="0" smtClean="0"/>
              <a:t>Example:</a:t>
            </a:r>
          </a:p>
          <a:p>
            <a:pPr marL="0" indent="0">
              <a:buNone/>
            </a:pPr>
            <a:r>
              <a:rPr lang="en-US" b="0" dirty="0"/>
              <a:t>function </a:t>
            </a:r>
            <a:r>
              <a:rPr lang="en-US" b="0" dirty="0" err="1"/>
              <a:t>helloWorld</a:t>
            </a:r>
            <a:r>
              <a:rPr lang="en-US" b="0" dirty="0"/>
              <a:t>() {</a:t>
            </a:r>
          </a:p>
          <a:p>
            <a:pPr marL="0" indent="0">
              <a:buNone/>
            </a:pPr>
            <a:r>
              <a:rPr lang="en-US" b="0" dirty="0"/>
              <a:t>return "Hello world!";</a:t>
            </a:r>
          </a:p>
          <a:p>
            <a:pPr marL="0" indent="0">
              <a:buNone/>
            </a:pPr>
            <a:r>
              <a:rPr lang="en-US" b="0" dirty="0" smtClean="0"/>
              <a:t>}</a:t>
            </a:r>
          </a:p>
          <a:p>
            <a:r>
              <a:rPr lang="en-US" b="0" dirty="0" smtClean="0"/>
              <a:t>save </a:t>
            </a:r>
            <a:r>
              <a:rPr lang="en-US" b="0" dirty="0"/>
              <a:t>this in the </a:t>
            </a:r>
            <a:r>
              <a:rPr lang="en-US" b="0" i="1" dirty="0" err="1"/>
              <a:t>src</a:t>
            </a:r>
            <a:r>
              <a:rPr lang="en-US" b="0" i="1" dirty="0"/>
              <a:t> </a:t>
            </a:r>
            <a:r>
              <a:rPr lang="en-US" b="0" dirty="0" smtClean="0"/>
              <a:t>directory </a:t>
            </a:r>
            <a:r>
              <a:rPr lang="en-US" b="0" dirty="0"/>
              <a:t>as </a:t>
            </a:r>
            <a:r>
              <a:rPr lang="en-US" b="0" i="1" dirty="0" smtClean="0"/>
              <a:t>hello.js</a:t>
            </a:r>
          </a:p>
          <a:p>
            <a:r>
              <a:rPr lang="en-US" b="0" dirty="0"/>
              <a:t>Open up your </a:t>
            </a:r>
            <a:r>
              <a:rPr lang="en-US" b="0" i="1" dirty="0" smtClean="0"/>
              <a:t>SpecRunner.html </a:t>
            </a:r>
            <a:r>
              <a:rPr lang="en-US" b="0" dirty="0" smtClean="0"/>
              <a:t>file </a:t>
            </a:r>
            <a:r>
              <a:rPr lang="en-US" b="0" dirty="0"/>
              <a:t>to include </a:t>
            </a:r>
            <a:r>
              <a:rPr lang="en-US" b="0" dirty="0" smtClean="0"/>
              <a:t>following code:</a:t>
            </a:r>
            <a:endParaRPr lang="en-US" b="0" dirty="0"/>
          </a:p>
          <a:p>
            <a:pPr marL="0" indent="0">
              <a:buNone/>
            </a:pPr>
            <a:r>
              <a:rPr lang="en-US" b="0" dirty="0"/>
              <a:t>&lt;!-- put this code somewhere in the &lt;head&gt;... --&gt;</a:t>
            </a:r>
          </a:p>
          <a:p>
            <a:pPr marL="0" indent="0">
              <a:buNone/>
            </a:pPr>
            <a:r>
              <a:rPr lang="en-US" b="0" dirty="0"/>
              <a:t>&lt;script type="text/</a:t>
            </a:r>
            <a:r>
              <a:rPr lang="en-US" b="0" dirty="0" err="1"/>
              <a:t>javascript</a:t>
            </a:r>
            <a:r>
              <a:rPr lang="en-US" b="0" dirty="0"/>
              <a:t>" </a:t>
            </a:r>
            <a:r>
              <a:rPr lang="en-US" b="0" dirty="0" err="1"/>
              <a:t>src</a:t>
            </a:r>
            <a:r>
              <a:rPr lang="en-US" b="0" dirty="0"/>
              <a:t>="</a:t>
            </a:r>
            <a:r>
              <a:rPr lang="en-US" b="0" dirty="0" err="1"/>
              <a:t>src</a:t>
            </a:r>
            <a:r>
              <a:rPr lang="en-US" b="0" dirty="0"/>
              <a:t>/hello.js"&gt;&lt;/script</a:t>
            </a:r>
            <a:r>
              <a:rPr lang="en-US" b="0" dirty="0" smtClean="0"/>
              <a:t>&gt;</a:t>
            </a:r>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
        <p:nvSpPr>
          <p:cNvPr id="3" name="Rounded Rectangular Callout 2"/>
          <p:cNvSpPr/>
          <p:nvPr/>
        </p:nvSpPr>
        <p:spPr>
          <a:xfrm>
            <a:off x="5656521" y="1031358"/>
            <a:ext cx="1382232" cy="612648"/>
          </a:xfrm>
          <a:prstGeom prst="wedgeRoundRectCallout">
            <a:avLst>
              <a:gd name="adj1" fmla="val -260815"/>
              <a:gd name="adj2" fmla="val 694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a:t>
            </a:r>
            <a:r>
              <a:rPr lang="en-US" dirty="0" smtClean="0"/>
              <a:t>to test</a:t>
            </a:r>
            <a:endParaRPr lang="en-US" dirty="0"/>
          </a:p>
        </p:txBody>
      </p:sp>
    </p:spTree>
    <p:extLst>
      <p:ext uri="{BB962C8B-B14F-4D97-AF65-F5344CB8AC3E}">
        <p14:creationId xmlns:p14="http://schemas.microsoft.com/office/powerpoint/2010/main" val="212881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a:t>
            </a:r>
            <a:r>
              <a:rPr lang="en-US" sz="1200" dirty="0"/>
              <a:t>Behavior </a:t>
            </a:r>
            <a:r>
              <a:rPr lang="en-US" sz="1200" dirty="0" smtClean="0"/>
              <a:t>Driven Development</a:t>
            </a:r>
            <a:r>
              <a:rPr lang="en-US" dirty="0" smtClean="0"/>
              <a:t/>
            </a:r>
            <a:br>
              <a:rPr lang="en-US" dirty="0" smtClean="0"/>
            </a:br>
            <a:r>
              <a:rPr lang="en-US" dirty="0"/>
              <a:t>describe, it, and expect</a:t>
            </a:r>
            <a:endParaRPr lang="en-US" sz="2400" dirty="0"/>
          </a:p>
        </p:txBody>
      </p:sp>
      <p:sp>
        <p:nvSpPr>
          <p:cNvPr id="6" name="Content Placeholder 5"/>
          <p:cNvSpPr>
            <a:spLocks noGrp="1"/>
          </p:cNvSpPr>
          <p:nvPr>
            <p:ph idx="1"/>
          </p:nvPr>
        </p:nvSpPr>
        <p:spPr>
          <a:xfrm>
            <a:off x="442685" y="1027645"/>
            <a:ext cx="8229600" cy="5384800"/>
          </a:xfrm>
        </p:spPr>
        <p:txBody>
          <a:bodyPr>
            <a:normAutofit/>
          </a:bodyPr>
          <a:lstStyle/>
          <a:p>
            <a:r>
              <a:rPr lang="en-US" b="0" dirty="0" smtClean="0"/>
              <a:t>Create a file that with following code:</a:t>
            </a:r>
          </a:p>
          <a:p>
            <a:endParaRPr lang="en-US" b="0" dirty="0" smtClean="0"/>
          </a:p>
          <a:p>
            <a:pPr marL="0" indent="0">
              <a:buNone/>
            </a:pPr>
            <a:r>
              <a:rPr lang="en-US" b="0" dirty="0" smtClean="0"/>
              <a:t>describe("Hello world", function() {</a:t>
            </a:r>
          </a:p>
          <a:p>
            <a:pPr marL="0" indent="0">
              <a:buNone/>
            </a:pPr>
            <a:r>
              <a:rPr lang="en-US" b="0" dirty="0" smtClean="0"/>
              <a:t>   it("says hello", function() {</a:t>
            </a:r>
          </a:p>
          <a:p>
            <a:pPr marL="0" indent="0">
              <a:buNone/>
            </a:pPr>
            <a:r>
              <a:rPr lang="en-US" b="0" dirty="0" smtClean="0"/>
              <a:t>	expect(</a:t>
            </a:r>
            <a:r>
              <a:rPr lang="en-US" b="0" dirty="0" err="1" smtClean="0"/>
              <a:t>helloWorld</a:t>
            </a:r>
            <a:r>
              <a:rPr lang="en-US" b="0" dirty="0" smtClean="0"/>
              <a:t>()).</a:t>
            </a:r>
            <a:r>
              <a:rPr lang="en-US" b="0" dirty="0" err="1" smtClean="0"/>
              <a:t>toEqual</a:t>
            </a:r>
            <a:r>
              <a:rPr lang="en-US" b="0" dirty="0" smtClean="0"/>
              <a:t>("Hello world!");</a:t>
            </a:r>
          </a:p>
          <a:p>
            <a:pPr marL="0" indent="0">
              <a:buNone/>
            </a:pPr>
            <a:r>
              <a:rPr lang="en-US" b="0" dirty="0" smtClean="0"/>
              <a:t>	});</a:t>
            </a:r>
          </a:p>
          <a:p>
            <a:pPr marL="0" indent="0">
              <a:buNone/>
            </a:pPr>
            <a:r>
              <a:rPr lang="en-US" b="0" dirty="0" smtClean="0"/>
              <a:t>});</a:t>
            </a:r>
          </a:p>
        </p:txBody>
      </p:sp>
      <p:sp>
        <p:nvSpPr>
          <p:cNvPr id="2" name="Footer Placeholder 1"/>
          <p:cNvSpPr>
            <a:spLocks noGrp="1"/>
          </p:cNvSpPr>
          <p:nvPr>
            <p:ph type="ftr" sz="quarter" idx="4294967295"/>
          </p:nvPr>
        </p:nvSpPr>
        <p:spPr>
          <a:xfrm>
            <a:off x="3124200" y="6356350"/>
            <a:ext cx="2895600" cy="365125"/>
          </a:xfrm>
          <a:prstGeom prst="rect">
            <a:avLst/>
          </a:prstGeom>
        </p:spPr>
        <p:txBody>
          <a:bodyPr/>
          <a:lstStyle/>
          <a:p>
            <a:endParaRPr lang="en-US" dirty="0"/>
          </a:p>
        </p:txBody>
      </p:sp>
      <p:sp>
        <p:nvSpPr>
          <p:cNvPr id="3" name="Rounded Rectangular Callout 2"/>
          <p:cNvSpPr/>
          <p:nvPr/>
        </p:nvSpPr>
        <p:spPr>
          <a:xfrm>
            <a:off x="5624624" y="729074"/>
            <a:ext cx="2094614" cy="759484"/>
          </a:xfrm>
          <a:prstGeom prst="wedgeRoundRectCallout">
            <a:avLst>
              <a:gd name="adj1" fmla="val -217320"/>
              <a:gd name="adj2" fmla="val 83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Suite named “Hello World”</a:t>
            </a:r>
            <a:endParaRPr lang="en-US" dirty="0"/>
          </a:p>
        </p:txBody>
      </p:sp>
    </p:spTree>
    <p:extLst>
      <p:ext uri="{BB962C8B-B14F-4D97-AF65-F5344CB8AC3E}">
        <p14:creationId xmlns:p14="http://schemas.microsoft.com/office/powerpoint/2010/main" val="5919194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Level xmlns="2792f03d-d3b8-434f-88d1-32c1c69d1f7a">Generic</Level>
    <Category xmlns="2792f03d-d3b8-434f-88d1-32c1c69d1f7a">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90EFB8-21AB-420A-BDC4-1F399EAB0E4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5595</TotalTime>
  <Words>1050</Words>
  <Application>Microsoft Office PowerPoint</Application>
  <PresentationFormat>On-screen Show (4:3)</PresentationFormat>
  <Paragraphs>172</Paragraphs>
  <Slides>17</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Candara</vt:lpstr>
      <vt:lpstr>Helvetica Light</vt:lpstr>
      <vt:lpstr>ＭＳ Ｐゴシック</vt:lpstr>
      <vt:lpstr>Wingdings</vt:lpstr>
      <vt:lpstr>1_Office Theme</vt:lpstr>
      <vt:lpstr>2_Corporate Presentation Template (4x3 - Normal)</vt:lpstr>
      <vt:lpstr>think-cell Slide</vt:lpstr>
      <vt:lpstr>Javascript testing with Jasmine</vt:lpstr>
      <vt:lpstr>Lesson Objectives</vt:lpstr>
      <vt:lpstr>1.1: Testing Fundamentals Testing fundamentals</vt:lpstr>
      <vt:lpstr>1.2: Test Driven Development Test-Driven Development</vt:lpstr>
      <vt:lpstr>1.2: Behavior Driven Development Behavior-Driven Development</vt:lpstr>
      <vt:lpstr>1.3: What is Jasmine? What is Jasmine?</vt:lpstr>
      <vt:lpstr>1.2: Behavior Driven Development Getting Set Up with Jasmine</vt:lpstr>
      <vt:lpstr>1.2: Behavior Driven Development Example</vt:lpstr>
      <vt:lpstr>1.2: Behavior Driven Development describe, it, and expect</vt:lpstr>
      <vt:lpstr>1.2: Behavior Driven Development Suite</vt:lpstr>
      <vt:lpstr>1.2: Behavior Driven Development Output</vt:lpstr>
      <vt:lpstr>Demo</vt:lpstr>
      <vt:lpstr>1.3: Matcher Matcher</vt:lpstr>
      <vt:lpstr>1.5: Test Components  Test Components</vt:lpstr>
      <vt:lpstr>1.5: Test Components Test Components</vt:lpstr>
      <vt:lpstr>1.5: Test Components Test Components</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Introduction</dc:title>
  <dc:subject>AngularJS</dc:subject>
  <dc:creator>Karthik Muthukrishnan</dc:creator>
  <dc:description>Angular JS created by Karthik M (714709)</dc:description>
  <cp:lastModifiedBy>Vikash, Rahul</cp:lastModifiedBy>
  <cp:revision>429</cp:revision>
  <dcterms:created xsi:type="dcterms:W3CDTF">2012-05-18T02:59:15Z</dcterms:created>
  <dcterms:modified xsi:type="dcterms:W3CDTF">2017-07-11T12:26:40Z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