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15" autoAdjust="0"/>
  </p:normalViewPr>
  <p:slideViewPr>
    <p:cSldViewPr>
      <p:cViewPr>
        <p:scale>
          <a:sx n="50" d="100"/>
          <a:sy n="50" d="100"/>
        </p:scale>
        <p:origin x="-1944" y="-540"/>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6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61DB7B93-E1D1-41A7-B286-5B7436B291C2}" type="datetimeFigureOut">
              <a:rPr lang="en-US" smtClean="0"/>
              <a:pPr/>
              <a:t>7/14/2016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41046FDA-6D1A-456C-B8A1-8371E48B7136}" type="slidenum">
              <a:rPr lang="en-IN" smtClean="0"/>
              <a:pPr/>
              <a:t>‹#›</a:t>
            </a:fld>
            <a:endParaRPr lang="en-IN"/>
          </a:p>
        </p:txBody>
      </p:sp>
    </p:spTree>
    <p:extLst>
      <p:ext uri="{BB962C8B-B14F-4D97-AF65-F5344CB8AC3E}">
        <p14:creationId xmlns:p14="http://schemas.microsoft.com/office/powerpoint/2010/main" val="22638698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738" y="582613"/>
            <a:ext cx="3725878"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085840" y="3670176"/>
            <a:ext cx="3714776" cy="3429024"/>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57146"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Some </a:t>
            </a:r>
            <a:r>
              <a:rPr lang="en-US" sz="1000" b="0" dirty="0">
                <a:latin typeface="Arial" panose="020B0604020202020204" pitchFamily="34" charset="0"/>
                <a:cs typeface="Arial" panose="020B0604020202020204" pitchFamily="34" charset="0"/>
              </a:rPr>
              <a:t>More Concepts in OOP</a:t>
            </a:r>
          </a:p>
          <a:p>
            <a:pPr fontAlgn="auto">
              <a:spcBef>
                <a:spcPts val="0"/>
              </a:spcBef>
              <a:spcAft>
                <a:spcPts val="0"/>
              </a:spcAft>
              <a:defRPr/>
            </a:pPr>
            <a:r>
              <a:rPr lang="en-US" sz="1000" b="0" dirty="0">
                <a:latin typeface="Arial" panose="020B0604020202020204" pitchFamily="34" charset="0"/>
                <a:cs typeface="Arial" panose="020B0604020202020204" pitchFamily="34" charset="0"/>
              </a:rPr>
              <a:t>		</a:t>
            </a:r>
          </a:p>
        </p:txBody>
      </p:sp>
      <p:sp>
        <p:nvSpPr>
          <p:cNvPr id="10" name="Rectangle 14"/>
          <p:cNvSpPr>
            <a:spLocks noChangeArrowheads="1"/>
          </p:cNvSpPr>
          <p:nvPr/>
        </p:nvSpPr>
        <p:spPr bwMode="auto">
          <a:xfrm>
            <a:off x="2776539" y="7315224"/>
            <a:ext cx="2025650" cy="271144"/>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04-</a:t>
            </a:r>
            <a:fld id="{971E33A9-70C4-4BCB-A0FE-5194328818F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86408" y="392669"/>
            <a:ext cx="0" cy="70581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2062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Packages:</a:t>
            </a:r>
          </a:p>
          <a:p>
            <a:r>
              <a:rPr lang="en-US" dirty="0" smtClean="0"/>
              <a:t>Large complex software systems contain hundreds of classes and interfaces. Managing these classes is a challenging issue. Maintenance becomes  easier by placing these model elements (classes and the interfaces) into logical groups called packages.</a:t>
            </a:r>
          </a:p>
          <a:p>
            <a:r>
              <a:rPr lang="en-US" dirty="0" smtClean="0"/>
              <a:t>Classes having same name can belong to different packages. To access them, the class needs to be qualified with the corresponding package name. </a:t>
            </a:r>
          </a:p>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19138"/>
            <a:ext cx="3884612" cy="2914650"/>
          </a:xfrm>
        </p:spPr>
      </p:sp>
      <p:sp>
        <p:nvSpPr>
          <p:cNvPr id="3" name="Notes Placeholder 2"/>
          <p:cNvSpPr>
            <a:spLocks noGrp="1"/>
          </p:cNvSpPr>
          <p:nvPr>
            <p:ph type="body" idx="1"/>
          </p:nvPr>
        </p:nvSpPr>
        <p:spPr/>
        <p:txBody>
          <a:bodyPr>
            <a:normAutofit/>
          </a:bodyPr>
          <a:lstStyle/>
          <a:p>
            <a:endParaRPr lang="en-IN" dirty="0"/>
          </a:p>
        </p:txBody>
      </p:sp>
      <p:sp>
        <p:nvSpPr>
          <p:cNvPr id="4" name="TextBox 3"/>
          <p:cNvSpPr txBox="1"/>
          <p:nvPr/>
        </p:nvSpPr>
        <p:spPr>
          <a:xfrm>
            <a:off x="138336" y="718519"/>
            <a:ext cx="688415" cy="1815882"/>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a:t>
            </a:r>
          </a:p>
          <a:p>
            <a:r>
              <a:rPr lang="en-US" sz="800" dirty="0" smtClean="0">
                <a:latin typeface="Candara" panose="020E0502030303020204" pitchFamily="34" charset="0"/>
              </a:rPr>
              <a:t>Option 2,3,4</a:t>
            </a:r>
          </a:p>
          <a:p>
            <a:endParaRPr lang="en-US" sz="800" dirty="0">
              <a:latin typeface="Candara" panose="020E0502030303020204" pitchFamily="34" charset="0"/>
            </a:endParaRPr>
          </a:p>
          <a:p>
            <a:r>
              <a:rPr lang="en-US" sz="800" dirty="0">
                <a:latin typeface="Candara" panose="020E0502030303020204" pitchFamily="34" charset="0"/>
              </a:rPr>
              <a:t>Question 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 Package</a:t>
            </a:r>
            <a:endParaRPr lang="en-US" sz="800" dirty="0">
              <a:latin typeface="Candara" panose="020E0502030303020204" pitchFamily="34" charset="0"/>
            </a:endParaRPr>
          </a:p>
          <a:p>
            <a:endParaRPr lang="en-US" sz="800" dirty="0">
              <a:latin typeface="Candara" panose="020E0502030303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Clues. 11 rows (1-11) , 15 Cols (1-15), (</a:t>
            </a:r>
            <a:r>
              <a:rPr lang="en-US" dirty="0" err="1" smtClean="0"/>
              <a:t>Row,Col</a:t>
            </a:r>
            <a:r>
              <a:rPr lang="en-US" dirty="0" smtClean="0"/>
              <a:t>) Combination</a:t>
            </a:r>
          </a:p>
          <a:p>
            <a:endParaRPr lang="en-US" dirty="0" smtClean="0"/>
          </a:p>
          <a:p>
            <a:r>
              <a:rPr lang="en-US" dirty="0" smtClean="0"/>
              <a:t>Across:</a:t>
            </a:r>
          </a:p>
          <a:p>
            <a:r>
              <a:rPr lang="en-US" dirty="0" smtClean="0"/>
              <a:t>2-5 : Packages are logical grouping of ____ and interface (5)</a:t>
            </a:r>
          </a:p>
          <a:p>
            <a:r>
              <a:rPr lang="en-US" dirty="0" smtClean="0"/>
              <a:t>3-4: Interfaces formalize this (12)</a:t>
            </a:r>
          </a:p>
          <a:p>
            <a:r>
              <a:rPr lang="en-US" dirty="0" smtClean="0"/>
              <a:t>6-1: ______ Members have no implementations (8)</a:t>
            </a:r>
          </a:p>
          <a:p>
            <a:endParaRPr lang="en-US" dirty="0" smtClean="0"/>
          </a:p>
          <a:p>
            <a:r>
              <a:rPr lang="en-US" dirty="0" smtClean="0"/>
              <a:t>Below:</a:t>
            </a:r>
          </a:p>
          <a:p>
            <a:r>
              <a:rPr lang="en-US" dirty="0" smtClean="0"/>
              <a:t>1-11 : Derived class must _____ all abstract methods or declare itself abstract (9)</a:t>
            </a:r>
          </a:p>
          <a:p>
            <a:r>
              <a:rPr lang="en-US" dirty="0" smtClean="0"/>
              <a:t>3-13: Collection of operations that are used to specify a service of a class or a component (9)</a:t>
            </a:r>
          </a:p>
          <a:p>
            <a:r>
              <a:rPr lang="en-US" dirty="0" smtClean="0"/>
              <a:t>2-5: “Opposite” of abstract: Classes from which instances can be instantiated (8)</a:t>
            </a:r>
          </a:p>
          <a:p>
            <a:r>
              <a:rPr lang="en-US" dirty="0" smtClean="0"/>
              <a:t>5-1: These help in clubbing together related classes and interfaces (7)</a:t>
            </a:r>
          </a:p>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Autofit/>
          </a:bodyPr>
          <a:lstStyle/>
          <a:p>
            <a:r>
              <a:rPr lang="en-US" dirty="0" smtClean="0"/>
              <a:t>Getting into Details – Static Members:</a:t>
            </a:r>
          </a:p>
          <a:p>
            <a:endParaRPr lang="en-US" dirty="0" smtClean="0"/>
          </a:p>
          <a:p>
            <a:r>
              <a:rPr lang="en-US" dirty="0" smtClean="0"/>
              <a:t>When an object is instantiated against a given class, memory is set aside for storing each of the attributes defined for the class. So each object will have its own copy of the data. </a:t>
            </a:r>
          </a:p>
          <a:p>
            <a:r>
              <a:rPr lang="en-US" dirty="0" smtClean="0"/>
              <a:t>For example: If you were to create three instances of Savings Account, then each Savings Account object maintains a copy of the Balance field assuming Balance is an attribute of the Account Class. What about something like Rate of Interest on the savings account or Minimum balance to be maintained in the account? These values must be the same for all objects of the Account Class since the Bank will have same business rules for all accounts. In such cases, it is not necessary for all objects to store their own copy of this data; </a:t>
            </a:r>
            <a:r>
              <a:rPr lang="en-US" dirty="0" err="1" smtClean="0"/>
              <a:t>infact</a:t>
            </a:r>
            <a:r>
              <a:rPr lang="en-US" dirty="0" smtClean="0"/>
              <a:t> it could lead to maintenance issues! </a:t>
            </a:r>
          </a:p>
          <a:p>
            <a:endParaRPr lang="en-US" dirty="0" smtClean="0"/>
          </a:p>
          <a:p>
            <a:r>
              <a:rPr lang="en-US" dirty="0" smtClean="0"/>
              <a:t>Here we need a mechanism whereby data stored once can be shared by all objects of a given class. Static or Class Variables provide this mechanism. Static data is allocated once and shared among all object instances of the same type. So as in the example above, Rate of Interest need not be shared within objects, it can be a static data member which is available for all Savings Account Objects.</a:t>
            </a:r>
            <a:br>
              <a:rPr lang="en-US" dirty="0" smtClean="0"/>
            </a:br>
            <a:endParaRPr lang="en-US" dirty="0" smtClean="0"/>
          </a:p>
          <a:p>
            <a:endParaRPr lang="en-IN"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Getting into Details – Static Members:</a:t>
            </a:r>
          </a:p>
          <a:p>
            <a:r>
              <a:rPr lang="en-US" dirty="0" smtClean="0"/>
              <a:t>Static member functions are operations defined within the scope of a class. However, they can be invoked without using an instance. This means that a static function is not invoked on an “object”. However, it is instead invoked on a “class”.</a:t>
            </a:r>
          </a:p>
          <a:p>
            <a:r>
              <a:rPr lang="en-US" dirty="0" smtClean="0"/>
              <a:t>A static member function has access to the private data of a class. It can access “static member variables”, or given a pointer or reference to an object of the class as an argument it can access the “private instance variables” of any object passed as an argument.</a:t>
            </a:r>
          </a:p>
          <a:p>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are special type of base classes. In addition to normal class members, they have abstract class members. These abstract class members are methods that are declared without an implementation. All classes derived directly from abstract classes must implement all of these abstract methods.</a:t>
            </a:r>
          </a:p>
          <a:p>
            <a:r>
              <a:rPr lang="en-US" dirty="0" smtClean="0"/>
              <a:t>Abstract classes can never be instantiated, since the members have no implementations.</a:t>
            </a:r>
          </a:p>
          <a:p>
            <a:r>
              <a:rPr lang="en-US" dirty="0" smtClean="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sit toward the top of a class hierarchy. They establish structure and meaning to code. They make frameworks easier to build. This is possible because abstract classes have information and behavior common to all derived classes in a framework. The aspects that are specific to different derived classes can be left open for implementation in the derived classes.</a:t>
            </a:r>
            <a:br>
              <a:rPr lang="en-US" dirty="0" smtClean="0"/>
            </a:br>
            <a:r>
              <a:rPr lang="en-US" dirty="0" smtClean="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a:t>
            </a:r>
          </a:p>
          <a:p>
            <a:r>
              <a:rPr lang="en-US" dirty="0" smtClean="0"/>
              <a:t>Interfaces only specify operations, not implementation of the operations. In that sense, they are like a contract specification, and to fulfill the contract, the corresponding class needs to provide implementations for all operations specified within interface.</a:t>
            </a:r>
          </a:p>
          <a:p>
            <a:r>
              <a:rPr lang="en-US" dirty="0" smtClean="0"/>
              <a:t>Polymorphism and interfaces go hand-in-hand. Interfaces formalize polymorphism. If two objects use same methods, to achieve different, but more or less similar results, then they are polymorphic in nature.</a:t>
            </a:r>
            <a:br>
              <a:rPr lang="en-US" dirty="0" smtClean="0"/>
            </a:br>
            <a:r>
              <a:rPr lang="en-US" dirty="0" smtClean="0"/>
              <a:t>Plug and Play architecture – allowing for easy maintainability and extensibility – are benefits of using interfaces.</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 versus Abstract Class:</a:t>
            </a:r>
          </a:p>
          <a:p>
            <a:r>
              <a:rPr lang="en-US" dirty="0" smtClean="0"/>
              <a:t>Abstract classes allow you to partially implement your class, whereas Interfaces contain no implementation for any members.</a:t>
            </a:r>
          </a:p>
          <a:p>
            <a:r>
              <a:rPr lang="en-US" dirty="0" smtClean="0"/>
              <a:t>Interfaces are used to define the peripheral abilities of a class. An Abstract Class defines the core identity of a class and there it is used for objects of the same type. </a:t>
            </a:r>
          </a:p>
          <a:p>
            <a:r>
              <a:rPr lang="en-US" dirty="0" smtClean="0"/>
              <a:t>If we add a new method to an Interface, then we have to track down all the implementations of the interface and define implementation for the new method. If we add a new method to an abstract class then we have the option of providing default implementation and therefore all the existing code might work properly. </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6569334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491281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950338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65854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24532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9274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757084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24113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49990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471222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227262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77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67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9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57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89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6842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572366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rmAutofit/>
          </a:bodyPr>
          <a:lstStyle/>
          <a:p>
            <a:pPr algn="l"/>
            <a:r>
              <a:rPr lang="en-US" sz="2400" b="0" dirty="0"/>
              <a:t>Lesson 04: </a:t>
            </a:r>
            <a:r>
              <a:rPr lang="en-IN" sz="2400" b="0" dirty="0" smtClean="0"/>
              <a:t>Some More Concepts in OOP</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4.4: Packages</a:t>
            </a:r>
            <a:r>
              <a:rPr lang="en-IN" dirty="0" smtClean="0"/>
              <a:t/>
            </a:r>
            <a:br>
              <a:rPr lang="en-IN" dirty="0" smtClean="0"/>
            </a:br>
            <a:r>
              <a:rPr lang="en-IN" dirty="0" smtClean="0"/>
              <a:t>Concept of Packages</a:t>
            </a:r>
            <a:endParaRPr lang="en-IN" dirty="0"/>
          </a:p>
        </p:txBody>
      </p:sp>
      <p:sp>
        <p:nvSpPr>
          <p:cNvPr id="3" name="Content Placeholder 2"/>
          <p:cNvSpPr>
            <a:spLocks noGrp="1"/>
          </p:cNvSpPr>
          <p:nvPr>
            <p:ph idx="1"/>
          </p:nvPr>
        </p:nvSpPr>
        <p:spPr/>
        <p:txBody>
          <a:bodyPr/>
          <a:lstStyle/>
          <a:p>
            <a:pPr marL="347663" indent="-347663"/>
            <a:r>
              <a:rPr lang="en-US" dirty="0" smtClean="0"/>
              <a:t>A package is a logical grouping unit of related classes and interfaces.</a:t>
            </a:r>
          </a:p>
          <a:p>
            <a:pPr lvl="1"/>
            <a:r>
              <a:rPr lang="en-US" dirty="0" smtClean="0"/>
              <a:t>Unique identifiers for classes and interfaces are needed in same package.</a:t>
            </a:r>
          </a:p>
          <a:p>
            <a:pPr lvl="1"/>
            <a:r>
              <a:rPr lang="en-US" dirty="0" smtClean="0"/>
              <a:t>A package maps to directory structure for application development.</a:t>
            </a:r>
          </a:p>
          <a:p>
            <a:pPr marL="347663" indent="-347663"/>
            <a:r>
              <a:rPr lang="en-US" dirty="0" smtClean="0"/>
              <a:t>Why Packages?</a:t>
            </a:r>
          </a:p>
          <a:p>
            <a:pPr lvl="1"/>
            <a:r>
              <a:rPr lang="en-US" dirty="0" smtClean="0"/>
              <a:t>It facilitates maintenance of large systems by partitioning the set of classes into </a:t>
            </a:r>
            <a:r>
              <a:rPr lang="en-US" b="1" dirty="0" smtClean="0"/>
              <a:t>manageable chunks</a:t>
            </a:r>
            <a:r>
              <a:rPr lang="en-US" dirty="0" smtClean="0"/>
              <a:t>.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4.4: Packages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Consolidated Exercise</a:t>
            </a:r>
          </a:p>
          <a:p>
            <a:pPr lvl="1"/>
            <a:r>
              <a:rPr lang="en-US" dirty="0" smtClean="0"/>
              <a:t>Lab 5.1</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 </a:t>
            </a:r>
          </a:p>
          <a:p>
            <a:pPr lvl="1"/>
            <a:r>
              <a:rPr lang="en-US" dirty="0" smtClean="0"/>
              <a:t>Static Members allow sharing of data across different objects of the same class</a:t>
            </a:r>
          </a:p>
          <a:p>
            <a:pPr lvl="1"/>
            <a:r>
              <a:rPr lang="en-US" dirty="0" smtClean="0"/>
              <a:t>Abstract classes establish structure and meaning to code.</a:t>
            </a:r>
          </a:p>
          <a:p>
            <a:pPr lvl="1"/>
            <a:r>
              <a:rPr lang="en-US" dirty="0" smtClean="0"/>
              <a:t>Interfaces formalize polymorphism.</a:t>
            </a:r>
          </a:p>
          <a:p>
            <a:pPr lvl="1"/>
            <a:r>
              <a:rPr lang="en-US" dirty="0" smtClean="0"/>
              <a:t>Packages are a logical grouping mechanism</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t>Question 1: Choose right options. Abstract classes </a:t>
            </a:r>
          </a:p>
          <a:p>
            <a:pPr lvl="1"/>
            <a:r>
              <a:rPr lang="en-US" dirty="0" smtClean="0"/>
              <a:t>Option 1: Members have implementations</a:t>
            </a:r>
          </a:p>
          <a:p>
            <a:pPr lvl="1"/>
            <a:r>
              <a:rPr lang="en-US" dirty="0" smtClean="0"/>
              <a:t>Option 2: Sit toward the top of a class hierarchy</a:t>
            </a:r>
          </a:p>
          <a:p>
            <a:pPr lvl="1"/>
            <a:r>
              <a:rPr lang="en-US" dirty="0" smtClean="0"/>
              <a:t>Option 3: Establish structure and meaning to code</a:t>
            </a:r>
          </a:p>
          <a:p>
            <a:pPr lvl="1"/>
            <a:r>
              <a:rPr lang="en-US" dirty="0" smtClean="0"/>
              <a:t>Option 4: Have information and behavior common to all derived classes </a:t>
            </a:r>
          </a:p>
          <a:p>
            <a:pPr lvl="1"/>
            <a:r>
              <a:rPr lang="en-US" dirty="0" smtClean="0"/>
              <a:t>Option 5: Can be instantiated</a:t>
            </a:r>
          </a:p>
          <a:p>
            <a:endParaRPr lang="en-IN" dirty="0" smtClean="0"/>
          </a:p>
          <a:p>
            <a:pPr marL="347663" indent="-347663"/>
            <a:r>
              <a:rPr lang="en-US" dirty="0"/>
              <a:t>Question 2: Abstract classes allow you to partially implement your class. </a:t>
            </a:r>
          </a:p>
          <a:p>
            <a:pPr lvl="1"/>
            <a:r>
              <a:rPr lang="en-US" dirty="0"/>
              <a:t>True / </a:t>
            </a:r>
            <a:r>
              <a:rPr lang="en-US" dirty="0" smtClean="0"/>
              <a:t>False</a:t>
            </a:r>
          </a:p>
          <a:p>
            <a:pPr lvl="1"/>
            <a:endParaRPr lang="en-US" dirty="0"/>
          </a:p>
          <a:p>
            <a:pPr marL="347663" indent="-347663"/>
            <a:r>
              <a:rPr lang="en-US" dirty="0"/>
              <a:t>Question 3: ___ provides mechanism to logically group classes.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4" name="Group 229"/>
          <p:cNvGraphicFramePr>
            <a:graphicFrameLocks noGrp="1"/>
          </p:cNvGraphicFramePr>
          <p:nvPr>
            <p:ph idx="1"/>
          </p:nvPr>
        </p:nvGraphicFramePr>
        <p:xfrm>
          <a:off x="298450" y="1495425"/>
          <a:ext cx="6888163" cy="4419601"/>
        </p:xfrm>
        <a:graphic>
          <a:graphicData uri="http://schemas.openxmlformats.org/drawingml/2006/table">
            <a:tbl>
              <a:tblPr/>
              <a:tblGrid>
                <a:gridCol w="505525"/>
                <a:gridCol w="441956"/>
                <a:gridCol w="417740"/>
                <a:gridCol w="420767"/>
                <a:gridCol w="417740"/>
                <a:gridCol w="441956"/>
                <a:gridCol w="417740"/>
                <a:gridCol w="432875"/>
                <a:gridCol w="454065"/>
                <a:gridCol w="440442"/>
                <a:gridCol w="432875"/>
                <a:gridCol w="417740"/>
                <a:gridCol w="431362"/>
                <a:gridCol w="343575"/>
                <a:gridCol w="417740"/>
                <a:gridCol w="454065"/>
              </a:tblGrid>
              <a:tr h="6176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5</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rPr>
                        <a:t>p</a:t>
                      </a: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learn about:</a:t>
            </a:r>
          </a:p>
          <a:p>
            <a:pPr lvl="1"/>
            <a:r>
              <a:rPr lang="en-US" dirty="0" smtClean="0"/>
              <a:t>Static Members</a:t>
            </a:r>
          </a:p>
          <a:p>
            <a:pPr lvl="1"/>
            <a:r>
              <a:rPr lang="en-US" dirty="0" smtClean="0"/>
              <a:t>Abstract Classes</a:t>
            </a:r>
          </a:p>
          <a:p>
            <a:pPr lvl="1"/>
            <a:r>
              <a:rPr lang="en-US" dirty="0" smtClean="0"/>
              <a:t>Interfaces </a:t>
            </a:r>
          </a:p>
          <a:p>
            <a:pPr lvl="2"/>
            <a:r>
              <a:rPr lang="en-US" dirty="0" smtClean="0"/>
              <a:t>Interface versus Abstract Classes</a:t>
            </a:r>
          </a:p>
          <a:p>
            <a:pPr lvl="1"/>
            <a:r>
              <a:rPr lang="en-US" dirty="0" smtClean="0"/>
              <a:t>Packages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p:txBody>
          <a:bodyPr/>
          <a:lstStyle/>
          <a:p>
            <a:pPr marL="347663" indent="-347663"/>
            <a:r>
              <a:rPr lang="en-US" dirty="0" smtClean="0"/>
              <a:t>Each object has its own copy of data (instance variable)</a:t>
            </a:r>
          </a:p>
          <a:p>
            <a:pPr marL="347663" indent="-347663"/>
            <a:r>
              <a:rPr lang="en-US" dirty="0" smtClean="0"/>
              <a:t>Use Static (Class variable) if data members are to be shared amongst all object instances of the given type</a:t>
            </a:r>
          </a:p>
          <a:p>
            <a:endParaRPr lang="en-IN" dirty="0"/>
          </a:p>
        </p:txBody>
      </p:sp>
      <p:sp>
        <p:nvSpPr>
          <p:cNvPr id="4" name="Oval 5"/>
          <p:cNvSpPr>
            <a:spLocks noChangeArrowheads="1"/>
          </p:cNvSpPr>
          <p:nvPr/>
        </p:nvSpPr>
        <p:spPr bwMode="auto">
          <a:xfrm>
            <a:off x="4800600" y="3751282"/>
            <a:ext cx="1876425" cy="2463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SavAcct1</a:t>
            </a:r>
          </a:p>
          <a:p>
            <a:endParaRPr lang="en-US" sz="1600" b="1">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p:txBody>
      </p:sp>
      <p:sp>
        <p:nvSpPr>
          <p:cNvPr id="5" name="Oval 8"/>
          <p:cNvSpPr>
            <a:spLocks noChangeArrowheads="1"/>
          </p:cNvSpPr>
          <p:nvPr/>
        </p:nvSpPr>
        <p:spPr bwMode="auto">
          <a:xfrm>
            <a:off x="6816725" y="3600470"/>
            <a:ext cx="1946275" cy="2590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SavAcct2</a:t>
            </a: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p:txBody>
      </p:sp>
      <p:sp>
        <p:nvSpPr>
          <p:cNvPr id="6" name="Text Box 11"/>
          <p:cNvSpPr txBox="1">
            <a:spLocks noChangeArrowheads="1"/>
          </p:cNvSpPr>
          <p:nvPr/>
        </p:nvSpPr>
        <p:spPr bwMode="auto">
          <a:xfrm>
            <a:off x="6025902" y="3243282"/>
            <a:ext cx="1465466" cy="338554"/>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7" name="Rectangle 14"/>
          <p:cNvSpPr>
            <a:spLocks noChangeArrowheads="1"/>
          </p:cNvSpPr>
          <p:nvPr/>
        </p:nvSpPr>
        <p:spPr bwMode="auto">
          <a:xfrm>
            <a:off x="304800" y="2709882"/>
            <a:ext cx="4419600" cy="1828800"/>
          </a:xfrm>
          <a:prstGeom prst="rect">
            <a:avLst/>
          </a:prstGeom>
          <a:noFill/>
          <a:ln w="12700">
            <a:noFill/>
            <a:miter lim="800000"/>
            <a:headEnd/>
            <a:tailEnd/>
          </a:ln>
        </p:spPr>
        <p:txBody>
          <a:bodyPr lIns="90488" tIns="44450" rIns="90488" bIns="44450"/>
          <a:lstStyle/>
          <a:p>
            <a:pPr marL="739775" lvl="1" indent="-292100">
              <a:spcBef>
                <a:spcPct val="20000"/>
              </a:spcBef>
              <a:buClr>
                <a:srgbClr val="00B0F0"/>
              </a:buClr>
              <a:buFont typeface="Arial" pitchFamily="34" charset="0"/>
              <a:buChar char="–"/>
            </a:pPr>
            <a:r>
              <a:rPr lang="en-US" sz="1600" dirty="0">
                <a:latin typeface="+mj-lt"/>
                <a:cs typeface="Arial" pitchFamily="34" charset="0"/>
              </a:rPr>
              <a:t>Example: Rate of Interest for Savings Account will be the same in the bank for all Accounts, so common copy for data is sufficient. Not so for Account Balances!</a:t>
            </a:r>
          </a:p>
        </p:txBody>
      </p:sp>
      <p:sp>
        <p:nvSpPr>
          <p:cNvPr id="8" name="Text Box 6"/>
          <p:cNvSpPr txBox="1">
            <a:spLocks noChangeArrowheads="1"/>
          </p:cNvSpPr>
          <p:nvPr/>
        </p:nvSpPr>
        <p:spPr bwMode="auto">
          <a:xfrm>
            <a:off x="4993755" y="4605338"/>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dirty="0" err="1">
                <a:solidFill>
                  <a:schemeClr val="bg1"/>
                </a:solidFill>
                <a:latin typeface="+mj-lt"/>
              </a:rPr>
              <a:t>AcctID</a:t>
            </a:r>
            <a:r>
              <a:rPr lang="en-US" sz="1600" dirty="0">
                <a:solidFill>
                  <a:schemeClr val="bg1"/>
                </a:solidFill>
                <a:latin typeface="+mj-lt"/>
              </a:rPr>
              <a:t> : 1001</a:t>
            </a:r>
          </a:p>
          <a:p>
            <a:pPr algn="ctr"/>
            <a:r>
              <a:rPr lang="en-US" sz="1600" dirty="0">
                <a:solidFill>
                  <a:schemeClr val="bg1"/>
                </a:solidFill>
                <a:latin typeface="+mj-lt"/>
              </a:rPr>
              <a:t>Balance : 7000</a:t>
            </a:r>
          </a:p>
        </p:txBody>
      </p:sp>
      <p:sp>
        <p:nvSpPr>
          <p:cNvPr id="9" name="Text Box 7"/>
          <p:cNvSpPr txBox="1">
            <a:spLocks noChangeArrowheads="1"/>
          </p:cNvSpPr>
          <p:nvPr/>
        </p:nvSpPr>
        <p:spPr bwMode="auto">
          <a:xfrm>
            <a:off x="4984750" y="5300663"/>
            <a:ext cx="1465263" cy="338137"/>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10" name="Text Box 9"/>
          <p:cNvSpPr txBox="1">
            <a:spLocks noChangeArrowheads="1"/>
          </p:cNvSpPr>
          <p:nvPr/>
        </p:nvSpPr>
        <p:spPr bwMode="auto">
          <a:xfrm>
            <a:off x="6971780" y="4572000"/>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a:solidFill>
                  <a:schemeClr val="bg1"/>
                </a:solidFill>
                <a:latin typeface="+mj-lt"/>
              </a:rPr>
              <a:t>AcctID : 1002</a:t>
            </a:r>
          </a:p>
          <a:p>
            <a:pPr algn="ctr"/>
            <a:r>
              <a:rPr lang="en-US" sz="1600">
                <a:solidFill>
                  <a:schemeClr val="bg1"/>
                </a:solidFill>
                <a:latin typeface="+mj-lt"/>
              </a:rPr>
              <a:t>Balance : 9200</a:t>
            </a:r>
          </a:p>
        </p:txBody>
      </p:sp>
      <p:sp>
        <p:nvSpPr>
          <p:cNvPr id="11" name="Text Box 10"/>
          <p:cNvSpPr txBox="1">
            <a:spLocks noChangeArrowheads="1"/>
          </p:cNvSpPr>
          <p:nvPr/>
        </p:nvSpPr>
        <p:spPr bwMode="auto">
          <a:xfrm>
            <a:off x="7032625" y="5265738"/>
            <a:ext cx="1465263" cy="338137"/>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12" name="Line 12"/>
          <p:cNvSpPr>
            <a:spLocks noChangeShapeType="1"/>
          </p:cNvSpPr>
          <p:nvPr/>
        </p:nvSpPr>
        <p:spPr bwMode="auto">
          <a:xfrm flipV="1">
            <a:off x="6248400" y="3733800"/>
            <a:ext cx="152400" cy="2286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
        <p:nvSpPr>
          <p:cNvPr id="13" name="Line 13"/>
          <p:cNvSpPr>
            <a:spLocks noChangeShapeType="1"/>
          </p:cNvSpPr>
          <p:nvPr/>
        </p:nvSpPr>
        <p:spPr bwMode="auto">
          <a:xfrm flipH="1" flipV="1">
            <a:off x="6934200" y="3733800"/>
            <a:ext cx="160338" cy="2794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a:xfrm>
            <a:off x="298516" y="1377537"/>
            <a:ext cx="8845484" cy="4643751"/>
          </a:xfrm>
        </p:spPr>
        <p:txBody>
          <a:bodyPr/>
          <a:lstStyle/>
          <a:p>
            <a:pPr marL="347663" indent="-347663"/>
            <a:r>
              <a:rPr lang="en-US" dirty="0" smtClean="0"/>
              <a:t>Static Member Functions can be invoked without an object instance.</a:t>
            </a:r>
          </a:p>
          <a:p>
            <a:pPr marL="739775" lvl="1" indent="-292100"/>
            <a:r>
              <a:rPr lang="en-US" dirty="0" smtClean="0"/>
              <a:t>For example: Counting the number of Customer Objects created in the Banking System – this is not specific to one object!</a:t>
            </a:r>
          </a:p>
          <a:p>
            <a:r>
              <a:rPr lang="en-IN" dirty="0" smtClean="0"/>
              <a:t>Example</a:t>
            </a:r>
          </a:p>
          <a:p>
            <a:pPr marL="457200" lvl="1" indent="0">
              <a:buNone/>
            </a:pPr>
            <a:r>
              <a:rPr lang="en-IN" sz="1400" dirty="0"/>
              <a:t>c</a:t>
            </a:r>
            <a:r>
              <a:rPr lang="en-IN" sz="1400" dirty="0" smtClean="0"/>
              <a:t>lass Customer{</a:t>
            </a:r>
          </a:p>
          <a:p>
            <a:pPr marL="457200" lvl="1" indent="0">
              <a:buNone/>
            </a:pPr>
            <a:r>
              <a:rPr lang="en-IN" sz="1400" dirty="0" smtClean="0"/>
              <a:t>	static </a:t>
            </a:r>
            <a:r>
              <a:rPr lang="en-IN" sz="1400" dirty="0" err="1"/>
              <a:t>int</a:t>
            </a:r>
            <a:r>
              <a:rPr lang="en-IN" sz="1400" dirty="0"/>
              <a:t> </a:t>
            </a:r>
            <a:r>
              <a:rPr lang="en-IN" sz="1400" dirty="0" err="1"/>
              <a:t>customerCount</a:t>
            </a:r>
            <a:r>
              <a:rPr lang="en-IN" sz="1400" dirty="0"/>
              <a:t>;</a:t>
            </a:r>
          </a:p>
          <a:p>
            <a:pPr marL="457200" lvl="1" indent="0">
              <a:buNone/>
            </a:pPr>
            <a:r>
              <a:rPr lang="en-IN" sz="1400" dirty="0" smtClean="0"/>
              <a:t>	Customer(){</a:t>
            </a:r>
          </a:p>
          <a:p>
            <a:pPr marL="457200" lvl="1" indent="0">
              <a:buNone/>
            </a:pPr>
            <a:r>
              <a:rPr lang="en-IN" sz="1400" dirty="0" smtClean="0"/>
              <a:t>		</a:t>
            </a:r>
            <a:r>
              <a:rPr lang="en-IN" sz="1400" dirty="0" err="1" smtClean="0"/>
              <a:t>customerCount</a:t>
            </a:r>
            <a:r>
              <a:rPr lang="en-IN" sz="1400" dirty="0" smtClean="0"/>
              <a:t>++;</a:t>
            </a:r>
            <a:endParaRPr lang="en-IN" sz="1400" dirty="0"/>
          </a:p>
          <a:p>
            <a:pPr marL="457200" lvl="1" indent="0">
              <a:buNone/>
            </a:pPr>
            <a:r>
              <a:rPr lang="en-IN" sz="1400" dirty="0" smtClean="0"/>
              <a:t>	}</a:t>
            </a:r>
          </a:p>
          <a:p>
            <a:pPr marL="457200" lvl="1" indent="0">
              <a:buNone/>
            </a:pPr>
            <a:r>
              <a:rPr lang="en-IN" sz="1400" dirty="0" smtClean="0"/>
              <a:t>	static </a:t>
            </a:r>
            <a:r>
              <a:rPr lang="en-IN" sz="1400" dirty="0" err="1" smtClean="0"/>
              <a:t>int</a:t>
            </a:r>
            <a:r>
              <a:rPr lang="en-IN" sz="1400" dirty="0" smtClean="0"/>
              <a:t> </a:t>
            </a:r>
            <a:r>
              <a:rPr lang="en-IN" sz="1400" dirty="0" err="1" smtClean="0"/>
              <a:t>countCustomers</a:t>
            </a:r>
            <a:r>
              <a:rPr lang="en-IN" sz="1400" dirty="0" smtClean="0"/>
              <a:t>(){</a:t>
            </a:r>
          </a:p>
          <a:p>
            <a:pPr marL="457200" lvl="1" indent="0">
              <a:buNone/>
            </a:pPr>
            <a:r>
              <a:rPr lang="en-IN" sz="1400" dirty="0" smtClean="0"/>
              <a:t>		return </a:t>
            </a:r>
            <a:r>
              <a:rPr lang="en-IN" sz="1400" dirty="0" err="1" smtClean="0"/>
              <a:t>customerCount</a:t>
            </a:r>
            <a:r>
              <a:rPr lang="en-IN" sz="1400" dirty="0" smtClean="0"/>
              <a:t>;</a:t>
            </a:r>
            <a:endParaRPr lang="en-IN" sz="1400" dirty="0"/>
          </a:p>
          <a:p>
            <a:pPr marL="457200" lvl="1" indent="0">
              <a:buNone/>
            </a:pPr>
            <a:r>
              <a:rPr lang="en-IN" sz="1400" dirty="0" smtClean="0"/>
              <a:t>	}</a:t>
            </a:r>
          </a:p>
          <a:p>
            <a:pPr marL="0" indent="0">
              <a:buNone/>
            </a:pPr>
            <a:r>
              <a:rPr lang="en-IN" sz="1400" b="0" dirty="0" smtClean="0"/>
              <a:t>}</a:t>
            </a:r>
          </a:p>
          <a:p>
            <a:pPr marL="0" indent="0">
              <a:buNone/>
            </a:pPr>
            <a:r>
              <a:rPr lang="en-IN" sz="1400" b="0" dirty="0"/>
              <a:t>Invoking above static </a:t>
            </a:r>
            <a:r>
              <a:rPr lang="en-IN" sz="1400" b="0" dirty="0" smtClean="0"/>
              <a:t>function </a:t>
            </a:r>
            <a:r>
              <a:rPr lang="en-IN" sz="1400" b="0" dirty="0"/>
              <a:t>would be like </a:t>
            </a:r>
            <a:endParaRPr lang="en-IN" sz="1400" b="0" dirty="0" smtClean="0"/>
          </a:p>
          <a:p>
            <a:pPr marL="0" indent="0">
              <a:buNone/>
            </a:pPr>
            <a:r>
              <a:rPr lang="en-IN" sz="1400" b="0" dirty="0" err="1" smtClean="0"/>
              <a:t>Customer.countCustomers</a:t>
            </a:r>
            <a:r>
              <a:rPr lang="en-IN" sz="1400" b="0" dirty="0" smtClean="0"/>
              <a:t>();</a:t>
            </a:r>
            <a:endParaRPr lang="en-IN" sz="1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r>
              <a:rPr lang="en-US" dirty="0" smtClean="0"/>
              <a:t>Abstract class is a Special Type of Base Class. </a:t>
            </a:r>
          </a:p>
          <a:p>
            <a:pPr lvl="1"/>
            <a:r>
              <a:rPr lang="en-US" dirty="0" smtClean="0"/>
              <a:t>Implementation details are undefined for one or more operations, they are implemented by derived classes.</a:t>
            </a:r>
          </a:p>
          <a:p>
            <a:pPr lvl="1"/>
            <a:r>
              <a:rPr lang="en-US" dirty="0" smtClean="0"/>
              <a:t>Objects cannot be instantiated against such classes.</a:t>
            </a:r>
          </a:p>
          <a:p>
            <a:pPr marL="347663" indent="-347663"/>
            <a:r>
              <a:rPr lang="en-US" dirty="0" smtClean="0"/>
              <a:t>Example: Account class</a:t>
            </a:r>
          </a:p>
          <a:p>
            <a:endParaRPr lang="en-IN" dirty="0"/>
          </a:p>
        </p:txBody>
      </p:sp>
      <p:sp>
        <p:nvSpPr>
          <p:cNvPr id="4" name="Rectangle 5"/>
          <p:cNvSpPr>
            <a:spLocks noChangeArrowheads="1"/>
          </p:cNvSpPr>
          <p:nvPr/>
        </p:nvSpPr>
        <p:spPr bwMode="auto">
          <a:xfrm>
            <a:off x="3590924" y="3281370"/>
            <a:ext cx="1828800" cy="561975"/>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Account</a:t>
            </a:r>
          </a:p>
        </p:txBody>
      </p:sp>
      <p:sp>
        <p:nvSpPr>
          <p:cNvPr id="5" name="Rectangle 7"/>
          <p:cNvSpPr>
            <a:spLocks noChangeArrowheads="1"/>
          </p:cNvSpPr>
          <p:nvPr/>
        </p:nvSpPr>
        <p:spPr bwMode="auto">
          <a:xfrm>
            <a:off x="2524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Savings </a:t>
            </a:r>
          </a:p>
          <a:p>
            <a:pPr algn="ctr" eaLnBrk="0" hangingPunct="0"/>
            <a:r>
              <a:rPr lang="en-US" sz="1400" b="1">
                <a:solidFill>
                  <a:srgbClr val="3D4A1E"/>
                </a:solidFill>
                <a:latin typeface="+mj-lt"/>
              </a:rPr>
              <a:t>Account</a:t>
            </a:r>
          </a:p>
        </p:txBody>
      </p:sp>
      <p:sp>
        <p:nvSpPr>
          <p:cNvPr id="6" name="Rectangle 8"/>
          <p:cNvSpPr>
            <a:spLocks noChangeArrowheads="1"/>
          </p:cNvSpPr>
          <p:nvPr/>
        </p:nvSpPr>
        <p:spPr bwMode="auto">
          <a:xfrm>
            <a:off x="4429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Current Account</a:t>
            </a:r>
          </a:p>
        </p:txBody>
      </p:sp>
      <p:sp>
        <p:nvSpPr>
          <p:cNvPr id="7" name="Line 9"/>
          <p:cNvSpPr>
            <a:spLocks noChangeShapeType="1"/>
          </p:cNvSpPr>
          <p:nvPr/>
        </p:nvSpPr>
        <p:spPr bwMode="auto">
          <a:xfrm>
            <a:off x="3514724" y="4119570"/>
            <a:ext cx="1905000" cy="0"/>
          </a:xfrm>
          <a:prstGeom prst="line">
            <a:avLst/>
          </a:prstGeom>
          <a:noFill/>
          <a:ln w="19050">
            <a:solidFill>
              <a:schemeClr val="tx2"/>
            </a:solidFill>
            <a:round/>
            <a:headEnd/>
            <a:tailEnd type="none" w="lg" len="lg"/>
          </a:ln>
        </p:spPr>
        <p:txBody>
          <a:bodyPr wrap="none" lIns="0" tIns="0" rIns="0" bIns="0" anchor="ctr"/>
          <a:lstStyle/>
          <a:p>
            <a:endParaRPr lang="en-IN">
              <a:latin typeface="+mj-lt"/>
            </a:endParaRPr>
          </a:p>
        </p:txBody>
      </p:sp>
      <p:sp>
        <p:nvSpPr>
          <p:cNvPr id="8" name="TextBox 12"/>
          <p:cNvSpPr txBox="1">
            <a:spLocks noChangeArrowheads="1"/>
          </p:cNvSpPr>
          <p:nvPr/>
        </p:nvSpPr>
        <p:spPr bwMode="auto">
          <a:xfrm>
            <a:off x="6034087" y="2976570"/>
            <a:ext cx="1482650" cy="369332"/>
          </a:xfrm>
          <a:prstGeom prst="rect">
            <a:avLst/>
          </a:prstGeom>
          <a:noFill/>
          <a:ln w="9525">
            <a:noFill/>
            <a:miter lim="800000"/>
            <a:headEnd/>
            <a:tailEnd/>
          </a:ln>
        </p:spPr>
        <p:txBody>
          <a:bodyPr wrap="none">
            <a:spAutoFit/>
          </a:bodyPr>
          <a:lstStyle/>
          <a:p>
            <a:r>
              <a:rPr lang="en-US"/>
              <a:t>Abstract Class</a:t>
            </a:r>
          </a:p>
        </p:txBody>
      </p:sp>
      <p:cxnSp>
        <p:nvCxnSpPr>
          <p:cNvPr id="9" name="Straight Arrow Connector 8"/>
          <p:cNvCxnSpPr/>
          <p:nvPr/>
        </p:nvCxnSpPr>
        <p:spPr>
          <a:xfrm rot="10800000" flipV="1">
            <a:off x="5495924" y="312897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6334124" y="4130683"/>
            <a:ext cx="1550104" cy="369332"/>
          </a:xfrm>
          <a:prstGeom prst="rect">
            <a:avLst/>
          </a:prstGeom>
          <a:noFill/>
          <a:ln w="9525">
            <a:noFill/>
            <a:miter lim="800000"/>
            <a:headEnd/>
            <a:tailEnd/>
          </a:ln>
        </p:spPr>
        <p:txBody>
          <a:bodyPr wrap="none">
            <a:spAutoFit/>
          </a:bodyPr>
          <a:lstStyle/>
          <a:p>
            <a:r>
              <a:rPr lang="en-US"/>
              <a:t>Concrete Class</a:t>
            </a:r>
          </a:p>
        </p:txBody>
      </p:sp>
      <p:sp>
        <p:nvSpPr>
          <p:cNvPr id="11" name="TextBox 16"/>
          <p:cNvSpPr txBox="1">
            <a:spLocks noChangeArrowheads="1"/>
          </p:cNvSpPr>
          <p:nvPr/>
        </p:nvSpPr>
        <p:spPr bwMode="auto">
          <a:xfrm>
            <a:off x="685799" y="4130683"/>
            <a:ext cx="1762021" cy="369332"/>
          </a:xfrm>
          <a:prstGeom prst="rect">
            <a:avLst/>
          </a:prstGeom>
          <a:noFill/>
          <a:ln w="9525">
            <a:noFill/>
            <a:miter lim="800000"/>
            <a:headEnd/>
            <a:tailEnd/>
          </a:ln>
        </p:spPr>
        <p:txBody>
          <a:bodyPr wrap="none">
            <a:spAutoFit/>
          </a:bodyPr>
          <a:lstStyle/>
          <a:p>
            <a:r>
              <a:rPr lang="en-US" dirty="0">
                <a:latin typeface="+mj-lt"/>
              </a:rPr>
              <a:t>Concrete Class</a:t>
            </a:r>
          </a:p>
        </p:txBody>
      </p:sp>
      <p:cxnSp>
        <p:nvCxnSpPr>
          <p:cNvPr id="12" name="Straight Arrow Connector 11"/>
          <p:cNvCxnSpPr>
            <a:endCxn id="6" idx="3"/>
          </p:cNvCxnSpPr>
          <p:nvPr/>
        </p:nvCxnSpPr>
        <p:spPr>
          <a:xfrm rot="5400000">
            <a:off x="6238874" y="4519620"/>
            <a:ext cx="2667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r>
              <a:rPr lang="en-US" dirty="0" smtClean="0"/>
              <a:t>Why Abstract Classes?</a:t>
            </a:r>
          </a:p>
          <a:p>
            <a:pPr lvl="1"/>
            <a:r>
              <a:rPr lang="en-US" dirty="0" smtClean="0"/>
              <a:t>Establish Structure to Class Hierarchies: </a:t>
            </a:r>
          </a:p>
          <a:p>
            <a:pPr lvl="2"/>
            <a:r>
              <a:rPr lang="en-US" dirty="0" smtClean="0"/>
              <a:t>They capture the commonality amongst hierarchy of classes, at the same time “changing” implementations can be left to derived classes.</a:t>
            </a:r>
          </a:p>
          <a:p>
            <a:endParaRPr lang="en-IN" dirty="0"/>
          </a:p>
        </p:txBody>
      </p:sp>
      <p:sp>
        <p:nvSpPr>
          <p:cNvPr id="4" name="Rectangle 3"/>
          <p:cNvSpPr/>
          <p:nvPr/>
        </p:nvSpPr>
        <p:spPr>
          <a:xfrm>
            <a:off x="552450" y="3524250"/>
            <a:ext cx="7772400" cy="533400"/>
          </a:xfrm>
          <a:prstGeom prst="rect">
            <a:avLst/>
          </a:prstGeom>
          <a:solidFill>
            <a:srgbClr val="C0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Arial" pitchFamily="34" charset="0"/>
              </a:rPr>
              <a:t>Design Heuristic:  Base of a class hierarchy should be an abstract 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Abstract Classes and Polymorphism</a:t>
            </a:r>
          </a:p>
          <a:p>
            <a:pPr lvl="1"/>
            <a:r>
              <a:rPr lang="en-US" dirty="0" smtClean="0"/>
              <a:t>Lab 4.1</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4.3: Interface</a:t>
            </a:r>
            <a:r>
              <a:rPr lang="en-IN" dirty="0" smtClean="0"/>
              <a:t/>
            </a:r>
            <a:br>
              <a:rPr lang="en-IN" dirty="0" smtClean="0"/>
            </a:br>
            <a:r>
              <a:rPr lang="en-IN" dirty="0" smtClean="0"/>
              <a:t>Concept of Interface</a:t>
            </a:r>
            <a:endParaRPr lang="en-IN" dirty="0"/>
          </a:p>
        </p:txBody>
      </p:sp>
      <p:sp>
        <p:nvSpPr>
          <p:cNvPr id="3" name="Content Placeholder 2"/>
          <p:cNvSpPr>
            <a:spLocks noGrp="1"/>
          </p:cNvSpPr>
          <p:nvPr>
            <p:ph idx="1"/>
          </p:nvPr>
        </p:nvSpPr>
        <p:spPr/>
        <p:txBody>
          <a:bodyPr/>
          <a:lstStyle/>
          <a:p>
            <a:pPr marL="347663" indent="-347663"/>
            <a:r>
              <a:rPr lang="en-US" dirty="0" smtClean="0"/>
              <a:t>Interface is a specification of a set of operations that indicates service provided by a class or component.</a:t>
            </a:r>
          </a:p>
          <a:p>
            <a:pPr lvl="1"/>
            <a:r>
              <a:rPr lang="en-US" dirty="0" smtClean="0"/>
              <a:t>Interfaces have only specifications, no implementations.</a:t>
            </a:r>
          </a:p>
          <a:p>
            <a:pPr lvl="1"/>
            <a:r>
              <a:rPr lang="en-US" dirty="0" smtClean="0"/>
              <a:t>Implementations are provided by classes that implement the interfaces.</a:t>
            </a:r>
          </a:p>
          <a:p>
            <a:pPr marL="347663" indent="-347663"/>
            <a:r>
              <a:rPr lang="en-US" dirty="0" smtClean="0"/>
              <a:t>Why Interfaces?</a:t>
            </a:r>
          </a:p>
          <a:p>
            <a:pPr lvl="1"/>
            <a:r>
              <a:rPr lang="en-US" dirty="0" smtClean="0"/>
              <a:t>They allow polymorphism – without being restrictive about class hierarchies.</a:t>
            </a:r>
          </a:p>
          <a:p>
            <a:pPr lvl="1"/>
            <a:r>
              <a:rPr lang="en-US" dirty="0" smtClean="0"/>
              <a:t>They enable Plug and Play architecture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4.3: Interface</a:t>
            </a:r>
            <a:r>
              <a:rPr lang="en-IN" dirty="0" smtClean="0"/>
              <a:t/>
            </a:r>
            <a:br>
              <a:rPr lang="en-IN" dirty="0" smtClean="0"/>
            </a:br>
            <a:r>
              <a:rPr lang="en-IN" dirty="0" smtClean="0"/>
              <a:t>Abstract Class versus Interface</a:t>
            </a:r>
            <a:endParaRPr lang="en-IN" dirty="0"/>
          </a:p>
        </p:txBody>
      </p:sp>
      <p:graphicFrame>
        <p:nvGraphicFramePr>
          <p:cNvPr id="4" name="Group 28"/>
          <p:cNvGraphicFramePr>
            <a:graphicFrameLocks noGrp="1"/>
          </p:cNvGraphicFramePr>
          <p:nvPr>
            <p:extLst>
              <p:ext uri="{D42A27DB-BD31-4B8C-83A1-F6EECF244321}">
                <p14:modId xmlns:p14="http://schemas.microsoft.com/office/powerpoint/2010/main" val="87939111"/>
              </p:ext>
            </p:extLst>
          </p:nvPr>
        </p:nvGraphicFramePr>
        <p:xfrm>
          <a:off x="539552" y="1772816"/>
          <a:ext cx="7620000" cy="3547110"/>
        </p:xfrm>
        <a:graphic>
          <a:graphicData uri="http://schemas.openxmlformats.org/drawingml/2006/table">
            <a:tbl>
              <a:tblPr/>
              <a:tblGrid>
                <a:gridCol w="3810000"/>
                <a:gridCol w="3810000"/>
              </a:tblGrid>
              <a:tr h="3714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rPr>
                        <a:t>Abstract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Can have implementations for some 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Purely specifications, No implementations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Can encapsulate a common behaviour for use by </a:t>
                      </a:r>
                      <a:r>
                        <a:rPr kumimoji="0" lang="en-US" sz="1600" b="1" i="0" u="none" strike="noStrike" cap="none" normalizeH="0" baseline="0" smtClean="0">
                          <a:ln>
                            <a:noFill/>
                          </a:ln>
                          <a:solidFill>
                            <a:schemeClr val="tx1"/>
                          </a:solidFill>
                          <a:effectLst/>
                          <a:latin typeface="+mj-lt"/>
                        </a:rPr>
                        <a:t>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Can encapsulate a common behaviour for use by </a:t>
                      </a:r>
                      <a:r>
                        <a:rPr kumimoji="0" lang="en-US" sz="1600" b="1" i="0" u="none" strike="noStrike" cap="none" normalizeH="0" baseline="0" smtClean="0">
                          <a:ln>
                            <a:noFill/>
                          </a:ln>
                          <a:solidFill>
                            <a:schemeClr val="tx1"/>
                          </a:solidFill>
                          <a:effectLst/>
                          <a:latin typeface="+mj-lt"/>
                        </a:rPr>
                        <a:t>unrelated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derived from Abstract classes can provide implementations for only some operations if needed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or component implementing an Interface is bound to provide implementation for ALL operations specified in 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Widely supported by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No support for this concept in some of the earlier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F966D1A0-5748-4E57-BD4A-2EED5D96D3C7}"/>
</file>

<file path=customXml/itemProps2.xml><?xml version="1.0" encoding="utf-8"?>
<ds:datastoreItem xmlns:ds="http://schemas.openxmlformats.org/officeDocument/2006/customXml" ds:itemID="{2FCA9095-67F6-47D8-B206-D945760E2FB4}"/>
</file>

<file path=customXml/itemProps3.xml><?xml version="1.0" encoding="utf-8"?>
<ds:datastoreItem xmlns:ds="http://schemas.openxmlformats.org/officeDocument/2006/customXml" ds:itemID="{3EF4790A-C818-41D9-AE4C-AE0BA13C2E4B}"/>
</file>

<file path=docProps/app.xml><?xml version="1.0" encoding="utf-8"?>
<Properties xmlns="http://schemas.openxmlformats.org/officeDocument/2006/extended-properties" xmlns:vt="http://schemas.openxmlformats.org/officeDocument/2006/docPropsVTypes">
  <Template/>
  <TotalTime>101</TotalTime>
  <Words>1562</Words>
  <Application>Microsoft Office PowerPoint</Application>
  <PresentationFormat>On-screen Show (4:3)</PresentationFormat>
  <Paragraphs>311</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2_Corporate Presentation Template (4x3 - Normal)</vt:lpstr>
      <vt:lpstr>think-cell Slide</vt:lpstr>
      <vt:lpstr>Object-Oriented Programming</vt:lpstr>
      <vt:lpstr>Lesson Objectives</vt:lpstr>
      <vt:lpstr>4.1: Static Members Introduction</vt:lpstr>
      <vt:lpstr>4.1: Static Members Introduction</vt:lpstr>
      <vt:lpstr>4.2: Abstract Class Concept of Abstract Class</vt:lpstr>
      <vt:lpstr>4.2: Abstract Class Concept of Abstract Class</vt:lpstr>
      <vt:lpstr>4.2: Abstract Class Lab</vt:lpstr>
      <vt:lpstr>4.3: Interface Concept of Interface</vt:lpstr>
      <vt:lpstr>4.3: Interface Abstract Class versus Interface</vt:lpstr>
      <vt:lpstr>4.4: Packages Concept of Packages</vt:lpstr>
      <vt:lpstr>4.4: Packages Lab</vt:lpstr>
      <vt:lpstr>Summary</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22</cp:revision>
  <dcterms:created xsi:type="dcterms:W3CDTF">2014-05-15T10:51:16Z</dcterms:created>
  <dcterms:modified xsi:type="dcterms:W3CDTF">2016-07-14T12:08:53Z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