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8" r:id="rId5"/>
  </p:sldMasterIdLst>
  <p:notesMasterIdLst>
    <p:notesMasterId r:id="rId17"/>
  </p:notesMasterIdLst>
  <p:handoutMasterIdLst>
    <p:handoutMasterId r:id="rId18"/>
  </p:handoutMasterIdLst>
  <p:sldIdLst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5029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96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0" d="100"/>
          <a:sy n="60" d="100"/>
        </p:scale>
        <p:origin x="-3084" y="-228"/>
      </p:cViewPr>
      <p:guideLst>
        <p:guide orient="horz" pos="2448"/>
        <p:guide pos="7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8716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r">
              <a:defRPr sz="1000"/>
            </a:lvl1pPr>
          </a:lstStyle>
          <a:p>
            <a:fld id="{DF13C698-F129-4D42-83D0-2534FE182131}" type="datetimeFigureOut">
              <a:rPr lang="en-US" smtClean="0"/>
              <a:pPr/>
              <a:t>8/5/2016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8716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r">
              <a:defRPr sz="1000"/>
            </a:lvl1pPr>
          </a:lstStyle>
          <a:p>
            <a:fld id="{24C9FC1D-97B7-437D-9019-2E4FA5AFEB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407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06425"/>
            <a:ext cx="38862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3145" tIns="36573" rIns="73145" bIns="3657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6176" y="3598168"/>
            <a:ext cx="3654441" cy="3303270"/>
          </a:xfrm>
          <a:prstGeom prst="rect">
            <a:avLst/>
          </a:prstGeom>
        </p:spPr>
        <p:txBody>
          <a:bodyPr vert="horz" lIns="73145" tIns="36573" rIns="73145" bIns="3657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58417" y="546475"/>
            <a:ext cx="9303" cy="6694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79230" tIns="39616" rIns="79230" bIns="39616"/>
          <a:lstStyle/>
          <a:p>
            <a:pPr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585" y="99854"/>
            <a:ext cx="4591066" cy="264672"/>
          </a:xfrm>
          <a:prstGeom prst="rect">
            <a:avLst/>
          </a:prstGeom>
          <a:noFill/>
        </p:spPr>
        <p:txBody>
          <a:bodyPr wrap="square" lIns="79230" tIns="39616" rIns="79230" bIns="39616">
            <a:spAutoFit/>
          </a:bodyPr>
          <a:lstStyle/>
          <a:p>
            <a:pPr>
              <a:defRPr/>
            </a:pP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Unified Modeling Language</a:t>
            </a:r>
            <a:endParaRPr lang="en-IN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800352" y="7054553"/>
            <a:ext cx="2025855" cy="22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50" tIns="36975" rIns="73950" bIns="36975" anchor="ctr" anchorCtr="0"/>
          <a:lstStyle/>
          <a:p>
            <a:pPr marL="0" marR="0" indent="0" algn="r" defTabSz="73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	    Page 0-</a:t>
            </a:r>
            <a:fld id="{BD9FB300-F9DC-4669-88F4-967ABA23CC04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7314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88236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30288" y="606425"/>
            <a:ext cx="3886200" cy="2914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 bwMode="auto">
          <a:xfrm>
            <a:off x="1146176" y="3598169"/>
            <a:ext cx="3654441" cy="3456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©2016 Capgemini. All rights reserved.</a:t>
            </a:r>
            <a:br>
              <a:rPr lang="en-US" sz="1000" dirty="0"/>
            </a:br>
            <a:r>
              <a:rPr lang="en-US" sz="1000" dirty="0"/>
              <a:t>The information contained in this document is proprietary and confidential. For Capgemini only.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9813" y="6080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9813" y="6080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9813" y="6080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7027472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03038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39516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386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874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DC9D5F-BE5A-40EB-8DF2-ECDC1367102E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71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FE7941-1064-486D-B80A-354ECA1F9E38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396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42EDFB-CBAC-4890-BBEE-BEDE0621BF19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3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3E4504-92E9-4A2A-8052-AB0753F9729B}" type="datetime1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6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9778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847A01-47E1-4F49-AF00-DEC0F8DE782F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37438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0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6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677832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22354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400219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1839913"/>
            <a:ext cx="9144000" cy="89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>
                <a:solidFill>
                  <a:schemeClr val="bg1"/>
                </a:solidFill>
                <a:ea typeface="+mj-ea"/>
              </a:rPr>
              <a:t>Unified Modeling </a:t>
            </a:r>
            <a:r>
              <a:rPr lang="en-US" sz="3700" b="1" dirty="0" smtClean="0">
                <a:solidFill>
                  <a:schemeClr val="bg1"/>
                </a:solidFill>
                <a:ea typeface="+mj-ea"/>
              </a:rPr>
              <a:t>Language</a:t>
            </a:r>
          </a:p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Lesson 00: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685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 Step Courses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IN" dirty="0" smtClean="0">
                <a:cs typeface="Arial" charset="0"/>
              </a:rPr>
              <a:t>Object Oriented Analysis and Design with UML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Parallel Technology Areas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 (</a:t>
            </a:r>
            <a:r>
              <a:rPr lang="en-IN" dirty="0" smtClean="0">
                <a:cs typeface="Arial" charset="0"/>
              </a:rPr>
              <a:t>Notations exist but not as an industry wide standard on par with UML)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History</a:t>
            </a:r>
            <a:endParaRPr lang="en-IN" dirty="0"/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015800"/>
              </p:ext>
            </p:extLst>
          </p:nvPr>
        </p:nvGraphicFramePr>
        <p:xfrm>
          <a:off x="298450" y="1988840"/>
          <a:ext cx="8412479" cy="4053840"/>
        </p:xfrm>
        <a:graphic>
          <a:graphicData uri="http://schemas.openxmlformats.org/drawingml/2006/table">
            <a:tbl>
              <a:tblPr/>
              <a:tblGrid>
                <a:gridCol w="961182"/>
                <a:gridCol w="865212"/>
                <a:gridCol w="1272942"/>
                <a:gridCol w="1217595"/>
                <a:gridCol w="1217595"/>
                <a:gridCol w="971272"/>
                <a:gridCol w="1906681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Reviewer(s)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Approver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06-Oct-2008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0.1D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Vaishali Kunchur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Creation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09-Dec-2008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Jan-2009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Nilendra Nagwekar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08-May-2009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1.2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Veena Deshpande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Updates based on Repository Review Comments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05-May-2011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1.3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Veena Deshpande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Updates as part of Integration Exercise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 - 2016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Kavita Arora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Anjulata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Refinement as per integrated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Goals and Non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dirty="0" smtClean="0">
                <a:cs typeface="Arial" charset="0"/>
              </a:rPr>
              <a:t>Course Goals</a:t>
            </a:r>
          </a:p>
          <a:p>
            <a:pPr lvl="1"/>
            <a:r>
              <a:rPr lang="en-US" dirty="0" smtClean="0">
                <a:cs typeface="Arial" charset="0"/>
              </a:rPr>
              <a:t>At the end of this program, participants gain an understanding of the need of UML and different diagrams in UML.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marL="347663" indent="-347663"/>
            <a:r>
              <a:rPr lang="en-US" dirty="0" smtClean="0">
                <a:cs typeface="Arial" charset="0"/>
              </a:rPr>
              <a:t>Course Non Goals</a:t>
            </a:r>
          </a:p>
          <a:p>
            <a:pPr lvl="1"/>
            <a:r>
              <a:rPr lang="en-US" dirty="0" smtClean="0">
                <a:cs typeface="Arial" charset="0"/>
              </a:rPr>
              <a:t>Detailed design and integration is not the part of this course.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IN" dirty="0" smtClean="0">
                <a:cs typeface="Arial" charset="0"/>
              </a:rPr>
              <a:t>Fair Knowledge of OOP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Intended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dirty="0" smtClean="0">
                <a:cs typeface="Arial" charset="0"/>
              </a:rPr>
              <a:t>Programmers and Designers in Object-Oriented </a:t>
            </a:r>
          </a:p>
          <a:p>
            <a:pPr marL="347663" indent="-347663"/>
            <a:r>
              <a:rPr lang="en-US" dirty="0" smtClean="0">
                <a:cs typeface="Arial" charset="0"/>
              </a:rPr>
              <a:t>Technology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 Wise Schedule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defRPr/>
            </a:pPr>
            <a:r>
              <a:rPr lang="en-US" dirty="0" smtClean="0">
                <a:cs typeface="Arial" charset="0"/>
              </a:rPr>
              <a:t>Day 1</a:t>
            </a:r>
          </a:p>
          <a:p>
            <a:pPr lvl="1">
              <a:defRPr/>
            </a:pPr>
            <a:r>
              <a:rPr lang="en-US" dirty="0" smtClean="0"/>
              <a:t>Lesson 1: Introducing UML</a:t>
            </a:r>
          </a:p>
          <a:p>
            <a:pPr lvl="1">
              <a:defRPr/>
            </a:pPr>
            <a:r>
              <a:rPr lang="en-US" dirty="0" smtClean="0"/>
              <a:t>Lesson 2: Dynamic View Diagrams( </a:t>
            </a:r>
            <a:r>
              <a:rPr lang="en-US" dirty="0" err="1" smtClean="0"/>
              <a:t>contd</a:t>
            </a:r>
            <a:r>
              <a:rPr lang="en-US" dirty="0" smtClean="0"/>
              <a:t> on Day 2 also )</a:t>
            </a:r>
          </a:p>
          <a:p>
            <a:pPr>
              <a:defRPr/>
            </a:pPr>
            <a:endParaRPr lang="en-US" dirty="0" smtClean="0">
              <a:solidFill>
                <a:srgbClr val="990000"/>
              </a:solidFill>
            </a:endParaRPr>
          </a:p>
          <a:p>
            <a:pPr marL="347663" indent="-347663">
              <a:defRPr/>
            </a:pPr>
            <a:r>
              <a:rPr lang="en-US" dirty="0" smtClean="0">
                <a:cs typeface="Arial" charset="0"/>
              </a:rPr>
              <a:t>Day 2</a:t>
            </a:r>
          </a:p>
          <a:p>
            <a:pPr lvl="1">
              <a:defRPr/>
            </a:pPr>
            <a:r>
              <a:rPr lang="en-US" dirty="0"/>
              <a:t>Lesson 3: Static View Diagrams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Lesson 4:  General and Extension Mechanisms in UML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Lesson 1: Introducing UML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1.1. Principles of Modeling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1.2. What is UML? What UML is NOT?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1.3. UML Building Blocks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1.4. UML Diagrams</a:t>
            </a:r>
          </a:p>
          <a:p>
            <a:pPr marL="838200" lvl="1" indent="-381000">
              <a:lnSpc>
                <a:spcPct val="90000"/>
              </a:lnSpc>
              <a:buNone/>
            </a:pPr>
            <a:endParaRPr lang="en-US" dirty="0" smtClean="0">
              <a:cs typeface="Arial" charset="0"/>
            </a:endParaRPr>
          </a:p>
          <a:p>
            <a:pPr marL="347663" indent="-347663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Lesson 2: Dynamic View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2.1. Use Case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2.2. Activity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2.3. Sequence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2.4. State </a:t>
            </a:r>
            <a:r>
              <a:rPr lang="en-US" dirty="0">
                <a:cs typeface="Arial" charset="0"/>
              </a:rPr>
              <a:t>Chart </a:t>
            </a:r>
            <a:r>
              <a:rPr lang="en-US" dirty="0" smtClean="0">
                <a:cs typeface="Arial" charset="0"/>
              </a:rPr>
              <a:t>Diagrams</a:t>
            </a:r>
            <a:endParaRPr lang="en-US" dirty="0">
              <a:cs typeface="Arial" charset="0"/>
            </a:endParaRPr>
          </a:p>
          <a:p>
            <a:pPr marL="838200" lvl="1" indent="-381000">
              <a:lnSpc>
                <a:spcPct val="90000"/>
              </a:lnSpc>
              <a:buNone/>
            </a:pPr>
            <a:endParaRPr lang="en-US" dirty="0" smtClean="0">
              <a:cs typeface="Arial" charset="0"/>
            </a:endParaRPr>
          </a:p>
          <a:p>
            <a:pPr marL="838200" lvl="1" indent="-381000">
              <a:lnSpc>
                <a:spcPct val="90000"/>
              </a:lnSpc>
              <a:buNone/>
            </a:pPr>
            <a:endParaRPr lang="en-US" dirty="0" smtClean="0">
              <a:cs typeface="Arial" charset="0"/>
            </a:endParaRPr>
          </a:p>
          <a:p>
            <a:pPr marL="838200" lvl="1" indent="-381000">
              <a:lnSpc>
                <a:spcPct val="90000"/>
              </a:lnSpc>
              <a:buNone/>
            </a:pPr>
            <a:endParaRPr lang="en-US" dirty="0" smtClean="0">
              <a:cs typeface="Arial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90000"/>
              </a:lnSpc>
            </a:pPr>
            <a:r>
              <a:rPr lang="en-US" dirty="0">
                <a:cs typeface="Arial" charset="0"/>
              </a:rPr>
              <a:t>Lesson 3: Static View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3.1. Class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3.2. Object Diagrams</a:t>
            </a:r>
          </a:p>
          <a:p>
            <a:pPr marL="990600" lvl="1" indent="-533400">
              <a:buNone/>
            </a:pPr>
            <a:endParaRPr lang="en-US" dirty="0" smtClean="0">
              <a:cs typeface="Arial" charset="0"/>
            </a:endParaRPr>
          </a:p>
          <a:p>
            <a:pPr marL="347663" indent="-347663"/>
            <a:r>
              <a:rPr lang="en-US" dirty="0" smtClean="0">
                <a:cs typeface="Arial" charset="0"/>
              </a:rPr>
              <a:t>Lesson 4: General and Extension Mechanisms</a:t>
            </a:r>
          </a:p>
          <a:p>
            <a:pPr marL="990600" lvl="1" indent="-533400">
              <a:buNone/>
            </a:pPr>
            <a:r>
              <a:rPr lang="en-US" dirty="0">
                <a:cs typeface="Arial" charset="0"/>
              </a:rPr>
              <a:t>4</a:t>
            </a:r>
            <a:r>
              <a:rPr lang="en-US" dirty="0" smtClean="0">
                <a:cs typeface="Arial" charset="0"/>
              </a:rPr>
              <a:t>.1. UML General Mechanisms</a:t>
            </a:r>
          </a:p>
          <a:p>
            <a:pPr marL="990600" lvl="1" indent="-533400">
              <a:buNone/>
            </a:pPr>
            <a:r>
              <a:rPr lang="en-US" dirty="0" smtClean="0">
                <a:cs typeface="Arial" charset="0"/>
              </a:rPr>
              <a:t>4.2. UML Extension Mechanisms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dirty="0" smtClean="0">
                <a:cs typeface="Arial" charset="0"/>
              </a:rPr>
              <a:t>Student material:</a:t>
            </a:r>
          </a:p>
          <a:p>
            <a:pPr lvl="1"/>
            <a:r>
              <a:rPr lang="en-US" dirty="0" smtClean="0">
                <a:cs typeface="Arial" charset="0"/>
              </a:rPr>
              <a:t>Class Book (presentation slides with notes)</a:t>
            </a:r>
          </a:p>
          <a:p>
            <a:pPr lvl="1"/>
            <a:endParaRPr lang="en-US" dirty="0" smtClean="0">
              <a:cs typeface="Arial" charset="0"/>
            </a:endParaRPr>
          </a:p>
          <a:p>
            <a:pPr marL="347663" indent="-347663"/>
            <a:r>
              <a:rPr lang="en-US" dirty="0" smtClean="0">
                <a:cs typeface="Arial" charset="0"/>
              </a:rPr>
              <a:t>Book:</a:t>
            </a:r>
          </a:p>
          <a:p>
            <a:pPr lvl="1"/>
            <a:r>
              <a:rPr lang="en-US" dirty="0" smtClean="0">
                <a:cs typeface="Arial" charset="0"/>
              </a:rPr>
              <a:t>UML User's Guide; by Grady </a:t>
            </a:r>
            <a:r>
              <a:rPr lang="en-US" dirty="0" err="1" smtClean="0">
                <a:cs typeface="Arial" charset="0"/>
              </a:rPr>
              <a:t>Booch</a:t>
            </a:r>
            <a:r>
              <a:rPr lang="en-US" dirty="0" smtClean="0">
                <a:cs typeface="Arial" charset="0"/>
              </a:rPr>
              <a:t>, </a:t>
            </a:r>
            <a:r>
              <a:rPr lang="en-US" dirty="0" err="1" smtClean="0">
                <a:cs typeface="Arial" charset="0"/>
              </a:rPr>
              <a:t>Ivar</a:t>
            </a:r>
            <a:r>
              <a:rPr lang="en-US" dirty="0" smtClean="0">
                <a:cs typeface="Arial" charset="0"/>
              </a:rPr>
              <a:t> Jacobson, and James </a:t>
            </a:r>
            <a:r>
              <a:rPr lang="en-US" dirty="0" err="1" smtClean="0">
                <a:cs typeface="Arial" charset="0"/>
              </a:rPr>
              <a:t>Rambaugh</a:t>
            </a:r>
            <a:endParaRPr lang="en-US" dirty="0" smtClean="0">
              <a:cs typeface="Arial" charset="0"/>
            </a:endParaRPr>
          </a:p>
          <a:p>
            <a:pPr lvl="1"/>
            <a:endParaRPr lang="en-US" dirty="0" smtClean="0">
              <a:cs typeface="Arial" charset="0"/>
            </a:endParaRPr>
          </a:p>
          <a:p>
            <a:pPr marL="347663" indent="-347663"/>
            <a:r>
              <a:rPr lang="en-US" dirty="0" smtClean="0">
                <a:cs typeface="Arial" charset="0"/>
              </a:rPr>
              <a:t>Web-site:</a:t>
            </a:r>
          </a:p>
          <a:p>
            <a:pPr lvl="1"/>
            <a:r>
              <a:rPr lang="en-US" dirty="0" smtClean="0">
                <a:cs typeface="Arial" charset="0"/>
                <a:hlinkClick r:id="rId3"/>
              </a:rPr>
              <a:t>http://www.uml.org/</a:t>
            </a:r>
            <a:r>
              <a:rPr lang="en-US" dirty="0" smtClean="0">
                <a:cs typeface="Arial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Category xmlns="2792f03d-d3b8-434f-88d1-32c1c69d1f7a">Module Artifact</Category>
    <Level xmlns="2792f03d-d3b8-434f-88d1-32c1c69d1f7a">L1</Level>
  </documentManagement>
</p:properties>
</file>

<file path=customXml/itemProps1.xml><?xml version="1.0" encoding="utf-8"?>
<ds:datastoreItem xmlns:ds="http://schemas.openxmlformats.org/officeDocument/2006/customXml" ds:itemID="{242A2ACA-38E4-4BCB-83D0-6B7205241345}"/>
</file>

<file path=customXml/itemProps2.xml><?xml version="1.0" encoding="utf-8"?>
<ds:datastoreItem xmlns:ds="http://schemas.openxmlformats.org/officeDocument/2006/customXml" ds:itemID="{AD40762F-7311-401A-B035-0DD4A6DEDB11}"/>
</file>

<file path=customXml/itemProps3.xml><?xml version="1.0" encoding="utf-8"?>
<ds:datastoreItem xmlns:ds="http://schemas.openxmlformats.org/officeDocument/2006/customXml" ds:itemID="{BD04404D-DE8D-4B47-BCDC-E7D76564AAF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348</Words>
  <Application>Microsoft Office PowerPoint</Application>
  <PresentationFormat>On-screen Show (4:3)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References</vt:lpstr>
      <vt:lpstr>Next Step Courses</vt:lpstr>
      <vt:lpstr>Other Parallel Technology Areas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Modeling Language</dc:title>
  <dc:creator>nandesat</dc:creator>
  <cp:lastModifiedBy>Anjulata Tembhare</cp:lastModifiedBy>
  <cp:revision>18</cp:revision>
  <cp:lastPrinted>2016-07-15T06:50:14Z</cp:lastPrinted>
  <dcterms:created xsi:type="dcterms:W3CDTF">2014-05-19T03:57:28Z</dcterms:created>
  <dcterms:modified xsi:type="dcterms:W3CDTF">2016-08-05T08:44:28Z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