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687" r:id="rId5"/>
  </p:sldMasterIdLst>
  <p:notesMasterIdLst>
    <p:notesMasterId r:id="rId21"/>
  </p:notesMasterIdLst>
  <p:handoutMasterIdLst>
    <p:handoutMasterId r:id="rId22"/>
  </p:handoutMasterIdLst>
  <p:sldIdLst>
    <p:sldId id="256" r:id="rId6"/>
    <p:sldId id="264" r:id="rId7"/>
    <p:sldId id="265" r:id="rId8"/>
    <p:sldId id="266" r:id="rId9"/>
    <p:sldId id="267" r:id="rId10"/>
    <p:sldId id="268" r:id="rId11"/>
    <p:sldId id="273" r:id="rId12"/>
    <p:sldId id="536" r:id="rId13"/>
    <p:sldId id="538" r:id="rId14"/>
    <p:sldId id="539" r:id="rId15"/>
    <p:sldId id="541" r:id="rId16"/>
    <p:sldId id="542" r:id="rId17"/>
    <p:sldId id="270" r:id="rId18"/>
    <p:sldId id="271" r:id="rId19"/>
    <p:sldId id="272" r:id="rId2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1E4"/>
    <a:srgbClr val="E6E8F2"/>
    <a:srgbClr val="D0D4E8"/>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7158" autoAdjust="0"/>
  </p:normalViewPr>
  <p:slideViewPr>
    <p:cSldViewPr>
      <p:cViewPr varScale="1">
        <p:scale>
          <a:sx n="66" d="100"/>
          <a:sy n="66" d="100"/>
        </p:scale>
        <p:origin x="1280" y="40"/>
      </p:cViewPr>
      <p:guideLst>
        <p:guide orient="horz" pos="2160"/>
        <p:guide pos="2880"/>
      </p:guideLst>
    </p:cSldViewPr>
  </p:slideViewPr>
  <p:notesTextViewPr>
    <p:cViewPr>
      <p:scale>
        <a:sx n="1" d="1"/>
        <a:sy n="1" d="1"/>
      </p:scale>
      <p:origin x="0" y="0"/>
    </p:cViewPr>
  </p:notesTextViewPr>
  <p:sorterViewPr>
    <p:cViewPr>
      <p:scale>
        <a:sx n="100" d="100"/>
        <a:sy n="100" d="100"/>
      </p:scale>
      <p:origin x="0" y="300"/>
    </p:cViewPr>
  </p:sorterViewPr>
  <p:notesViewPr>
    <p:cSldViewPr>
      <p:cViewPr>
        <p:scale>
          <a:sx n="100" d="100"/>
          <a:sy n="100" d="100"/>
        </p:scale>
        <p:origin x="-1746" y="112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8F45B8CD-F359-4D94-8AD1-923710D8C70B}" type="datetimeFigureOut">
              <a:rPr lang="en-US" smtClean="0"/>
              <a:pPr/>
              <a:t>7/28/2017</a:t>
            </a:fld>
            <a:endParaRPr lang="en-IN"/>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IN"/>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F135FA1E-2594-4534-BDDE-F96DBDDC8208}" type="slidenum">
              <a:rPr lang="en-IN" smtClean="0"/>
              <a:pPr/>
              <a:t>‹#›</a:t>
            </a:fld>
            <a:endParaRPr lang="en-IN"/>
          </a:p>
        </p:txBody>
      </p:sp>
    </p:spTree>
    <p:extLst>
      <p:ext uri="{BB962C8B-B14F-4D97-AF65-F5344CB8AC3E}">
        <p14:creationId xmlns:p14="http://schemas.microsoft.com/office/powerpoint/2010/main" val="30669877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714500" y="449263"/>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1752586" y="4305565"/>
            <a:ext cx="4800634" cy="4320540"/>
          </a:xfrm>
          <a:prstGeom prst="rect">
            <a:avLst/>
          </a:prstGeom>
        </p:spPr>
        <p:txBody>
          <a:bodyPr vert="horz" lIns="96661" tIns="48331" rIns="96661" bIns="48331"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14"/>
          <p:cNvSpPr>
            <a:spLocks noChangeArrowheads="1"/>
          </p:cNvSpPr>
          <p:nvPr/>
        </p:nvSpPr>
        <p:spPr bwMode="auto">
          <a:xfrm>
            <a:off x="228576" y="74977"/>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solidFill>
                  <a:schemeClr val="tx1"/>
                </a:solidFill>
                <a:latin typeface="Candara" pitchFamily="34" charset="0"/>
                <a:cs typeface="Arial" pitchFamily="34" charset="0"/>
              </a:rPr>
              <a:t>React.js		</a:t>
            </a:r>
            <a:endParaRPr lang="en-US" dirty="0">
              <a:solidFill>
                <a:schemeClr val="tx1"/>
              </a:solidFill>
              <a:latin typeface="Candara" pitchFamily="34" charset="0"/>
              <a:cs typeface="Arial" pitchFamily="34" charset="0"/>
            </a:endParaRPr>
          </a:p>
        </p:txBody>
      </p:sp>
      <p:sp>
        <p:nvSpPr>
          <p:cNvPr id="9"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Candara" pitchFamily="34" charset="0"/>
                <a:cs typeface="Arial" pitchFamily="34" charset="0"/>
              </a:rPr>
              <a:t>		    Page 0-</a:t>
            </a:r>
            <a:fld id="{BD9FB300-F9DC-4669-88F4-967ABA23CC04}" type="slidenum">
              <a:rPr lang="en-US" sz="1100" smtClean="0">
                <a:latin typeface="Candara"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Candara" pitchFamily="34" charset="0"/>
                <a:cs typeface="Arial" pitchFamily="34" charset="0"/>
              </a:rPr>
              <a:t> </a:t>
            </a:r>
          </a:p>
          <a:p>
            <a:endParaRPr lang="en-US" sz="1100" dirty="0">
              <a:latin typeface="Candara" pitchFamily="34" charset="0"/>
              <a:cs typeface="Arial" pitchFamily="34" charset="0"/>
            </a:endParaRPr>
          </a:p>
        </p:txBody>
      </p:sp>
      <p:sp>
        <p:nvSpPr>
          <p:cNvPr id="10" name="Line 8"/>
          <p:cNvSpPr>
            <a:spLocks noChangeShapeType="1"/>
          </p:cNvSpPr>
          <p:nvPr/>
        </p:nvSpPr>
        <p:spPr bwMode="auto">
          <a:xfrm>
            <a:off x="1523985" y="375016"/>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Text Box 9"/>
          <p:cNvSpPr txBox="1">
            <a:spLocks noChangeArrowheads="1"/>
          </p:cNvSpPr>
          <p:nvPr/>
        </p:nvSpPr>
        <p:spPr bwMode="auto">
          <a:xfrm>
            <a:off x="0" y="675056"/>
            <a:ext cx="1447785" cy="297661"/>
          </a:xfrm>
          <a:prstGeom prst="rect">
            <a:avLst/>
          </a:prstGeom>
          <a:noFill/>
          <a:ln w="9525">
            <a:noFill/>
            <a:miter lim="800000"/>
            <a:headEnd/>
            <a:tailEnd/>
          </a:ln>
          <a:effectLst/>
        </p:spPr>
        <p:txBody>
          <a:bodyPr wrap="square" lIns="96661" tIns="48331" rIns="96661" bIns="48331">
            <a:spAutoFit/>
          </a:bodyPr>
          <a:lstStyle/>
          <a:p>
            <a:pPr>
              <a:spcBef>
                <a:spcPct val="50000"/>
              </a:spcBef>
            </a:pPr>
            <a:r>
              <a:rPr lang="en-US" sz="1300" b="1" dirty="0">
                <a:latin typeface="Candara" pitchFamily="34" charset="0"/>
                <a:cs typeface="Arial" pitchFamily="34" charset="0"/>
              </a:rPr>
              <a:t>Instructor Notes:</a:t>
            </a:r>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449263"/>
            <a:ext cx="4800600" cy="3600450"/>
          </a:xfrm>
        </p:spPr>
      </p:sp>
      <p:sp>
        <p:nvSpPr>
          <p:cNvPr id="3" name="Notes Placeholder 2"/>
          <p:cNvSpPr>
            <a:spLocks noGrp="1"/>
          </p:cNvSpPr>
          <p:nvPr>
            <p:ph type="body" idx="1"/>
          </p:nvPr>
        </p:nvSpPr>
        <p:spPr/>
        <p:txBody>
          <a:bodyPr/>
          <a:lstStyle/>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r>
              <a:rPr lang="en-US" dirty="0" smtClean="0">
                <a:latin typeface="Candara" pitchFamily="34" charset="0"/>
              </a:rPr>
              <a:t>Copyright © 2011 IGATE Corporation. All rights reserved. No part of this publication shall be reproduced in any way, including but not limited to photocopy, photographic, magnetic, or other record, without the prior written permission of IGATE Corporation.</a:t>
            </a:r>
          </a:p>
          <a:p>
            <a:pPr algn="just"/>
            <a:endParaRPr lang="en-US" dirty="0" smtClean="0">
              <a:latin typeface="Candara" pitchFamily="34" charset="0"/>
            </a:endParaRPr>
          </a:p>
          <a:p>
            <a:pPr algn="just"/>
            <a:r>
              <a:rPr lang="en-US" dirty="0" smtClean="0">
                <a:latin typeface="Candara" pitchFamily="34" charset="0"/>
              </a:rPr>
              <a:t>IGATE Corporation considers information included in this document to be Confidential and Proprietary.</a:t>
            </a:r>
          </a:p>
          <a:p>
            <a:pPr algn="just"/>
            <a:endParaRPr lang="en-US" dirty="0" smtClean="0">
              <a:latin typeface="Candara" pitchFamily="34" charset="0"/>
            </a:endParaRPr>
          </a:p>
          <a:p>
            <a:pPr algn="just"/>
            <a:endParaRPr lang="en-US" dirty="0">
              <a:latin typeface="Candara" pitchFamily="34" charset="0"/>
            </a:endParaRPr>
          </a:p>
        </p:txBody>
      </p:sp>
    </p:spTree>
    <p:extLst>
      <p:ext uri="{BB962C8B-B14F-4D97-AF65-F5344CB8AC3E}">
        <p14:creationId xmlns:p14="http://schemas.microsoft.com/office/powerpoint/2010/main" val="16592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51874" y="1170638"/>
            <a:ext cx="1700974" cy="435096"/>
          </a:xfrm>
          <a:prstGeom prst="rect">
            <a:avLst/>
          </a:prstGeom>
          <a:noFill/>
          <a:ln w="9525">
            <a:noFill/>
            <a:miter lim="800000"/>
            <a:headEnd/>
            <a:tailEnd/>
          </a:ln>
          <a:effectLst/>
        </p:spPr>
        <p:txBody>
          <a:bodyPr lIns="95607" tIns="47804" rIns="95607" bIns="47804">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714500" y="449263"/>
            <a:ext cx="4800600" cy="360045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3231582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51874" y="1170638"/>
            <a:ext cx="1700974" cy="435096"/>
          </a:xfrm>
          <a:prstGeom prst="rect">
            <a:avLst/>
          </a:prstGeom>
          <a:noFill/>
          <a:ln w="9525">
            <a:noFill/>
            <a:miter lim="800000"/>
            <a:headEnd/>
            <a:tailEnd/>
          </a:ln>
          <a:effectLst/>
        </p:spPr>
        <p:txBody>
          <a:bodyPr lIns="95607" tIns="47804" rIns="95607" bIns="47804">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714500" y="449263"/>
            <a:ext cx="4800600" cy="360045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3001806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51874" y="1170638"/>
            <a:ext cx="1700974" cy="435096"/>
          </a:xfrm>
          <a:prstGeom prst="rect">
            <a:avLst/>
          </a:prstGeom>
          <a:noFill/>
          <a:ln w="9525">
            <a:noFill/>
            <a:miter lim="800000"/>
            <a:headEnd/>
            <a:tailEnd/>
          </a:ln>
          <a:effectLst/>
        </p:spPr>
        <p:txBody>
          <a:bodyPr lIns="95607" tIns="47804" rIns="95607" bIns="47804">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714500" y="449263"/>
            <a:ext cx="4800600" cy="360045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237433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51874" y="1170638"/>
            <a:ext cx="1700974" cy="435096"/>
          </a:xfrm>
          <a:prstGeom prst="rect">
            <a:avLst/>
          </a:prstGeom>
          <a:noFill/>
          <a:ln w="9525">
            <a:noFill/>
            <a:miter lim="800000"/>
            <a:headEnd/>
            <a:tailEnd/>
          </a:ln>
          <a:effectLst/>
        </p:spPr>
        <p:txBody>
          <a:bodyPr lIns="95607" tIns="47804" rIns="95607" bIns="47804">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714500" y="449263"/>
            <a:ext cx="4800600" cy="360045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3387251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51874" y="1170638"/>
            <a:ext cx="1700974" cy="435096"/>
          </a:xfrm>
          <a:prstGeom prst="rect">
            <a:avLst/>
          </a:prstGeom>
          <a:noFill/>
          <a:ln w="9525">
            <a:noFill/>
            <a:miter lim="800000"/>
            <a:headEnd/>
            <a:tailEnd/>
          </a:ln>
          <a:effectLst/>
        </p:spPr>
        <p:txBody>
          <a:bodyPr lIns="95607" tIns="47804" rIns="95607" bIns="47804">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714500" y="449263"/>
            <a:ext cx="4800600" cy="360045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344009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51874" y="1170638"/>
            <a:ext cx="1700974" cy="435096"/>
          </a:xfrm>
          <a:prstGeom prst="rect">
            <a:avLst/>
          </a:prstGeom>
          <a:noFill/>
          <a:ln w="9525">
            <a:noFill/>
            <a:miter lim="800000"/>
            <a:headEnd/>
            <a:tailEnd/>
          </a:ln>
          <a:effectLst/>
        </p:spPr>
        <p:txBody>
          <a:bodyPr lIns="95607" tIns="47804" rIns="95607" bIns="47804">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714500" y="449263"/>
            <a:ext cx="4800600" cy="360045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1508225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51874" y="1170638"/>
            <a:ext cx="1700974" cy="435096"/>
          </a:xfrm>
          <a:prstGeom prst="rect">
            <a:avLst/>
          </a:prstGeom>
          <a:noFill/>
          <a:ln w="9525">
            <a:noFill/>
            <a:miter lim="800000"/>
            <a:headEnd/>
            <a:tailEnd/>
          </a:ln>
          <a:effectLst/>
        </p:spPr>
        <p:txBody>
          <a:bodyPr lIns="95607" tIns="47804" rIns="95607" bIns="47804">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714500" y="449263"/>
            <a:ext cx="4800600" cy="360045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3579334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51874" y="1170638"/>
            <a:ext cx="1700974" cy="435096"/>
          </a:xfrm>
          <a:prstGeom prst="rect">
            <a:avLst/>
          </a:prstGeom>
          <a:noFill/>
          <a:ln w="9525">
            <a:noFill/>
            <a:miter lim="800000"/>
            <a:headEnd/>
            <a:tailEnd/>
          </a:ln>
          <a:effectLst/>
        </p:spPr>
        <p:txBody>
          <a:bodyPr lIns="95607" tIns="47804" rIns="95607" bIns="47804">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714500" y="449263"/>
            <a:ext cx="4800600" cy="360045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3055858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51874" y="1170638"/>
            <a:ext cx="1700974" cy="435096"/>
          </a:xfrm>
          <a:prstGeom prst="rect">
            <a:avLst/>
          </a:prstGeom>
          <a:noFill/>
          <a:ln w="9525">
            <a:noFill/>
            <a:miter lim="800000"/>
            <a:headEnd/>
            <a:tailEnd/>
          </a:ln>
          <a:effectLst/>
        </p:spPr>
        <p:txBody>
          <a:bodyPr lIns="95607" tIns="47804" rIns="95607" bIns="47804">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714500" y="449263"/>
            <a:ext cx="4800600" cy="360045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1192800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51874" y="1170638"/>
            <a:ext cx="1700974" cy="435096"/>
          </a:xfrm>
          <a:prstGeom prst="rect">
            <a:avLst/>
          </a:prstGeom>
          <a:noFill/>
          <a:ln w="9525">
            <a:noFill/>
            <a:miter lim="800000"/>
            <a:headEnd/>
            <a:tailEnd/>
          </a:ln>
          <a:effectLst/>
        </p:spPr>
        <p:txBody>
          <a:bodyPr lIns="95607" tIns="47804" rIns="95607" bIns="47804">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714500" y="449263"/>
            <a:ext cx="4800600" cy="3600450"/>
          </a:xfrm>
        </p:spPr>
      </p:sp>
      <p:sp>
        <p:nvSpPr>
          <p:cNvPr id="7" name="Notes Placeholder 6"/>
          <p:cNvSpPr>
            <a:spLocks noGrp="1"/>
          </p:cNvSpPr>
          <p:nvPr>
            <p:ph type="body" idx="1"/>
          </p:nvPr>
        </p:nvSpPr>
        <p:spPr>
          <a:xfrm>
            <a:off x="1752586" y="4152528"/>
            <a:ext cx="4800634" cy="4320540"/>
          </a:xfrm>
        </p:spPr>
        <p:txBody>
          <a:bodyPr>
            <a:normAutofit/>
          </a:bodyPr>
          <a:lstStyle/>
          <a:p>
            <a:endParaRPr lang="en-IN" dirty="0"/>
          </a:p>
        </p:txBody>
      </p:sp>
    </p:spTree>
    <p:extLst>
      <p:ext uri="{BB962C8B-B14F-4D97-AF65-F5344CB8AC3E}">
        <p14:creationId xmlns:p14="http://schemas.microsoft.com/office/powerpoint/2010/main" val="2420637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51874" y="1170638"/>
            <a:ext cx="1700974" cy="435096"/>
          </a:xfrm>
          <a:prstGeom prst="rect">
            <a:avLst/>
          </a:prstGeom>
          <a:noFill/>
          <a:ln w="9525">
            <a:noFill/>
            <a:miter lim="800000"/>
            <a:headEnd/>
            <a:tailEnd/>
          </a:ln>
          <a:effectLst/>
        </p:spPr>
        <p:txBody>
          <a:bodyPr lIns="95607" tIns="47804" rIns="95607" bIns="47804">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714500" y="449263"/>
            <a:ext cx="4800600" cy="360045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057618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51874" y="1170638"/>
            <a:ext cx="1700974" cy="435096"/>
          </a:xfrm>
          <a:prstGeom prst="rect">
            <a:avLst/>
          </a:prstGeom>
          <a:noFill/>
          <a:ln w="9525">
            <a:noFill/>
            <a:miter lim="800000"/>
            <a:headEnd/>
            <a:tailEnd/>
          </a:ln>
          <a:effectLst/>
        </p:spPr>
        <p:txBody>
          <a:bodyPr lIns="95607" tIns="47804" rIns="95607" bIns="47804">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714500" y="449263"/>
            <a:ext cx="4800600" cy="360045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712163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51874" y="1170638"/>
            <a:ext cx="1700974" cy="435096"/>
          </a:xfrm>
          <a:prstGeom prst="rect">
            <a:avLst/>
          </a:prstGeom>
          <a:noFill/>
          <a:ln w="9525">
            <a:noFill/>
            <a:miter lim="800000"/>
            <a:headEnd/>
            <a:tailEnd/>
          </a:ln>
          <a:effectLst/>
        </p:spPr>
        <p:txBody>
          <a:bodyPr lIns="95607" tIns="47804" rIns="95607" bIns="47804">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714500" y="449263"/>
            <a:ext cx="4800600" cy="360045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662583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51874" y="1170638"/>
            <a:ext cx="1700974" cy="435096"/>
          </a:xfrm>
          <a:prstGeom prst="rect">
            <a:avLst/>
          </a:prstGeom>
          <a:noFill/>
          <a:ln w="9525">
            <a:noFill/>
            <a:miter lim="800000"/>
            <a:headEnd/>
            <a:tailEnd/>
          </a:ln>
          <a:effectLst/>
        </p:spPr>
        <p:txBody>
          <a:bodyPr lIns="95607" tIns="47804" rIns="95607" bIns="47804">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714500" y="449263"/>
            <a:ext cx="4800600" cy="360045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52757226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5.emf"/><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tags" Target="../tags/tag12.xml"/><Relationship Id="rId11" Type="http://schemas.openxmlformats.org/officeDocument/2006/relationships/oleObject" Target="../embeddings/oleObject2.bin"/><Relationship Id="rId5" Type="http://schemas.openxmlformats.org/officeDocument/2006/relationships/tags" Target="../tags/tag11.xml"/><Relationship Id="rId10" Type="http://schemas.openxmlformats.org/officeDocument/2006/relationships/image" Target="../media/image4.jpeg"/><Relationship Id="rId4" Type="http://schemas.openxmlformats.org/officeDocument/2006/relationships/tags" Target="../tags/tag10.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vmlDrawing" Target="../drawings/vmlDrawing7.v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image" Target="../media/image1.emf"/><Relationship Id="rId4" Type="http://schemas.openxmlformats.org/officeDocument/2006/relationships/tags" Target="../tags/tag33.xml"/><Relationship Id="rId9"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4.xml"/><Relationship Id="rId7" Type="http://schemas.openxmlformats.org/officeDocument/2006/relationships/oleObject" Target="../embeddings/oleObject5.bin"/><Relationship Id="rId2" Type="http://schemas.openxmlformats.org/officeDocument/2006/relationships/tags" Target="../tags/tag23.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0.xml"/><Relationship Id="rId4" Type="http://schemas.openxmlformats.org/officeDocument/2006/relationships/tags" Target="../tags/tag2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5"/>
            <a:ext cx="9144000" cy="5885035"/>
          </a:xfrm>
          <a:prstGeom prst="rect">
            <a:avLst/>
          </a:prstGeom>
          <a:noFill/>
          <a:ln>
            <a:noFill/>
          </a:ln>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1" y="0"/>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880360" cy="685800"/>
          </a:xfrm>
          <a:prstGeom prst="rect">
            <a:avLst/>
          </a:prstGeom>
          <a:noFill/>
          <a:ln>
            <a:noFill/>
          </a:ln>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1273"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tretch>
            <a:fillRect/>
          </a:stretch>
        </p:blipFill>
        <p:spPr bwMode="auto">
          <a:xfrm>
            <a:off x="5910040" y="6509494"/>
            <a:ext cx="2889576" cy="239889"/>
          </a:xfrm>
          <a:prstGeom prst="rect">
            <a:avLst/>
          </a:prstGeom>
          <a:noFill/>
          <a:ln>
            <a:noFill/>
          </a:ln>
        </p:spPr>
      </p:pic>
      <p:sp>
        <p:nvSpPr>
          <p:cNvPr id="2" name="Title 1"/>
          <p:cNvSpPr>
            <a:spLocks noGrp="1"/>
          </p:cNvSpPr>
          <p:nvPr>
            <p:ph type="ctrTitle" hasCustomPrompt="1"/>
            <p:custDataLst>
              <p:tags r:id="rId6"/>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02964755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393"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59826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45285784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1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45693460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8441"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4389201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7/28/2017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79255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8"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165725"/>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D:\Temlates\Capgemini_logo_pms.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92280" y="5770562"/>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875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7/28/2017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277285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8"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165725"/>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D:\Temlates\Capgemini_logo_pms.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92280" y="5770562"/>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56887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7/28/2017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070726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7/28/2017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309493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29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290147" y="962025"/>
            <a:ext cx="2883877"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smtClean="0"/>
              <a:t>Click here to edit master text</a:t>
            </a:r>
          </a:p>
        </p:txBody>
      </p:sp>
      <p:sp>
        <p:nvSpPr>
          <p:cNvPr id="10" name="Espace réservé du contenu 9"/>
          <p:cNvSpPr>
            <a:spLocks noGrp="1"/>
          </p:cNvSpPr>
          <p:nvPr>
            <p:ph sz="quarter" idx="10"/>
          </p:nvPr>
        </p:nvSpPr>
        <p:spPr>
          <a:xfrm>
            <a:off x="3821539" y="1512000"/>
            <a:ext cx="4851889" cy="4788000"/>
          </a:xfrm>
        </p:spPr>
        <p:txBody>
          <a:body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9675275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7/28/2017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303813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332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4314362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6393017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92524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23760" y="1828800"/>
            <a:ext cx="1828800" cy="2426400"/>
          </a:xfrm>
          <a:prstGeom prst="rect">
            <a:avLst/>
          </a:prstGeom>
        </p:spPr>
      </p:pic>
    </p:spTree>
    <p:extLst>
      <p:ext uri="{BB962C8B-B14F-4D97-AF65-F5344CB8AC3E}">
        <p14:creationId xmlns:p14="http://schemas.microsoft.com/office/powerpoint/2010/main" val="360895796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858000" y="1828800"/>
            <a:ext cx="2286000" cy="1539740"/>
          </a:xfrm>
          <a:prstGeom prst="rect">
            <a:avLst/>
          </a:prstGeom>
        </p:spPr>
      </p:pic>
    </p:spTree>
    <p:extLst>
      <p:ext uri="{BB962C8B-B14F-4D97-AF65-F5344CB8AC3E}">
        <p14:creationId xmlns:p14="http://schemas.microsoft.com/office/powerpoint/2010/main" val="1816065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21756"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05384" y="1828801"/>
            <a:ext cx="2103120" cy="1514436"/>
          </a:xfrm>
          <a:prstGeom prst="rect">
            <a:avLst/>
          </a:prstGeom>
        </p:spPr>
      </p:pic>
    </p:spTree>
    <p:extLst>
      <p:ext uri="{BB962C8B-B14F-4D97-AF65-F5344CB8AC3E}">
        <p14:creationId xmlns:p14="http://schemas.microsoft.com/office/powerpoint/2010/main" val="35046076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434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33269250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536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70711430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1.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 Id="rId27"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18.xml"/><Relationship Id="rId7" Type="http://schemas.openxmlformats.org/officeDocument/2006/relationships/image" Target="../media/image10.png"/><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2.xml"/><Relationship Id="rId5" Type="http://schemas.openxmlformats.org/officeDocument/2006/relationships/slideLayout" Target="../slideLayouts/slideLayout20.xml"/><Relationship Id="rId4" Type="http://schemas.openxmlformats.org/officeDocument/2006/relationships/slideLayout" Target="../slideLayouts/slideLayout19.xml"/><Relationship Id="rId9" Type="http://schemas.openxmlformats.org/officeDocument/2006/relationships/image" Target="../media/image1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49" name="think-cell Slide" r:id="rId25" imgW="360" imgH="360" progId="">
                  <p:embed/>
                </p:oleObj>
              </mc:Choice>
              <mc:Fallback>
                <p:oleObj name="think-cell Slide" r:id="rId25" imgW="360" imgH="360"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0"/>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1"/>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2"/>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3"/>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4"/>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7"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2957919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0" y="0"/>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7" name="Picture 3"/>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5165725"/>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2" descr="D:\Temlates\Capgemini_logo_pms.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092280" y="5770562"/>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1"/>
          <p:cNvSpPr txBox="1">
            <a:spLocks noChangeArrowheads="1"/>
          </p:cNvSpPr>
          <p:nvPr userDrawn="1"/>
        </p:nvSpPr>
        <p:spPr bwMode="auto">
          <a:xfrm>
            <a:off x="6770688" y="5240338"/>
            <a:ext cx="1797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sz="900" dirty="0">
                <a:solidFill>
                  <a:schemeClr val="bg1"/>
                </a:solidFill>
                <a:latin typeface="Candara" pitchFamily="34" charset="0"/>
              </a:rPr>
              <a:t>IGATE is now a part of Capgemini</a:t>
            </a:r>
          </a:p>
        </p:txBody>
      </p:sp>
    </p:spTree>
    <p:extLst>
      <p:ext uri="{BB962C8B-B14F-4D97-AF65-F5344CB8AC3E}">
        <p14:creationId xmlns:p14="http://schemas.microsoft.com/office/powerpoint/2010/main" val="265862942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0" y="1839913"/>
            <a:ext cx="9144000" cy="1429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342" eaLnBrk="1" hangingPunct="1">
              <a:lnSpc>
                <a:spcPct val="85000"/>
              </a:lnSpc>
              <a:spcBef>
                <a:spcPct val="0"/>
              </a:spcBef>
            </a:pPr>
            <a:r>
              <a:rPr lang="en-US" sz="3700" b="1" dirty="0" smtClean="0">
                <a:solidFill>
                  <a:schemeClr val="bg1"/>
                </a:solidFill>
                <a:ea typeface="+mj-ea"/>
              </a:rPr>
              <a:t>React.js: </a:t>
            </a:r>
            <a:r>
              <a:rPr lang="en-US" sz="3700" b="1" dirty="0">
                <a:solidFill>
                  <a:schemeClr val="bg1"/>
                </a:solidFill>
                <a:ea typeface="+mj-ea"/>
              </a:rPr>
              <a:t>A JAVASCRIPT LIBRARY FOR BUILDING USER INTERFACES</a:t>
            </a:r>
          </a:p>
          <a:p>
            <a:pPr eaLnBrk="1" hangingPunct="1"/>
            <a:r>
              <a:rPr lang="en-US" sz="2400" dirty="0">
                <a:solidFill>
                  <a:schemeClr val="bg1"/>
                </a:solidFill>
              </a:rPr>
              <a:t>Lesson 00: (v0.14.7</a:t>
            </a:r>
            <a:r>
              <a:rPr lang="en-US" sz="2400" dirty="0" smtClean="0">
                <a:solidFill>
                  <a:schemeClr val="bg1"/>
                </a:solidFill>
              </a:rPr>
              <a:t>)</a:t>
            </a:r>
            <a:endParaRPr lang="en-US" sz="2400" dirty="0">
              <a:solidFill>
                <a:schemeClr val="bg1"/>
              </a:solidFill>
            </a:endParaRPr>
          </a:p>
        </p:txBody>
      </p:sp>
    </p:spTree>
    <p:extLst>
      <p:ext uri="{BB962C8B-B14F-4D97-AF65-F5344CB8AC3E}">
        <p14:creationId xmlns:p14="http://schemas.microsoft.com/office/powerpoint/2010/main" val="69991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Table of Contents</a:t>
            </a:r>
            <a:endParaRPr lang="en-US" sz="2400" dirty="0"/>
          </a:p>
        </p:txBody>
      </p:sp>
      <p:sp>
        <p:nvSpPr>
          <p:cNvPr id="2" name="Content Placeholder 1"/>
          <p:cNvSpPr>
            <a:spLocks noGrp="1"/>
          </p:cNvSpPr>
          <p:nvPr>
            <p:ph idx="1"/>
          </p:nvPr>
        </p:nvSpPr>
        <p:spPr/>
        <p:txBody>
          <a:bodyPr/>
          <a:lstStyle/>
          <a:p>
            <a:r>
              <a:rPr lang="en-US" dirty="0"/>
              <a:t>Lesson 3: React Fundamentals (Contd...)</a:t>
            </a:r>
          </a:p>
          <a:p>
            <a:pPr lvl="1"/>
            <a:r>
              <a:rPr lang="en-US" dirty="0"/>
              <a:t>Unidirectional data flow</a:t>
            </a:r>
          </a:p>
          <a:p>
            <a:pPr lvl="1"/>
            <a:r>
              <a:rPr lang="en-US" dirty="0"/>
              <a:t>Component Types</a:t>
            </a:r>
          </a:p>
          <a:p>
            <a:pPr lvl="1"/>
            <a:r>
              <a:rPr lang="en-US" dirty="0"/>
              <a:t>props or state?</a:t>
            </a:r>
          </a:p>
          <a:p>
            <a:pPr lvl="1"/>
            <a:r>
              <a:rPr lang="en-US" dirty="0"/>
              <a:t>React Architecture</a:t>
            </a:r>
          </a:p>
          <a:p>
            <a:pPr lvl="1"/>
            <a:r>
              <a:rPr lang="en-US" dirty="0"/>
              <a:t>React component's Life Cycle</a:t>
            </a:r>
          </a:p>
          <a:p>
            <a:pPr lvl="1"/>
            <a:r>
              <a:rPr lang="en-US" dirty="0"/>
              <a:t>React component - Life cycle phases</a:t>
            </a:r>
          </a:p>
          <a:p>
            <a:pPr lvl="1"/>
            <a:r>
              <a:rPr lang="en-US" dirty="0"/>
              <a:t>React component - Life cycle methods execution sequence</a:t>
            </a:r>
          </a:p>
          <a:p>
            <a:pPr lvl="1"/>
            <a:r>
              <a:rPr lang="en-US" dirty="0" err="1"/>
              <a:t>Mixins</a:t>
            </a:r>
            <a:r>
              <a:rPr lang="en-US" dirty="0"/>
              <a:t> </a:t>
            </a:r>
          </a:p>
        </p:txBody>
      </p:sp>
    </p:spTree>
    <p:extLst>
      <p:ext uri="{BB962C8B-B14F-4D97-AF65-F5344CB8AC3E}">
        <p14:creationId xmlns:p14="http://schemas.microsoft.com/office/powerpoint/2010/main" val="2727397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Table of Contents</a:t>
            </a:r>
            <a:endParaRPr lang="en-US" sz="2400" dirty="0"/>
          </a:p>
        </p:txBody>
      </p:sp>
      <p:sp>
        <p:nvSpPr>
          <p:cNvPr id="2" name="Content Placeholder 1"/>
          <p:cNvSpPr>
            <a:spLocks noGrp="1"/>
          </p:cNvSpPr>
          <p:nvPr>
            <p:ph idx="1"/>
          </p:nvPr>
        </p:nvSpPr>
        <p:spPr/>
        <p:txBody>
          <a:bodyPr/>
          <a:lstStyle/>
          <a:p>
            <a:r>
              <a:rPr lang="en-US" dirty="0"/>
              <a:t>Lesson 4: Building React Apps with Flux</a:t>
            </a:r>
          </a:p>
          <a:p>
            <a:pPr lvl="1"/>
            <a:r>
              <a:rPr lang="en-US" dirty="0"/>
              <a:t>Introduction to Node.js</a:t>
            </a:r>
          </a:p>
          <a:p>
            <a:pPr lvl="1"/>
            <a:r>
              <a:rPr lang="en-US" dirty="0"/>
              <a:t>Modules in Node.js</a:t>
            </a:r>
          </a:p>
          <a:p>
            <a:pPr lvl="1"/>
            <a:r>
              <a:rPr lang="en-US" dirty="0"/>
              <a:t>Node Package Manager</a:t>
            </a:r>
          </a:p>
          <a:p>
            <a:pPr lvl="1"/>
            <a:r>
              <a:rPr lang="en-US" dirty="0" err="1"/>
              <a:t>EventEmitter</a:t>
            </a:r>
            <a:endParaRPr lang="en-US" dirty="0"/>
          </a:p>
          <a:p>
            <a:pPr lvl="1"/>
            <a:r>
              <a:rPr lang="en-US" dirty="0"/>
              <a:t>Creating an </a:t>
            </a:r>
            <a:r>
              <a:rPr lang="en-US" dirty="0" err="1"/>
              <a:t>EventEmitter</a:t>
            </a:r>
            <a:endParaRPr lang="en-US" dirty="0"/>
          </a:p>
          <a:p>
            <a:pPr lvl="1"/>
            <a:r>
              <a:rPr lang="en-US" dirty="0"/>
              <a:t>Gulp-JavaScript Task Runner</a:t>
            </a:r>
          </a:p>
          <a:p>
            <a:pPr lvl="1"/>
            <a:r>
              <a:rPr lang="en-US" dirty="0"/>
              <a:t>Gulp API</a:t>
            </a:r>
          </a:p>
          <a:p>
            <a:pPr lvl="1"/>
            <a:r>
              <a:rPr lang="en-US" dirty="0"/>
              <a:t>Creating React Component modules</a:t>
            </a:r>
          </a:p>
          <a:p>
            <a:pPr lvl="1"/>
            <a:r>
              <a:rPr lang="en-US" dirty="0"/>
              <a:t>Creating gulpfile.js</a:t>
            </a:r>
          </a:p>
          <a:p>
            <a:pPr lvl="1"/>
            <a:r>
              <a:rPr lang="en-US" dirty="0"/>
              <a:t>React - </a:t>
            </a:r>
            <a:r>
              <a:rPr lang="en-US" dirty="0" smtClean="0"/>
              <a:t>Routing</a:t>
            </a:r>
            <a:endParaRPr lang="en-US" dirty="0"/>
          </a:p>
        </p:txBody>
      </p:sp>
    </p:spTree>
    <p:extLst>
      <p:ext uri="{BB962C8B-B14F-4D97-AF65-F5344CB8AC3E}">
        <p14:creationId xmlns:p14="http://schemas.microsoft.com/office/powerpoint/2010/main" val="4124426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Table of Contents</a:t>
            </a:r>
            <a:endParaRPr lang="en-US" sz="2400" dirty="0"/>
          </a:p>
        </p:txBody>
      </p:sp>
      <p:sp>
        <p:nvSpPr>
          <p:cNvPr id="2" name="Content Placeholder 1"/>
          <p:cNvSpPr>
            <a:spLocks noGrp="1"/>
          </p:cNvSpPr>
          <p:nvPr>
            <p:ph idx="1"/>
          </p:nvPr>
        </p:nvSpPr>
        <p:spPr/>
        <p:txBody>
          <a:bodyPr/>
          <a:lstStyle/>
          <a:p>
            <a:r>
              <a:rPr lang="en-US" dirty="0"/>
              <a:t>Lesson 4: Building React Apps with Flux (Contd...)</a:t>
            </a:r>
          </a:p>
          <a:p>
            <a:pPr lvl="1"/>
            <a:r>
              <a:rPr lang="en-US" dirty="0"/>
              <a:t>Flux Introduction</a:t>
            </a:r>
          </a:p>
          <a:p>
            <a:pPr lvl="1"/>
            <a:r>
              <a:rPr lang="en-US" dirty="0"/>
              <a:t>Flux - Action</a:t>
            </a:r>
          </a:p>
          <a:p>
            <a:pPr lvl="1"/>
            <a:r>
              <a:rPr lang="en-US" dirty="0"/>
              <a:t>Flux - Dispatcher</a:t>
            </a:r>
          </a:p>
          <a:p>
            <a:pPr lvl="1"/>
            <a:r>
              <a:rPr lang="en-US" dirty="0"/>
              <a:t>Flux - Store</a:t>
            </a:r>
          </a:p>
          <a:p>
            <a:pPr lvl="1"/>
            <a:r>
              <a:rPr lang="en-US" dirty="0"/>
              <a:t>React View (Controller View)</a:t>
            </a:r>
          </a:p>
          <a:p>
            <a:pPr lvl="1"/>
            <a:r>
              <a:rPr lang="en-US" dirty="0"/>
              <a:t>Flux </a:t>
            </a:r>
            <a:r>
              <a:rPr lang="en-US" dirty="0" smtClean="0"/>
              <a:t>flow</a:t>
            </a:r>
            <a:endParaRPr lang="en-US" dirty="0"/>
          </a:p>
        </p:txBody>
      </p:sp>
    </p:spTree>
    <p:extLst>
      <p:ext uri="{BB962C8B-B14F-4D97-AF65-F5344CB8AC3E}">
        <p14:creationId xmlns:p14="http://schemas.microsoft.com/office/powerpoint/2010/main" val="420864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References</a:t>
            </a:r>
            <a:endParaRPr lang="en-US" sz="2400" dirty="0"/>
          </a:p>
        </p:txBody>
      </p:sp>
      <p:sp>
        <p:nvSpPr>
          <p:cNvPr id="2" name="Content Placeholder 1"/>
          <p:cNvSpPr>
            <a:spLocks noGrp="1"/>
          </p:cNvSpPr>
          <p:nvPr>
            <p:ph idx="1"/>
          </p:nvPr>
        </p:nvSpPr>
        <p:spPr/>
        <p:txBody>
          <a:bodyPr/>
          <a:lstStyle/>
          <a:p>
            <a:r>
              <a:rPr lang="en-US" dirty="0" err="1"/>
              <a:t>Apress</a:t>
            </a:r>
            <a:r>
              <a:rPr lang="en-US" dirty="0"/>
              <a:t> Introduction to React by Cory </a:t>
            </a:r>
            <a:r>
              <a:rPr lang="en-US" dirty="0" err="1"/>
              <a:t>Gackenheimer</a:t>
            </a:r>
            <a:endParaRPr lang="en-US" dirty="0"/>
          </a:p>
          <a:p>
            <a:r>
              <a:rPr lang="en-US" dirty="0"/>
              <a:t>PACKT Publishing React.js Essentials by </a:t>
            </a:r>
            <a:r>
              <a:rPr lang="en-US" dirty="0" err="1"/>
              <a:t>Artemij</a:t>
            </a:r>
            <a:r>
              <a:rPr lang="en-US" dirty="0"/>
              <a:t> </a:t>
            </a:r>
            <a:r>
              <a:rPr lang="en-US" dirty="0" err="1"/>
              <a:t>Fedosejev</a:t>
            </a:r>
            <a:endParaRPr lang="en-US" dirty="0"/>
          </a:p>
          <a:p>
            <a:r>
              <a:rPr lang="en-US" dirty="0"/>
              <a:t>http://</a:t>
            </a:r>
            <a:r>
              <a:rPr lang="en-US" dirty="0" smtClean="0"/>
              <a:t>facebook.github.io/react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Next Step Courses (if applicable)</a:t>
            </a:r>
            <a:endParaRPr lang="en-US" sz="2400" dirty="0"/>
          </a:p>
        </p:txBody>
      </p:sp>
      <p:sp>
        <p:nvSpPr>
          <p:cNvPr id="2" name="Content Placeholder 1"/>
          <p:cNvSpPr>
            <a:spLocks noGrp="1"/>
          </p:cNvSpPr>
          <p:nvPr>
            <p:ph idx="1"/>
          </p:nvPr>
        </p:nvSpPr>
        <p:spPr/>
        <p:txBody>
          <a:bodyPr/>
          <a:lstStyle/>
          <a:p>
            <a:r>
              <a:rPr lang="en-US" dirty="0"/>
              <a:t>Server-Side Rendering with React, Node, Express and MongoDB</a:t>
            </a:r>
          </a:p>
          <a:p>
            <a:pPr marL="0" indent="0">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Other Parallel Technology Areas</a:t>
            </a:r>
            <a:endParaRPr lang="en-US" sz="2400" dirty="0"/>
          </a:p>
        </p:txBody>
      </p:sp>
      <p:sp>
        <p:nvSpPr>
          <p:cNvPr id="2" name="Content Placeholder 1"/>
          <p:cNvSpPr>
            <a:spLocks noGrp="1"/>
          </p:cNvSpPr>
          <p:nvPr>
            <p:ph idx="1"/>
          </p:nvPr>
        </p:nvSpPr>
        <p:spPr/>
        <p:txBody>
          <a:bodyPr/>
          <a:lstStyle/>
          <a:p>
            <a:r>
              <a:rPr lang="en-US" dirty="0"/>
              <a:t>Angular 2.0</a:t>
            </a:r>
          </a:p>
          <a:p>
            <a:r>
              <a:rPr lang="en-US" dirty="0"/>
              <a:t>Riot.js - A React-like user interface micro-library</a:t>
            </a:r>
          </a:p>
          <a:p>
            <a:r>
              <a:rPr lang="en-US" dirty="0" smtClean="0"/>
              <a:t>Ractive.js </a:t>
            </a:r>
            <a:r>
              <a:rPr lang="en-US" dirty="0"/>
              <a:t>– Template driven UI </a:t>
            </a:r>
            <a:r>
              <a:rPr lang="en-US" dirty="0" smtClean="0"/>
              <a:t>Library</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Document History</a:t>
            </a:r>
            <a:endParaRPr lang="en-US" sz="2400" dirty="0"/>
          </a:p>
        </p:txBody>
      </p:sp>
      <p:graphicFrame>
        <p:nvGraphicFramePr>
          <p:cNvPr id="5" name="Group 53"/>
          <p:cNvGraphicFramePr>
            <a:graphicFrameLocks noGrp="1"/>
          </p:cNvGraphicFramePr>
          <p:nvPr>
            <p:ph idx="1"/>
            <p:extLst>
              <p:ext uri="{D42A27DB-BD31-4B8C-83A1-F6EECF244321}">
                <p14:modId xmlns:p14="http://schemas.microsoft.com/office/powerpoint/2010/main" val="2346932384"/>
              </p:ext>
            </p:extLst>
          </p:nvPr>
        </p:nvGraphicFramePr>
        <p:xfrm>
          <a:off x="119536" y="1772816"/>
          <a:ext cx="8935990" cy="1642110"/>
        </p:xfrm>
        <a:graphic>
          <a:graphicData uri="http://schemas.openxmlformats.org/drawingml/2006/table">
            <a:tbl>
              <a:tblPr/>
              <a:tblGrid>
                <a:gridCol w="846455"/>
                <a:gridCol w="955221"/>
                <a:gridCol w="1126671"/>
                <a:gridCol w="1598930"/>
                <a:gridCol w="1469571"/>
                <a:gridCol w="1469571"/>
                <a:gridCol w="1469571"/>
              </a:tblGrid>
              <a:tr h="400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mn-lt"/>
                        </a:rPr>
                        <a:t>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mn-lt"/>
                        </a:rPr>
                        <a:t>Course Version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mn-lt"/>
                        </a:rPr>
                        <a:t>Software Version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mn-lt"/>
                        </a:rPr>
                        <a:t>Developer / SME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mn-lt"/>
                        </a:rPr>
                        <a:t>Reviewer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mn-lt"/>
                        </a:rPr>
                        <a:t>Approver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mn-lt"/>
                        </a:rPr>
                        <a:t>Change Record Remarks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1"/>
                          </a:solidFill>
                          <a:effectLst/>
                          <a:latin typeface="+mn-lt"/>
                        </a:rPr>
                        <a:t>21/03/2016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1"/>
                          </a:solidFill>
                          <a:effectLst/>
                          <a:latin typeface="+mn-lt"/>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1"/>
                          </a:solidFill>
                          <a:effectLst/>
                          <a:latin typeface="+mn-lt"/>
                        </a:rPr>
                        <a:t>React v0.14.7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1"/>
                          </a:solidFill>
                          <a:effectLst/>
                          <a:latin typeface="+mn-lt"/>
                        </a:rPr>
                        <a:t>Karthik </a:t>
                      </a:r>
                      <a:r>
                        <a:rPr kumimoji="0" lang="en-US" sz="1000" b="1" i="0" u="none" strike="noStrike" cap="none" normalizeH="0" baseline="0" dirty="0" err="1" smtClean="0">
                          <a:ln>
                            <a:noFill/>
                          </a:ln>
                          <a:solidFill>
                            <a:schemeClr val="tx1"/>
                          </a:solidFill>
                          <a:effectLst/>
                          <a:latin typeface="+mn-lt"/>
                        </a:rPr>
                        <a:t>Muthukrishnan</a:t>
                      </a:r>
                      <a:endParaRPr kumimoji="0" lang="en-US" sz="1000" b="1"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1"/>
                          </a:solidFill>
                          <a:effectLst/>
                          <a:latin typeface="+mn-lt"/>
                        </a:rPr>
                        <a:t>Anil K Agarwal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000" b="1" i="0" u="none" strike="noStrike" cap="none" normalizeH="0" baseline="0" dirty="0" smtClean="0">
                          <a:ln>
                            <a:noFill/>
                          </a:ln>
                          <a:solidFill>
                            <a:schemeClr val="tx1"/>
                          </a:solidFill>
                          <a:effectLst/>
                          <a:latin typeface="+mn-lt"/>
                        </a:rPr>
                        <a:t>Arif Shaikh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000" b="1"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2"/>
                          </a:solidFill>
                          <a:effectLst/>
                          <a:latin typeface="+mn-lt"/>
                        </a:rPr>
                        <a:t>01/07/2017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2"/>
                          </a:solidFill>
                          <a:effectLst/>
                          <a:latin typeface="+mn-lt"/>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000" b="1" i="0" u="none" strike="noStrike" cap="none" normalizeH="0" baseline="0" dirty="0" smtClean="0">
                          <a:ln>
                            <a:noFill/>
                          </a:ln>
                          <a:solidFill>
                            <a:schemeClr val="tx1"/>
                          </a:solidFill>
                          <a:effectLst/>
                          <a:latin typeface="+mn-lt"/>
                        </a:rPr>
                        <a:t>React v0.14.7</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000" b="1" i="0" u="none" strike="noStrike" cap="none" normalizeH="0" baseline="0" dirty="0" smtClean="0">
                        <a:ln>
                          <a:noFill/>
                        </a:ln>
                        <a:solidFill>
                          <a:schemeClr val="tx2"/>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2"/>
                          </a:solidFill>
                          <a:effectLst/>
                          <a:latin typeface="+mn-lt"/>
                        </a:rPr>
                        <a:t>Rahul Vikash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000" b="1" i="0" u="none" strike="noStrike" cap="none" normalizeH="0" baseline="0" dirty="0" smtClean="0">
                        <a:ln>
                          <a:noFill/>
                        </a:ln>
                        <a:solidFill>
                          <a:schemeClr val="tx2"/>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000" b="1" i="0" u="none" strike="noStrike" cap="none" normalizeH="0" baseline="0" dirty="0" smtClean="0">
                        <a:ln>
                          <a:noFill/>
                        </a:ln>
                        <a:solidFill>
                          <a:schemeClr val="tx2"/>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2"/>
                          </a:solidFill>
                          <a:effectLst/>
                          <a:latin typeface="+mn-lt"/>
                        </a:rPr>
                        <a:t>Revamped </a:t>
                      </a:r>
                      <a:endParaRPr kumimoji="0" lang="en-US" sz="1000" b="1" i="0" u="none" strike="noStrike" cap="none" normalizeH="0" baseline="0" dirty="0" smtClean="0">
                        <a:ln>
                          <a:noFill/>
                        </a:ln>
                        <a:solidFill>
                          <a:schemeClr val="tx2"/>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Course Goals and Non Goals</a:t>
            </a:r>
            <a:endParaRPr lang="en-US" sz="2400" dirty="0"/>
          </a:p>
        </p:txBody>
      </p:sp>
      <p:sp>
        <p:nvSpPr>
          <p:cNvPr id="2" name="Content Placeholder 1"/>
          <p:cNvSpPr>
            <a:spLocks noGrp="1"/>
          </p:cNvSpPr>
          <p:nvPr>
            <p:ph idx="1"/>
          </p:nvPr>
        </p:nvSpPr>
        <p:spPr/>
        <p:txBody>
          <a:bodyPr/>
          <a:lstStyle/>
          <a:p>
            <a:r>
              <a:rPr lang="en-US" dirty="0"/>
              <a:t>Course Goals</a:t>
            </a:r>
          </a:p>
          <a:p>
            <a:pPr lvl="1"/>
            <a:r>
              <a:rPr lang="en-US" dirty="0"/>
              <a:t>Understand the React Fundamentals using ES5</a:t>
            </a:r>
          </a:p>
          <a:p>
            <a:pPr lvl="1"/>
            <a:r>
              <a:rPr lang="en-US" dirty="0"/>
              <a:t>Building web applications using React, Node, Flux and </a:t>
            </a:r>
            <a:r>
              <a:rPr lang="en-US" dirty="0" smtClean="0"/>
              <a:t>Gulp</a:t>
            </a:r>
          </a:p>
          <a:p>
            <a:pPr marL="174625" lvl="1" indent="0">
              <a:buNone/>
            </a:pPr>
            <a:endParaRPr lang="en-US" dirty="0"/>
          </a:p>
          <a:p>
            <a:pPr marL="174625" lvl="1" indent="0">
              <a:buNone/>
            </a:pPr>
            <a:endParaRPr lang="en-US" dirty="0"/>
          </a:p>
          <a:p>
            <a:r>
              <a:rPr lang="en-US" dirty="0"/>
              <a:t>Course Non Goals </a:t>
            </a:r>
          </a:p>
          <a:p>
            <a:pPr lvl="1"/>
            <a:r>
              <a:rPr lang="en-US" dirty="0"/>
              <a:t>Comparing React with MV* Framework like AngularJS, Backbone, Ember, etc.</a:t>
            </a:r>
          </a:p>
          <a:p>
            <a:pPr lvl="1"/>
            <a:r>
              <a:rPr lang="en-US" dirty="0"/>
              <a:t>React using ECMAScript 6 (ES6) next version of JavaScript</a:t>
            </a:r>
          </a:p>
          <a:p>
            <a:pPr lvl="1"/>
            <a:r>
              <a:rPr lang="en-US" dirty="0"/>
              <a:t>Unit Testing React Components using Jest</a:t>
            </a:r>
          </a:p>
          <a:p>
            <a:pPr lvl="1"/>
            <a:r>
              <a:rPr lang="en-US" dirty="0"/>
              <a:t>Server-Side Rendering with React, Node, Express and MongoDB</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Pre-requisites</a:t>
            </a:r>
            <a:endParaRPr lang="en-US" sz="2400" dirty="0"/>
          </a:p>
        </p:txBody>
      </p:sp>
      <p:sp>
        <p:nvSpPr>
          <p:cNvPr id="2" name="Content Placeholder 1"/>
          <p:cNvSpPr>
            <a:spLocks noGrp="1"/>
          </p:cNvSpPr>
          <p:nvPr>
            <p:ph idx="1"/>
          </p:nvPr>
        </p:nvSpPr>
        <p:spPr/>
        <p:txBody>
          <a:bodyPr/>
          <a:lstStyle/>
          <a:p>
            <a:r>
              <a:rPr lang="en-US" dirty="0">
                <a:solidFill>
                  <a:schemeClr val="tx1"/>
                </a:solidFill>
              </a:rPr>
              <a:t>HTML, JavaScript &amp; </a:t>
            </a:r>
            <a:r>
              <a:rPr lang="en-US" dirty="0" smtClean="0">
                <a:solidFill>
                  <a:schemeClr val="tx1"/>
                </a:solidFill>
              </a:rPr>
              <a:t>CSS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Intended Audience</a:t>
            </a:r>
            <a:endParaRPr lang="en-US" sz="2400" dirty="0"/>
          </a:p>
        </p:txBody>
      </p:sp>
      <p:sp>
        <p:nvSpPr>
          <p:cNvPr id="2" name="Content Placeholder 1"/>
          <p:cNvSpPr>
            <a:spLocks noGrp="1"/>
          </p:cNvSpPr>
          <p:nvPr>
            <p:ph idx="1"/>
          </p:nvPr>
        </p:nvSpPr>
        <p:spPr/>
        <p:txBody>
          <a:bodyPr/>
          <a:lstStyle/>
          <a:p>
            <a:r>
              <a:rPr lang="en-US" dirty="0">
                <a:solidFill>
                  <a:schemeClr val="tx1"/>
                </a:solidFill>
              </a:rPr>
              <a:t>Web application </a:t>
            </a:r>
            <a:r>
              <a:rPr lang="en-US" dirty="0" smtClean="0">
                <a:solidFill>
                  <a:schemeClr val="tx1"/>
                </a:solidFill>
              </a:rPr>
              <a:t>developers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Day Wise Schedule</a:t>
            </a:r>
            <a:endParaRPr lang="en-US" sz="2400" dirty="0"/>
          </a:p>
        </p:txBody>
      </p:sp>
      <p:sp>
        <p:nvSpPr>
          <p:cNvPr id="2" name="Content Placeholder 1"/>
          <p:cNvSpPr>
            <a:spLocks noGrp="1"/>
          </p:cNvSpPr>
          <p:nvPr>
            <p:ph idx="1"/>
          </p:nvPr>
        </p:nvSpPr>
        <p:spPr/>
        <p:txBody>
          <a:bodyPr/>
          <a:lstStyle/>
          <a:p>
            <a:r>
              <a:rPr lang="en-US" dirty="0"/>
              <a:t>Day 1</a:t>
            </a:r>
          </a:p>
          <a:p>
            <a:pPr lvl="1"/>
            <a:r>
              <a:rPr lang="en-US" dirty="0"/>
              <a:t>Lesson 1 : React Introduction</a:t>
            </a:r>
          </a:p>
          <a:p>
            <a:pPr lvl="1"/>
            <a:r>
              <a:rPr lang="en-US" dirty="0"/>
              <a:t>Lesson 2: The core of </a:t>
            </a:r>
            <a:r>
              <a:rPr lang="en-US" dirty="0" smtClean="0"/>
              <a:t>React</a:t>
            </a:r>
          </a:p>
          <a:p>
            <a:r>
              <a:rPr lang="en-US" dirty="0"/>
              <a:t>Day </a:t>
            </a:r>
            <a:r>
              <a:rPr lang="en-US" dirty="0" smtClean="0"/>
              <a:t>2</a:t>
            </a:r>
            <a:endParaRPr lang="en-US" dirty="0"/>
          </a:p>
          <a:p>
            <a:pPr lvl="1"/>
            <a:r>
              <a:rPr lang="en-US" dirty="0"/>
              <a:t>Lesson 3: React Fundamentals</a:t>
            </a:r>
          </a:p>
          <a:p>
            <a:r>
              <a:rPr lang="en-US" dirty="0"/>
              <a:t>Day </a:t>
            </a:r>
            <a:r>
              <a:rPr lang="en-US" dirty="0" smtClean="0"/>
              <a:t>3</a:t>
            </a:r>
            <a:endParaRPr lang="en-US" dirty="0"/>
          </a:p>
          <a:p>
            <a:pPr lvl="1"/>
            <a:r>
              <a:rPr lang="en-US" dirty="0"/>
              <a:t>Lesson 4: Building React Apps with </a:t>
            </a:r>
            <a:r>
              <a:rPr lang="en-US" dirty="0" smtClean="0"/>
              <a:t>Flux</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Table of Contents</a:t>
            </a:r>
            <a:endParaRPr lang="en-US" sz="2400" dirty="0"/>
          </a:p>
        </p:txBody>
      </p:sp>
      <p:sp>
        <p:nvSpPr>
          <p:cNvPr id="2" name="Content Placeholder 1"/>
          <p:cNvSpPr>
            <a:spLocks noGrp="1"/>
          </p:cNvSpPr>
          <p:nvPr>
            <p:ph idx="1"/>
          </p:nvPr>
        </p:nvSpPr>
        <p:spPr/>
        <p:txBody>
          <a:bodyPr/>
          <a:lstStyle/>
          <a:p>
            <a:r>
              <a:rPr lang="en-US" dirty="0"/>
              <a:t>Lesson 1: React Introduction</a:t>
            </a:r>
          </a:p>
          <a:p>
            <a:pPr lvl="1"/>
            <a:r>
              <a:rPr lang="en-US" dirty="0"/>
              <a:t>React Introduction</a:t>
            </a:r>
          </a:p>
          <a:p>
            <a:pPr lvl="1"/>
            <a:r>
              <a:rPr lang="en-US" dirty="0"/>
              <a:t>Why React?</a:t>
            </a:r>
          </a:p>
          <a:p>
            <a:pPr lvl="1"/>
            <a:r>
              <a:rPr lang="en-US" dirty="0"/>
              <a:t>Virtual DOM</a:t>
            </a:r>
          </a:p>
          <a:p>
            <a:pPr lvl="1"/>
            <a:r>
              <a:rPr lang="en-US" dirty="0"/>
              <a:t>How Virtual DOM Works?</a:t>
            </a:r>
          </a:p>
          <a:p>
            <a:pPr lvl="1"/>
            <a:r>
              <a:rPr lang="en-US" dirty="0"/>
              <a:t>How React Renders the View?</a:t>
            </a:r>
          </a:p>
          <a:p>
            <a:pPr lvl="1"/>
            <a:r>
              <a:rPr lang="en-US" dirty="0"/>
              <a:t>React Advantages</a:t>
            </a:r>
          </a:p>
          <a:p>
            <a:pPr lvl="1"/>
            <a:r>
              <a:rPr lang="en-US" dirty="0"/>
              <a:t>React Official Website</a:t>
            </a:r>
          </a:p>
          <a:p>
            <a:pPr lvl="1"/>
            <a:r>
              <a:rPr lang="en-US" dirty="0"/>
              <a:t>React CDN </a:t>
            </a:r>
            <a:r>
              <a:rPr lang="en-US" dirty="0" smtClean="0"/>
              <a:t>Hosting</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Table of Contents</a:t>
            </a:r>
            <a:endParaRPr lang="en-US" sz="2400" dirty="0"/>
          </a:p>
        </p:txBody>
      </p:sp>
      <p:sp>
        <p:nvSpPr>
          <p:cNvPr id="3" name="Content Placeholder 2"/>
          <p:cNvSpPr>
            <a:spLocks noGrp="1"/>
          </p:cNvSpPr>
          <p:nvPr>
            <p:ph idx="1"/>
          </p:nvPr>
        </p:nvSpPr>
        <p:spPr/>
        <p:txBody>
          <a:bodyPr/>
          <a:lstStyle/>
          <a:p>
            <a:r>
              <a:rPr lang="en-US" dirty="0"/>
              <a:t>Lesson 2: React Introduction</a:t>
            </a:r>
          </a:p>
          <a:p>
            <a:pPr lvl="1"/>
            <a:r>
              <a:rPr lang="en-US" dirty="0"/>
              <a:t>React Top-Level API</a:t>
            </a:r>
          </a:p>
          <a:p>
            <a:pPr lvl="1"/>
            <a:r>
              <a:rPr lang="en-US" dirty="0" err="1"/>
              <a:t>React.createElement</a:t>
            </a:r>
            <a:endParaRPr lang="en-US" dirty="0"/>
          </a:p>
          <a:p>
            <a:pPr lvl="1"/>
            <a:r>
              <a:rPr lang="en-US" dirty="0" err="1"/>
              <a:t>ReactDOM.render</a:t>
            </a:r>
            <a:endParaRPr lang="en-US" dirty="0"/>
          </a:p>
          <a:p>
            <a:pPr lvl="1"/>
            <a:r>
              <a:rPr lang="en-US" dirty="0" err="1"/>
              <a:t>ReactDOMServer.renderToString</a:t>
            </a:r>
            <a:endParaRPr lang="en-US" dirty="0"/>
          </a:p>
          <a:p>
            <a:pPr lvl="1"/>
            <a:r>
              <a:rPr lang="en-US" dirty="0" err="1"/>
              <a:t>ReactDOMServer.renderToStaticMarkup</a:t>
            </a:r>
            <a:endParaRPr lang="en-US" dirty="0"/>
          </a:p>
          <a:p>
            <a:pPr lvl="1"/>
            <a:r>
              <a:rPr lang="en-US" dirty="0" err="1"/>
              <a:t>React.createClass</a:t>
            </a:r>
            <a:endParaRPr lang="en-US" dirty="0"/>
          </a:p>
          <a:p>
            <a:pPr lvl="1"/>
            <a:r>
              <a:rPr lang="en-US" dirty="0" err="1"/>
              <a:t>React.Children.count</a:t>
            </a:r>
            <a:endParaRPr lang="en-US" dirty="0"/>
          </a:p>
          <a:p>
            <a:pPr lvl="1"/>
            <a:r>
              <a:rPr lang="en-US" dirty="0" err="1"/>
              <a:t>React.Children.map</a:t>
            </a:r>
            <a:endParaRPr lang="en-US" dirty="0"/>
          </a:p>
          <a:p>
            <a:pPr lvl="1"/>
            <a:r>
              <a:rPr lang="en-US" dirty="0" err="1"/>
              <a:t>React.Children.forEach</a:t>
            </a:r>
            <a:endParaRPr lang="en-US" dirty="0"/>
          </a:p>
          <a:p>
            <a:pPr lvl="1"/>
            <a:r>
              <a:rPr lang="en-US" dirty="0"/>
              <a:t>JSX Introduction</a:t>
            </a:r>
          </a:p>
          <a:p>
            <a:pPr lvl="1"/>
            <a:r>
              <a:rPr lang="en-US" dirty="0"/>
              <a:t>Babel online </a:t>
            </a:r>
            <a:r>
              <a:rPr lang="en-US" dirty="0" smtClean="0"/>
              <a:t>compiler</a:t>
            </a:r>
            <a:endParaRPr lang="en-US" dirty="0"/>
          </a:p>
        </p:txBody>
      </p:sp>
    </p:spTree>
    <p:extLst>
      <p:ext uri="{BB962C8B-B14F-4D97-AF65-F5344CB8AC3E}">
        <p14:creationId xmlns:p14="http://schemas.microsoft.com/office/powerpoint/2010/main" val="1045865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Table of Contents</a:t>
            </a:r>
            <a:endParaRPr lang="en-US" sz="2400" dirty="0"/>
          </a:p>
        </p:txBody>
      </p:sp>
      <p:sp>
        <p:nvSpPr>
          <p:cNvPr id="3" name="Content Placeholder 2"/>
          <p:cNvSpPr>
            <a:spLocks noGrp="1"/>
          </p:cNvSpPr>
          <p:nvPr>
            <p:ph idx="1"/>
          </p:nvPr>
        </p:nvSpPr>
        <p:spPr/>
        <p:txBody>
          <a:bodyPr/>
          <a:lstStyle/>
          <a:p>
            <a:r>
              <a:rPr lang="en-US" dirty="0"/>
              <a:t>Lesson 3: React Fundamentals</a:t>
            </a:r>
          </a:p>
          <a:p>
            <a:pPr lvl="1"/>
            <a:r>
              <a:rPr lang="en-US" dirty="0"/>
              <a:t>React Element</a:t>
            </a:r>
          </a:p>
          <a:p>
            <a:pPr lvl="1"/>
            <a:r>
              <a:rPr lang="en-US" dirty="0"/>
              <a:t>React Component</a:t>
            </a:r>
          </a:p>
          <a:p>
            <a:pPr lvl="1"/>
            <a:r>
              <a:rPr lang="en-US" dirty="0"/>
              <a:t>Working with props(Properties)</a:t>
            </a:r>
          </a:p>
          <a:p>
            <a:pPr lvl="1"/>
            <a:r>
              <a:rPr lang="en-US" dirty="0"/>
              <a:t>Prop Validation</a:t>
            </a:r>
          </a:p>
          <a:p>
            <a:pPr lvl="1"/>
            <a:r>
              <a:rPr lang="en-US" dirty="0"/>
              <a:t>Static Methods in React</a:t>
            </a:r>
          </a:p>
          <a:p>
            <a:pPr lvl="1"/>
            <a:r>
              <a:rPr lang="en-US" dirty="0"/>
              <a:t>Nested Components</a:t>
            </a:r>
          </a:p>
          <a:p>
            <a:pPr lvl="1"/>
            <a:r>
              <a:rPr lang="en-US" dirty="0"/>
              <a:t>React and CSS</a:t>
            </a:r>
          </a:p>
          <a:p>
            <a:pPr lvl="1"/>
            <a:r>
              <a:rPr lang="en-US" dirty="0"/>
              <a:t>Adding key for Dynamic Children</a:t>
            </a:r>
          </a:p>
          <a:p>
            <a:pPr lvl="1"/>
            <a:r>
              <a:rPr lang="en-US" dirty="0"/>
              <a:t>JSX Spread Attributes</a:t>
            </a:r>
          </a:p>
          <a:p>
            <a:pPr lvl="1"/>
            <a:r>
              <a:rPr lang="en-US" dirty="0"/>
              <a:t>Event Handling</a:t>
            </a:r>
          </a:p>
          <a:p>
            <a:pPr lvl="1"/>
            <a:r>
              <a:rPr lang="en-US" dirty="0"/>
              <a:t>Working with </a:t>
            </a:r>
            <a:r>
              <a:rPr lang="en-US" dirty="0" smtClean="0"/>
              <a:t>State</a:t>
            </a:r>
            <a:endParaRPr lang="en-US" dirty="0"/>
          </a:p>
        </p:txBody>
      </p:sp>
    </p:spTree>
    <p:extLst>
      <p:ext uri="{BB962C8B-B14F-4D97-AF65-F5344CB8AC3E}">
        <p14:creationId xmlns:p14="http://schemas.microsoft.com/office/powerpoint/2010/main" val="25300779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heme/theme1.xml><?xml version="1.0" encoding="utf-8"?>
<a:theme xmlns:a="http://schemas.openxmlformats.org/drawingml/2006/main" name="1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1F9B1C-D9EE-43F8-B5C0-EE4D4E5C8C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92f03d-d3b8-434f-88d1-32c1c69d1f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3433B7-998A-4D4C-91CD-BC966B06FCAD}">
  <ds:schemaRefs>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2792f03d-d3b8-434f-88d1-32c1c69d1f7a"/>
    <ds:schemaRef ds:uri="http://www.w3.org/XML/1998/namespace"/>
  </ds:schemaRefs>
</ds:datastoreItem>
</file>

<file path=customXml/itemProps3.xml><?xml version="1.0" encoding="utf-8"?>
<ds:datastoreItem xmlns:ds="http://schemas.openxmlformats.org/officeDocument/2006/customXml" ds:itemID="{E6D7665F-8C87-49F1-94B0-6D13FB5E12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5161</TotalTime>
  <Words>560</Words>
  <Application>Microsoft Office PowerPoint</Application>
  <PresentationFormat>On-screen Show (4:3)</PresentationFormat>
  <Paragraphs>151</Paragraphs>
  <Slides>15</Slides>
  <Notes>15</Notes>
  <HiddenSlides>1</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3" baseType="lpstr">
      <vt:lpstr>Arial</vt:lpstr>
      <vt:lpstr>Calibri</vt:lpstr>
      <vt:lpstr>Candara</vt:lpstr>
      <vt:lpstr>Helvetica Light</vt:lpstr>
      <vt:lpstr>Wingdings</vt:lpstr>
      <vt:lpstr>1_Corporate Presentation Template (4x3 - Normal)</vt:lpstr>
      <vt:lpstr>3_Office Theme</vt:lpstr>
      <vt:lpstr>think-cell Slide</vt:lpstr>
      <vt:lpstr>PowerPoint Presentation</vt:lpstr>
      <vt:lpstr>Document History</vt:lpstr>
      <vt:lpstr>Course Goals and Non Goals</vt:lpstr>
      <vt:lpstr>Pre-requisites</vt:lpstr>
      <vt:lpstr>Intended Audience</vt:lpstr>
      <vt:lpstr>Day Wise Schedule</vt:lpstr>
      <vt:lpstr>Table of Contents</vt:lpstr>
      <vt:lpstr>Table of Contents</vt:lpstr>
      <vt:lpstr>Table of Contents</vt:lpstr>
      <vt:lpstr>Table of Contents</vt:lpstr>
      <vt:lpstr>Table of Contents</vt:lpstr>
      <vt:lpstr>Table of Contents</vt:lpstr>
      <vt:lpstr>References</vt:lpstr>
      <vt:lpstr>Next Step Courses (if applicable)</vt:lpstr>
      <vt:lpstr>Other Parallel Technology Areas</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React.js-Classbook-Lesson00</dc:title>
  <dc:subject>React.js - Class book</dc:subject>
  <dc:creator>Karthik Muthukrishnan</dc:creator>
  <dc:description>React.js - Class book created by Karthik M (714709)</dc:description>
  <cp:lastModifiedBy>Vikash, Rahul</cp:lastModifiedBy>
  <cp:revision>503</cp:revision>
  <dcterms:created xsi:type="dcterms:W3CDTF">2014-04-28T11:21:39Z</dcterms:created>
  <dcterms:modified xsi:type="dcterms:W3CDTF">2017-07-28T06:13:20Z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0x0101000108302FC8669F4799BB2525FF9426D3</vt:lpwstr>
  </property>
</Properties>
</file>