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8"/>
  </p:notesMasterIdLst>
  <p:handoutMasterIdLst>
    <p:handoutMasterId r:id="rId19"/>
  </p:handoutMasterIdLst>
  <p:sldIdLst>
    <p:sldId id="278" r:id="rId5"/>
    <p:sldId id="279" r:id="rId6"/>
    <p:sldId id="280" r:id="rId7"/>
    <p:sldId id="471" r:id="rId8"/>
    <p:sldId id="455" r:id="rId9"/>
    <p:sldId id="472" r:id="rId10"/>
    <p:sldId id="528" r:id="rId11"/>
    <p:sldId id="457" r:id="rId12"/>
    <p:sldId id="473" r:id="rId13"/>
    <p:sldId id="470" r:id="rId14"/>
    <p:sldId id="459" r:id="rId15"/>
    <p:sldId id="460" r:id="rId16"/>
    <p:sldId id="527"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66545" autoAdjust="0"/>
  </p:normalViewPr>
  <p:slideViewPr>
    <p:cSldViewPr>
      <p:cViewPr>
        <p:scale>
          <a:sx n="75" d="100"/>
          <a:sy n="75" d="100"/>
        </p:scale>
        <p:origin x="-1014" y="-834"/>
      </p:cViewPr>
      <p:guideLst>
        <p:guide orient="horz" pos="2160"/>
        <p:guide pos="2880"/>
      </p:guideLst>
    </p:cSldViewPr>
  </p:slideViewPr>
  <p:notesTextViewPr>
    <p:cViewPr>
      <p:scale>
        <a:sx n="1" d="1"/>
        <a:sy n="1" d="1"/>
      </p:scale>
      <p:origin x="0" y="0"/>
    </p:cViewPr>
  </p:notesTextViewPr>
  <p:sorterViewPr>
    <p:cViewPr>
      <p:scale>
        <a:sx n="100" d="100"/>
        <a:sy n="100" d="100"/>
      </p:scale>
      <p:origin x="0" y="13554"/>
    </p:cViewPr>
  </p:sorterViewPr>
  <p:notesViewPr>
    <p:cSldViewPr>
      <p:cViewPr>
        <p:scale>
          <a:sx n="100" d="100"/>
          <a:sy n="100" d="100"/>
        </p:scale>
        <p:origin x="-1488"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63CE2-110C-45BF-919F-42D809CBA6B0}" type="doc">
      <dgm:prSet loTypeId="urn:microsoft.com/office/officeart/2005/8/layout/cycle1" loCatId="cycle" qsTypeId="urn:microsoft.com/office/officeart/2005/8/quickstyle/simple2" qsCatId="simple" csTypeId="urn:microsoft.com/office/officeart/2005/8/colors/accent4_1" csCatId="accent4" phldr="1"/>
      <dgm:spPr/>
      <dgm:t>
        <a:bodyPr/>
        <a:lstStyle/>
        <a:p>
          <a:endParaRPr lang="en-US"/>
        </a:p>
      </dgm:t>
    </dgm:pt>
    <dgm:pt modelId="{8B8B6697-F768-4BDA-8AC6-A771C495A208}">
      <dgm:prSet phldrT="[Text]" custT="1"/>
      <dgm:spPr/>
      <dgm:t>
        <a:bodyPr/>
        <a:lstStyle/>
        <a:p>
          <a:pPr algn="ctr"/>
          <a:r>
            <a:rPr lang="en-US" sz="1600" b="1" dirty="0" smtClean="0">
              <a:latin typeface="Candara" panose="020E0502030303020204" pitchFamily="34" charset="0"/>
            </a:rPr>
            <a:t>JSX Code written describing the basic application</a:t>
          </a:r>
          <a:endParaRPr lang="en-US" sz="1600" b="1" dirty="0">
            <a:latin typeface="Candara" panose="020E0502030303020204" pitchFamily="34" charset="0"/>
          </a:endParaRPr>
        </a:p>
      </dgm:t>
    </dgm:pt>
    <dgm:pt modelId="{FBF6DECE-BF93-4187-8604-DE404D38F8A9}" type="parTrans" cxnId="{35A649DB-ACEA-4BE3-9298-B79394C2E03E}">
      <dgm:prSet/>
      <dgm:spPr/>
      <dgm:t>
        <a:bodyPr/>
        <a:lstStyle/>
        <a:p>
          <a:endParaRPr lang="en-US" sz="2400"/>
        </a:p>
      </dgm:t>
    </dgm:pt>
    <dgm:pt modelId="{2E3D3248-6AA3-48FA-BC9C-476A0D3E94F2}" type="sibTrans" cxnId="{35A649DB-ACEA-4BE3-9298-B79394C2E03E}">
      <dgm:prSet/>
      <dgm:spPr/>
      <dgm:t>
        <a:bodyPr/>
        <a:lstStyle/>
        <a:p>
          <a:endParaRPr lang="en-US" sz="2400"/>
        </a:p>
      </dgm:t>
    </dgm:pt>
    <dgm:pt modelId="{F5CC20D2-C227-4E5A-A423-A4803EBAEF06}">
      <dgm:prSet phldrT="[Text]" custT="1"/>
      <dgm:spPr/>
      <dgm:t>
        <a:bodyPr/>
        <a:lstStyle/>
        <a:p>
          <a:r>
            <a:rPr lang="en-US" sz="1600" b="1" dirty="0" smtClean="0">
              <a:latin typeface="Candara" panose="020E0502030303020204" pitchFamily="34" charset="0"/>
            </a:rPr>
            <a:t>JSX is converted  into JavaScript by the compiler</a:t>
          </a:r>
          <a:endParaRPr lang="en-US" sz="1600" b="1" dirty="0">
            <a:latin typeface="Candara" panose="020E0502030303020204" pitchFamily="34" charset="0"/>
          </a:endParaRPr>
        </a:p>
      </dgm:t>
    </dgm:pt>
    <dgm:pt modelId="{E6037813-CAD1-4661-A3C6-3609C720E917}" type="parTrans" cxnId="{30CAF2FD-5C11-4713-9E17-1DFEE714F4D0}">
      <dgm:prSet/>
      <dgm:spPr/>
      <dgm:t>
        <a:bodyPr/>
        <a:lstStyle/>
        <a:p>
          <a:endParaRPr lang="en-US" sz="2400"/>
        </a:p>
      </dgm:t>
    </dgm:pt>
    <dgm:pt modelId="{63B81C24-E0AC-4683-8F99-B8980BD88E0E}" type="sibTrans" cxnId="{30CAF2FD-5C11-4713-9E17-1DFEE714F4D0}">
      <dgm:prSet/>
      <dgm:spPr/>
      <dgm:t>
        <a:bodyPr/>
        <a:lstStyle/>
        <a:p>
          <a:endParaRPr lang="en-US" sz="2400"/>
        </a:p>
      </dgm:t>
    </dgm:pt>
    <dgm:pt modelId="{BC0C8D9A-A182-41FA-BCD5-9A68D5CF8F41}">
      <dgm:prSet phldrT="[Text]" custT="1"/>
      <dgm:spPr/>
      <dgm:t>
        <a:bodyPr/>
        <a:lstStyle/>
        <a:p>
          <a:r>
            <a:rPr lang="en-US" sz="1600" b="1" dirty="0" smtClean="0">
              <a:latin typeface="Candara" panose="020E0502030303020204" pitchFamily="34" charset="0"/>
            </a:rPr>
            <a:t>React turns converted JSX into a Virtual DOM</a:t>
          </a:r>
          <a:endParaRPr lang="en-US" sz="1600" b="1" dirty="0">
            <a:latin typeface="Candara" panose="020E0502030303020204" pitchFamily="34" charset="0"/>
          </a:endParaRPr>
        </a:p>
      </dgm:t>
    </dgm:pt>
    <dgm:pt modelId="{5FE76DC6-3425-41BA-B548-06D42C69237D}" type="parTrans" cxnId="{DD606D1D-5243-4C9D-A623-D5066DD8C3ED}">
      <dgm:prSet/>
      <dgm:spPr/>
      <dgm:t>
        <a:bodyPr/>
        <a:lstStyle/>
        <a:p>
          <a:endParaRPr lang="en-US" sz="2400"/>
        </a:p>
      </dgm:t>
    </dgm:pt>
    <dgm:pt modelId="{396548B4-42B7-4C7B-BABF-B41B8AB466F1}" type="sibTrans" cxnId="{DD606D1D-5243-4C9D-A623-D5066DD8C3ED}">
      <dgm:prSet/>
      <dgm:spPr/>
      <dgm:t>
        <a:bodyPr/>
        <a:lstStyle/>
        <a:p>
          <a:endParaRPr lang="en-US" sz="2400"/>
        </a:p>
      </dgm:t>
    </dgm:pt>
    <dgm:pt modelId="{DE603118-7A68-44E8-A4A0-AA50D3159130}">
      <dgm:prSet phldrT="[Text]" custT="1"/>
      <dgm:spPr/>
      <dgm:t>
        <a:bodyPr/>
        <a:lstStyle/>
        <a:p>
          <a:r>
            <a:rPr lang="en-US" sz="1600" b="1" dirty="0" smtClean="0">
              <a:latin typeface="Candara" panose="020E0502030303020204" pitchFamily="34" charset="0"/>
            </a:rPr>
            <a:t>Virtual DOM is applied to Real DOM</a:t>
          </a:r>
          <a:endParaRPr lang="en-US" sz="1600" b="1" dirty="0">
            <a:latin typeface="Candara" panose="020E0502030303020204" pitchFamily="34" charset="0"/>
          </a:endParaRPr>
        </a:p>
      </dgm:t>
    </dgm:pt>
    <dgm:pt modelId="{4BDBBBD8-0922-43FE-87E6-0885CCB02438}" type="parTrans" cxnId="{B7659C0F-56DA-4643-8135-EB64CC66B5DD}">
      <dgm:prSet/>
      <dgm:spPr/>
      <dgm:t>
        <a:bodyPr/>
        <a:lstStyle/>
        <a:p>
          <a:endParaRPr lang="en-US" sz="2400"/>
        </a:p>
      </dgm:t>
    </dgm:pt>
    <dgm:pt modelId="{9C10307B-C765-4172-8849-CFDD4C89D286}" type="sibTrans" cxnId="{B7659C0F-56DA-4643-8135-EB64CC66B5DD}">
      <dgm:prSet/>
      <dgm:spPr/>
      <dgm:t>
        <a:bodyPr/>
        <a:lstStyle/>
        <a:p>
          <a:endParaRPr lang="en-US" sz="2400"/>
        </a:p>
      </dgm:t>
    </dgm:pt>
    <dgm:pt modelId="{E8D41E4E-B78B-43B5-9CF2-980ED713D571}">
      <dgm:prSet phldrT="[Text]" custT="1"/>
      <dgm:spPr/>
      <dgm:t>
        <a:bodyPr/>
        <a:lstStyle/>
        <a:p>
          <a:r>
            <a:rPr lang="en-US" sz="1600" b="1" dirty="0" smtClean="0">
              <a:latin typeface="Candara" panose="020E0502030303020204" pitchFamily="34" charset="0"/>
            </a:rPr>
            <a:t>Underlying Data Model is updated</a:t>
          </a:r>
        </a:p>
      </dgm:t>
    </dgm:pt>
    <dgm:pt modelId="{FAEC7EE7-E92F-45D9-BFD0-CFF4C7C82B96}" type="parTrans" cxnId="{29299CB3-4E73-49D3-BFD5-06BFF5EC6A8C}">
      <dgm:prSet/>
      <dgm:spPr/>
      <dgm:t>
        <a:bodyPr/>
        <a:lstStyle/>
        <a:p>
          <a:endParaRPr lang="en-US" sz="2400"/>
        </a:p>
      </dgm:t>
    </dgm:pt>
    <dgm:pt modelId="{DADF3182-099E-4D34-A81E-068AF6C39D5A}" type="sibTrans" cxnId="{29299CB3-4E73-49D3-BFD5-06BFF5EC6A8C}">
      <dgm:prSet/>
      <dgm:spPr/>
      <dgm:t>
        <a:bodyPr/>
        <a:lstStyle/>
        <a:p>
          <a:endParaRPr lang="en-US" sz="2400"/>
        </a:p>
      </dgm:t>
    </dgm:pt>
    <dgm:pt modelId="{F39C0D96-FE39-4E66-A13D-302E225D7C18}">
      <dgm:prSet phldrT="[Text]" custT="1"/>
      <dgm:spPr/>
      <dgm:t>
        <a:bodyPr/>
        <a:lstStyle/>
        <a:p>
          <a:r>
            <a:rPr lang="en-US" sz="1600" b="1" dirty="0" smtClean="0">
              <a:latin typeface="Candara" panose="020E0502030303020204" pitchFamily="34" charset="0"/>
            </a:rPr>
            <a:t>React Updates Virtual DOM and then updates the real DOM in efficient Manner</a:t>
          </a:r>
        </a:p>
      </dgm:t>
    </dgm:pt>
    <dgm:pt modelId="{719D655D-9934-4BA3-8AEA-388310B8A2EA}" type="sibTrans" cxnId="{BA24A0A3-AD16-441D-9F88-A7BB59047AE5}">
      <dgm:prSet/>
      <dgm:spPr>
        <a:noFill/>
        <a:ln>
          <a:noFill/>
        </a:ln>
      </dgm:spPr>
      <dgm:t>
        <a:bodyPr/>
        <a:lstStyle/>
        <a:p>
          <a:endParaRPr lang="en-US" sz="2400"/>
        </a:p>
      </dgm:t>
    </dgm:pt>
    <dgm:pt modelId="{B0EBBEC8-65ED-4669-A62C-52BFAC1A322D}" type="parTrans" cxnId="{BA24A0A3-AD16-441D-9F88-A7BB59047AE5}">
      <dgm:prSet/>
      <dgm:spPr/>
      <dgm:t>
        <a:bodyPr/>
        <a:lstStyle/>
        <a:p>
          <a:endParaRPr lang="en-US" sz="2400"/>
        </a:p>
      </dgm:t>
    </dgm:pt>
    <dgm:pt modelId="{39640B69-EE19-4C30-B2E6-4AE34AE5A35F}" type="pres">
      <dgm:prSet presAssocID="{C3163CE2-110C-45BF-919F-42D809CBA6B0}" presName="cycle" presStyleCnt="0">
        <dgm:presLayoutVars>
          <dgm:dir/>
          <dgm:resizeHandles val="exact"/>
        </dgm:presLayoutVars>
      </dgm:prSet>
      <dgm:spPr/>
      <dgm:t>
        <a:bodyPr/>
        <a:lstStyle/>
        <a:p>
          <a:endParaRPr lang="en-US"/>
        </a:p>
      </dgm:t>
    </dgm:pt>
    <dgm:pt modelId="{94C36193-CEF2-4FEA-A997-1BA88F317A07}" type="pres">
      <dgm:prSet presAssocID="{8B8B6697-F768-4BDA-8AC6-A771C495A208}" presName="dummy" presStyleCnt="0"/>
      <dgm:spPr/>
      <dgm:t>
        <a:bodyPr/>
        <a:lstStyle/>
        <a:p>
          <a:endParaRPr lang="en-US"/>
        </a:p>
      </dgm:t>
    </dgm:pt>
    <dgm:pt modelId="{C11B7CFE-FE37-4B84-A8D2-78E39679900C}" type="pres">
      <dgm:prSet presAssocID="{8B8B6697-F768-4BDA-8AC6-A771C495A208}" presName="node" presStyleLbl="revTx" presStyleIdx="0" presStyleCnt="6" custScaleX="166618" custRadScaleRad="118545" custRadScaleInc="127297">
        <dgm:presLayoutVars>
          <dgm:bulletEnabled val="1"/>
        </dgm:presLayoutVars>
      </dgm:prSet>
      <dgm:spPr/>
      <dgm:t>
        <a:bodyPr/>
        <a:lstStyle/>
        <a:p>
          <a:endParaRPr lang="en-US"/>
        </a:p>
      </dgm:t>
    </dgm:pt>
    <dgm:pt modelId="{B26D78E9-CDD0-49C4-843F-98EF2EE789FD}" type="pres">
      <dgm:prSet presAssocID="{2E3D3248-6AA3-48FA-BC9C-476A0D3E94F2}" presName="sibTrans" presStyleLbl="node1" presStyleIdx="0" presStyleCnt="6" custAng="20968564" custLinFactNeighborX="-1489" custLinFactNeighborY="6903"/>
      <dgm:spPr/>
      <dgm:t>
        <a:bodyPr/>
        <a:lstStyle/>
        <a:p>
          <a:endParaRPr lang="en-US"/>
        </a:p>
      </dgm:t>
    </dgm:pt>
    <dgm:pt modelId="{94D9A49B-D75B-4D5B-83C4-51987D32DCC6}" type="pres">
      <dgm:prSet presAssocID="{F5CC20D2-C227-4E5A-A423-A4803EBAEF06}" presName="dummy" presStyleCnt="0"/>
      <dgm:spPr/>
      <dgm:t>
        <a:bodyPr/>
        <a:lstStyle/>
        <a:p>
          <a:endParaRPr lang="en-US"/>
        </a:p>
      </dgm:t>
    </dgm:pt>
    <dgm:pt modelId="{8D629510-EAA4-4A69-B30F-197C4579EBD9}" type="pres">
      <dgm:prSet presAssocID="{F5CC20D2-C227-4E5A-A423-A4803EBAEF06}" presName="node" presStyleLbl="revTx" presStyleIdx="1" presStyleCnt="6" custScaleX="192303" custRadScaleRad="89264" custRadScaleInc="12573">
        <dgm:presLayoutVars>
          <dgm:bulletEnabled val="1"/>
        </dgm:presLayoutVars>
      </dgm:prSet>
      <dgm:spPr/>
      <dgm:t>
        <a:bodyPr/>
        <a:lstStyle/>
        <a:p>
          <a:endParaRPr lang="en-US"/>
        </a:p>
      </dgm:t>
    </dgm:pt>
    <dgm:pt modelId="{A8B2EE6F-A49E-46BD-971E-8CBFFF1E494E}" type="pres">
      <dgm:prSet presAssocID="{63B81C24-E0AC-4683-8F99-B8980BD88E0E}" presName="sibTrans" presStyleLbl="node1" presStyleIdx="1" presStyleCnt="6" custScaleX="114408" custScaleY="102967" custLinFactNeighborX="-1383" custLinFactNeighborY="-2580"/>
      <dgm:spPr/>
      <dgm:t>
        <a:bodyPr/>
        <a:lstStyle/>
        <a:p>
          <a:endParaRPr lang="en-US"/>
        </a:p>
      </dgm:t>
    </dgm:pt>
    <dgm:pt modelId="{DB9CC02A-49B1-445F-8836-847E8622812D}" type="pres">
      <dgm:prSet presAssocID="{BC0C8D9A-A182-41FA-BCD5-9A68D5CF8F41}" presName="dummy" presStyleCnt="0"/>
      <dgm:spPr/>
      <dgm:t>
        <a:bodyPr/>
        <a:lstStyle/>
        <a:p>
          <a:endParaRPr lang="en-US"/>
        </a:p>
      </dgm:t>
    </dgm:pt>
    <dgm:pt modelId="{F525AE69-15A6-438C-AA04-3C58EDB6708C}" type="pres">
      <dgm:prSet presAssocID="{BC0C8D9A-A182-41FA-BCD5-9A68D5CF8F41}" presName="node" presStyleLbl="revTx" presStyleIdx="2" presStyleCnt="6" custScaleX="140441" custRadScaleRad="88407" custRadScaleInc="8856">
        <dgm:presLayoutVars>
          <dgm:bulletEnabled val="1"/>
        </dgm:presLayoutVars>
      </dgm:prSet>
      <dgm:spPr/>
      <dgm:t>
        <a:bodyPr/>
        <a:lstStyle/>
        <a:p>
          <a:endParaRPr lang="en-US"/>
        </a:p>
      </dgm:t>
    </dgm:pt>
    <dgm:pt modelId="{5B43EAC1-BE81-41C6-9222-B3A740981E02}" type="pres">
      <dgm:prSet presAssocID="{396548B4-42B7-4C7B-BABF-B41B8AB466F1}" presName="sibTrans" presStyleLbl="node1" presStyleIdx="2" presStyleCnt="6" custLinFactNeighborX="-1168" custLinFactNeighborY="-3082"/>
      <dgm:spPr/>
      <dgm:t>
        <a:bodyPr/>
        <a:lstStyle/>
        <a:p>
          <a:endParaRPr lang="en-US"/>
        </a:p>
      </dgm:t>
    </dgm:pt>
    <dgm:pt modelId="{E703C468-11FA-4580-8435-BCBA4E39C5C1}" type="pres">
      <dgm:prSet presAssocID="{DE603118-7A68-44E8-A4A0-AA50D3159130}" presName="dummy" presStyleCnt="0"/>
      <dgm:spPr/>
      <dgm:t>
        <a:bodyPr/>
        <a:lstStyle/>
        <a:p>
          <a:endParaRPr lang="en-US"/>
        </a:p>
      </dgm:t>
    </dgm:pt>
    <dgm:pt modelId="{EFBAB06F-909B-4C40-A463-4CECFD615EAE}" type="pres">
      <dgm:prSet presAssocID="{DE603118-7A68-44E8-A4A0-AA50D3159130}" presName="node" presStyleLbl="revTx" presStyleIdx="3" presStyleCnt="6" custRadScaleRad="84257" custRadScaleInc="82607">
        <dgm:presLayoutVars>
          <dgm:bulletEnabled val="1"/>
        </dgm:presLayoutVars>
      </dgm:prSet>
      <dgm:spPr/>
      <dgm:t>
        <a:bodyPr/>
        <a:lstStyle/>
        <a:p>
          <a:endParaRPr lang="en-US"/>
        </a:p>
      </dgm:t>
    </dgm:pt>
    <dgm:pt modelId="{A40E8DCD-248D-4951-BA9B-9589A24A198A}" type="pres">
      <dgm:prSet presAssocID="{9C10307B-C765-4172-8849-CFDD4C89D286}" presName="sibTrans" presStyleLbl="node1" presStyleIdx="3" presStyleCnt="6"/>
      <dgm:spPr/>
      <dgm:t>
        <a:bodyPr/>
        <a:lstStyle/>
        <a:p>
          <a:endParaRPr lang="en-US"/>
        </a:p>
      </dgm:t>
    </dgm:pt>
    <dgm:pt modelId="{FDDA82E1-32B0-4CB2-92BA-86B778753284}" type="pres">
      <dgm:prSet presAssocID="{E8D41E4E-B78B-43B5-9CF2-980ED713D571}" presName="dummy" presStyleCnt="0"/>
      <dgm:spPr/>
      <dgm:t>
        <a:bodyPr/>
        <a:lstStyle/>
        <a:p>
          <a:endParaRPr lang="en-US"/>
        </a:p>
      </dgm:t>
    </dgm:pt>
    <dgm:pt modelId="{1E188454-083E-4D19-A15A-09B11F1D4B49}" type="pres">
      <dgm:prSet presAssocID="{E8D41E4E-B78B-43B5-9CF2-980ED713D571}" presName="node" presStyleLbl="revTx" presStyleIdx="4" presStyleCnt="6" custRadScaleRad="81053" custRadScaleInc="56926">
        <dgm:presLayoutVars>
          <dgm:bulletEnabled val="1"/>
        </dgm:presLayoutVars>
      </dgm:prSet>
      <dgm:spPr/>
      <dgm:t>
        <a:bodyPr/>
        <a:lstStyle/>
        <a:p>
          <a:endParaRPr lang="en-US"/>
        </a:p>
      </dgm:t>
    </dgm:pt>
    <dgm:pt modelId="{3FC90D2F-EBC8-4BF9-9251-2FA605772F82}" type="pres">
      <dgm:prSet presAssocID="{DADF3182-099E-4D34-A81E-068AF6C39D5A}" presName="sibTrans" presStyleLbl="node1" presStyleIdx="4" presStyleCnt="6" custLinFactNeighborX="-4954" custLinFactNeighborY="-3892"/>
      <dgm:spPr/>
      <dgm:t>
        <a:bodyPr/>
        <a:lstStyle/>
        <a:p>
          <a:endParaRPr lang="en-US"/>
        </a:p>
      </dgm:t>
    </dgm:pt>
    <dgm:pt modelId="{8E5AE5E6-DBE0-477D-870B-11FD46DAF756}" type="pres">
      <dgm:prSet presAssocID="{F39C0D96-FE39-4E66-A13D-302E225D7C18}" presName="dummy" presStyleCnt="0"/>
      <dgm:spPr/>
      <dgm:t>
        <a:bodyPr/>
        <a:lstStyle/>
        <a:p>
          <a:endParaRPr lang="en-US"/>
        </a:p>
      </dgm:t>
    </dgm:pt>
    <dgm:pt modelId="{195F2165-9F9A-48D7-A94A-C9722A03FAFC}" type="pres">
      <dgm:prSet presAssocID="{F39C0D96-FE39-4E66-A13D-302E225D7C18}" presName="node" presStyleLbl="revTx" presStyleIdx="5" presStyleCnt="6" custScaleX="200490" custRadScaleRad="85875" custRadScaleInc="57535">
        <dgm:presLayoutVars>
          <dgm:bulletEnabled val="1"/>
        </dgm:presLayoutVars>
      </dgm:prSet>
      <dgm:spPr/>
      <dgm:t>
        <a:bodyPr/>
        <a:lstStyle/>
        <a:p>
          <a:endParaRPr lang="en-US"/>
        </a:p>
      </dgm:t>
    </dgm:pt>
    <dgm:pt modelId="{899C4EB3-0C07-495B-8C2E-DD80CA897C24}" type="pres">
      <dgm:prSet presAssocID="{719D655D-9934-4BA3-8AEA-388310B8A2EA}" presName="sibTrans" presStyleLbl="node1" presStyleIdx="5" presStyleCnt="6" custLinFactNeighborX="25216" custLinFactNeighborY="-6278"/>
      <dgm:spPr/>
      <dgm:t>
        <a:bodyPr/>
        <a:lstStyle/>
        <a:p>
          <a:endParaRPr lang="en-US"/>
        </a:p>
      </dgm:t>
    </dgm:pt>
  </dgm:ptLst>
  <dgm:cxnLst>
    <dgm:cxn modelId="{BA24A0A3-AD16-441D-9F88-A7BB59047AE5}" srcId="{C3163CE2-110C-45BF-919F-42D809CBA6B0}" destId="{F39C0D96-FE39-4E66-A13D-302E225D7C18}" srcOrd="5" destOrd="0" parTransId="{B0EBBEC8-65ED-4669-A62C-52BFAC1A322D}" sibTransId="{719D655D-9934-4BA3-8AEA-388310B8A2EA}"/>
    <dgm:cxn modelId="{29299CB3-4E73-49D3-BFD5-06BFF5EC6A8C}" srcId="{C3163CE2-110C-45BF-919F-42D809CBA6B0}" destId="{E8D41E4E-B78B-43B5-9CF2-980ED713D571}" srcOrd="4" destOrd="0" parTransId="{FAEC7EE7-E92F-45D9-BFD0-CFF4C7C82B96}" sibTransId="{DADF3182-099E-4D34-A81E-068AF6C39D5A}"/>
    <dgm:cxn modelId="{69CAA393-27A5-4E69-A36F-E58D0C9E075A}" type="presOf" srcId="{719D655D-9934-4BA3-8AEA-388310B8A2EA}" destId="{899C4EB3-0C07-495B-8C2E-DD80CA897C24}" srcOrd="0" destOrd="0" presId="urn:microsoft.com/office/officeart/2005/8/layout/cycle1"/>
    <dgm:cxn modelId="{AA613406-3A9E-422C-B4BC-95ED0AA7E536}" type="presOf" srcId="{F5CC20D2-C227-4E5A-A423-A4803EBAEF06}" destId="{8D629510-EAA4-4A69-B30F-197C4579EBD9}" srcOrd="0" destOrd="0" presId="urn:microsoft.com/office/officeart/2005/8/layout/cycle1"/>
    <dgm:cxn modelId="{83C98025-788B-4880-8B03-3DF1C182437E}" type="presOf" srcId="{396548B4-42B7-4C7B-BABF-B41B8AB466F1}" destId="{5B43EAC1-BE81-41C6-9222-B3A740981E02}" srcOrd="0" destOrd="0" presId="urn:microsoft.com/office/officeart/2005/8/layout/cycle1"/>
    <dgm:cxn modelId="{35A649DB-ACEA-4BE3-9298-B79394C2E03E}" srcId="{C3163CE2-110C-45BF-919F-42D809CBA6B0}" destId="{8B8B6697-F768-4BDA-8AC6-A771C495A208}" srcOrd="0" destOrd="0" parTransId="{FBF6DECE-BF93-4187-8604-DE404D38F8A9}" sibTransId="{2E3D3248-6AA3-48FA-BC9C-476A0D3E94F2}"/>
    <dgm:cxn modelId="{0BA5068F-1DA9-4ADD-BB0C-86B2AD9D94C7}" type="presOf" srcId="{DE603118-7A68-44E8-A4A0-AA50D3159130}" destId="{EFBAB06F-909B-4C40-A463-4CECFD615EAE}" srcOrd="0" destOrd="0" presId="urn:microsoft.com/office/officeart/2005/8/layout/cycle1"/>
    <dgm:cxn modelId="{B6D6C848-7E7E-457C-BA52-0C682B62127C}" type="presOf" srcId="{C3163CE2-110C-45BF-919F-42D809CBA6B0}" destId="{39640B69-EE19-4C30-B2E6-4AE34AE5A35F}" srcOrd="0" destOrd="0" presId="urn:microsoft.com/office/officeart/2005/8/layout/cycle1"/>
    <dgm:cxn modelId="{BD0B8AAB-426B-477D-A314-E42EDA596475}" type="presOf" srcId="{9C10307B-C765-4172-8849-CFDD4C89D286}" destId="{A40E8DCD-248D-4951-BA9B-9589A24A198A}" srcOrd="0" destOrd="0" presId="urn:microsoft.com/office/officeart/2005/8/layout/cycle1"/>
    <dgm:cxn modelId="{815846C1-A78E-43AB-9952-1539EEBA5A4D}" type="presOf" srcId="{2E3D3248-6AA3-48FA-BC9C-476A0D3E94F2}" destId="{B26D78E9-CDD0-49C4-843F-98EF2EE789FD}" srcOrd="0" destOrd="0" presId="urn:microsoft.com/office/officeart/2005/8/layout/cycle1"/>
    <dgm:cxn modelId="{DD606D1D-5243-4C9D-A623-D5066DD8C3ED}" srcId="{C3163CE2-110C-45BF-919F-42D809CBA6B0}" destId="{BC0C8D9A-A182-41FA-BCD5-9A68D5CF8F41}" srcOrd="2" destOrd="0" parTransId="{5FE76DC6-3425-41BA-B548-06D42C69237D}" sibTransId="{396548B4-42B7-4C7B-BABF-B41B8AB466F1}"/>
    <dgm:cxn modelId="{3771A5D0-08BF-41AF-A7D6-18FED00D0D21}" type="presOf" srcId="{F39C0D96-FE39-4E66-A13D-302E225D7C18}" destId="{195F2165-9F9A-48D7-A94A-C9722A03FAFC}" srcOrd="0" destOrd="0" presId="urn:microsoft.com/office/officeart/2005/8/layout/cycle1"/>
    <dgm:cxn modelId="{B7659C0F-56DA-4643-8135-EB64CC66B5DD}" srcId="{C3163CE2-110C-45BF-919F-42D809CBA6B0}" destId="{DE603118-7A68-44E8-A4A0-AA50D3159130}" srcOrd="3" destOrd="0" parTransId="{4BDBBBD8-0922-43FE-87E6-0885CCB02438}" sibTransId="{9C10307B-C765-4172-8849-CFDD4C89D286}"/>
    <dgm:cxn modelId="{30CAF2FD-5C11-4713-9E17-1DFEE714F4D0}" srcId="{C3163CE2-110C-45BF-919F-42D809CBA6B0}" destId="{F5CC20D2-C227-4E5A-A423-A4803EBAEF06}" srcOrd="1" destOrd="0" parTransId="{E6037813-CAD1-4661-A3C6-3609C720E917}" sibTransId="{63B81C24-E0AC-4683-8F99-B8980BD88E0E}"/>
    <dgm:cxn modelId="{545035DD-2FD4-4148-992B-15273C8EDAEB}" type="presOf" srcId="{DADF3182-099E-4D34-A81E-068AF6C39D5A}" destId="{3FC90D2F-EBC8-4BF9-9251-2FA605772F82}" srcOrd="0" destOrd="0" presId="urn:microsoft.com/office/officeart/2005/8/layout/cycle1"/>
    <dgm:cxn modelId="{1AB38A5E-1FB6-4D29-AD55-5114BC0ACB8F}" type="presOf" srcId="{63B81C24-E0AC-4683-8F99-B8980BD88E0E}" destId="{A8B2EE6F-A49E-46BD-971E-8CBFFF1E494E}" srcOrd="0" destOrd="0" presId="urn:microsoft.com/office/officeart/2005/8/layout/cycle1"/>
    <dgm:cxn modelId="{92D065E0-AE45-49BB-93B1-921AF92FEB5F}" type="presOf" srcId="{E8D41E4E-B78B-43B5-9CF2-980ED713D571}" destId="{1E188454-083E-4D19-A15A-09B11F1D4B49}" srcOrd="0" destOrd="0" presId="urn:microsoft.com/office/officeart/2005/8/layout/cycle1"/>
    <dgm:cxn modelId="{E02CFFE1-88F4-470F-B345-7D386782ADBB}" type="presOf" srcId="{BC0C8D9A-A182-41FA-BCD5-9A68D5CF8F41}" destId="{F525AE69-15A6-438C-AA04-3C58EDB6708C}" srcOrd="0" destOrd="0" presId="urn:microsoft.com/office/officeart/2005/8/layout/cycle1"/>
    <dgm:cxn modelId="{BF08732B-1D3A-49C2-AA87-1FB7A96E3209}" type="presOf" srcId="{8B8B6697-F768-4BDA-8AC6-A771C495A208}" destId="{C11B7CFE-FE37-4B84-A8D2-78E39679900C}" srcOrd="0" destOrd="0" presId="urn:microsoft.com/office/officeart/2005/8/layout/cycle1"/>
    <dgm:cxn modelId="{F7F2728A-9935-4C39-90C7-1089B133FEE4}" type="presParOf" srcId="{39640B69-EE19-4C30-B2E6-4AE34AE5A35F}" destId="{94C36193-CEF2-4FEA-A997-1BA88F317A07}" srcOrd="0" destOrd="0" presId="urn:microsoft.com/office/officeart/2005/8/layout/cycle1"/>
    <dgm:cxn modelId="{D2B466D0-4592-41E7-8DBD-0BFAEFABDD57}" type="presParOf" srcId="{39640B69-EE19-4C30-B2E6-4AE34AE5A35F}" destId="{C11B7CFE-FE37-4B84-A8D2-78E39679900C}" srcOrd="1" destOrd="0" presId="urn:microsoft.com/office/officeart/2005/8/layout/cycle1"/>
    <dgm:cxn modelId="{8203A06D-A887-43C6-8C2A-A2CDF9420ACE}" type="presParOf" srcId="{39640B69-EE19-4C30-B2E6-4AE34AE5A35F}" destId="{B26D78E9-CDD0-49C4-843F-98EF2EE789FD}" srcOrd="2" destOrd="0" presId="urn:microsoft.com/office/officeart/2005/8/layout/cycle1"/>
    <dgm:cxn modelId="{9404F322-1C04-4F29-9F0A-39347FA0E609}" type="presParOf" srcId="{39640B69-EE19-4C30-B2E6-4AE34AE5A35F}" destId="{94D9A49B-D75B-4D5B-83C4-51987D32DCC6}" srcOrd="3" destOrd="0" presId="urn:microsoft.com/office/officeart/2005/8/layout/cycle1"/>
    <dgm:cxn modelId="{645D805A-5ADD-47CD-8B4D-A0399C1569E6}" type="presParOf" srcId="{39640B69-EE19-4C30-B2E6-4AE34AE5A35F}" destId="{8D629510-EAA4-4A69-B30F-197C4579EBD9}" srcOrd="4" destOrd="0" presId="urn:microsoft.com/office/officeart/2005/8/layout/cycle1"/>
    <dgm:cxn modelId="{7B432E28-0EB7-48BA-81D9-266C6E14CCE7}" type="presParOf" srcId="{39640B69-EE19-4C30-B2E6-4AE34AE5A35F}" destId="{A8B2EE6F-A49E-46BD-971E-8CBFFF1E494E}" srcOrd="5" destOrd="0" presId="urn:microsoft.com/office/officeart/2005/8/layout/cycle1"/>
    <dgm:cxn modelId="{4DF5277B-3505-4605-B0F4-E3AB8B466838}" type="presParOf" srcId="{39640B69-EE19-4C30-B2E6-4AE34AE5A35F}" destId="{DB9CC02A-49B1-445F-8836-847E8622812D}" srcOrd="6" destOrd="0" presId="urn:microsoft.com/office/officeart/2005/8/layout/cycle1"/>
    <dgm:cxn modelId="{A8A9B72D-277E-4C9E-9899-8A6DBD601EBC}" type="presParOf" srcId="{39640B69-EE19-4C30-B2E6-4AE34AE5A35F}" destId="{F525AE69-15A6-438C-AA04-3C58EDB6708C}" srcOrd="7" destOrd="0" presId="urn:microsoft.com/office/officeart/2005/8/layout/cycle1"/>
    <dgm:cxn modelId="{25880E2A-67E4-4FA6-B3FC-CD5E9808AF0A}" type="presParOf" srcId="{39640B69-EE19-4C30-B2E6-4AE34AE5A35F}" destId="{5B43EAC1-BE81-41C6-9222-B3A740981E02}" srcOrd="8" destOrd="0" presId="urn:microsoft.com/office/officeart/2005/8/layout/cycle1"/>
    <dgm:cxn modelId="{B2507BCF-7222-4A7B-990A-0CC49A715D4F}" type="presParOf" srcId="{39640B69-EE19-4C30-B2E6-4AE34AE5A35F}" destId="{E703C468-11FA-4580-8435-BCBA4E39C5C1}" srcOrd="9" destOrd="0" presId="urn:microsoft.com/office/officeart/2005/8/layout/cycle1"/>
    <dgm:cxn modelId="{CB0D8658-DDD8-45DA-9268-186181981DA3}" type="presParOf" srcId="{39640B69-EE19-4C30-B2E6-4AE34AE5A35F}" destId="{EFBAB06F-909B-4C40-A463-4CECFD615EAE}" srcOrd="10" destOrd="0" presId="urn:microsoft.com/office/officeart/2005/8/layout/cycle1"/>
    <dgm:cxn modelId="{1685BF3F-079F-4EBC-974D-D2A937113E5F}" type="presParOf" srcId="{39640B69-EE19-4C30-B2E6-4AE34AE5A35F}" destId="{A40E8DCD-248D-4951-BA9B-9589A24A198A}" srcOrd="11" destOrd="0" presId="urn:microsoft.com/office/officeart/2005/8/layout/cycle1"/>
    <dgm:cxn modelId="{B31BD772-E017-49FA-9940-266E708775A5}" type="presParOf" srcId="{39640B69-EE19-4C30-B2E6-4AE34AE5A35F}" destId="{FDDA82E1-32B0-4CB2-92BA-86B778753284}" srcOrd="12" destOrd="0" presId="urn:microsoft.com/office/officeart/2005/8/layout/cycle1"/>
    <dgm:cxn modelId="{DF50215D-F0A6-46E6-A262-878BFB016FD2}" type="presParOf" srcId="{39640B69-EE19-4C30-B2E6-4AE34AE5A35F}" destId="{1E188454-083E-4D19-A15A-09B11F1D4B49}" srcOrd="13" destOrd="0" presId="urn:microsoft.com/office/officeart/2005/8/layout/cycle1"/>
    <dgm:cxn modelId="{58C2C98A-C3B2-41F3-A93C-BB62E3E6C993}" type="presParOf" srcId="{39640B69-EE19-4C30-B2E6-4AE34AE5A35F}" destId="{3FC90D2F-EBC8-4BF9-9251-2FA605772F82}" srcOrd="14" destOrd="0" presId="urn:microsoft.com/office/officeart/2005/8/layout/cycle1"/>
    <dgm:cxn modelId="{06410B08-5013-4E05-AAD8-1DE897654352}" type="presParOf" srcId="{39640B69-EE19-4C30-B2E6-4AE34AE5A35F}" destId="{8E5AE5E6-DBE0-477D-870B-11FD46DAF756}" srcOrd="15" destOrd="0" presId="urn:microsoft.com/office/officeart/2005/8/layout/cycle1"/>
    <dgm:cxn modelId="{4EF8372C-5E5F-4D74-8D47-4F53896E8A5A}" type="presParOf" srcId="{39640B69-EE19-4C30-B2E6-4AE34AE5A35F}" destId="{195F2165-9F9A-48D7-A94A-C9722A03FAFC}" srcOrd="16" destOrd="0" presId="urn:microsoft.com/office/officeart/2005/8/layout/cycle1"/>
    <dgm:cxn modelId="{A4E1EEEE-EE7D-48B1-9FE4-FA6FFD0A839F}" type="presParOf" srcId="{39640B69-EE19-4C30-B2E6-4AE34AE5A35F}" destId="{899C4EB3-0C07-495B-8C2E-DD80CA897C24}"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B7CFE-FE37-4B84-A8D2-78E39679900C}">
      <dsp:nvSpPr>
        <dsp:cNvPr id="0" name=""/>
        <dsp:cNvSpPr/>
      </dsp:nvSpPr>
      <dsp:spPr>
        <a:xfrm>
          <a:off x="5369021" y="504064"/>
          <a:ext cx="1890009"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ndara" panose="020E0502030303020204" pitchFamily="34" charset="0"/>
            </a:rPr>
            <a:t>JSX Code written describing the basic application</a:t>
          </a:r>
          <a:endParaRPr lang="en-US" sz="1600" b="1" kern="1200" dirty="0">
            <a:latin typeface="Candara" panose="020E0502030303020204" pitchFamily="34" charset="0"/>
          </a:endParaRPr>
        </a:p>
      </dsp:txBody>
      <dsp:txXfrm>
        <a:off x="5369021" y="504064"/>
        <a:ext cx="1890009" cy="1134336"/>
      </dsp:txXfrm>
    </dsp:sp>
    <dsp:sp modelId="{B26D78E9-CDD0-49C4-843F-98EF2EE789FD}">
      <dsp:nvSpPr>
        <dsp:cNvPr id="0" name=""/>
        <dsp:cNvSpPr/>
      </dsp:nvSpPr>
      <dsp:spPr>
        <a:xfrm rot="20968564">
          <a:off x="1586489" y="-2033662"/>
          <a:ext cx="5540939" cy="5540939"/>
        </a:xfrm>
        <a:prstGeom prst="circularArrow">
          <a:avLst>
            <a:gd name="adj1" fmla="val 3992"/>
            <a:gd name="adj2" fmla="val 250438"/>
            <a:gd name="adj3" fmla="val 2773335"/>
            <a:gd name="adj4" fmla="val 1829347"/>
            <a:gd name="adj5" fmla="val 4657"/>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D629510-EAA4-4A69-B30F-197C4579EBD9}">
      <dsp:nvSpPr>
        <dsp:cNvPr id="0" name=""/>
        <dsp:cNvSpPr/>
      </dsp:nvSpPr>
      <dsp:spPr>
        <a:xfrm>
          <a:off x="5008971" y="2304256"/>
          <a:ext cx="2181364"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ndara" panose="020E0502030303020204" pitchFamily="34" charset="0"/>
            </a:rPr>
            <a:t>JSX is converted  into JavaScript by the compiler</a:t>
          </a:r>
          <a:endParaRPr lang="en-US" sz="1600" b="1" kern="1200" dirty="0">
            <a:latin typeface="Candara" panose="020E0502030303020204" pitchFamily="34" charset="0"/>
          </a:endParaRPr>
        </a:p>
      </dsp:txBody>
      <dsp:txXfrm>
        <a:off x="5008971" y="2304256"/>
        <a:ext cx="2181364" cy="1134336"/>
      </dsp:txXfrm>
    </dsp:sp>
    <dsp:sp modelId="{A8B2EE6F-A49E-46BD-971E-8CBFFF1E494E}">
      <dsp:nvSpPr>
        <dsp:cNvPr id="0" name=""/>
        <dsp:cNvSpPr/>
      </dsp:nvSpPr>
      <dsp:spPr>
        <a:xfrm>
          <a:off x="374080" y="-414961"/>
          <a:ext cx="6339278" cy="5705339"/>
        </a:xfrm>
        <a:prstGeom prst="circularArrow">
          <a:avLst>
            <a:gd name="adj1" fmla="val 3992"/>
            <a:gd name="adj2" fmla="val 250438"/>
            <a:gd name="adj3" fmla="val 2094980"/>
            <a:gd name="adj4" fmla="val 1188920"/>
            <a:gd name="adj5" fmla="val 4657"/>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525AE69-15A6-438C-AA04-3C58EDB6708C}">
      <dsp:nvSpPr>
        <dsp:cNvPr id="0" name=""/>
        <dsp:cNvSpPr/>
      </dsp:nvSpPr>
      <dsp:spPr>
        <a:xfrm>
          <a:off x="4104457" y="4176472"/>
          <a:ext cx="1593074"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ndara" panose="020E0502030303020204" pitchFamily="34" charset="0"/>
            </a:rPr>
            <a:t>React turns converted JSX into a Virtual DOM</a:t>
          </a:r>
          <a:endParaRPr lang="en-US" sz="1600" b="1" kern="1200" dirty="0">
            <a:latin typeface="Candara" panose="020E0502030303020204" pitchFamily="34" charset="0"/>
          </a:endParaRPr>
        </a:p>
      </dsp:txBody>
      <dsp:txXfrm>
        <a:off x="4104457" y="4176472"/>
        <a:ext cx="1593074" cy="1134336"/>
      </dsp:txXfrm>
    </dsp:sp>
    <dsp:sp modelId="{5B43EAC1-BE81-41C6-9222-B3A740981E02}">
      <dsp:nvSpPr>
        <dsp:cNvPr id="0" name=""/>
        <dsp:cNvSpPr/>
      </dsp:nvSpPr>
      <dsp:spPr>
        <a:xfrm>
          <a:off x="1273906" y="-477694"/>
          <a:ext cx="5540939" cy="5540939"/>
        </a:xfrm>
        <a:prstGeom prst="circularArrow">
          <a:avLst>
            <a:gd name="adj1" fmla="val 3992"/>
            <a:gd name="adj2" fmla="val 250438"/>
            <a:gd name="adj3" fmla="val 6920069"/>
            <a:gd name="adj4" fmla="val 5406298"/>
            <a:gd name="adj5" fmla="val 4657"/>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FBAB06F-909B-4C40-A463-4CECFD615EAE}">
      <dsp:nvSpPr>
        <dsp:cNvPr id="0" name=""/>
        <dsp:cNvSpPr/>
      </dsp:nvSpPr>
      <dsp:spPr>
        <a:xfrm>
          <a:off x="1728186" y="3672416"/>
          <a:ext cx="1134336"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ndara" panose="020E0502030303020204" pitchFamily="34" charset="0"/>
            </a:rPr>
            <a:t>Virtual DOM is applied to Real DOM</a:t>
          </a:r>
          <a:endParaRPr lang="en-US" sz="1600" b="1" kern="1200" dirty="0">
            <a:latin typeface="Candara" panose="020E0502030303020204" pitchFamily="34" charset="0"/>
          </a:endParaRPr>
        </a:p>
      </dsp:txBody>
      <dsp:txXfrm>
        <a:off x="1728186" y="3672416"/>
        <a:ext cx="1134336" cy="1134336"/>
      </dsp:txXfrm>
    </dsp:sp>
    <dsp:sp modelId="{A40E8DCD-248D-4951-BA9B-9589A24A198A}">
      <dsp:nvSpPr>
        <dsp:cNvPr id="0" name=""/>
        <dsp:cNvSpPr/>
      </dsp:nvSpPr>
      <dsp:spPr>
        <a:xfrm>
          <a:off x="1558165" y="158113"/>
          <a:ext cx="5540939" cy="5540939"/>
        </a:xfrm>
        <a:prstGeom prst="circularArrow">
          <a:avLst>
            <a:gd name="adj1" fmla="val 3992"/>
            <a:gd name="adj2" fmla="val 250438"/>
            <a:gd name="adj3" fmla="val 10541475"/>
            <a:gd name="adj4" fmla="val 9774478"/>
            <a:gd name="adj5" fmla="val 4657"/>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E188454-083E-4D19-A15A-09B11F1D4B49}">
      <dsp:nvSpPr>
        <dsp:cNvPr id="0" name=""/>
        <dsp:cNvSpPr/>
      </dsp:nvSpPr>
      <dsp:spPr>
        <a:xfrm>
          <a:off x="1264573" y="1800199"/>
          <a:ext cx="1134336"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ndara" panose="020E0502030303020204" pitchFamily="34" charset="0"/>
            </a:rPr>
            <a:t>Underlying Data Model is updated</a:t>
          </a:r>
        </a:p>
      </dsp:txBody>
      <dsp:txXfrm>
        <a:off x="1264573" y="1800199"/>
        <a:ext cx="1134336" cy="1134336"/>
      </dsp:txXfrm>
    </dsp:sp>
    <dsp:sp modelId="{3FC90D2F-EBC8-4BF9-9251-2FA605772F82}">
      <dsp:nvSpPr>
        <dsp:cNvPr id="0" name=""/>
        <dsp:cNvSpPr/>
      </dsp:nvSpPr>
      <dsp:spPr>
        <a:xfrm>
          <a:off x="1409931" y="-440448"/>
          <a:ext cx="5540939" cy="5540939"/>
        </a:xfrm>
        <a:prstGeom prst="circularArrow">
          <a:avLst>
            <a:gd name="adj1" fmla="val 3992"/>
            <a:gd name="adj2" fmla="val 250438"/>
            <a:gd name="adj3" fmla="val 12352559"/>
            <a:gd name="adj4" fmla="val 11827855"/>
            <a:gd name="adj5" fmla="val 4657"/>
          </a:avLst>
        </a:prstGeom>
        <a:solidFill>
          <a:schemeClr val="lt1">
            <a:hueOff val="0"/>
            <a:satOff val="0"/>
            <a:lumOff val="0"/>
            <a:alphaOff val="0"/>
          </a:schemeClr>
        </a:solidFill>
        <a:ln w="38100"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95F2165-9F9A-48D7-A94A-C9722A03FAFC}">
      <dsp:nvSpPr>
        <dsp:cNvPr id="0" name=""/>
        <dsp:cNvSpPr/>
      </dsp:nvSpPr>
      <dsp:spPr>
        <a:xfrm>
          <a:off x="2016217" y="144006"/>
          <a:ext cx="2274232" cy="11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latin typeface="Candara" panose="020E0502030303020204" pitchFamily="34" charset="0"/>
            </a:rPr>
            <a:t>React Updates Virtual DOM and then updates the real DOM in efficient Manner</a:t>
          </a:r>
        </a:p>
      </dsp:txBody>
      <dsp:txXfrm>
        <a:off x="2016217" y="144006"/>
        <a:ext cx="2274232" cy="1134336"/>
      </dsp:txXfrm>
    </dsp:sp>
    <dsp:sp modelId="{899C4EB3-0C07-495B-8C2E-DD80CA897C24}">
      <dsp:nvSpPr>
        <dsp:cNvPr id="0" name=""/>
        <dsp:cNvSpPr/>
      </dsp:nvSpPr>
      <dsp:spPr>
        <a:xfrm>
          <a:off x="3899489" y="-140329"/>
          <a:ext cx="5540939" cy="5540939"/>
        </a:xfrm>
        <a:prstGeom prst="circularArrow">
          <a:avLst>
            <a:gd name="adj1" fmla="val 3992"/>
            <a:gd name="adj2" fmla="val 250438"/>
            <a:gd name="adj3" fmla="val 16679937"/>
            <a:gd name="adj4" fmla="val 14829693"/>
            <a:gd name="adj5" fmla="val 4657"/>
          </a:avLst>
        </a:prstGeom>
        <a:noFill/>
        <a:ln w="38100" cap="flat" cmpd="sng" algn="ctr">
          <a:no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4/26/2016</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Candara" pitchFamily="34" charset="0"/>
                <a:cs typeface="Arial" pitchFamily="34" charset="0"/>
              </a:rPr>
              <a:t>React.js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endParaRPr lang="en-US" sz="1100" dirty="0">
              <a:latin typeface="Candara" pitchFamily="34" charset="0"/>
              <a:cs typeface="Arial"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297661"/>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3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709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3943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6738" y="696913"/>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7363"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0538"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dirty="0" smtClean="0">
                <a:latin typeface="Candara" panose="020E0502030303020204" pitchFamily="34" charset="0"/>
              </a:rPr>
              <a:t>DOM  needs to be manipulated at first, because web </a:t>
            </a:r>
            <a:r>
              <a:rPr lang="en-US" sz="1000" dirty="0">
                <a:latin typeface="Candara" panose="020E0502030303020204" pitchFamily="34" charset="0"/>
              </a:rPr>
              <a:t>applications are not </a:t>
            </a:r>
            <a:r>
              <a:rPr lang="en-US" sz="1000" dirty="0" smtClean="0">
                <a:latin typeface="Candara" panose="020E0502030303020204" pitchFamily="34" charset="0"/>
              </a:rPr>
              <a:t>static.</a:t>
            </a:r>
            <a:r>
              <a:rPr lang="en-US" sz="1000" dirty="0">
                <a:latin typeface="Candara" panose="020E0502030303020204" pitchFamily="34" charset="0"/>
              </a:rPr>
              <a:t> Web applications have a state represented by the user interface (UI) that a web browser renders, and that state can be changed when an </a:t>
            </a:r>
            <a:r>
              <a:rPr lang="en-US" sz="1000" dirty="0" smtClean="0">
                <a:latin typeface="Candara" panose="020E0502030303020204" pitchFamily="34" charset="0"/>
              </a:rPr>
              <a:t>event(User events and Server events) </a:t>
            </a:r>
            <a:r>
              <a:rPr lang="en-US" sz="1000" dirty="0">
                <a:latin typeface="Candara" panose="020E0502030303020204" pitchFamily="34" charset="0"/>
              </a:rPr>
              <a:t>occurs</a:t>
            </a:r>
            <a:r>
              <a:rPr lang="en-US" sz="1000" dirty="0" smtClean="0">
                <a:latin typeface="Candara" panose="020E0502030303020204" pitchFamily="34" charset="0"/>
              </a:rPr>
              <a:t>.</a:t>
            </a:r>
          </a:p>
          <a:p>
            <a:pPr algn="just"/>
            <a:endParaRPr lang="en-US" sz="1000" dirty="0" smtClean="0">
              <a:latin typeface="Candara" panose="020E0502030303020204" pitchFamily="34" charset="0"/>
            </a:endParaRPr>
          </a:p>
          <a:p>
            <a:pPr algn="just"/>
            <a:r>
              <a:rPr lang="en-US" sz="1000" b="1" dirty="0">
                <a:latin typeface="Candara" panose="020E0502030303020204" pitchFamily="34" charset="0"/>
              </a:rPr>
              <a:t>User events:</a:t>
            </a:r>
            <a:r>
              <a:rPr lang="en-US" sz="1000" dirty="0">
                <a:latin typeface="Candara" panose="020E0502030303020204" pitchFamily="34" charset="0"/>
              </a:rPr>
              <a:t> When a user types, clicks, scrolls, resizes, and so on</a:t>
            </a:r>
          </a:p>
          <a:p>
            <a:pPr algn="just"/>
            <a:r>
              <a:rPr lang="en-US" sz="1000" b="1" dirty="0" smtClean="0">
                <a:latin typeface="Candara" panose="020E0502030303020204" pitchFamily="34" charset="0"/>
              </a:rPr>
              <a:t>Server </a:t>
            </a:r>
            <a:r>
              <a:rPr lang="en-US" sz="1000" b="1" dirty="0">
                <a:latin typeface="Candara" panose="020E0502030303020204" pitchFamily="34" charset="0"/>
              </a:rPr>
              <a:t>events:</a:t>
            </a:r>
            <a:r>
              <a:rPr lang="en-US" sz="1000" dirty="0">
                <a:latin typeface="Candara" panose="020E0502030303020204" pitchFamily="34" charset="0"/>
              </a:rPr>
              <a:t> When an application receives data or an error from a server, among </a:t>
            </a:r>
            <a:r>
              <a:rPr lang="en-US" sz="1000" dirty="0" smtClean="0">
                <a:latin typeface="Candara" panose="020E0502030303020204" pitchFamily="34" charset="0"/>
              </a:rPr>
              <a:t>others.</a:t>
            </a:r>
          </a:p>
          <a:p>
            <a:pPr algn="just"/>
            <a:endParaRPr lang="en-US" sz="1000" dirty="0">
              <a:latin typeface="Candara" panose="020E0502030303020204" pitchFamily="34" charset="0"/>
            </a:endParaRPr>
          </a:p>
          <a:p>
            <a:pPr algn="just"/>
            <a:r>
              <a:rPr lang="en-US" sz="1000" dirty="0" smtClean="0">
                <a:latin typeface="Candara" panose="020E0502030303020204" pitchFamily="34" charset="0"/>
              </a:rPr>
              <a:t>When we handle the above mentioned events, we update the data that our application depends on</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dirty="0" smtClean="0">
                <a:latin typeface="Candara" panose="020E0502030303020204" pitchFamily="34" charset="0"/>
              </a:rPr>
              <a:t>Virtual </a:t>
            </a:r>
            <a:r>
              <a:rPr lang="en-US" sz="1000" dirty="0">
                <a:latin typeface="Candara" panose="020E0502030303020204" pitchFamily="34" charset="0"/>
              </a:rPr>
              <a:t>DOM </a:t>
            </a:r>
            <a:r>
              <a:rPr lang="en-US" sz="1000" dirty="0" smtClean="0">
                <a:latin typeface="Candara" panose="020E0502030303020204" pitchFamily="34" charset="0"/>
              </a:rPr>
              <a:t>is nothing but </a:t>
            </a:r>
            <a:r>
              <a:rPr lang="en-US" sz="1000" dirty="0" err="1" smtClean="0">
                <a:latin typeface="Candara" panose="020E0502030303020204" pitchFamily="34" charset="0"/>
              </a:rPr>
              <a:t>React’s</a:t>
            </a:r>
            <a:r>
              <a:rPr lang="en-US" sz="1000" dirty="0" smtClean="0">
                <a:latin typeface="Candara" panose="020E0502030303020204" pitchFamily="34" charset="0"/>
              </a:rPr>
              <a:t> </a:t>
            </a:r>
            <a:r>
              <a:rPr lang="en-US" sz="1000" dirty="0">
                <a:latin typeface="Candara" panose="020E0502030303020204" pitchFamily="34" charset="0"/>
              </a:rPr>
              <a:t>local and simplified copy of the HTML DOM. It allows React to do its computations within this abstract world and skip the “real” DOM operations, often slow and browser-specific</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dirty="0">
                <a:latin typeface="Candara" panose="020E0502030303020204" pitchFamily="34" charset="0"/>
              </a:rPr>
              <a:t>There’s no big difference between the “regular” DOM and the virtual DOM. In most cases, </a:t>
            </a:r>
            <a:r>
              <a:rPr lang="en-US" sz="1000" dirty="0" smtClean="0">
                <a:latin typeface="Candara" panose="020E0502030303020204" pitchFamily="34" charset="0"/>
              </a:rPr>
              <a:t>HTML code can be change to </a:t>
            </a:r>
            <a:r>
              <a:rPr lang="en-US" sz="1000" dirty="0">
                <a:latin typeface="Candara" panose="020E0502030303020204" pitchFamily="34" charset="0"/>
              </a:rPr>
              <a:t>a static React </a:t>
            </a:r>
            <a:r>
              <a:rPr lang="en-US" sz="1000" dirty="0" smtClean="0">
                <a:latin typeface="Candara" panose="020E0502030303020204" pitchFamily="34" charset="0"/>
              </a:rPr>
              <a:t>component by doing the following : </a:t>
            </a:r>
            <a:endParaRPr lang="en-US" sz="1000" dirty="0">
              <a:latin typeface="Candara" panose="020E0502030303020204" pitchFamily="34" charset="0"/>
            </a:endParaRPr>
          </a:p>
          <a:p>
            <a:pPr algn="just"/>
            <a:endParaRPr lang="en-US" sz="1000" dirty="0">
              <a:latin typeface="Candara" panose="020E0502030303020204" pitchFamily="34" charset="0"/>
            </a:endParaRPr>
          </a:p>
          <a:p>
            <a:pPr marL="171450" indent="-171450" algn="just">
              <a:buFont typeface="Arial" panose="020B0604020202020204" pitchFamily="34" charset="0"/>
              <a:buChar char="•"/>
            </a:pPr>
            <a:r>
              <a:rPr lang="en-US" sz="1000" dirty="0">
                <a:latin typeface="Candara" panose="020E0502030303020204" pitchFamily="34" charset="0"/>
              </a:rPr>
              <a:t>Return the HTML code in render</a:t>
            </a:r>
          </a:p>
          <a:p>
            <a:pPr marL="171450" indent="-171450" algn="just">
              <a:buFont typeface="Arial" panose="020B0604020202020204" pitchFamily="34" charset="0"/>
              <a:buChar char="•"/>
            </a:pPr>
            <a:r>
              <a:rPr lang="en-US" sz="1000" dirty="0">
                <a:latin typeface="Candara" panose="020E0502030303020204" pitchFamily="34" charset="0"/>
              </a:rPr>
              <a:t>Replace class attribute name to </a:t>
            </a:r>
            <a:r>
              <a:rPr lang="en-US" sz="1000" dirty="0" err="1">
                <a:latin typeface="Candara" panose="020E0502030303020204" pitchFamily="34" charset="0"/>
              </a:rPr>
              <a:t>className</a:t>
            </a:r>
            <a:r>
              <a:rPr lang="en-US" sz="1000" dirty="0">
                <a:latin typeface="Candara" panose="020E0502030303020204" pitchFamily="34" charset="0"/>
              </a:rPr>
              <a:t> - because class is a reserved word in JavaScript</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dirty="0">
                <a:latin typeface="Candara" panose="020E0502030303020204" pitchFamily="34" charset="0"/>
              </a:rPr>
              <a:t>Three attributes of the virtual DOM that don’t appear in “real” DOM </a:t>
            </a:r>
            <a:r>
              <a:rPr lang="en-US" sz="1000" dirty="0" smtClean="0">
                <a:latin typeface="Candara" panose="020E0502030303020204" pitchFamily="34" charset="0"/>
              </a:rPr>
              <a:t>are :</a:t>
            </a:r>
          </a:p>
          <a:p>
            <a:pPr marL="228600" indent="-228600" algn="just">
              <a:buAutoNum type="arabicPeriod"/>
            </a:pPr>
            <a:r>
              <a:rPr lang="en-US" sz="1000" dirty="0" smtClean="0">
                <a:latin typeface="Candara" panose="020E0502030303020204" pitchFamily="34" charset="0"/>
              </a:rPr>
              <a:t>key</a:t>
            </a:r>
            <a:r>
              <a:rPr lang="en-US" sz="1000" dirty="0">
                <a:latin typeface="Candara" panose="020E0502030303020204" pitchFamily="34" charset="0"/>
              </a:rPr>
              <a:t>, </a:t>
            </a:r>
            <a:endParaRPr lang="en-US" sz="1000" dirty="0" smtClean="0">
              <a:latin typeface="Candara" panose="020E0502030303020204" pitchFamily="34" charset="0"/>
            </a:endParaRPr>
          </a:p>
          <a:p>
            <a:pPr marL="228600" indent="-228600" algn="just">
              <a:buAutoNum type="arabicPeriod"/>
            </a:pPr>
            <a:r>
              <a:rPr lang="en-US" sz="1000" dirty="0" smtClean="0">
                <a:latin typeface="Candara" panose="020E0502030303020204" pitchFamily="34" charset="0"/>
              </a:rPr>
              <a:t>ref </a:t>
            </a:r>
          </a:p>
          <a:p>
            <a:pPr marL="228600" indent="-228600" algn="just">
              <a:buAutoNum type="arabicPeriod"/>
            </a:pPr>
            <a:r>
              <a:rPr lang="en-US" sz="1000" dirty="0" err="1" smtClean="0">
                <a:latin typeface="Candara" panose="020E0502030303020204" pitchFamily="34" charset="0"/>
              </a:rPr>
              <a:t>dangerouslySetInnerHTML</a:t>
            </a:r>
            <a:r>
              <a:rPr lang="en-US" sz="1000" dirty="0">
                <a:latin typeface="Candara" panose="020E0502030303020204" pitchFamily="34" charset="0"/>
              </a:rPr>
              <a: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pPr algn="just"/>
            <a:r>
              <a:rPr lang="en-US" sz="1000" dirty="0" smtClean="0">
                <a:latin typeface="Candara" panose="020E0502030303020204" pitchFamily="34" charset="0"/>
              </a:rPr>
              <a:t>Virtual </a:t>
            </a:r>
            <a:r>
              <a:rPr lang="en-US" sz="1000" dirty="0">
                <a:latin typeface="Candara" panose="020E0502030303020204" pitchFamily="34" charset="0"/>
              </a:rPr>
              <a:t>DOM </a:t>
            </a:r>
            <a:r>
              <a:rPr lang="en-US" sz="1000" dirty="0" smtClean="0">
                <a:latin typeface="Candara" panose="020E0502030303020204" pitchFamily="34" charset="0"/>
              </a:rPr>
              <a:t>is nothing but </a:t>
            </a:r>
            <a:r>
              <a:rPr lang="en-US" sz="1000" dirty="0" err="1" smtClean="0">
                <a:latin typeface="Candara" panose="020E0502030303020204" pitchFamily="34" charset="0"/>
              </a:rPr>
              <a:t>React’s</a:t>
            </a:r>
            <a:r>
              <a:rPr lang="en-US" sz="1000" dirty="0" smtClean="0">
                <a:latin typeface="Candara" panose="020E0502030303020204" pitchFamily="34" charset="0"/>
              </a:rPr>
              <a:t> </a:t>
            </a:r>
            <a:r>
              <a:rPr lang="en-US" sz="1000" dirty="0">
                <a:latin typeface="Candara" panose="020E0502030303020204" pitchFamily="34" charset="0"/>
              </a:rPr>
              <a:t>local and simplified copy of the HTML DOM. It allows React to do its computations within this abstract world and skip the “real” DOM operations, often slow and browser-specific</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dirty="0">
                <a:latin typeface="Candara" panose="020E0502030303020204" pitchFamily="34" charset="0"/>
              </a:rPr>
              <a:t>There’s no big difference between the “regular” DOM and the virtual DOM. In most cases, </a:t>
            </a:r>
            <a:r>
              <a:rPr lang="en-US" sz="1000" dirty="0" smtClean="0">
                <a:latin typeface="Candara" panose="020E0502030303020204" pitchFamily="34" charset="0"/>
              </a:rPr>
              <a:t>HTML code can be change to </a:t>
            </a:r>
            <a:r>
              <a:rPr lang="en-US" sz="1000" dirty="0">
                <a:latin typeface="Candara" panose="020E0502030303020204" pitchFamily="34" charset="0"/>
              </a:rPr>
              <a:t>a static React </a:t>
            </a:r>
            <a:r>
              <a:rPr lang="en-US" sz="1000" dirty="0" smtClean="0">
                <a:latin typeface="Candara" panose="020E0502030303020204" pitchFamily="34" charset="0"/>
              </a:rPr>
              <a:t>component by doing the following : </a:t>
            </a:r>
            <a:endParaRPr lang="en-US" sz="1000" dirty="0">
              <a:latin typeface="Candara" panose="020E0502030303020204" pitchFamily="34" charset="0"/>
            </a:endParaRPr>
          </a:p>
          <a:p>
            <a:pPr algn="just"/>
            <a:endParaRPr lang="en-US" sz="1000" dirty="0">
              <a:latin typeface="Candara" panose="020E0502030303020204" pitchFamily="34" charset="0"/>
            </a:endParaRPr>
          </a:p>
          <a:p>
            <a:pPr marL="171450" indent="-171450" algn="just">
              <a:buFont typeface="Arial" panose="020B0604020202020204" pitchFamily="34" charset="0"/>
              <a:buChar char="•"/>
            </a:pPr>
            <a:r>
              <a:rPr lang="en-US" sz="1000" dirty="0">
                <a:latin typeface="Candara" panose="020E0502030303020204" pitchFamily="34" charset="0"/>
              </a:rPr>
              <a:t>Return the HTML code in render</a:t>
            </a:r>
          </a:p>
          <a:p>
            <a:pPr marL="171450" indent="-171450" algn="just">
              <a:buFont typeface="Arial" panose="020B0604020202020204" pitchFamily="34" charset="0"/>
              <a:buChar char="•"/>
            </a:pPr>
            <a:r>
              <a:rPr lang="en-US" sz="1000" dirty="0">
                <a:latin typeface="Candara" panose="020E0502030303020204" pitchFamily="34" charset="0"/>
              </a:rPr>
              <a:t>Replace class attribute name to </a:t>
            </a:r>
            <a:r>
              <a:rPr lang="en-US" sz="1000" dirty="0" err="1">
                <a:latin typeface="Candara" panose="020E0502030303020204" pitchFamily="34" charset="0"/>
              </a:rPr>
              <a:t>className</a:t>
            </a:r>
            <a:r>
              <a:rPr lang="en-US" sz="1000" dirty="0">
                <a:latin typeface="Candara" panose="020E0502030303020204" pitchFamily="34" charset="0"/>
              </a:rPr>
              <a:t> - because class is a reserved word in JavaScript</a:t>
            </a:r>
            <a:r>
              <a:rPr lang="en-US" sz="1000" dirty="0" smtClean="0">
                <a:latin typeface="Candara" panose="020E0502030303020204" pitchFamily="34" charset="0"/>
              </a:rPr>
              <a:t>.</a:t>
            </a:r>
          </a:p>
          <a:p>
            <a:pPr algn="just"/>
            <a:endParaRPr lang="en-US" sz="1000" dirty="0">
              <a:latin typeface="Candara" panose="020E0502030303020204" pitchFamily="34" charset="0"/>
            </a:endParaRPr>
          </a:p>
          <a:p>
            <a:pPr algn="just"/>
            <a:r>
              <a:rPr lang="en-US" sz="1000" dirty="0">
                <a:latin typeface="Candara" panose="020E0502030303020204" pitchFamily="34" charset="0"/>
              </a:rPr>
              <a:t>Three attributes of the virtual DOM that don’t appear in “real” DOM </a:t>
            </a:r>
            <a:r>
              <a:rPr lang="en-US" sz="1000" dirty="0" smtClean="0">
                <a:latin typeface="Candara" panose="020E0502030303020204" pitchFamily="34" charset="0"/>
              </a:rPr>
              <a:t>are :</a:t>
            </a:r>
          </a:p>
          <a:p>
            <a:pPr marL="228600" indent="-228600" algn="just">
              <a:buAutoNum type="arabicPeriod"/>
            </a:pPr>
            <a:r>
              <a:rPr lang="en-US" sz="1000" dirty="0" smtClean="0">
                <a:latin typeface="Candara" panose="020E0502030303020204" pitchFamily="34" charset="0"/>
              </a:rPr>
              <a:t>key</a:t>
            </a:r>
            <a:r>
              <a:rPr lang="en-US" sz="1000" dirty="0">
                <a:latin typeface="Candara" panose="020E0502030303020204" pitchFamily="34" charset="0"/>
              </a:rPr>
              <a:t>, </a:t>
            </a:r>
            <a:endParaRPr lang="en-US" sz="1000" dirty="0" smtClean="0">
              <a:latin typeface="Candara" panose="020E0502030303020204" pitchFamily="34" charset="0"/>
            </a:endParaRPr>
          </a:p>
          <a:p>
            <a:pPr marL="228600" indent="-228600" algn="just">
              <a:buAutoNum type="arabicPeriod"/>
            </a:pPr>
            <a:r>
              <a:rPr lang="en-US" sz="1000" dirty="0" smtClean="0">
                <a:latin typeface="Candara" panose="020E0502030303020204" pitchFamily="34" charset="0"/>
              </a:rPr>
              <a:t>ref </a:t>
            </a:r>
          </a:p>
          <a:p>
            <a:pPr marL="228600" indent="-228600" algn="just">
              <a:buAutoNum type="arabicPeriod"/>
            </a:pPr>
            <a:r>
              <a:rPr lang="en-US" sz="1000" dirty="0" err="1" smtClean="0">
                <a:latin typeface="Candara" panose="020E0502030303020204" pitchFamily="34" charset="0"/>
              </a:rPr>
              <a:t>dangerouslySetInnerHTML</a:t>
            </a:r>
            <a:r>
              <a:rPr lang="en-US" sz="1000" dirty="0">
                <a:latin typeface="Candara" panose="020E0502030303020204" pitchFamily="34" charset="0"/>
              </a:rPr>
              <a:t>.</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smtClean="0">
                <a:latin typeface="Arial" pitchFamily="34" charset="0"/>
                <a:cs typeface="Arial" pitchFamily="34" charset="0"/>
              </a:rPr>
              <a:t>Add instructor notes here. </a:t>
            </a:r>
            <a:endParaRPr lang="en-US" sz="110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27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042054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51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48575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92637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25069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9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271148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325960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7540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844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80604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302E52-E6EB-4B46-B7D0-6839C2DC3D7C}" type="datetime1">
              <a:rPr lang="en-US" smtClean="0"/>
              <a:t>4/26/2016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29672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8124874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33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6274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3174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5364820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46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29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65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2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67260781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React.js</a:t>
            </a:r>
            <a:endParaRPr lang="en-US" sz="3600" dirty="0"/>
          </a:p>
        </p:txBody>
      </p:sp>
      <p:sp>
        <p:nvSpPr>
          <p:cNvPr id="12" name="Subtitle 11"/>
          <p:cNvSpPr>
            <a:spLocks noGrp="1"/>
          </p:cNvSpPr>
          <p:nvPr>
            <p:ph type="subTitle" idx="1"/>
          </p:nvPr>
        </p:nvSpPr>
        <p:spPr/>
        <p:txBody>
          <a:bodyPr>
            <a:normAutofit/>
          </a:bodyPr>
          <a:lstStyle/>
          <a:p>
            <a:r>
              <a:rPr lang="en-US" sz="2000" b="0" dirty="0" smtClean="0">
                <a:solidFill>
                  <a:schemeClr val="tx1"/>
                </a:solidFill>
              </a:rPr>
              <a:t>React Introduction</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Advantages</a:t>
            </a:r>
          </a:p>
        </p:txBody>
      </p:sp>
      <p:sp>
        <p:nvSpPr>
          <p:cNvPr id="3" name="Content Placeholder 2"/>
          <p:cNvSpPr>
            <a:spLocks noGrp="1"/>
          </p:cNvSpPr>
          <p:nvPr>
            <p:ph idx="1"/>
          </p:nvPr>
        </p:nvSpPr>
        <p:spPr/>
        <p:txBody>
          <a:bodyPr/>
          <a:lstStyle/>
          <a:p>
            <a:r>
              <a:rPr lang="en-US" sz="2000" dirty="0"/>
              <a:t>Easy to know how a component is rendered just by look at the render </a:t>
            </a:r>
            <a:r>
              <a:rPr lang="en-US" sz="2000" dirty="0" smtClean="0"/>
              <a:t>function</a:t>
            </a:r>
            <a:endParaRPr lang="en-US" sz="2000" dirty="0"/>
          </a:p>
          <a:p>
            <a:r>
              <a:rPr lang="en-US" sz="2000" dirty="0"/>
              <a:t>JSX makes it easy to read the code of components. It is also </a:t>
            </a:r>
            <a:r>
              <a:rPr lang="en-US" sz="2000" dirty="0" smtClean="0"/>
              <a:t>easy </a:t>
            </a:r>
            <a:r>
              <a:rPr lang="en-US" sz="2000" dirty="0"/>
              <a:t>to see the layout, or how components are plugged/combined with each </a:t>
            </a:r>
            <a:r>
              <a:rPr lang="en-US" sz="2000" dirty="0" smtClean="0"/>
              <a:t>other</a:t>
            </a:r>
            <a:endParaRPr lang="en-US" sz="2000" dirty="0"/>
          </a:p>
          <a:p>
            <a:r>
              <a:rPr lang="en-US" sz="2000" dirty="0" smtClean="0"/>
              <a:t>Can be </a:t>
            </a:r>
            <a:r>
              <a:rPr lang="en-US" sz="2000" dirty="0"/>
              <a:t>rendered on the </a:t>
            </a:r>
            <a:r>
              <a:rPr lang="en-US" sz="2000" dirty="0" smtClean="0"/>
              <a:t>server-side</a:t>
            </a:r>
            <a:endParaRPr lang="en-US" sz="2000" dirty="0"/>
          </a:p>
          <a:p>
            <a:r>
              <a:rPr lang="en-US" sz="2000" dirty="0" smtClean="0"/>
              <a:t>Easy to </a:t>
            </a:r>
            <a:r>
              <a:rPr lang="en-US" sz="2000" dirty="0"/>
              <a:t>test and integrated with tools like jest</a:t>
            </a:r>
          </a:p>
          <a:p>
            <a:r>
              <a:rPr lang="en-US" sz="2000" dirty="0" smtClean="0"/>
              <a:t>Ensures readability </a:t>
            </a:r>
            <a:r>
              <a:rPr lang="en-US" sz="2000" dirty="0"/>
              <a:t>and makes maintainability easier</a:t>
            </a:r>
          </a:p>
          <a:p>
            <a:r>
              <a:rPr lang="en-US" sz="2000" dirty="0" smtClean="0"/>
              <a:t>Can be </a:t>
            </a:r>
            <a:r>
              <a:rPr lang="en-US" sz="2000" dirty="0"/>
              <a:t>used with any framework like Backbone.js, Angular.js as it is only a view layer</a:t>
            </a:r>
          </a:p>
        </p:txBody>
      </p:sp>
    </p:spTree>
    <p:extLst>
      <p:ext uri="{BB962C8B-B14F-4D97-AF65-F5344CB8AC3E}">
        <p14:creationId xmlns:p14="http://schemas.microsoft.com/office/powerpoint/2010/main" val="1997157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760" y="1268760"/>
            <a:ext cx="6126480" cy="4928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React Official Website</a:t>
            </a:r>
          </a:p>
        </p:txBody>
      </p:sp>
    </p:spTree>
    <p:extLst>
      <p:ext uri="{BB962C8B-B14F-4D97-AF65-F5344CB8AC3E}">
        <p14:creationId xmlns:p14="http://schemas.microsoft.com/office/powerpoint/2010/main" val="645433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80" y="1196071"/>
            <a:ext cx="6035040" cy="518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React CDN Hosting</a:t>
            </a:r>
          </a:p>
        </p:txBody>
      </p:sp>
    </p:spTree>
    <p:extLst>
      <p:ext uri="{BB962C8B-B14F-4D97-AF65-F5344CB8AC3E}">
        <p14:creationId xmlns:p14="http://schemas.microsoft.com/office/powerpoint/2010/main" val="3022064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sz="2000" dirty="0" smtClean="0"/>
              <a:t>In this module you learnt that:</a:t>
            </a:r>
          </a:p>
          <a:p>
            <a:pPr lvl="1"/>
            <a:r>
              <a:rPr lang="en-US" dirty="0" smtClean="0"/>
              <a:t>React </a:t>
            </a:r>
            <a:r>
              <a:rPr lang="en-US" dirty="0"/>
              <a:t>is a JavaScript Library to build user interfaces for modern web </a:t>
            </a:r>
            <a:r>
              <a:rPr lang="en-US" dirty="0" smtClean="0"/>
              <a:t>applications</a:t>
            </a:r>
            <a:endParaRPr lang="en-US" dirty="0"/>
          </a:p>
          <a:p>
            <a:pPr lvl="1"/>
            <a:r>
              <a:rPr lang="en-US" dirty="0"/>
              <a:t>React is intended to be the view("V") or the user </a:t>
            </a:r>
            <a:r>
              <a:rPr lang="en-US" dirty="0" smtClean="0"/>
              <a:t>interface</a:t>
            </a:r>
            <a:endParaRPr lang="en-US" dirty="0"/>
          </a:p>
          <a:p>
            <a:pPr lvl="1"/>
            <a:r>
              <a:rPr lang="en-US" dirty="0"/>
              <a:t>Virtual DOM is nothing but </a:t>
            </a:r>
            <a:r>
              <a:rPr lang="en-US" dirty="0" err="1" smtClean="0"/>
              <a:t>React’s</a:t>
            </a:r>
            <a:r>
              <a:rPr lang="en-US" dirty="0" smtClean="0"/>
              <a:t> </a:t>
            </a:r>
            <a:r>
              <a:rPr lang="en-US" dirty="0"/>
              <a:t>local and simplified copy of the HTML </a:t>
            </a:r>
            <a:r>
              <a:rPr lang="en-US" dirty="0" smtClean="0"/>
              <a:t>DOM</a:t>
            </a:r>
            <a:endParaRPr lang="en-US" dirty="0"/>
          </a:p>
          <a:p>
            <a:pPr lvl="1"/>
            <a:r>
              <a:rPr lang="en-US" dirty="0"/>
              <a:t>Virtual DOM allows React to do its computations within it and skip the “real” DOM operations which is often slow and </a:t>
            </a:r>
            <a:r>
              <a:rPr lang="en-US" dirty="0" smtClean="0"/>
              <a:t>browser-specific</a:t>
            </a:r>
            <a:endParaRPr lang="en-US" dirty="0"/>
          </a:p>
          <a:p>
            <a:pPr lvl="1"/>
            <a:r>
              <a:rPr lang="en-US" dirty="0"/>
              <a:t>React can be used with any framework as it is only a view </a:t>
            </a:r>
            <a:r>
              <a:rPr lang="en-US" dirty="0" smtClean="0"/>
              <a:t>layer</a:t>
            </a:r>
            <a:endParaRPr lang="en-US" dirty="0"/>
          </a:p>
          <a:p>
            <a:pPr lvl="1"/>
            <a:r>
              <a:rPr lang="en-US" dirty="0"/>
              <a:t>The process of updating only part of the DOM structure is called as "</a:t>
            </a:r>
            <a:r>
              <a:rPr lang="en-US"/>
              <a:t>reconciliation</a:t>
            </a:r>
            <a:r>
              <a:rPr lang="en-US" smtClean="0"/>
              <a:t>"</a:t>
            </a:r>
            <a:endParaRPr lang="en-US" dirty="0"/>
          </a:p>
        </p:txBody>
      </p:sp>
    </p:spTree>
    <p:extLst>
      <p:ext uri="{BB962C8B-B14F-4D97-AF65-F5344CB8AC3E}">
        <p14:creationId xmlns:p14="http://schemas.microsoft.com/office/powerpoint/2010/main" val="1813353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3" name="Content Placeholder 2"/>
          <p:cNvSpPr>
            <a:spLocks noGrp="1"/>
          </p:cNvSpPr>
          <p:nvPr>
            <p:ph idx="1"/>
          </p:nvPr>
        </p:nvSpPr>
        <p:spPr/>
        <p:txBody>
          <a:bodyPr/>
          <a:lstStyle/>
          <a:p>
            <a:r>
              <a:rPr lang="en-US" sz="2000" dirty="0" smtClean="0"/>
              <a:t>At the end of this module you will be able to:</a:t>
            </a:r>
          </a:p>
          <a:p>
            <a:pPr lvl="1"/>
            <a:r>
              <a:rPr lang="en-US" dirty="0" smtClean="0"/>
              <a:t>Explain the importance of React.js</a:t>
            </a:r>
            <a:endParaRPr lang="en-US" dirty="0"/>
          </a:p>
          <a:p>
            <a:pPr lvl="1"/>
            <a:r>
              <a:rPr lang="en-US" dirty="0" smtClean="0"/>
              <a:t>Virtual </a:t>
            </a:r>
            <a:r>
              <a:rPr lang="en-US" dirty="0"/>
              <a:t>DOM</a:t>
            </a:r>
          </a:p>
          <a:p>
            <a:pPr lvl="1"/>
            <a:r>
              <a:rPr lang="en-US" dirty="0" smtClean="0"/>
              <a:t>List advantages of React</a:t>
            </a:r>
          </a:p>
          <a:p>
            <a:pPr lvl="1"/>
            <a:r>
              <a:rPr lang="en-US" dirty="0" smtClean="0"/>
              <a:t>Identify React </a:t>
            </a:r>
            <a:r>
              <a:rPr lang="en-US" dirty="0"/>
              <a:t>environment setup </a:t>
            </a:r>
            <a:r>
              <a:rPr lang="en-US" dirty="0" smtClean="0"/>
              <a:t>and React CDN hosting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React: Introduction</a:t>
            </a:r>
          </a:p>
        </p:txBody>
      </p:sp>
      <p:sp>
        <p:nvSpPr>
          <p:cNvPr id="2" name="Content Placeholder 1"/>
          <p:cNvSpPr>
            <a:spLocks noGrp="1"/>
          </p:cNvSpPr>
          <p:nvPr>
            <p:ph sz="quarter" idx="10"/>
          </p:nvPr>
        </p:nvSpPr>
        <p:spPr/>
        <p:txBody>
          <a:bodyPr/>
          <a:lstStyle/>
          <a:p>
            <a:r>
              <a:rPr lang="en-US" sz="1800" dirty="0" smtClean="0"/>
              <a:t>It is </a:t>
            </a:r>
            <a:r>
              <a:rPr lang="en-US" sz="1800" dirty="0"/>
              <a:t>an open source JavaScript </a:t>
            </a:r>
            <a:r>
              <a:rPr lang="en-US" sz="1800" dirty="0" smtClean="0"/>
              <a:t>library; components </a:t>
            </a:r>
            <a:r>
              <a:rPr lang="en-US" sz="1800" dirty="0"/>
              <a:t>are defined and eventually become </a:t>
            </a:r>
            <a:r>
              <a:rPr lang="en-US" sz="1800" dirty="0" smtClean="0"/>
              <a:t>HTML</a:t>
            </a:r>
            <a:endParaRPr lang="en-US" sz="1800" dirty="0"/>
          </a:p>
          <a:p>
            <a:r>
              <a:rPr lang="en-US" sz="1800" dirty="0" smtClean="0"/>
              <a:t>Developed by </a:t>
            </a:r>
            <a:r>
              <a:rPr lang="en-US" sz="1800" dirty="0"/>
              <a:t>Facebook and </a:t>
            </a:r>
            <a:r>
              <a:rPr lang="en-US" sz="1800" dirty="0" smtClean="0"/>
              <a:t>Instagram</a:t>
            </a:r>
            <a:endParaRPr lang="en-US" sz="1800" dirty="0"/>
          </a:p>
          <a:p>
            <a:r>
              <a:rPr lang="en-US" sz="1800" dirty="0" smtClean="0"/>
              <a:t>Intended to </a:t>
            </a:r>
            <a:r>
              <a:rPr lang="en-US" sz="1800" dirty="0"/>
              <a:t>be the view("V") or the user interface in </a:t>
            </a:r>
            <a:r>
              <a:rPr lang="en-US" sz="1800" dirty="0" smtClean="0"/>
              <a:t>MVC</a:t>
            </a:r>
            <a:endParaRPr lang="en-US" sz="1800" dirty="0"/>
          </a:p>
          <a:p>
            <a:r>
              <a:rPr lang="en-US" sz="1800" dirty="0" smtClean="0"/>
              <a:t>Aims at effortless development of a large scale Single Page Application (SPA)</a:t>
            </a:r>
          </a:p>
        </p:txBody>
      </p:sp>
      <p:pic>
        <p:nvPicPr>
          <p:cNvPr id="6" name="Content Placeholder 5"/>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4637088" y="2533772"/>
            <a:ext cx="4154487" cy="272549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Why React?</a:t>
            </a:r>
          </a:p>
        </p:txBody>
      </p:sp>
      <p:sp>
        <p:nvSpPr>
          <p:cNvPr id="3" name="Content Placeholder 2"/>
          <p:cNvSpPr>
            <a:spLocks noGrp="1"/>
          </p:cNvSpPr>
          <p:nvPr>
            <p:ph idx="1"/>
          </p:nvPr>
        </p:nvSpPr>
        <p:spPr/>
        <p:txBody>
          <a:bodyPr/>
          <a:lstStyle/>
          <a:p>
            <a:r>
              <a:rPr lang="en-US" sz="2000" dirty="0" smtClean="0"/>
              <a:t>React </a:t>
            </a:r>
            <a:r>
              <a:rPr lang="en-US" sz="2000" dirty="0"/>
              <a:t>code is easy to understand for developers, designers, and anyone with the knowledge of XML or </a:t>
            </a:r>
            <a:r>
              <a:rPr lang="en-US" sz="2000" dirty="0" smtClean="0"/>
              <a:t>HTML </a:t>
            </a:r>
            <a:endParaRPr lang="en-US" sz="2000" dirty="0"/>
          </a:p>
          <a:p>
            <a:r>
              <a:rPr lang="en-US" sz="2000" dirty="0"/>
              <a:t>It uses JSX which is clean and easy to understand syntax which can be used directly in our </a:t>
            </a:r>
            <a:r>
              <a:rPr lang="en-US" sz="2000" dirty="0" smtClean="0"/>
              <a:t>JavaScript</a:t>
            </a:r>
            <a:endParaRPr lang="en-US" sz="2000" dirty="0"/>
          </a:p>
          <a:p>
            <a:r>
              <a:rPr lang="en-US" sz="2000" dirty="0" smtClean="0"/>
              <a:t>Easy </a:t>
            </a:r>
            <a:r>
              <a:rPr lang="en-US" sz="2000" dirty="0"/>
              <a:t>to </a:t>
            </a:r>
            <a:r>
              <a:rPr lang="en-US" sz="2000" dirty="0" smtClean="0"/>
              <a:t>test</a:t>
            </a:r>
          </a:p>
          <a:p>
            <a:r>
              <a:rPr lang="en-US" sz="2000" dirty="0"/>
              <a:t>Renders </a:t>
            </a:r>
            <a:r>
              <a:rPr lang="en-US" sz="2000" dirty="0" smtClean="0"/>
              <a:t>quick views</a:t>
            </a:r>
            <a:endParaRPr lang="en-US" sz="2000" dirty="0"/>
          </a:p>
          <a:p>
            <a:r>
              <a:rPr lang="en-US" sz="2000" dirty="0" smtClean="0"/>
              <a:t>Enforces </a:t>
            </a:r>
            <a:r>
              <a:rPr lang="en-US" sz="2000" dirty="0"/>
              <a:t>good coding practices</a:t>
            </a:r>
          </a:p>
          <a:p>
            <a:r>
              <a:rPr lang="en-US" sz="2000" dirty="0"/>
              <a:t>Supported and used by Facebook</a:t>
            </a:r>
          </a:p>
        </p:txBody>
      </p:sp>
    </p:spTree>
    <p:extLst>
      <p:ext uri="{BB962C8B-B14F-4D97-AF65-F5344CB8AC3E}">
        <p14:creationId xmlns:p14="http://schemas.microsoft.com/office/powerpoint/2010/main" val="1859326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auth0.com/blog/react-js/reac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1636" y="2852936"/>
            <a:ext cx="1280160" cy="12801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Virtual </a:t>
            </a:r>
            <a:r>
              <a:rPr lang="en-US" dirty="0"/>
              <a:t>DOM</a:t>
            </a:r>
          </a:p>
        </p:txBody>
      </p:sp>
      <p:sp>
        <p:nvSpPr>
          <p:cNvPr id="3" name="Content Placeholder 2"/>
          <p:cNvSpPr>
            <a:spLocks noGrp="1"/>
          </p:cNvSpPr>
          <p:nvPr>
            <p:ph idx="1"/>
          </p:nvPr>
        </p:nvSpPr>
        <p:spPr>
          <a:xfrm>
            <a:off x="298516" y="1494767"/>
            <a:ext cx="8845484" cy="1214154"/>
          </a:xfrm>
        </p:spPr>
        <p:txBody>
          <a:bodyPr/>
          <a:lstStyle/>
          <a:p>
            <a:r>
              <a:rPr lang="en-US" sz="2000" dirty="0"/>
              <a:t>"React abstract away the DOM from you, giving a simpler programming model and better performance"</a:t>
            </a:r>
          </a:p>
          <a:p>
            <a:pPr marL="0" indent="0">
              <a:buNone/>
            </a:pPr>
            <a:r>
              <a:rPr lang="en-US" sz="2000" dirty="0" smtClean="0"/>
              <a:t>		                                 			  </a:t>
            </a:r>
            <a:r>
              <a:rPr lang="en-US" sz="2000" dirty="0"/>
              <a:t>- React </a:t>
            </a:r>
          </a:p>
        </p:txBody>
      </p:sp>
    </p:spTree>
    <p:extLst>
      <p:ext uri="{BB962C8B-B14F-4D97-AF65-F5344CB8AC3E}">
        <p14:creationId xmlns:p14="http://schemas.microsoft.com/office/powerpoint/2010/main" val="1102425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dirty="0"/>
              <a:t>DOM</a:t>
            </a:r>
          </a:p>
        </p:txBody>
      </p:sp>
      <p:sp>
        <p:nvSpPr>
          <p:cNvPr id="3" name="Content Placeholder 2"/>
          <p:cNvSpPr>
            <a:spLocks noGrp="1"/>
          </p:cNvSpPr>
          <p:nvPr>
            <p:ph idx="1"/>
          </p:nvPr>
        </p:nvSpPr>
        <p:spPr/>
        <p:txBody>
          <a:bodyPr/>
          <a:lstStyle/>
          <a:p>
            <a:r>
              <a:rPr lang="en-US" sz="2000" dirty="0"/>
              <a:t>A DOM(Document Object Model) represents web page in a tree structure. It also refers how these page elements are accessed and </a:t>
            </a:r>
            <a:r>
              <a:rPr lang="en-US" sz="2000" dirty="0" smtClean="0"/>
              <a:t>changed</a:t>
            </a:r>
            <a:endParaRPr lang="en-US" sz="2000" dirty="0"/>
          </a:p>
          <a:p>
            <a:r>
              <a:rPr lang="en-US" sz="2000" dirty="0"/>
              <a:t>Updating the DOM is </a:t>
            </a:r>
            <a:r>
              <a:rPr lang="en-US" sz="2000" dirty="0" smtClean="0"/>
              <a:t>expensive</a:t>
            </a:r>
            <a:endParaRPr lang="en-US" sz="2000" dirty="0"/>
          </a:p>
          <a:p>
            <a:r>
              <a:rPr lang="en-US" sz="2000" dirty="0"/>
              <a:t>Reading and writing to DOM using DOM API are slow because they are not optimized for </a:t>
            </a:r>
            <a:r>
              <a:rPr lang="en-US" sz="2000" dirty="0" smtClean="0"/>
              <a:t>speed</a:t>
            </a:r>
            <a:endParaRPr lang="en-US" sz="2000" dirty="0"/>
          </a:p>
          <a:p>
            <a:r>
              <a:rPr lang="en-US" sz="2000" dirty="0"/>
              <a:t>JavaScript Objects are faster than DOM </a:t>
            </a:r>
            <a:r>
              <a:rPr lang="en-US" sz="2000" dirty="0" smtClean="0"/>
              <a:t>Objects</a:t>
            </a:r>
          </a:p>
          <a:p>
            <a:r>
              <a:rPr lang="en-US" sz="2000" dirty="0"/>
              <a:t>React offers the Virtual DOM which is a pure JavaScript intermediate representation of </a:t>
            </a:r>
            <a:r>
              <a:rPr lang="en-US" sz="2000" dirty="0" smtClean="0"/>
              <a:t>DOM</a:t>
            </a:r>
            <a:endParaRPr lang="en-US" sz="2000" dirty="0"/>
          </a:p>
          <a:p>
            <a:r>
              <a:rPr lang="en-US" sz="2000" dirty="0"/>
              <a:t>React never reads from the real DOM. It only writes to real DOM if needed, so it efficiently handles DOM </a:t>
            </a:r>
            <a:r>
              <a:rPr lang="en-US" sz="2000" dirty="0" smtClean="0"/>
              <a:t>Updates</a:t>
            </a:r>
            <a:endParaRPr lang="en-US" sz="2000" dirty="0"/>
          </a:p>
          <a:p>
            <a:r>
              <a:rPr lang="en-US" sz="2000" dirty="0"/>
              <a:t>The process of updating only part of the DOM structure is called as "reconciliation</a:t>
            </a:r>
            <a:r>
              <a:rPr lang="en-US" sz="2000" dirty="0" smtClean="0"/>
              <a:t>"</a:t>
            </a:r>
            <a:endParaRPr lang="en-US" sz="2000" dirty="0"/>
          </a:p>
        </p:txBody>
      </p:sp>
    </p:spTree>
    <p:extLst>
      <p:ext uri="{BB962C8B-B14F-4D97-AF65-F5344CB8AC3E}">
        <p14:creationId xmlns:p14="http://schemas.microsoft.com/office/powerpoint/2010/main" val="472714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and Virtual </a:t>
            </a:r>
            <a:r>
              <a:rPr lang="en-US" dirty="0"/>
              <a:t>DOM</a:t>
            </a:r>
          </a:p>
        </p:txBody>
      </p:sp>
      <p:sp>
        <p:nvSpPr>
          <p:cNvPr id="3" name="Content Placeholder 2"/>
          <p:cNvSpPr>
            <a:spLocks noGrp="1"/>
          </p:cNvSpPr>
          <p:nvPr>
            <p:ph sz="quarter" idx="10"/>
          </p:nvPr>
        </p:nvSpPr>
        <p:spPr/>
        <p:txBody>
          <a:bodyPr/>
          <a:lstStyle/>
          <a:p>
            <a:r>
              <a:rPr lang="en-US" dirty="0" smtClean="0"/>
              <a:t>React </a:t>
            </a:r>
            <a:r>
              <a:rPr lang="en-US" dirty="0"/>
              <a:t>offers the Virtual DOM which is a pure JavaScript intermediate representation of </a:t>
            </a:r>
            <a:r>
              <a:rPr lang="en-US" dirty="0" smtClean="0"/>
              <a:t>DOM</a:t>
            </a:r>
            <a:endParaRPr lang="en-US" dirty="0"/>
          </a:p>
          <a:p>
            <a:r>
              <a:rPr lang="en-US" dirty="0"/>
              <a:t>React never reads from the real DOM. It only writes to real DOM if needed, so it </a:t>
            </a:r>
            <a:r>
              <a:rPr lang="en-US" dirty="0" smtClean="0"/>
              <a:t>efficiently </a:t>
            </a:r>
            <a:r>
              <a:rPr lang="en-US" dirty="0"/>
              <a:t>handles DOM </a:t>
            </a:r>
            <a:r>
              <a:rPr lang="en-US" dirty="0" smtClean="0"/>
              <a:t>Updates</a:t>
            </a:r>
            <a:endParaRPr lang="en-US" dirty="0"/>
          </a:p>
          <a:p>
            <a:r>
              <a:rPr lang="en-US" dirty="0"/>
              <a:t>The process of updating only part of the DOM structure is called as "reconciliation</a:t>
            </a:r>
            <a:r>
              <a:rPr lang="en-US" dirty="0" smtClean="0"/>
              <a:t>"</a:t>
            </a:r>
            <a:endParaRPr lang="en-US" dirty="0"/>
          </a:p>
        </p:txBody>
      </p:sp>
      <p:pic>
        <p:nvPicPr>
          <p:cNvPr id="6" name="Content Placeholder 5"/>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5066506" y="3201194"/>
            <a:ext cx="3295650" cy="1390650"/>
          </a:xfrm>
        </p:spPr>
      </p:pic>
    </p:spTree>
    <p:extLst>
      <p:ext uri="{BB962C8B-B14F-4D97-AF65-F5344CB8AC3E}">
        <p14:creationId xmlns:p14="http://schemas.microsoft.com/office/powerpoint/2010/main" val="4236397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115616" y="5085184"/>
            <a:ext cx="6480720" cy="1152128"/>
            <a:chOff x="971600" y="5157192"/>
            <a:chExt cx="6480720" cy="1152128"/>
          </a:xfrm>
        </p:grpSpPr>
        <p:sp>
          <p:nvSpPr>
            <p:cNvPr id="2" name="Rectangle 1"/>
            <p:cNvSpPr/>
            <p:nvPr/>
          </p:nvSpPr>
          <p:spPr>
            <a:xfrm>
              <a:off x="971600" y="5157192"/>
              <a:ext cx="1368152" cy="11521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Candara" panose="020E0502030303020204" pitchFamily="34" charset="0"/>
                </a:rPr>
                <a:t>DOM</a:t>
              </a:r>
              <a:endParaRPr lang="en-US" b="1" dirty="0">
                <a:solidFill>
                  <a:srgbClr val="002060"/>
                </a:solidFill>
                <a:latin typeface="Candara" panose="020E0502030303020204" pitchFamily="34" charset="0"/>
              </a:endParaRPr>
            </a:p>
          </p:txBody>
        </p:sp>
        <p:sp>
          <p:nvSpPr>
            <p:cNvPr id="9" name="Rectangle 8"/>
            <p:cNvSpPr/>
            <p:nvPr/>
          </p:nvSpPr>
          <p:spPr>
            <a:xfrm>
              <a:off x="3059832" y="5157192"/>
              <a:ext cx="2304256" cy="11521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Candara" panose="020E0502030303020204" pitchFamily="34" charset="0"/>
                </a:rPr>
                <a:t>React Virtual DOM</a:t>
              </a:r>
              <a:endParaRPr lang="en-US" b="1" dirty="0">
                <a:solidFill>
                  <a:srgbClr val="002060"/>
                </a:solidFill>
                <a:latin typeface="Candara" panose="020E0502030303020204" pitchFamily="34" charset="0"/>
              </a:endParaRPr>
            </a:p>
          </p:txBody>
        </p:sp>
        <p:sp>
          <p:nvSpPr>
            <p:cNvPr id="10" name="Rectangle 9"/>
            <p:cNvSpPr/>
            <p:nvPr/>
          </p:nvSpPr>
          <p:spPr>
            <a:xfrm>
              <a:off x="6084168" y="5157192"/>
              <a:ext cx="1368152" cy="11521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Candara" panose="020E0502030303020204" pitchFamily="34" charset="0"/>
                </a:rPr>
                <a:t>JS Logic</a:t>
              </a:r>
              <a:endParaRPr lang="en-US" b="1" dirty="0">
                <a:solidFill>
                  <a:srgbClr val="002060"/>
                </a:solidFill>
                <a:latin typeface="Candara" panose="020E0502030303020204" pitchFamily="34" charset="0"/>
              </a:endParaRPr>
            </a:p>
          </p:txBody>
        </p:sp>
        <p:sp>
          <p:nvSpPr>
            <p:cNvPr id="3" name="Left Arrow 2"/>
            <p:cNvSpPr/>
            <p:nvPr/>
          </p:nvSpPr>
          <p:spPr>
            <a:xfrm>
              <a:off x="2411760" y="5589240"/>
              <a:ext cx="5040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5436096" y="5301208"/>
              <a:ext cx="5040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rot="10800000">
              <a:off x="5508104" y="5877272"/>
              <a:ext cx="504056" cy="28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p:cNvSpPr>
            <a:spLocks noGrp="1"/>
          </p:cNvSpPr>
          <p:nvPr>
            <p:ph type="title"/>
          </p:nvPr>
        </p:nvSpPr>
        <p:spPr/>
        <p:txBody>
          <a:bodyPr/>
          <a:lstStyle/>
          <a:p>
            <a:r>
              <a:rPr lang="en-US" dirty="0" smtClean="0"/>
              <a:t>How </a:t>
            </a:r>
            <a:r>
              <a:rPr lang="en-US" dirty="0"/>
              <a:t>Virtual DOM Works?</a:t>
            </a:r>
          </a:p>
        </p:txBody>
      </p:sp>
      <p:sp>
        <p:nvSpPr>
          <p:cNvPr id="6" name="Content Placeholder 5"/>
          <p:cNvSpPr>
            <a:spLocks noGrp="1"/>
          </p:cNvSpPr>
          <p:nvPr>
            <p:ph idx="1"/>
          </p:nvPr>
        </p:nvSpPr>
        <p:spPr/>
        <p:txBody>
          <a:bodyPr/>
          <a:lstStyle/>
          <a:p>
            <a:pPr algn="just"/>
            <a:r>
              <a:rPr lang="en-US" sz="2000" dirty="0"/>
              <a:t>Whenever the data model state changed, the virtual DOM and React will re-render the UI to a virtual DOM </a:t>
            </a:r>
            <a:r>
              <a:rPr lang="en-US" sz="2000" dirty="0" smtClean="0"/>
              <a:t>representation</a:t>
            </a:r>
            <a:endParaRPr lang="en-US" sz="2000" dirty="0"/>
          </a:p>
          <a:p>
            <a:pPr algn="just"/>
            <a:r>
              <a:rPr lang="en-US" sz="2000" dirty="0"/>
              <a:t>React calculates the difference between the two virtual DOM representations: the previous virtual DOM representation that was computed before the data was changed and the current virtual DOM representation that was computed after the data was changed. This difference between the two virtual DOM representations is what actually needs to be changed in the real </a:t>
            </a:r>
            <a:r>
              <a:rPr lang="en-US" sz="2000" dirty="0" smtClean="0"/>
              <a:t>DOM</a:t>
            </a:r>
            <a:endParaRPr lang="en-US" sz="2000" dirty="0"/>
          </a:p>
          <a:p>
            <a:pPr algn="just"/>
            <a:r>
              <a:rPr lang="en-US" sz="2000" dirty="0"/>
              <a:t>React updates only what needs to be updated in the real </a:t>
            </a:r>
            <a:r>
              <a:rPr lang="en-US" sz="2000" dirty="0" smtClean="0"/>
              <a:t>DOM</a:t>
            </a:r>
            <a:endParaRPr lang="en-US" sz="2000" dirty="0"/>
          </a:p>
        </p:txBody>
      </p:sp>
    </p:spTree>
    <p:extLst>
      <p:ext uri="{BB962C8B-B14F-4D97-AF65-F5344CB8AC3E}">
        <p14:creationId xmlns:p14="http://schemas.microsoft.com/office/powerpoint/2010/main" val="2781319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059441989"/>
              </p:ext>
            </p:extLst>
          </p:nvPr>
        </p:nvGraphicFramePr>
        <p:xfrm>
          <a:off x="23935" y="980728"/>
          <a:ext cx="820891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React: How React Renders the View?</a:t>
            </a:r>
          </a:p>
        </p:txBody>
      </p:sp>
    </p:spTree>
    <p:extLst>
      <p:ext uri="{BB962C8B-B14F-4D97-AF65-F5344CB8AC3E}">
        <p14:creationId xmlns:p14="http://schemas.microsoft.com/office/powerpoint/2010/main" val="18741614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1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F1D33067-04EB-49F5-980F-34C01C00D9F6}"/>
</file>

<file path=customXml/itemProps2.xml><?xml version="1.0" encoding="utf-8"?>
<ds:datastoreItem xmlns:ds="http://schemas.openxmlformats.org/officeDocument/2006/customXml" ds:itemID="{E6D7665F-8C87-49F1-94B0-6D13FB5E127F}"/>
</file>

<file path=customXml/itemProps3.xml><?xml version="1.0" encoding="utf-8"?>
<ds:datastoreItem xmlns:ds="http://schemas.openxmlformats.org/officeDocument/2006/customXml" ds:itemID="{E63433B7-998A-4D4C-91CD-BC966B06FCAD}"/>
</file>

<file path=docProps/app.xml><?xml version="1.0" encoding="utf-8"?>
<Properties xmlns="http://schemas.openxmlformats.org/officeDocument/2006/extended-properties" xmlns:vt="http://schemas.openxmlformats.org/officeDocument/2006/docPropsVTypes">
  <Template/>
  <TotalTime>6647</TotalTime>
  <Words>1081</Words>
  <Application>Microsoft Office PowerPoint</Application>
  <PresentationFormat>On-screen Show (4:3)</PresentationFormat>
  <Paragraphs>109</Paragraphs>
  <Slides>13</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1_Corporate Presentation Template (4x3 - Normal)</vt:lpstr>
      <vt:lpstr>think-cell Slide</vt:lpstr>
      <vt:lpstr>React.js</vt:lpstr>
      <vt:lpstr>Lesson Objectives</vt:lpstr>
      <vt:lpstr>React: Introduction</vt:lpstr>
      <vt:lpstr>React: Why React?</vt:lpstr>
      <vt:lpstr>Virtual DOM</vt:lpstr>
      <vt:lpstr>Virtual DOM</vt:lpstr>
      <vt:lpstr>React and Virtual DOM</vt:lpstr>
      <vt:lpstr>How Virtual DOM Works?</vt:lpstr>
      <vt:lpstr>React: How React Renders the View?</vt:lpstr>
      <vt:lpstr>React: Advantages</vt:lpstr>
      <vt:lpstr>React Official Website</vt:lpstr>
      <vt:lpstr>React CDN Hosting</vt:lpstr>
      <vt:lpstr>Summary</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React.js-Classbook-Lesson01</dc:title>
  <dc:subject>React.js - Class book</dc:subject>
  <dc:creator>Karthik Muthukrishnan</dc:creator>
  <dc:description>React.js - Class book created by Karthik M (714709)</dc:description>
  <cp:lastModifiedBy>Rupali Saha</cp:lastModifiedBy>
  <cp:revision>528</cp:revision>
  <dcterms:created xsi:type="dcterms:W3CDTF">2014-04-28T11:21:39Z</dcterms:created>
  <dcterms:modified xsi:type="dcterms:W3CDTF">2016-04-26T09:14:17Z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0x0101000108302FC8669F4799BB2525FF9426D3</vt:lpwstr>
  </property>
</Properties>
</file>