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20"/>
  </p:notesMasterIdLst>
  <p:handoutMasterIdLst>
    <p:handoutMasterId r:id="rId21"/>
  </p:handoutMasterIdLst>
  <p:sldIdLst>
    <p:sldId id="533" r:id="rId5"/>
    <p:sldId id="526" r:id="rId6"/>
    <p:sldId id="534" r:id="rId7"/>
    <p:sldId id="462" r:id="rId8"/>
    <p:sldId id="463" r:id="rId9"/>
    <p:sldId id="464" r:id="rId10"/>
    <p:sldId id="465" r:id="rId11"/>
    <p:sldId id="466" r:id="rId12"/>
    <p:sldId id="467" r:id="rId13"/>
    <p:sldId id="468" r:id="rId14"/>
    <p:sldId id="469" r:id="rId15"/>
    <p:sldId id="474" r:id="rId16"/>
    <p:sldId id="475" r:id="rId17"/>
    <p:sldId id="307" r:id="rId18"/>
    <p:sldId id="528"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1E4"/>
    <a:srgbClr val="E6E8F2"/>
    <a:srgbClr val="D0D4E8"/>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7158" autoAdjust="0"/>
  </p:normalViewPr>
  <p:slideViewPr>
    <p:cSldViewPr>
      <p:cViewPr>
        <p:scale>
          <a:sx n="100" d="100"/>
          <a:sy n="100" d="100"/>
        </p:scale>
        <p:origin x="-294" y="-228"/>
      </p:cViewPr>
      <p:guideLst>
        <p:guide orient="horz" pos="2160"/>
        <p:guide pos="2880"/>
      </p:guideLst>
    </p:cSldViewPr>
  </p:slideViewPr>
  <p:notesTextViewPr>
    <p:cViewPr>
      <p:scale>
        <a:sx n="1" d="1"/>
        <a:sy n="1" d="1"/>
      </p:scale>
      <p:origin x="0" y="0"/>
    </p:cViewPr>
  </p:notesTextViewPr>
  <p:sorterViewPr>
    <p:cViewPr>
      <p:scale>
        <a:sx n="100" d="100"/>
        <a:sy n="100" d="100"/>
      </p:scale>
      <p:origin x="0" y="13554"/>
    </p:cViewPr>
  </p:sorterViewPr>
  <p:notesViewPr>
    <p:cSldViewPr>
      <p:cViewPr>
        <p:scale>
          <a:sx n="100" d="100"/>
          <a:sy n="100" d="100"/>
        </p:scale>
        <p:origin x="-1746" y="112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F45B8CD-F359-4D94-8AD1-923710D8C70B}" type="datetimeFigureOut">
              <a:rPr lang="en-US" smtClean="0"/>
              <a:pPr/>
              <a:t>4/26/2016</a:t>
            </a:fld>
            <a:endParaRPr lang="en-IN"/>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F135FA1E-2594-4534-BDDE-F96DBDDC8208}" type="slidenum">
              <a:rPr lang="en-IN" smtClean="0"/>
              <a:pPr/>
              <a:t>‹#›</a:t>
            </a:fld>
            <a:endParaRPr lang="en-IN"/>
          </a:p>
        </p:txBody>
      </p:sp>
    </p:spTree>
    <p:extLst>
      <p:ext uri="{BB962C8B-B14F-4D97-AF65-F5344CB8AC3E}">
        <p14:creationId xmlns:p14="http://schemas.microsoft.com/office/powerpoint/2010/main" val="30669877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14500" y="449263"/>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1752586" y="4305565"/>
            <a:ext cx="4800634" cy="4320540"/>
          </a:xfrm>
          <a:prstGeom prst="rect">
            <a:avLst/>
          </a:prstGeom>
        </p:spPr>
        <p:txBody>
          <a:bodyPr vert="horz" lIns="96661" tIns="48331" rIns="96661" bIns="48331"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14"/>
          <p:cNvSpPr>
            <a:spLocks noChangeArrowheads="1"/>
          </p:cNvSpPr>
          <p:nvPr/>
        </p:nvSpPr>
        <p:spPr bwMode="auto">
          <a:xfrm>
            <a:off x="228576" y="74977"/>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latin typeface="Candara" pitchFamily="34" charset="0"/>
                <a:cs typeface="Arial" pitchFamily="34" charset="0"/>
              </a:rPr>
              <a:t>React.js		</a:t>
            </a:r>
            <a:endParaRPr lang="en-US" dirty="0">
              <a:solidFill>
                <a:schemeClr val="tx1"/>
              </a:solidFill>
              <a:latin typeface="Candara" pitchFamily="34" charset="0"/>
              <a:cs typeface="Arial" pitchFamily="34" charset="0"/>
            </a:endParaRPr>
          </a:p>
        </p:txBody>
      </p:sp>
      <p:sp>
        <p:nvSpPr>
          <p:cNvPr id="9"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a:t>
            </a:r>
            <a:fld id="{BD9FB300-F9DC-4669-88F4-967ABA23CC04}" type="slidenum">
              <a:rPr lang="en-US" sz="1100" smtClean="0">
                <a:latin typeface="Candara"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a:p>
            <a:endParaRPr lang="en-US" sz="1100" dirty="0">
              <a:latin typeface="Candara" pitchFamily="34" charset="0"/>
              <a:cs typeface="Arial" pitchFamily="34" charset="0"/>
            </a:endParaRPr>
          </a:p>
        </p:txBody>
      </p:sp>
      <p:sp>
        <p:nvSpPr>
          <p:cNvPr id="10" name="Line 8"/>
          <p:cNvSpPr>
            <a:spLocks noChangeShapeType="1"/>
          </p:cNvSpPr>
          <p:nvPr/>
        </p:nvSpPr>
        <p:spPr bwMode="auto">
          <a:xfrm>
            <a:off x="1523985" y="375016"/>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Text Box 9"/>
          <p:cNvSpPr txBox="1">
            <a:spLocks noChangeArrowheads="1"/>
          </p:cNvSpPr>
          <p:nvPr/>
        </p:nvSpPr>
        <p:spPr bwMode="auto">
          <a:xfrm>
            <a:off x="0" y="675056"/>
            <a:ext cx="1447785" cy="297661"/>
          </a:xfrm>
          <a:prstGeom prst="rect">
            <a:avLst/>
          </a:prstGeom>
          <a:noFill/>
          <a:ln w="9525">
            <a:noFill/>
            <a:miter lim="800000"/>
            <a:headEnd/>
            <a:tailEnd/>
          </a:ln>
          <a:effectLst/>
        </p:spPr>
        <p:txBody>
          <a:bodyPr wrap="square" lIns="96661" tIns="48331" rIns="96661" bIns="48331">
            <a:spAutoFit/>
          </a:bodyPr>
          <a:lstStyle/>
          <a:p>
            <a:pPr>
              <a:spcBef>
                <a:spcPct val="50000"/>
              </a:spcBef>
            </a:pPr>
            <a:r>
              <a:rPr lang="en-US" sz="1300" b="1" dirty="0">
                <a:latin typeface="Candara" pitchFamily="34" charset="0"/>
                <a:cs typeface="Arial" pitchFamily="34" charset="0"/>
              </a:rPr>
              <a:t>Instructor Notes:</a:t>
            </a:r>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
        <p:nvSpPr>
          <p:cNvPr id="4" name="TextBox 3"/>
          <p:cNvSpPr txBox="1"/>
          <p:nvPr/>
        </p:nvSpPr>
        <p:spPr>
          <a:xfrm>
            <a:off x="1713384" y="4368552"/>
            <a:ext cx="4824536" cy="4247317"/>
          </a:xfrm>
          <a:prstGeom prst="rect">
            <a:avLst/>
          </a:prstGeom>
          <a:noFill/>
        </p:spPr>
        <p:txBody>
          <a:bodyPr wrap="square" rtlCol="0">
            <a:spAutoFit/>
          </a:bodyPr>
          <a:lstStyle/>
          <a:p>
            <a:pPr algn="just"/>
            <a:r>
              <a:rPr lang="en-US" sz="1000" b="1" dirty="0">
                <a:latin typeface="Candara" panose="020E0502030303020204" pitchFamily="34" charset="0"/>
              </a:rPr>
              <a:t>Note</a:t>
            </a:r>
            <a:r>
              <a:rPr lang="en-US" sz="1000" dirty="0">
                <a:latin typeface="Candara" panose="020E0502030303020204" pitchFamily="34" charset="0"/>
              </a:rPr>
              <a:t> : Since JSX is JavaScript, identifiers such as class and for are discouraged as XML attribute names. Instead, React DOM components expect DOM property names like </a:t>
            </a:r>
            <a:r>
              <a:rPr lang="en-US" sz="1000" dirty="0" err="1">
                <a:latin typeface="Candara" panose="020E0502030303020204" pitchFamily="34" charset="0"/>
              </a:rPr>
              <a:t>className</a:t>
            </a:r>
            <a:r>
              <a:rPr lang="en-US" sz="1000" dirty="0">
                <a:latin typeface="Candara" panose="020E0502030303020204" pitchFamily="34" charset="0"/>
              </a:rPr>
              <a:t> and </a:t>
            </a:r>
            <a:r>
              <a:rPr lang="en-US" sz="1000" dirty="0" err="1">
                <a:latin typeface="Candara" panose="020E0502030303020204" pitchFamily="34" charset="0"/>
              </a:rPr>
              <a:t>htmlFor</a:t>
            </a:r>
            <a:r>
              <a:rPr lang="en-US" sz="1000" dirty="0">
                <a:latin typeface="Candara" panose="020E0502030303020204" pitchFamily="34" charset="0"/>
              </a:rPr>
              <a:t>, respectively</a:t>
            </a:r>
            <a:r>
              <a:rPr lang="en-US" sz="1000" dirty="0" smtClean="0">
                <a:latin typeface="Candara" panose="020E0502030303020204" pitchFamily="34" charset="0"/>
              </a:rPr>
              <a:t>.</a:t>
            </a:r>
          </a:p>
          <a:p>
            <a:pPr algn="just"/>
            <a:endParaRPr lang="en-US" sz="1000" dirty="0">
              <a:latin typeface="Candara" panose="020E0502030303020204" pitchFamily="34" charset="0"/>
            </a:endParaRPr>
          </a:p>
          <a:p>
            <a:pPr algn="just"/>
            <a:endParaRPr lang="en-US" sz="1000" dirty="0" smtClean="0">
              <a:latin typeface="Candara" panose="020E0502030303020204" pitchFamily="34" charset="0"/>
            </a:endParaRPr>
          </a:p>
          <a:p>
            <a:pPr algn="just"/>
            <a:r>
              <a:rPr lang="en-US" sz="1000" dirty="0">
                <a:latin typeface="Candara" panose="020E0502030303020204" pitchFamily="34" charset="0"/>
              </a:rPr>
              <a:t>You can’t just use HTML comments inside of JSX because it thinks they are real DOM Nodes</a:t>
            </a:r>
            <a:r>
              <a:rPr lang="en-US" sz="1000" dirty="0" smtClean="0">
                <a:latin typeface="Candara" panose="020E0502030303020204" pitchFamily="34" charset="0"/>
              </a:rPr>
              <a:t>:</a:t>
            </a:r>
          </a:p>
          <a:p>
            <a:pPr algn="just"/>
            <a:endParaRPr lang="en-US" sz="1000" dirty="0">
              <a:latin typeface="Candara" panose="020E0502030303020204" pitchFamily="34" charset="0"/>
            </a:endParaRPr>
          </a:p>
          <a:p>
            <a:pPr algn="just"/>
            <a:r>
              <a:rPr lang="en-US" sz="1000" i="1" dirty="0">
                <a:latin typeface="Candara" panose="020E0502030303020204" pitchFamily="34" charset="0"/>
              </a:rPr>
              <a:t>render() {</a:t>
            </a:r>
          </a:p>
          <a:p>
            <a:pPr algn="just"/>
            <a:r>
              <a:rPr lang="en-US" sz="1000" i="1" dirty="0">
                <a:latin typeface="Candara" panose="020E0502030303020204" pitchFamily="34" charset="0"/>
              </a:rPr>
              <a:t>  return (</a:t>
            </a:r>
          </a:p>
          <a:p>
            <a:pPr algn="just"/>
            <a:r>
              <a:rPr lang="en-US" sz="1000" i="1" dirty="0">
                <a:latin typeface="Candara" panose="020E0502030303020204" pitchFamily="34" charset="0"/>
              </a:rPr>
              <a:t>    &lt;div&gt;</a:t>
            </a:r>
          </a:p>
          <a:p>
            <a:pPr algn="just"/>
            <a:r>
              <a:rPr lang="en-US" sz="1000" i="1" dirty="0">
                <a:latin typeface="Candara" panose="020E0502030303020204" pitchFamily="34" charset="0"/>
              </a:rPr>
              <a:t>      &lt;!-- This doesn't work! --&gt;</a:t>
            </a:r>
          </a:p>
          <a:p>
            <a:pPr algn="just"/>
            <a:r>
              <a:rPr lang="en-US" sz="1000" i="1" dirty="0">
                <a:latin typeface="Candara" panose="020E0502030303020204" pitchFamily="34" charset="0"/>
              </a:rPr>
              <a:t>    &lt;/div&gt;</a:t>
            </a:r>
          </a:p>
          <a:p>
            <a:pPr algn="just"/>
            <a:r>
              <a:rPr lang="en-US" sz="1000" i="1" dirty="0">
                <a:latin typeface="Candara" panose="020E0502030303020204" pitchFamily="34" charset="0"/>
              </a:rPr>
              <a:t>  )</a:t>
            </a:r>
          </a:p>
          <a:p>
            <a:pPr algn="just"/>
            <a:r>
              <a:rPr lang="en-US" sz="1000" i="1" dirty="0">
                <a:latin typeface="Candara" panose="020E0502030303020204" pitchFamily="34" charset="0"/>
              </a:rPr>
              <a:t>}</a:t>
            </a:r>
          </a:p>
          <a:p>
            <a:pPr algn="just"/>
            <a:endParaRPr lang="en-US" sz="1000" dirty="0" smtClean="0">
              <a:latin typeface="Candara" panose="020E0502030303020204" pitchFamily="34" charset="0"/>
            </a:endParaRPr>
          </a:p>
          <a:p>
            <a:pPr algn="just"/>
            <a:r>
              <a:rPr lang="en-US" sz="1000" dirty="0" smtClean="0">
                <a:latin typeface="Candara" panose="020E0502030303020204" pitchFamily="34" charset="0"/>
              </a:rPr>
              <a:t>You </a:t>
            </a:r>
            <a:r>
              <a:rPr lang="en-US" sz="1000" dirty="0">
                <a:latin typeface="Candara" panose="020E0502030303020204" pitchFamily="34" charset="0"/>
              </a:rPr>
              <a:t>can use regular /* Block Comments */, but they need to be wrapped in curly braces:</a:t>
            </a:r>
            <a:endParaRPr lang="en-US" sz="1000" dirty="0" smtClean="0">
              <a:latin typeface="Candara" panose="020E0502030303020204" pitchFamily="34" charset="0"/>
            </a:endParaRPr>
          </a:p>
          <a:p>
            <a:pPr algn="just"/>
            <a:endParaRPr lang="en-US" sz="1000" dirty="0" smtClean="0">
              <a:latin typeface="Candara" panose="020E0502030303020204" pitchFamily="34" charset="0"/>
            </a:endParaRPr>
          </a:p>
          <a:p>
            <a:pPr algn="just"/>
            <a:r>
              <a:rPr lang="en-US" sz="1000" i="1" dirty="0">
                <a:latin typeface="Candara" panose="020E0502030303020204" pitchFamily="34" charset="0"/>
              </a:rPr>
              <a:t>{/* A JSX comment </a:t>
            </a:r>
            <a:r>
              <a:rPr lang="en-US" sz="1000" i="1" dirty="0" smtClean="0">
                <a:latin typeface="Candara" panose="020E0502030303020204" pitchFamily="34" charset="0"/>
              </a:rPr>
              <a:t>*/}</a:t>
            </a:r>
          </a:p>
          <a:p>
            <a:pPr algn="just"/>
            <a:endParaRPr lang="en-US" sz="1000" dirty="0">
              <a:latin typeface="Candara" panose="020E0502030303020204" pitchFamily="34" charset="0"/>
            </a:endParaRPr>
          </a:p>
          <a:p>
            <a:pPr algn="just"/>
            <a:r>
              <a:rPr lang="en-US" sz="1000" dirty="0">
                <a:latin typeface="Candara" panose="020E0502030303020204" pitchFamily="34" charset="0"/>
              </a:rPr>
              <a:t>Same goes for multiline comments</a:t>
            </a:r>
            <a:r>
              <a:rPr lang="en-US" sz="1000" dirty="0" smtClean="0">
                <a:latin typeface="Candara" panose="020E0502030303020204" pitchFamily="34" charset="0"/>
              </a:rPr>
              <a:t>:</a:t>
            </a:r>
          </a:p>
          <a:p>
            <a:pPr algn="just"/>
            <a:endParaRPr lang="en-US" sz="1000" dirty="0">
              <a:latin typeface="Candara" panose="020E0502030303020204" pitchFamily="34" charset="0"/>
            </a:endParaRPr>
          </a:p>
          <a:p>
            <a:pPr algn="just"/>
            <a:r>
              <a:rPr lang="en-US" sz="1000" i="1" dirty="0"/>
              <a:t>{/* </a:t>
            </a:r>
            <a:endParaRPr lang="en-US" sz="1000" i="1" dirty="0" smtClean="0"/>
          </a:p>
          <a:p>
            <a:pPr algn="just"/>
            <a:r>
              <a:rPr lang="en-US" sz="1000" i="1" dirty="0" smtClean="0"/>
              <a:t>Multi </a:t>
            </a:r>
            <a:r>
              <a:rPr lang="en-US" sz="1000" i="1" dirty="0"/>
              <a:t>line </a:t>
            </a:r>
            <a:endParaRPr lang="en-US" sz="1000" i="1" dirty="0" smtClean="0"/>
          </a:p>
          <a:p>
            <a:pPr algn="just"/>
            <a:r>
              <a:rPr lang="en-US" sz="1000" i="1" dirty="0" smtClean="0"/>
              <a:t>comment </a:t>
            </a:r>
          </a:p>
          <a:p>
            <a:pPr algn="just"/>
            <a:r>
              <a:rPr lang="en-US" sz="1000" i="1" dirty="0" smtClean="0"/>
              <a:t>*/} </a:t>
            </a:r>
            <a:endParaRPr lang="en-US" sz="1000" i="1" dirty="0">
              <a:latin typeface="Candara" panose="020E0502030303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599491"/>
          </a:xfrm>
        </p:spPr>
        <p:txBody>
          <a:bodyPr>
            <a:normAutofit/>
          </a:bodyPr>
          <a:lstStyle/>
          <a:p>
            <a:pPr algn="just"/>
            <a:r>
              <a:rPr lang="en-US" sz="1000" dirty="0">
                <a:latin typeface="Candara" panose="020E0502030303020204" pitchFamily="34" charset="0"/>
              </a:rPr>
              <a:t>Babel preprocess the JSX to plain JavaScript at runtime in the browser. Doing this every time slows down the application, but if we transform JSX  before the runtime makes the application to run faster. We can transform JSX manually by compiling it through some online compilers  like Babel or  by installing appropriate node packages in the node </a:t>
            </a:r>
            <a:r>
              <a:rPr lang="en-US" sz="1000" dirty="0" smtClean="0">
                <a:latin typeface="Candara" panose="020E0502030303020204" pitchFamily="34" charset="0"/>
              </a:rPr>
              <a:t>environment</a:t>
            </a: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496" y="5232535"/>
            <a:ext cx="2952328" cy="352690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algn="just"/>
            <a:r>
              <a:rPr lang="en-US" sz="1000" b="1" dirty="0" smtClean="0">
                <a:latin typeface="Candara" panose="020E0502030303020204" pitchFamily="34" charset="0"/>
              </a:rPr>
              <a:t>data-</a:t>
            </a:r>
            <a:r>
              <a:rPr lang="en-US" sz="1000" b="1" dirty="0" err="1" smtClean="0">
                <a:latin typeface="Candara" panose="020E0502030303020204" pitchFamily="34" charset="0"/>
              </a:rPr>
              <a:t>reactid</a:t>
            </a:r>
            <a:r>
              <a:rPr lang="en-US" sz="1000" b="1" dirty="0" smtClean="0">
                <a:latin typeface="Candara" panose="020E0502030303020204" pitchFamily="34" charset="0"/>
              </a:rPr>
              <a:t>=".1" </a:t>
            </a:r>
            <a:r>
              <a:rPr lang="en-US" sz="1000" dirty="0">
                <a:latin typeface="Candara" panose="020E0502030303020204" pitchFamily="34" charset="0"/>
              </a:rPr>
              <a:t>attribute </a:t>
            </a:r>
            <a:r>
              <a:rPr lang="en-US" sz="1000" dirty="0" smtClean="0">
                <a:latin typeface="Candara" panose="020E0502030303020204" pitchFamily="34" charset="0"/>
              </a:rPr>
              <a:t>in the div tag</a:t>
            </a:r>
            <a:r>
              <a:rPr lang="en-US" sz="1000" dirty="0">
                <a:latin typeface="Candara" panose="020E0502030303020204" pitchFamily="34" charset="0"/>
              </a:rPr>
              <a:t> </a:t>
            </a:r>
            <a:r>
              <a:rPr lang="en-US" sz="1000" dirty="0" smtClean="0">
                <a:latin typeface="Candara" panose="020E0502030303020204" pitchFamily="34" charset="0"/>
              </a:rPr>
              <a:t>is </a:t>
            </a:r>
            <a:r>
              <a:rPr lang="en-US" sz="1000" dirty="0">
                <a:latin typeface="Candara" panose="020E0502030303020204" pitchFamily="34" charset="0"/>
              </a:rPr>
              <a:t>added and used by React </a:t>
            </a:r>
            <a:r>
              <a:rPr lang="en-US" sz="1000" dirty="0" smtClean="0">
                <a:latin typeface="Candara" panose="020E0502030303020204" pitchFamily="34" charset="0"/>
              </a:rPr>
              <a:t>to track </a:t>
            </a:r>
            <a:r>
              <a:rPr lang="en-US" sz="1000" dirty="0">
                <a:latin typeface="Candara" panose="020E0502030303020204" pitchFamily="34" charset="0"/>
              </a:rPr>
              <a:t>the DOM nodes; it might be removed in a future version of React.</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5.bin"/><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0.xml"/><Relationship Id="rId4" Type="http://schemas.openxmlformats.org/officeDocument/2006/relationships/tags" Target="../tags/tag29.xml"/></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1.emf"/><Relationship Id="rId4" Type="http://schemas.openxmlformats.org/officeDocument/2006/relationships/tags" Target="../tags/tag33.xml"/><Relationship Id="rId9" Type="http://schemas.openxmlformats.org/officeDocument/2006/relationships/oleObject" Target="../embeddings/oleObject7.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1.emf"/><Relationship Id="rId2" Type="http://schemas.openxmlformats.org/officeDocument/2006/relationships/tags" Target="../tags/tag13.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126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9878786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440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049922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434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77328991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536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6533460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38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854189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9970887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1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6475168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843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8639317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219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29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6833908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331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0142770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865718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0456123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721756"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9604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2932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796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7044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45"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4"/>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5"/>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6"/>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7"/>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0"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35933764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dnjs.cloudflare.com/ajax/libs/react/0.14.7/react.j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hyperlink" Target="https://cdnjs.cloudflare.com/ajax/libs/react/0.14.7/react.j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hyperlink" Target="https://cdnjs.cloudflare.com/ajax/libs/babel-core/5.8.34/browser.j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babeljs.io/rep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cdnjs.cloudflare.com/ajax/libs/react/0.14.7/react.j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cdnjs.cloudflare.com/ajax/libs/react/0.14.7/react-dom-server.j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hyperlink" Target="https://cdnjs.cloudflare.com/ajax/libs/react/0.14.7/react.j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s://cdnjs.cloudflare.com/ajax/libs/react/0.14.7/react.j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t>React.js</a:t>
            </a:r>
            <a:endParaRPr lang="en-US" sz="3600" dirty="0"/>
          </a:p>
        </p:txBody>
      </p:sp>
      <p:sp>
        <p:nvSpPr>
          <p:cNvPr id="12" name="Subtitle 11"/>
          <p:cNvSpPr>
            <a:spLocks noGrp="1"/>
          </p:cNvSpPr>
          <p:nvPr>
            <p:ph type="subTitle" idx="1"/>
          </p:nvPr>
        </p:nvSpPr>
        <p:spPr/>
        <p:txBody>
          <a:bodyPr>
            <a:normAutofit/>
          </a:bodyPr>
          <a:lstStyle/>
          <a:p>
            <a:r>
              <a:rPr lang="en-US" sz="2000" b="0" dirty="0" smtClean="0">
                <a:solidFill>
                  <a:schemeClr val="tx1"/>
                </a:solidFill>
              </a:rPr>
              <a:t>The core of React</a:t>
            </a:r>
            <a:endParaRPr lang="en-US" sz="2000" b="0" dirty="0">
              <a:solidFill>
                <a:schemeClr val="tx1"/>
              </a:solidFill>
            </a:endParaRPr>
          </a:p>
        </p:txBody>
      </p:sp>
    </p:spTree>
    <p:extLst>
      <p:ext uri="{BB962C8B-B14F-4D97-AF65-F5344CB8AC3E}">
        <p14:creationId xmlns:p14="http://schemas.microsoft.com/office/powerpoint/2010/main" val="551046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t>The core of React</a:t>
            </a:r>
            <a:r>
              <a:rPr lang="en-US" dirty="0" smtClean="0"/>
              <a:t/>
            </a:r>
            <a:br>
              <a:rPr lang="en-US" dirty="0" smtClean="0"/>
            </a:br>
            <a:r>
              <a:rPr lang="en-US" dirty="0" err="1"/>
              <a:t>React.Children.map</a:t>
            </a:r>
            <a:endParaRPr lang="en-US" dirty="0"/>
          </a:p>
        </p:txBody>
      </p:sp>
      <p:sp>
        <p:nvSpPr>
          <p:cNvPr id="4" name="Content Placeholder 3"/>
          <p:cNvSpPr>
            <a:spLocks noGrp="1"/>
          </p:cNvSpPr>
          <p:nvPr>
            <p:ph idx="1"/>
          </p:nvPr>
        </p:nvSpPr>
        <p:spPr/>
        <p:txBody>
          <a:bodyPr/>
          <a:lstStyle/>
          <a:p>
            <a:r>
              <a:rPr lang="en-US" sz="2000" dirty="0"/>
              <a:t>It perform a function on each of the immediate children contained and will return an </a:t>
            </a:r>
            <a:r>
              <a:rPr lang="en-US" sz="2000" dirty="0" smtClean="0"/>
              <a:t>object</a:t>
            </a:r>
            <a:endParaRPr lang="en-US" sz="2000" dirty="0"/>
          </a:p>
          <a:p>
            <a:r>
              <a:rPr lang="en-US" sz="2000" dirty="0" err="1"/>
              <a:t>React.Children.map</a:t>
            </a:r>
            <a:r>
              <a:rPr lang="en-US" sz="2000" dirty="0"/>
              <a:t>(children, </a:t>
            </a:r>
            <a:r>
              <a:rPr lang="en-US" sz="2000" dirty="0" err="1"/>
              <a:t>myFn</a:t>
            </a:r>
            <a:r>
              <a:rPr lang="en-US" sz="2000" dirty="0"/>
              <a:t> [, context])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smtClean="0"/>
          </a:p>
          <a:p>
            <a:r>
              <a:rPr lang="en-US" sz="2000" dirty="0" smtClean="0"/>
              <a:t>This </a:t>
            </a:r>
            <a:r>
              <a:rPr lang="en-US" sz="2000" dirty="0"/>
              <a:t>function available in the following library </a:t>
            </a:r>
            <a:r>
              <a:rPr lang="en-US" sz="2000" dirty="0" smtClean="0"/>
              <a:t>-</a:t>
            </a:r>
            <a:endParaRPr lang="en-US" sz="2000" dirty="0"/>
          </a:p>
          <a:p>
            <a:pPr lvl="1"/>
            <a:r>
              <a:rPr lang="en-US" sz="1600" dirty="0">
                <a:hlinkClick r:id="rId3"/>
              </a:rPr>
              <a:t>https://</a:t>
            </a:r>
            <a:r>
              <a:rPr lang="en-US" sz="1600" dirty="0" smtClean="0">
                <a:hlinkClick r:id="rId3"/>
              </a:rPr>
              <a:t>cdnjs.cloudflare.com/ajax/libs/react/0.14.7/react.js</a:t>
            </a:r>
            <a:r>
              <a:rPr lang="en-US" sz="1600" dirty="0" smtClean="0"/>
              <a:t> </a:t>
            </a:r>
            <a:endParaRPr lang="en-US" sz="1600" dirty="0"/>
          </a:p>
          <a:p>
            <a:endParaRPr lang="en-US" sz="2000" dirty="0"/>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991" y="2633379"/>
            <a:ext cx="5589226" cy="288385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72324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t>The core of React</a:t>
            </a:r>
            <a:r>
              <a:rPr lang="en-US" dirty="0" smtClean="0"/>
              <a:t/>
            </a:r>
            <a:br>
              <a:rPr lang="en-US" dirty="0" smtClean="0"/>
            </a:br>
            <a:r>
              <a:rPr lang="en-US" dirty="0" err="1"/>
              <a:t>React.Children.forEach</a:t>
            </a:r>
            <a:endParaRPr lang="en-US" dirty="0"/>
          </a:p>
        </p:txBody>
      </p:sp>
      <p:sp>
        <p:nvSpPr>
          <p:cNvPr id="4" name="Content Placeholder 3"/>
          <p:cNvSpPr>
            <a:spLocks noGrp="1"/>
          </p:cNvSpPr>
          <p:nvPr>
            <p:ph idx="1"/>
          </p:nvPr>
        </p:nvSpPr>
        <p:spPr/>
        <p:txBody>
          <a:bodyPr/>
          <a:lstStyle/>
          <a:p>
            <a:r>
              <a:rPr lang="en-US" sz="2000" dirty="0"/>
              <a:t>It perform a function on each of the immediate children contained and will return an </a:t>
            </a:r>
            <a:r>
              <a:rPr lang="en-US" sz="2000" dirty="0" smtClean="0"/>
              <a:t>object</a:t>
            </a:r>
            <a:endParaRPr lang="en-US" sz="2000" dirty="0"/>
          </a:p>
          <a:p>
            <a:r>
              <a:rPr lang="en-US" sz="2000" dirty="0" err="1"/>
              <a:t>React.Children.map</a:t>
            </a:r>
            <a:r>
              <a:rPr lang="en-US" sz="2000" dirty="0"/>
              <a:t>(children, </a:t>
            </a:r>
            <a:r>
              <a:rPr lang="en-US" sz="2000" dirty="0" err="1"/>
              <a:t>myFn</a:t>
            </a:r>
            <a:r>
              <a:rPr lang="en-US" sz="2000" dirty="0"/>
              <a:t> [, context])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This function available in the following library </a:t>
            </a:r>
            <a:r>
              <a:rPr lang="en-US" sz="2000" dirty="0" smtClean="0"/>
              <a:t>-</a:t>
            </a:r>
            <a:endParaRPr lang="en-US" sz="2000" dirty="0"/>
          </a:p>
          <a:p>
            <a:pPr lvl="1"/>
            <a:r>
              <a:rPr lang="en-US" sz="1600" dirty="0">
                <a:hlinkClick r:id="rId3"/>
              </a:rPr>
              <a:t>https://</a:t>
            </a:r>
            <a:r>
              <a:rPr lang="en-US" sz="1600" dirty="0" smtClean="0">
                <a:hlinkClick r:id="rId3"/>
              </a:rPr>
              <a:t>cdnjs.cloudflare.com/ajax/libs/react/0.14.7/react.js</a:t>
            </a:r>
            <a:r>
              <a:rPr lang="en-US" sz="1600" dirty="0" smtClean="0"/>
              <a:t> </a:t>
            </a:r>
            <a:endParaRPr lang="en-US" sz="1600" dirty="0"/>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564904"/>
            <a:ext cx="7200800" cy="27338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2433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solidFill>
                  <a:srgbClr val="00264A"/>
                </a:solidFill>
              </a:rPr>
              <a:t>The core of React</a:t>
            </a:r>
            <a:r>
              <a:rPr lang="en-US" dirty="0">
                <a:solidFill>
                  <a:srgbClr val="00264A"/>
                </a:solidFill>
              </a:rPr>
              <a:t/>
            </a:r>
            <a:br>
              <a:rPr lang="en-US" dirty="0">
                <a:solidFill>
                  <a:srgbClr val="00264A"/>
                </a:solidFill>
              </a:rPr>
            </a:br>
            <a:r>
              <a:rPr lang="en-US" dirty="0">
                <a:solidFill>
                  <a:srgbClr val="00264A"/>
                </a:solidFill>
              </a:rPr>
              <a:t>JSX Introduction</a:t>
            </a:r>
            <a:endParaRPr lang="en-US" dirty="0"/>
          </a:p>
        </p:txBody>
      </p:sp>
      <p:sp>
        <p:nvSpPr>
          <p:cNvPr id="3" name="Content Placeholder 2"/>
          <p:cNvSpPr>
            <a:spLocks noGrp="1"/>
          </p:cNvSpPr>
          <p:nvPr>
            <p:ph idx="1"/>
          </p:nvPr>
        </p:nvSpPr>
        <p:spPr/>
        <p:txBody>
          <a:bodyPr/>
          <a:lstStyle/>
          <a:p>
            <a:r>
              <a:rPr lang="en-US" sz="2000" dirty="0"/>
              <a:t>When we build our virtual DOM by constantly calling the </a:t>
            </a:r>
            <a:r>
              <a:rPr lang="en-US" sz="2000" dirty="0" err="1"/>
              <a:t>React.createElement</a:t>
            </a:r>
            <a:r>
              <a:rPr lang="en-US" sz="2000" dirty="0"/>
              <a:t>() method, it becomes </a:t>
            </a:r>
            <a:r>
              <a:rPr lang="en-US" sz="2000" dirty="0" smtClean="0"/>
              <a:t>difficult to </a:t>
            </a:r>
            <a:r>
              <a:rPr lang="en-US" sz="2000" dirty="0"/>
              <a:t>visually translate these multiple function calls into a hierarchy of HTML </a:t>
            </a:r>
            <a:r>
              <a:rPr lang="en-US" sz="2000" dirty="0" smtClean="0"/>
              <a:t>tags</a:t>
            </a:r>
            <a:endParaRPr lang="en-US" sz="2000" dirty="0"/>
          </a:p>
          <a:p>
            <a:r>
              <a:rPr lang="en-US" sz="2000" dirty="0"/>
              <a:t>JSX allows us to create a virtual DOM tree without using the </a:t>
            </a:r>
            <a:r>
              <a:rPr lang="en-US" sz="2000" dirty="0" err="1"/>
              <a:t>React.createElement</a:t>
            </a:r>
            <a:r>
              <a:rPr lang="en-US" sz="2000" dirty="0"/>
              <a:t>() </a:t>
            </a:r>
            <a:r>
              <a:rPr lang="en-US" sz="2000" dirty="0" smtClean="0"/>
              <a:t>method</a:t>
            </a:r>
            <a:endParaRPr lang="en-US" sz="2000" dirty="0"/>
          </a:p>
          <a:p>
            <a:r>
              <a:rPr lang="en-US" sz="2000" dirty="0" smtClean="0"/>
              <a:t>It is </a:t>
            </a:r>
            <a:r>
              <a:rPr lang="en-US" sz="2000" dirty="0"/>
              <a:t>a JavaScript syntax extension that looks similar to </a:t>
            </a:r>
            <a:r>
              <a:rPr lang="en-US" sz="2000" dirty="0" smtClean="0"/>
              <a:t>XML</a:t>
            </a:r>
            <a:endParaRPr lang="en-US" sz="2000" dirty="0"/>
          </a:p>
          <a:p>
            <a:r>
              <a:rPr lang="en-US" sz="2000" dirty="0" smtClean="0"/>
              <a:t>It can </a:t>
            </a:r>
            <a:r>
              <a:rPr lang="en-US" sz="2000" dirty="0"/>
              <a:t>be  transformed into native JavaScript using compiler like </a:t>
            </a:r>
            <a:r>
              <a:rPr lang="en-US" sz="2000" dirty="0" smtClean="0"/>
              <a:t>Babel</a:t>
            </a:r>
            <a:endParaRPr lang="en-US" sz="2000" dirty="0"/>
          </a:p>
          <a:p>
            <a:r>
              <a:rPr lang="en-US" sz="2000" dirty="0"/>
              <a:t>Babel-core can be downloaded from the following CDN to perform the transformation in the browser</a:t>
            </a:r>
          </a:p>
          <a:p>
            <a:pPr lvl="1"/>
            <a:r>
              <a:rPr lang="en-US" sz="1600" dirty="0">
                <a:hlinkClick r:id="rId3"/>
              </a:rPr>
              <a:t>https://</a:t>
            </a:r>
            <a:r>
              <a:rPr lang="en-US" sz="1600" dirty="0" smtClean="0">
                <a:hlinkClick r:id="rId3"/>
              </a:rPr>
              <a:t>cdnjs.cloudflare.com/ajax/libs/babel-core/5.8.34/browser.js</a:t>
            </a:r>
            <a:r>
              <a:rPr lang="en-US" sz="1600" dirty="0" smtClean="0"/>
              <a:t> </a:t>
            </a:r>
            <a:endParaRPr lang="en-US" sz="1600" dirty="0"/>
          </a:p>
          <a:p>
            <a:r>
              <a:rPr lang="en-US" sz="2000" dirty="0"/>
              <a:t>JSX code must be placed with in the script tag marked with type="text/babel " to concert into </a:t>
            </a:r>
            <a:r>
              <a:rPr lang="en-US" sz="2000" dirty="0" smtClean="0"/>
              <a:t>JavaScript</a:t>
            </a:r>
            <a:endParaRPr lang="en-US" sz="2000" dirty="0"/>
          </a:p>
        </p:txBody>
      </p:sp>
    </p:spTree>
    <p:extLst>
      <p:ext uri="{BB962C8B-B14F-4D97-AF65-F5344CB8AC3E}">
        <p14:creationId xmlns:p14="http://schemas.microsoft.com/office/powerpoint/2010/main" val="15922617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676" y="1988840"/>
            <a:ext cx="5832648" cy="4218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sz="1200" dirty="0">
                <a:solidFill>
                  <a:srgbClr val="00264A"/>
                </a:solidFill>
              </a:rPr>
              <a:t>The core of React</a:t>
            </a:r>
            <a:r>
              <a:rPr lang="en-US" dirty="0">
                <a:solidFill>
                  <a:srgbClr val="00264A"/>
                </a:solidFill>
              </a:rPr>
              <a:t/>
            </a:r>
            <a:br>
              <a:rPr lang="en-US" dirty="0">
                <a:solidFill>
                  <a:srgbClr val="00264A"/>
                </a:solidFill>
              </a:rPr>
            </a:br>
            <a:r>
              <a:rPr lang="en-US" dirty="0">
                <a:solidFill>
                  <a:srgbClr val="00264A"/>
                </a:solidFill>
              </a:rPr>
              <a:t>Babel online compiler</a:t>
            </a:r>
            <a:endParaRPr lang="en-US" dirty="0"/>
          </a:p>
        </p:txBody>
      </p:sp>
      <p:sp>
        <p:nvSpPr>
          <p:cNvPr id="3" name="Content Placeholder 2"/>
          <p:cNvSpPr>
            <a:spLocks noGrp="1"/>
          </p:cNvSpPr>
          <p:nvPr>
            <p:ph idx="1"/>
          </p:nvPr>
        </p:nvSpPr>
        <p:spPr/>
        <p:txBody>
          <a:bodyPr/>
          <a:lstStyle/>
          <a:p>
            <a:r>
              <a:rPr lang="en-US" sz="2000" dirty="0"/>
              <a:t>We can try out Babel compiler online </a:t>
            </a:r>
            <a:r>
              <a:rPr lang="en-US" sz="2000" dirty="0" smtClean="0"/>
              <a:t>from: </a:t>
            </a:r>
            <a:r>
              <a:rPr lang="en-US" sz="2000" dirty="0">
                <a:hlinkClick r:id="rId4"/>
              </a:rPr>
              <a:t>https://babeljs.io/repl</a:t>
            </a:r>
            <a:r>
              <a:rPr lang="en-US" sz="2000" dirty="0" smtClean="0">
                <a:hlinkClick r:id="rId4"/>
              </a:rPr>
              <a:t>/</a:t>
            </a:r>
            <a:r>
              <a:rPr lang="en-US" sz="2000" dirty="0" smtClean="0"/>
              <a:t> </a:t>
            </a:r>
            <a:endParaRPr lang="en-US" sz="2000" dirty="0"/>
          </a:p>
        </p:txBody>
      </p:sp>
    </p:spTree>
    <p:extLst>
      <p:ext uri="{BB962C8B-B14F-4D97-AF65-F5344CB8AC3E}">
        <p14:creationId xmlns:p14="http://schemas.microsoft.com/office/powerpoint/2010/main" val="774365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p:txBody>
          <a:bodyPr/>
          <a:lstStyle/>
          <a:p>
            <a:r>
              <a:rPr lang="en-US" dirty="0"/>
              <a:t>Demo</a:t>
            </a:r>
          </a:p>
        </p:txBody>
      </p:sp>
      <p:sp>
        <p:nvSpPr>
          <p:cNvPr id="45" name="Content Placeholder 44"/>
          <p:cNvSpPr>
            <a:spLocks noGrp="1"/>
          </p:cNvSpPr>
          <p:nvPr>
            <p:ph idx="1"/>
          </p:nvPr>
        </p:nvSpPr>
        <p:spPr/>
        <p:txBody>
          <a:bodyPr/>
          <a:lstStyle/>
          <a:p>
            <a:r>
              <a:rPr lang="en-US" sz="2000" dirty="0"/>
              <a:t>Compiling-JSX-To-JavaScript-</a:t>
            </a:r>
            <a:r>
              <a:rPr lang="en-US" sz="2000" dirty="0" err="1"/>
              <a:t>InternalJS</a:t>
            </a:r>
            <a:endParaRPr lang="en-US" sz="2000" dirty="0"/>
          </a:p>
          <a:p>
            <a:r>
              <a:rPr lang="en-US" sz="2000" dirty="0" smtClean="0"/>
              <a:t>Compiling-JSX-To-JavaScript-</a:t>
            </a:r>
            <a:r>
              <a:rPr lang="en-US" sz="2000" dirty="0" err="1" smtClean="0"/>
              <a:t>ExternalJS</a:t>
            </a: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lstStyle/>
          <a:p>
            <a:r>
              <a:rPr lang="en-US" sz="2000" dirty="0" smtClean="0"/>
              <a:t>In this module you learnt that:</a:t>
            </a:r>
          </a:p>
          <a:p>
            <a:pPr lvl="1"/>
            <a:r>
              <a:rPr lang="en-US" dirty="0" err="1" smtClean="0"/>
              <a:t>React.createClass</a:t>
            </a:r>
            <a:r>
              <a:rPr lang="en-US" dirty="0"/>
              <a:t>() is used to create a new component class based on the given specification. It is available in the package react</a:t>
            </a:r>
          </a:p>
          <a:p>
            <a:pPr lvl="1"/>
            <a:r>
              <a:rPr lang="en-US" dirty="0" err="1"/>
              <a:t>ReactDOM.render</a:t>
            </a:r>
            <a:r>
              <a:rPr lang="en-US" dirty="0"/>
              <a:t>() is used to render a </a:t>
            </a:r>
            <a:r>
              <a:rPr lang="en-US" dirty="0" err="1"/>
              <a:t>ReactElement</a:t>
            </a:r>
            <a:r>
              <a:rPr lang="en-US" dirty="0"/>
              <a:t> into the DOM in the supplied container. It is available in the package react-</a:t>
            </a:r>
            <a:r>
              <a:rPr lang="en-US" dirty="0" err="1"/>
              <a:t>dom</a:t>
            </a:r>
            <a:endParaRPr lang="en-US" dirty="0"/>
          </a:p>
          <a:p>
            <a:pPr lvl="1"/>
            <a:r>
              <a:rPr lang="en-US" dirty="0"/>
              <a:t>Transforming JSX  to native JavaScript before the runtime makes the application to run </a:t>
            </a:r>
            <a:r>
              <a:rPr lang="en-US" dirty="0" smtClean="0"/>
              <a:t>faster</a:t>
            </a:r>
            <a:endParaRPr lang="en-US" dirty="0"/>
          </a:p>
          <a:p>
            <a:pPr lvl="1"/>
            <a:r>
              <a:rPr lang="en-US" dirty="0"/>
              <a:t>JSX can be manually compiled through online compilers like Babel or by installing appropriate node packages in the node </a:t>
            </a:r>
            <a:r>
              <a:rPr lang="en-US" dirty="0" smtClean="0"/>
              <a:t>environment</a:t>
            </a:r>
            <a:endParaRPr lang="en-US" dirty="0"/>
          </a:p>
        </p:txBody>
      </p:sp>
    </p:spTree>
    <p:extLst>
      <p:ext uri="{BB962C8B-B14F-4D97-AF65-F5344CB8AC3E}">
        <p14:creationId xmlns:p14="http://schemas.microsoft.com/office/powerpoint/2010/main" val="2598751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4" name="Content Placeholder 3"/>
          <p:cNvSpPr>
            <a:spLocks noGrp="1"/>
          </p:cNvSpPr>
          <p:nvPr>
            <p:ph idx="1"/>
          </p:nvPr>
        </p:nvSpPr>
        <p:spPr/>
        <p:txBody>
          <a:bodyPr/>
          <a:lstStyle/>
          <a:p>
            <a:r>
              <a:rPr lang="en-US" sz="2000" dirty="0" smtClean="0"/>
              <a:t>At the end of this module you will be able to:</a:t>
            </a:r>
          </a:p>
          <a:p>
            <a:pPr lvl="1"/>
            <a:r>
              <a:rPr lang="en-US" dirty="0" smtClean="0"/>
              <a:t>Recall </a:t>
            </a:r>
            <a:r>
              <a:rPr lang="en-US" dirty="0" err="1" smtClean="0"/>
              <a:t>React's</a:t>
            </a:r>
            <a:r>
              <a:rPr lang="en-US" dirty="0" smtClean="0"/>
              <a:t> </a:t>
            </a:r>
            <a:r>
              <a:rPr lang="en-US" dirty="0"/>
              <a:t>Top-Level </a:t>
            </a:r>
            <a:r>
              <a:rPr lang="en-US" dirty="0" smtClean="0"/>
              <a:t>API</a:t>
            </a:r>
          </a:p>
          <a:p>
            <a:pPr lvl="1"/>
            <a:r>
              <a:rPr lang="en-US" dirty="0" smtClean="0"/>
              <a:t>Perform the following functions </a:t>
            </a:r>
            <a:r>
              <a:rPr lang="en-US" dirty="0"/>
              <a:t>under React </a:t>
            </a:r>
            <a:r>
              <a:rPr lang="en-US" dirty="0" smtClean="0"/>
              <a:t>Library-</a:t>
            </a:r>
          </a:p>
          <a:p>
            <a:pPr lvl="2"/>
            <a:r>
              <a:rPr lang="en-US" dirty="0" err="1"/>
              <a:t>React.createElement</a:t>
            </a:r>
            <a:endParaRPr lang="en-US" dirty="0"/>
          </a:p>
          <a:p>
            <a:pPr lvl="2"/>
            <a:r>
              <a:rPr lang="en-US" dirty="0" err="1"/>
              <a:t>ReactDOM.render</a:t>
            </a:r>
            <a:endParaRPr lang="en-US" dirty="0"/>
          </a:p>
          <a:p>
            <a:pPr lvl="2"/>
            <a:r>
              <a:rPr lang="en-US" dirty="0" err="1"/>
              <a:t>ReactDOMServer.renderToString</a:t>
            </a:r>
            <a:endParaRPr lang="en-US" dirty="0"/>
          </a:p>
          <a:p>
            <a:pPr lvl="2"/>
            <a:r>
              <a:rPr lang="en-US" dirty="0" err="1"/>
              <a:t>ReactDOMServer.renderToStaticMarkup</a:t>
            </a:r>
            <a:endParaRPr lang="en-US" dirty="0"/>
          </a:p>
          <a:p>
            <a:pPr lvl="2"/>
            <a:r>
              <a:rPr lang="en-US" dirty="0" err="1"/>
              <a:t>React.createClass</a:t>
            </a:r>
            <a:endParaRPr lang="en-US" dirty="0"/>
          </a:p>
          <a:p>
            <a:pPr lvl="2"/>
            <a:r>
              <a:rPr lang="en-US" dirty="0" err="1"/>
              <a:t>React.Children.count</a:t>
            </a:r>
            <a:endParaRPr lang="en-US" dirty="0"/>
          </a:p>
          <a:p>
            <a:pPr lvl="2"/>
            <a:r>
              <a:rPr lang="en-US" dirty="0" err="1"/>
              <a:t>React.Children.map</a:t>
            </a:r>
            <a:endParaRPr lang="en-US" dirty="0"/>
          </a:p>
          <a:p>
            <a:pPr lvl="2"/>
            <a:r>
              <a:rPr lang="en-US" dirty="0" err="1"/>
              <a:t>React.Children.forEach</a:t>
            </a:r>
            <a:endParaRPr lang="en-US" dirty="0"/>
          </a:p>
          <a:p>
            <a:pPr lvl="1"/>
            <a:r>
              <a:rPr lang="en-US" dirty="0" smtClean="0"/>
              <a:t>Transform </a:t>
            </a:r>
            <a:r>
              <a:rPr lang="en-US" dirty="0"/>
              <a:t>JSX to native JavaScript using Babel </a:t>
            </a:r>
            <a:r>
              <a:rPr lang="en-US" dirty="0" smtClean="0"/>
              <a:t>compiler</a:t>
            </a:r>
          </a:p>
        </p:txBody>
      </p:sp>
    </p:spTree>
    <p:extLst>
      <p:ext uri="{BB962C8B-B14F-4D97-AF65-F5344CB8AC3E}">
        <p14:creationId xmlns:p14="http://schemas.microsoft.com/office/powerpoint/2010/main" val="1605106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The core of React</a:t>
            </a:r>
            <a:r>
              <a:rPr lang="en-US" dirty="0"/>
              <a:t/>
            </a:r>
            <a:br>
              <a:rPr lang="en-US" dirty="0"/>
            </a:br>
            <a:r>
              <a:rPr lang="en-US" dirty="0" err="1"/>
              <a:t>React</a:t>
            </a:r>
            <a:r>
              <a:rPr lang="en-US" dirty="0"/>
              <a:t> Top-Level API</a:t>
            </a:r>
          </a:p>
        </p:txBody>
      </p:sp>
      <p:sp>
        <p:nvSpPr>
          <p:cNvPr id="3" name="Content Placeholder 2"/>
          <p:cNvSpPr>
            <a:spLocks noGrp="1"/>
          </p:cNvSpPr>
          <p:nvPr>
            <p:ph idx="1"/>
          </p:nvPr>
        </p:nvSpPr>
        <p:spPr/>
        <p:txBody>
          <a:bodyPr/>
          <a:lstStyle/>
          <a:p>
            <a:r>
              <a:rPr lang="en-US" sz="2000" dirty="0"/>
              <a:t>React is the entry point to the React library. </a:t>
            </a:r>
          </a:p>
          <a:p>
            <a:r>
              <a:rPr lang="en-US" sz="2000" dirty="0"/>
              <a:t>Following are some of the important functions under React </a:t>
            </a:r>
            <a:r>
              <a:rPr lang="en-US" sz="2000" dirty="0" smtClean="0"/>
              <a:t>Library:</a:t>
            </a:r>
            <a:endParaRPr lang="en-US" sz="2000" dirty="0"/>
          </a:p>
          <a:p>
            <a:pPr lvl="1"/>
            <a:r>
              <a:rPr lang="en-US" dirty="0" err="1"/>
              <a:t>React.createElement</a:t>
            </a:r>
            <a:endParaRPr lang="en-US" dirty="0"/>
          </a:p>
          <a:p>
            <a:pPr lvl="1"/>
            <a:r>
              <a:rPr lang="en-US" dirty="0" err="1"/>
              <a:t>ReactDOM.render</a:t>
            </a:r>
            <a:endParaRPr lang="en-US" dirty="0"/>
          </a:p>
          <a:p>
            <a:pPr lvl="1"/>
            <a:r>
              <a:rPr lang="en-US" dirty="0" err="1"/>
              <a:t>ReactDOMServer.renderToString</a:t>
            </a:r>
            <a:endParaRPr lang="en-US" dirty="0"/>
          </a:p>
          <a:p>
            <a:pPr lvl="1"/>
            <a:r>
              <a:rPr lang="en-US" dirty="0" err="1"/>
              <a:t>ReactDOMServer.renderToStaticMarkup</a:t>
            </a:r>
            <a:endParaRPr lang="en-US" dirty="0"/>
          </a:p>
          <a:p>
            <a:pPr lvl="1"/>
            <a:r>
              <a:rPr lang="en-US" dirty="0" err="1"/>
              <a:t>React.createClass</a:t>
            </a:r>
            <a:endParaRPr lang="en-US" dirty="0"/>
          </a:p>
          <a:p>
            <a:pPr lvl="1"/>
            <a:r>
              <a:rPr lang="en-US" dirty="0" err="1"/>
              <a:t>React.Children.count</a:t>
            </a:r>
            <a:endParaRPr lang="en-US" dirty="0"/>
          </a:p>
          <a:p>
            <a:pPr lvl="1"/>
            <a:r>
              <a:rPr lang="en-US" dirty="0" err="1"/>
              <a:t>React.Children.map</a:t>
            </a:r>
            <a:endParaRPr lang="en-US" dirty="0"/>
          </a:p>
          <a:p>
            <a:pPr lvl="1"/>
            <a:r>
              <a:rPr lang="en-US" dirty="0" err="1"/>
              <a:t>React.Children.forEach</a:t>
            </a:r>
            <a:endParaRPr lang="en-US" dirty="0"/>
          </a:p>
        </p:txBody>
      </p:sp>
    </p:spTree>
    <p:extLst>
      <p:ext uri="{BB962C8B-B14F-4D97-AF65-F5344CB8AC3E}">
        <p14:creationId xmlns:p14="http://schemas.microsoft.com/office/powerpoint/2010/main" val="838644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t>The core of React</a:t>
            </a:r>
            <a:r>
              <a:rPr lang="en-US" dirty="0" smtClean="0"/>
              <a:t/>
            </a:r>
            <a:br>
              <a:rPr lang="en-US" dirty="0" smtClean="0"/>
            </a:br>
            <a:r>
              <a:rPr lang="en-US" dirty="0" err="1" smtClean="0"/>
              <a:t>React.createElement</a:t>
            </a:r>
            <a:endParaRPr lang="en-US" sz="2400" dirty="0"/>
          </a:p>
        </p:txBody>
      </p:sp>
      <p:sp>
        <p:nvSpPr>
          <p:cNvPr id="6" name="Content Placeholder 5"/>
          <p:cNvSpPr>
            <a:spLocks noGrp="1"/>
          </p:cNvSpPr>
          <p:nvPr>
            <p:ph idx="1"/>
          </p:nvPr>
        </p:nvSpPr>
        <p:spPr/>
        <p:txBody>
          <a:bodyPr/>
          <a:lstStyle/>
          <a:p>
            <a:r>
              <a:rPr lang="en-US" sz="2000" dirty="0"/>
              <a:t>The </a:t>
            </a:r>
            <a:r>
              <a:rPr lang="en-US" sz="2000" dirty="0" err="1"/>
              <a:t>createElement</a:t>
            </a:r>
            <a:r>
              <a:rPr lang="en-US" sz="2000" dirty="0"/>
              <a:t> method will generate a new </a:t>
            </a:r>
            <a:r>
              <a:rPr lang="en-US" sz="2000" dirty="0" err="1"/>
              <a:t>ReactElement</a:t>
            </a:r>
            <a:r>
              <a:rPr lang="en-US" sz="2000" dirty="0"/>
              <a:t>. </a:t>
            </a:r>
          </a:p>
          <a:p>
            <a:r>
              <a:rPr lang="en-US" sz="2000" dirty="0"/>
              <a:t>It is created using at least one, and optionally up to three, arguments to the function a string type, optionally an object props(attributes), and optionally children (text  / element</a:t>
            </a:r>
            <a:r>
              <a:rPr lang="en-US" sz="2000" dirty="0" smtClean="0"/>
              <a:t>)</a:t>
            </a:r>
            <a:endParaRPr lang="en-US" sz="2000" dirty="0"/>
          </a:p>
          <a:p>
            <a:r>
              <a:rPr lang="en-US" sz="2000" dirty="0" err="1"/>
              <a:t>React.createElement</a:t>
            </a:r>
            <a:r>
              <a:rPr lang="en-US" sz="2000" dirty="0"/>
              <a:t>( type, [props[, [children ...]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2000" dirty="0" smtClean="0"/>
          </a:p>
          <a:p>
            <a:r>
              <a:rPr lang="en-US" sz="2000" dirty="0" smtClean="0"/>
              <a:t>This </a:t>
            </a:r>
            <a:r>
              <a:rPr lang="en-US" sz="2000" dirty="0"/>
              <a:t>function available in the following </a:t>
            </a:r>
            <a:r>
              <a:rPr lang="en-US" sz="2000" dirty="0" smtClean="0"/>
              <a:t>library -</a:t>
            </a:r>
            <a:endParaRPr lang="en-US" sz="2000" dirty="0"/>
          </a:p>
          <a:p>
            <a:pPr lvl="1"/>
            <a:r>
              <a:rPr lang="en-US" sz="1600" dirty="0">
                <a:hlinkClick r:id="rId3"/>
              </a:rPr>
              <a:t>https://</a:t>
            </a:r>
            <a:r>
              <a:rPr lang="en-US" sz="1600" dirty="0" smtClean="0">
                <a:hlinkClick r:id="rId3"/>
              </a:rPr>
              <a:t>cdnjs.cloudflare.com/ajax/libs/react/0.14.7/react.js</a:t>
            </a:r>
            <a:r>
              <a:rPr lang="en-US" sz="1600" dirty="0" smtClean="0"/>
              <a:t> </a:t>
            </a:r>
            <a:endParaRPr lang="en-US" sz="1600" dirty="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3501008"/>
            <a:ext cx="7791266" cy="144016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96015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484713"/>
            <a:ext cx="7081369" cy="115212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itle 3"/>
          <p:cNvSpPr>
            <a:spLocks noGrp="1"/>
          </p:cNvSpPr>
          <p:nvPr>
            <p:ph type="title"/>
          </p:nvPr>
        </p:nvSpPr>
        <p:spPr/>
        <p:txBody>
          <a:bodyPr/>
          <a:lstStyle/>
          <a:p>
            <a:r>
              <a:rPr lang="en-US" sz="1200" dirty="0">
                <a:solidFill>
                  <a:srgbClr val="00264A"/>
                </a:solidFill>
              </a:rPr>
              <a:t>The core of React</a:t>
            </a:r>
            <a:r>
              <a:rPr lang="en-US" dirty="0">
                <a:solidFill>
                  <a:srgbClr val="00264A"/>
                </a:solidFill>
              </a:rPr>
              <a:t/>
            </a:r>
            <a:br>
              <a:rPr lang="en-US" dirty="0">
                <a:solidFill>
                  <a:srgbClr val="00264A"/>
                </a:solidFill>
              </a:rPr>
            </a:br>
            <a:r>
              <a:rPr lang="en-US" dirty="0" err="1">
                <a:solidFill>
                  <a:srgbClr val="00264A"/>
                </a:solidFill>
              </a:rPr>
              <a:t>ReactDOM.render</a:t>
            </a:r>
            <a:endParaRPr lang="en-US" dirty="0"/>
          </a:p>
        </p:txBody>
      </p:sp>
      <p:sp>
        <p:nvSpPr>
          <p:cNvPr id="3" name="Content Placeholder 2"/>
          <p:cNvSpPr>
            <a:spLocks noGrp="1"/>
          </p:cNvSpPr>
          <p:nvPr>
            <p:ph idx="1"/>
          </p:nvPr>
        </p:nvSpPr>
        <p:spPr/>
        <p:txBody>
          <a:bodyPr/>
          <a:lstStyle/>
          <a:p>
            <a:r>
              <a:rPr lang="en-US" sz="2000" dirty="0"/>
              <a:t>Render a </a:t>
            </a:r>
            <a:r>
              <a:rPr lang="en-US" sz="2000" dirty="0" err="1"/>
              <a:t>ReactElement</a:t>
            </a:r>
            <a:r>
              <a:rPr lang="en-US" sz="2000" dirty="0"/>
              <a:t> into the DOM in the supplied container and return a reference to the </a:t>
            </a:r>
            <a:r>
              <a:rPr lang="en-US" sz="2000" dirty="0" smtClean="0"/>
              <a:t>component</a:t>
            </a:r>
            <a:endParaRPr lang="en-US" sz="2000" dirty="0"/>
          </a:p>
          <a:p>
            <a:r>
              <a:rPr lang="en-US" sz="2000" dirty="0"/>
              <a:t>If the </a:t>
            </a:r>
            <a:r>
              <a:rPr lang="en-US" sz="2000" dirty="0" err="1"/>
              <a:t>ReactElement</a:t>
            </a:r>
            <a:r>
              <a:rPr lang="en-US" sz="2000" dirty="0"/>
              <a:t> was previously rendered into container, this will perform an update on it and only mutate the DOM as necessary to reflect the latest React </a:t>
            </a:r>
            <a:r>
              <a:rPr lang="en-US" sz="2000" dirty="0" smtClean="0"/>
              <a:t>component</a:t>
            </a:r>
            <a:endParaRPr lang="en-US" sz="2000" dirty="0"/>
          </a:p>
          <a:p>
            <a:r>
              <a:rPr lang="en-US" sz="2000" dirty="0"/>
              <a:t>If the optional callback is provided, it will be executed after the component is rendered or </a:t>
            </a:r>
            <a:r>
              <a:rPr lang="en-US" sz="2000" dirty="0" smtClean="0"/>
              <a:t>updated</a:t>
            </a:r>
            <a:endParaRPr lang="en-US" sz="2000" dirty="0"/>
          </a:p>
          <a:p>
            <a:r>
              <a:rPr lang="en-US" sz="2000" dirty="0" err="1"/>
              <a:t>ReactDOM.render</a:t>
            </a:r>
            <a:r>
              <a:rPr lang="en-US" sz="2000" dirty="0"/>
              <a:t>( element, container [, callback ] </a:t>
            </a:r>
            <a:r>
              <a:rPr lang="en-US" sz="2000" dirty="0" smtClean="0"/>
              <a:t>);</a:t>
            </a:r>
            <a:endParaRPr lang="en-US" sz="2000" dirty="0"/>
          </a:p>
        </p:txBody>
      </p:sp>
    </p:spTree>
    <p:extLst>
      <p:ext uri="{BB962C8B-B14F-4D97-AF65-F5344CB8AC3E}">
        <p14:creationId xmlns:p14="http://schemas.microsoft.com/office/powerpoint/2010/main" val="224622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4725144"/>
            <a:ext cx="7408352" cy="108012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itle 3"/>
          <p:cNvSpPr>
            <a:spLocks noGrp="1"/>
          </p:cNvSpPr>
          <p:nvPr>
            <p:ph type="title"/>
          </p:nvPr>
        </p:nvSpPr>
        <p:spPr/>
        <p:txBody>
          <a:bodyPr/>
          <a:lstStyle/>
          <a:p>
            <a:r>
              <a:rPr lang="en-US" sz="1200" dirty="0"/>
              <a:t>The core of React</a:t>
            </a:r>
            <a:r>
              <a:rPr lang="en-US" dirty="0"/>
              <a:t/>
            </a:r>
            <a:br>
              <a:rPr lang="en-US" dirty="0"/>
            </a:br>
            <a:r>
              <a:rPr lang="en-US" dirty="0" err="1"/>
              <a:t>ReactDOMServer.renderToString</a:t>
            </a:r>
            <a:endParaRPr lang="en-US" dirty="0"/>
          </a:p>
        </p:txBody>
      </p:sp>
      <p:sp>
        <p:nvSpPr>
          <p:cNvPr id="3" name="Content Placeholder 2"/>
          <p:cNvSpPr>
            <a:spLocks noGrp="1"/>
          </p:cNvSpPr>
          <p:nvPr>
            <p:ph idx="1"/>
          </p:nvPr>
        </p:nvSpPr>
        <p:spPr/>
        <p:txBody>
          <a:bodyPr/>
          <a:lstStyle/>
          <a:p>
            <a:r>
              <a:rPr lang="en-US" sz="2000" dirty="0"/>
              <a:t>Render a </a:t>
            </a:r>
            <a:r>
              <a:rPr lang="en-US" sz="2000" dirty="0" err="1"/>
              <a:t>ReactElement</a:t>
            </a:r>
            <a:r>
              <a:rPr lang="en-US" sz="2000" dirty="0"/>
              <a:t> to its initial HTML. This should be used only on the server. React will return an HTML </a:t>
            </a:r>
            <a:r>
              <a:rPr lang="en-US" sz="2000" dirty="0" smtClean="0"/>
              <a:t>string</a:t>
            </a:r>
            <a:endParaRPr lang="en-US" sz="2000" dirty="0"/>
          </a:p>
          <a:p>
            <a:r>
              <a:rPr lang="en-US" sz="2000" dirty="0"/>
              <a:t>This method is used to generate HTML on the server and send the markup down on the initial request for faster page loads and to allow search engines to crawl your pages for SEO </a:t>
            </a:r>
            <a:r>
              <a:rPr lang="en-US" sz="2000" dirty="0" smtClean="0"/>
              <a:t>purposes</a:t>
            </a:r>
            <a:endParaRPr lang="en-US" sz="2000" dirty="0"/>
          </a:p>
          <a:p>
            <a:r>
              <a:rPr lang="en-US" sz="2000" dirty="0"/>
              <a:t>If </a:t>
            </a:r>
            <a:r>
              <a:rPr lang="en-US" sz="2000" dirty="0" err="1"/>
              <a:t>React.render</a:t>
            </a:r>
            <a:r>
              <a:rPr lang="en-US" sz="2000" dirty="0"/>
              <a:t>() called on a node that already has this server-rendered markup, React will preserve it and only attach event handlers to have a very performant first-load </a:t>
            </a:r>
            <a:r>
              <a:rPr lang="en-US" sz="2000" dirty="0" smtClean="0"/>
              <a:t>experience</a:t>
            </a:r>
            <a:endParaRPr lang="en-US" sz="2000" dirty="0"/>
          </a:p>
          <a:p>
            <a:r>
              <a:rPr lang="en-US" sz="2000" dirty="0" err="1"/>
              <a:t>ReactDOMServer.renderToString</a:t>
            </a:r>
            <a:r>
              <a:rPr lang="en-US" sz="2000" dirty="0"/>
              <a:t>(</a:t>
            </a:r>
            <a:r>
              <a:rPr lang="en-US" sz="2000" dirty="0" err="1"/>
              <a:t>reactElement</a:t>
            </a:r>
            <a:r>
              <a:rPr lang="en-US" sz="2000" dirty="0" smtClean="0"/>
              <a:t>);</a:t>
            </a:r>
            <a:endParaRPr lang="en-US" sz="2000" dirty="0"/>
          </a:p>
        </p:txBody>
      </p:sp>
    </p:spTree>
    <p:extLst>
      <p:ext uri="{BB962C8B-B14F-4D97-AF65-F5344CB8AC3E}">
        <p14:creationId xmlns:p14="http://schemas.microsoft.com/office/powerpoint/2010/main" val="1300465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t>The core of React</a:t>
            </a:r>
            <a:r>
              <a:rPr lang="en-US" dirty="0" smtClean="0"/>
              <a:t/>
            </a:r>
            <a:br>
              <a:rPr lang="en-US" dirty="0" smtClean="0"/>
            </a:br>
            <a:r>
              <a:rPr lang="en-US" dirty="0" err="1"/>
              <a:t>ReactDOMServer.renderToStaticMarkup</a:t>
            </a:r>
            <a:endParaRPr lang="en-US" sz="2400" dirty="0"/>
          </a:p>
        </p:txBody>
      </p:sp>
      <p:sp>
        <p:nvSpPr>
          <p:cNvPr id="8" name="Content Placeholder 7"/>
          <p:cNvSpPr>
            <a:spLocks noGrp="1"/>
          </p:cNvSpPr>
          <p:nvPr>
            <p:ph idx="1"/>
          </p:nvPr>
        </p:nvSpPr>
        <p:spPr/>
        <p:txBody>
          <a:bodyPr/>
          <a:lstStyle/>
          <a:p>
            <a:r>
              <a:rPr lang="en-US" sz="2000" dirty="0"/>
              <a:t>Similar to </a:t>
            </a:r>
            <a:r>
              <a:rPr lang="en-US" sz="2000" dirty="0" err="1"/>
              <a:t>renderToString</a:t>
            </a:r>
            <a:r>
              <a:rPr lang="en-US" sz="2000" dirty="0"/>
              <a:t>, except this doesn't create extra DOM attributes such as data-react-id, that React uses </a:t>
            </a:r>
            <a:r>
              <a:rPr lang="en-US" sz="2000" dirty="0" smtClean="0"/>
              <a:t>internally</a:t>
            </a:r>
            <a:endParaRPr lang="en-US" sz="2000" dirty="0"/>
          </a:p>
          <a:p>
            <a:r>
              <a:rPr lang="en-US" sz="2000" dirty="0"/>
              <a:t>This is useful if you want to use React as a simple static page generator, as stripping away the extra attributes can save lots of </a:t>
            </a:r>
            <a:r>
              <a:rPr lang="en-US" sz="2000" dirty="0" smtClean="0"/>
              <a:t>bytes</a:t>
            </a:r>
            <a:endParaRPr lang="en-US" sz="2000" dirty="0"/>
          </a:p>
          <a:p>
            <a:r>
              <a:rPr lang="en-US" sz="2000" dirty="0" err="1"/>
              <a:t>ReactDOMServer.renderToStaticMarkup</a:t>
            </a:r>
            <a:r>
              <a:rPr lang="en-US" sz="2000" dirty="0"/>
              <a:t>(</a:t>
            </a:r>
            <a:r>
              <a:rPr lang="en-US" sz="2000" dirty="0" err="1"/>
              <a:t>reactElement</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2000" dirty="0" smtClean="0"/>
          </a:p>
          <a:p>
            <a:r>
              <a:rPr lang="en-US" sz="2000" dirty="0" smtClean="0"/>
              <a:t>This </a:t>
            </a:r>
            <a:r>
              <a:rPr lang="en-US" sz="2000" dirty="0"/>
              <a:t>function available in the following library </a:t>
            </a:r>
            <a:r>
              <a:rPr lang="en-US" sz="2000" dirty="0" smtClean="0"/>
              <a:t>-</a:t>
            </a:r>
            <a:endParaRPr lang="en-US" sz="2000" dirty="0"/>
          </a:p>
          <a:p>
            <a:pPr lvl="1"/>
            <a:r>
              <a:rPr lang="en-US" sz="1600" dirty="0">
                <a:hlinkClick r:id="rId3"/>
              </a:rPr>
              <a:t>https://</a:t>
            </a:r>
            <a:r>
              <a:rPr lang="en-US" sz="1600" dirty="0" smtClean="0">
                <a:hlinkClick r:id="rId3"/>
              </a:rPr>
              <a:t>cdnjs.cloudflare.com/ajax/libs/react/0.14.7/react-dom-server.js</a:t>
            </a:r>
            <a:r>
              <a:rPr lang="en-US" sz="1600" dirty="0" smtClean="0"/>
              <a:t>  </a:t>
            </a:r>
            <a:endParaRPr lang="en-US" sz="1600" dirty="0"/>
          </a:p>
          <a:p>
            <a:endParaRPr lang="en-US" sz="2000"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717032"/>
            <a:ext cx="6844706" cy="97400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66667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t>The core of React</a:t>
            </a:r>
            <a:r>
              <a:rPr lang="en-US" dirty="0" smtClean="0"/>
              <a:t/>
            </a:r>
            <a:br>
              <a:rPr lang="en-US" dirty="0" smtClean="0"/>
            </a:br>
            <a:r>
              <a:rPr lang="en-US" dirty="0" err="1"/>
              <a:t>React.createClass</a:t>
            </a:r>
            <a:endParaRPr lang="en-US" dirty="0"/>
          </a:p>
        </p:txBody>
      </p:sp>
      <p:sp>
        <p:nvSpPr>
          <p:cNvPr id="4" name="Content Placeholder 3"/>
          <p:cNvSpPr>
            <a:spLocks noGrp="1"/>
          </p:cNvSpPr>
          <p:nvPr>
            <p:ph idx="1"/>
          </p:nvPr>
        </p:nvSpPr>
        <p:spPr/>
        <p:txBody>
          <a:bodyPr/>
          <a:lstStyle/>
          <a:p>
            <a:r>
              <a:rPr lang="en-US" sz="2000" dirty="0"/>
              <a:t>The </a:t>
            </a:r>
            <a:r>
              <a:rPr lang="en-US" sz="2000" dirty="0" err="1"/>
              <a:t>createClass</a:t>
            </a:r>
            <a:r>
              <a:rPr lang="en-US" sz="2000" dirty="0"/>
              <a:t> method will create a new component class in </a:t>
            </a:r>
            <a:r>
              <a:rPr lang="en-US" sz="2000" dirty="0" smtClean="0"/>
              <a:t>React</a:t>
            </a:r>
            <a:endParaRPr lang="en-US" sz="2000" dirty="0"/>
          </a:p>
          <a:p>
            <a:r>
              <a:rPr lang="en-US" sz="2000" dirty="0" err="1"/>
              <a:t>createClass</a:t>
            </a:r>
            <a:r>
              <a:rPr lang="en-US" sz="2000" dirty="0"/>
              <a:t> can be created with an object, which must have a render() function</a:t>
            </a:r>
          </a:p>
          <a:p>
            <a:r>
              <a:rPr lang="en-US" sz="2000" dirty="0" err="1"/>
              <a:t>React.createClass</a:t>
            </a:r>
            <a:r>
              <a:rPr lang="en-US" sz="2000" dirty="0"/>
              <a:t>(specification);</a:t>
            </a:r>
          </a:p>
          <a:p>
            <a:endParaRPr lang="en-US" sz="2000" dirty="0"/>
          </a:p>
          <a:p>
            <a:endParaRPr lang="en-US" sz="2000" dirty="0"/>
          </a:p>
          <a:p>
            <a:endParaRPr lang="en-US" sz="2000" dirty="0"/>
          </a:p>
          <a:p>
            <a:endParaRPr lang="en-US" sz="2000" dirty="0"/>
          </a:p>
          <a:p>
            <a:endParaRPr lang="en-US" sz="2000" dirty="0"/>
          </a:p>
          <a:p>
            <a:endParaRPr lang="en-US" sz="2000" dirty="0" smtClean="0"/>
          </a:p>
          <a:p>
            <a:endParaRPr lang="en-US" sz="2000" dirty="0" smtClean="0"/>
          </a:p>
          <a:p>
            <a:r>
              <a:rPr lang="en-US" sz="2000" dirty="0" smtClean="0"/>
              <a:t>This </a:t>
            </a:r>
            <a:r>
              <a:rPr lang="en-US" sz="2000" dirty="0"/>
              <a:t>function available in the following library </a:t>
            </a:r>
            <a:r>
              <a:rPr lang="en-US" sz="2000" dirty="0" smtClean="0"/>
              <a:t>-</a:t>
            </a:r>
            <a:endParaRPr lang="en-US" sz="2000" dirty="0"/>
          </a:p>
          <a:p>
            <a:pPr lvl="1"/>
            <a:r>
              <a:rPr lang="en-US" sz="1600" dirty="0">
                <a:hlinkClick r:id="rId3"/>
              </a:rPr>
              <a:t>https://</a:t>
            </a:r>
            <a:r>
              <a:rPr lang="en-US" sz="1600" dirty="0" smtClean="0">
                <a:hlinkClick r:id="rId3"/>
              </a:rPr>
              <a:t>cdnjs.cloudflare.com/ajax/libs/react/0.14.7/react.js</a:t>
            </a:r>
            <a:r>
              <a:rPr lang="en-US" sz="1600" dirty="0" smtClean="0"/>
              <a:t> </a:t>
            </a:r>
            <a:endParaRPr lang="en-US" sz="1600"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068960"/>
            <a:ext cx="7056784" cy="203110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65349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t>The core of React</a:t>
            </a:r>
            <a:r>
              <a:rPr lang="en-US" dirty="0" smtClean="0"/>
              <a:t/>
            </a:r>
            <a:br>
              <a:rPr lang="en-US" dirty="0" smtClean="0"/>
            </a:br>
            <a:r>
              <a:rPr lang="en-US" dirty="0" err="1"/>
              <a:t>React.Children.count</a:t>
            </a:r>
            <a:endParaRPr lang="en-US" dirty="0"/>
          </a:p>
        </p:txBody>
      </p:sp>
      <p:sp>
        <p:nvSpPr>
          <p:cNvPr id="4" name="Content Placeholder 3"/>
          <p:cNvSpPr>
            <a:spLocks noGrp="1"/>
          </p:cNvSpPr>
          <p:nvPr>
            <p:ph idx="1"/>
          </p:nvPr>
        </p:nvSpPr>
        <p:spPr/>
        <p:txBody>
          <a:bodyPr/>
          <a:lstStyle/>
          <a:p>
            <a:r>
              <a:rPr lang="en-US" sz="2000" dirty="0"/>
              <a:t>The count method will return the number of components that are contained in </a:t>
            </a:r>
            <a:r>
              <a:rPr lang="en-US" sz="2000" dirty="0" smtClean="0"/>
              <a:t>element</a:t>
            </a:r>
            <a:endParaRPr lang="en-US" sz="2000" dirty="0"/>
          </a:p>
          <a:p>
            <a:r>
              <a:rPr lang="en-US" sz="2000" dirty="0"/>
              <a:t>The method accepts a single argument an </a:t>
            </a:r>
            <a:r>
              <a:rPr lang="en-US" sz="2000" dirty="0" smtClean="0"/>
              <a:t>object</a:t>
            </a:r>
            <a:endParaRPr lang="en-US" sz="2000" dirty="0"/>
          </a:p>
          <a:p>
            <a:r>
              <a:rPr lang="en-US" sz="2000" dirty="0" err="1"/>
              <a:t>React.Children.count</a:t>
            </a:r>
            <a:r>
              <a:rPr lang="en-US" sz="2000" dirty="0"/>
              <a:t>(</a:t>
            </a:r>
            <a:r>
              <a:rPr lang="en-US" sz="2000" dirty="0" err="1"/>
              <a:t>childrenObject</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smtClean="0"/>
          </a:p>
          <a:p>
            <a:endParaRPr lang="en-US" sz="2000" dirty="0" smtClean="0"/>
          </a:p>
          <a:p>
            <a:r>
              <a:rPr lang="en-US" sz="2000" dirty="0" smtClean="0"/>
              <a:t>This </a:t>
            </a:r>
            <a:r>
              <a:rPr lang="en-US" sz="2000" dirty="0"/>
              <a:t>function available in the following library </a:t>
            </a:r>
            <a:r>
              <a:rPr lang="en-US" sz="2000" dirty="0" smtClean="0"/>
              <a:t>-</a:t>
            </a:r>
            <a:endParaRPr lang="en-US" sz="2000" dirty="0"/>
          </a:p>
          <a:p>
            <a:pPr lvl="1"/>
            <a:r>
              <a:rPr lang="en-US" sz="1600" dirty="0">
                <a:hlinkClick r:id="rId3"/>
              </a:rPr>
              <a:t>https://</a:t>
            </a:r>
            <a:r>
              <a:rPr lang="en-US" sz="1600" dirty="0" smtClean="0">
                <a:hlinkClick r:id="rId3"/>
              </a:rPr>
              <a:t>cdnjs.cloudflare.com/ajax/libs/react/0.14.7/react.js</a:t>
            </a:r>
            <a:r>
              <a:rPr lang="en-US" sz="1600" dirty="0" smtClean="0"/>
              <a:t> </a:t>
            </a:r>
            <a:endParaRPr lang="en-US" sz="1600" dirty="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044272"/>
            <a:ext cx="6552728" cy="211292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045895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1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Props1.xml><?xml version="1.0" encoding="utf-8"?>
<ds:datastoreItem xmlns:ds="http://schemas.openxmlformats.org/officeDocument/2006/customXml" ds:itemID="{5131FCAA-7D4F-40D3-9FF2-CBAB5247FA92}"/>
</file>

<file path=customXml/itemProps2.xml><?xml version="1.0" encoding="utf-8"?>
<ds:datastoreItem xmlns:ds="http://schemas.openxmlformats.org/officeDocument/2006/customXml" ds:itemID="{E6D7665F-8C87-49F1-94B0-6D13FB5E127F}"/>
</file>

<file path=customXml/itemProps3.xml><?xml version="1.0" encoding="utf-8"?>
<ds:datastoreItem xmlns:ds="http://schemas.openxmlformats.org/officeDocument/2006/customXml" ds:itemID="{E63433B7-998A-4D4C-91CD-BC966B06FCAD}"/>
</file>

<file path=docProps/app.xml><?xml version="1.0" encoding="utf-8"?>
<Properties xmlns="http://schemas.openxmlformats.org/officeDocument/2006/extended-properties" xmlns:vt="http://schemas.openxmlformats.org/officeDocument/2006/docPropsVTypes">
  <Template/>
  <TotalTime>6061</TotalTime>
  <Words>1050</Words>
  <Application>Microsoft Office PowerPoint</Application>
  <PresentationFormat>On-screen Show (4:3)</PresentationFormat>
  <Paragraphs>182</Paragraphs>
  <Slides>15</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1_Corporate Presentation Template (4x3 - Normal)</vt:lpstr>
      <vt:lpstr>think-cell Slide</vt:lpstr>
      <vt:lpstr>React.js</vt:lpstr>
      <vt:lpstr>Lesson Objectives</vt:lpstr>
      <vt:lpstr>The core of React React Top-Level API</vt:lpstr>
      <vt:lpstr>The core of React React.createElement</vt:lpstr>
      <vt:lpstr>The core of React ReactDOM.render</vt:lpstr>
      <vt:lpstr>The core of React ReactDOMServer.renderToString</vt:lpstr>
      <vt:lpstr>The core of React ReactDOMServer.renderToStaticMarkup</vt:lpstr>
      <vt:lpstr>The core of React React.createClass</vt:lpstr>
      <vt:lpstr>The core of React React.Children.count</vt:lpstr>
      <vt:lpstr>The core of React React.Children.map</vt:lpstr>
      <vt:lpstr>The core of React React.Children.forEach</vt:lpstr>
      <vt:lpstr>The core of React JSX Introduction</vt:lpstr>
      <vt:lpstr>The core of React Babel online compiler</vt:lpstr>
      <vt:lpstr>Demo</vt:lpstr>
      <vt:lpstr>Summary</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React.js-Classbook-Lesson02</dc:title>
  <dc:subject>React.js - Class book</dc:subject>
  <dc:creator>Karthik Muthukrishnan</dc:creator>
  <dc:description>React.js - Class book created by Karthik M (714709)</dc:description>
  <cp:lastModifiedBy>Rupali Saha</cp:lastModifiedBy>
  <cp:revision>513</cp:revision>
  <dcterms:created xsi:type="dcterms:W3CDTF">2014-04-28T11:21:39Z</dcterms:created>
  <dcterms:modified xsi:type="dcterms:W3CDTF">2016-04-26T09:13:26Z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0x0101000108302FC8669F4799BB2525FF9426D3</vt:lpwstr>
  </property>
</Properties>
</file>