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1"/>
  </p:notesMasterIdLst>
  <p:handoutMasterIdLst>
    <p:handoutMasterId r:id="rId42"/>
  </p:handoutMasterIdLst>
  <p:sldIdLst>
    <p:sldId id="534" r:id="rId5"/>
    <p:sldId id="529" r:id="rId6"/>
    <p:sldId id="476" r:id="rId7"/>
    <p:sldId id="491" r:id="rId8"/>
    <p:sldId id="477" r:id="rId9"/>
    <p:sldId id="478" r:id="rId10"/>
    <p:sldId id="479" r:id="rId11"/>
    <p:sldId id="488" r:id="rId12"/>
    <p:sldId id="489" r:id="rId13"/>
    <p:sldId id="499" r:id="rId14"/>
    <p:sldId id="500" r:id="rId15"/>
    <p:sldId id="481" r:id="rId16"/>
    <p:sldId id="482" r:id="rId17"/>
    <p:sldId id="503" r:id="rId18"/>
    <p:sldId id="504" r:id="rId19"/>
    <p:sldId id="501" r:id="rId20"/>
    <p:sldId id="502" r:id="rId21"/>
    <p:sldId id="536" r:id="rId22"/>
    <p:sldId id="537" r:id="rId23"/>
    <p:sldId id="480" r:id="rId24"/>
    <p:sldId id="483" r:id="rId25"/>
    <p:sldId id="484" r:id="rId26"/>
    <p:sldId id="485" r:id="rId27"/>
    <p:sldId id="517" r:id="rId28"/>
    <p:sldId id="518" r:id="rId29"/>
    <p:sldId id="487" r:id="rId30"/>
    <p:sldId id="486" r:id="rId31"/>
    <p:sldId id="490" r:id="rId32"/>
    <p:sldId id="494" r:id="rId33"/>
    <p:sldId id="495" r:id="rId34"/>
    <p:sldId id="493" r:id="rId35"/>
    <p:sldId id="496" r:id="rId36"/>
    <p:sldId id="497" r:id="rId37"/>
    <p:sldId id="498" r:id="rId38"/>
    <p:sldId id="530" r:id="rId39"/>
    <p:sldId id="535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7158" autoAdjust="0"/>
  </p:normalViewPr>
  <p:slideViewPr>
    <p:cSldViewPr>
      <p:cViewPr>
        <p:scale>
          <a:sx n="100" d="100"/>
          <a:sy n="100" d="100"/>
        </p:scale>
        <p:origin x="-29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54"/>
    </p:cViewPr>
  </p:sorterViewPr>
  <p:notesViewPr>
    <p:cSldViewPr>
      <p:cViewPr>
        <p:scale>
          <a:sx n="100" d="100"/>
          <a:sy n="100" d="100"/>
        </p:scale>
        <p:origin x="-1746" y="12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4/26/2016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2586" y="4305565"/>
            <a:ext cx="480063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React.js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100" smtClean="0">
                <a:latin typeface="Candara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1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3985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75056"/>
            <a:ext cx="1447785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>
                <a:latin typeface="Candara" panose="020E0502030303020204" pitchFamily="34" charset="0"/>
              </a:rPr>
              <a:t> </a:t>
            </a:r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dirty="0" smtClean="0">
                <a:latin typeface="Candara" panose="020E0502030303020204" pitchFamily="34" charset="0"/>
              </a:rPr>
              <a:t> Top level  components can also be called as Controller View, because it controls the data flow for all of its child component by setting props on children.</a:t>
            </a:r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000" dirty="0" smtClean="0">
                <a:latin typeface="Candara" panose="020E0502030303020204" pitchFamily="34" charset="0"/>
              </a:rPr>
              <a:t>List </a:t>
            </a:r>
            <a:r>
              <a:rPr lang="en-US" sz="1000" dirty="0">
                <a:latin typeface="Candara" panose="020E0502030303020204" pitchFamily="34" charset="0"/>
              </a:rPr>
              <a:t>of properties that won't get the automatic "</a:t>
            </a:r>
            <a:r>
              <a:rPr lang="en-US" sz="1000" dirty="0" err="1">
                <a:latin typeface="Candara" panose="020E0502030303020204" pitchFamily="34" charset="0"/>
              </a:rPr>
              <a:t>px</a:t>
            </a:r>
            <a:r>
              <a:rPr lang="en-US" sz="1000" dirty="0">
                <a:latin typeface="Candara" panose="020E0502030303020204" pitchFamily="34" charset="0"/>
              </a:rPr>
              <a:t>" suffix:</a:t>
            </a:r>
          </a:p>
          <a:p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animationIterationCount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boxFlex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boxFlexGroup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boxOrdinalGroup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columnCount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fillOpacity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flex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flexGrow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flexPositive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flexShrink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flexNegative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flexOrder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fontWeight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lineClamp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lineHeight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orphans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stopOpacity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strokeDashoffset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strokeWidth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tabSize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widows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zIndex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zoom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000" dirty="0" smtClean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>
                <a:latin typeface="Candara" panose="020E0502030303020204" pitchFamily="34" charset="0"/>
              </a:rPr>
              <a:t> </a:t>
            </a:r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dirty="0">
                <a:latin typeface="Candara" panose="020E0502030303020204" pitchFamily="34" charset="0"/>
              </a:rPr>
              <a:t>By default, React triggers the event handlers in the bubble phase, it can be changed to </a:t>
            </a:r>
            <a:r>
              <a:rPr lang="en-US" sz="1000" b="1" dirty="0" err="1">
                <a:latin typeface="Candara" panose="020E0502030303020204" pitchFamily="34" charset="0"/>
              </a:rPr>
              <a:t>capturePhase</a:t>
            </a:r>
            <a:r>
              <a:rPr lang="en-US" sz="1000" dirty="0">
                <a:latin typeface="Candara" panose="020E0502030303020204" pitchFamily="34" charset="0"/>
              </a:rPr>
              <a:t> by appending 'capture' to the event Name : Ex:- </a:t>
            </a:r>
            <a:r>
              <a:rPr lang="en-US" sz="1000" dirty="0" err="1">
                <a:latin typeface="Candara" panose="020E0502030303020204" pitchFamily="34" charset="0"/>
              </a:rPr>
              <a:t>onClickCapture</a:t>
            </a:r>
            <a:r>
              <a:rPr lang="en-US" sz="1000" dirty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React </a:t>
            </a:r>
            <a:r>
              <a:rPr lang="en-US" sz="1000" dirty="0">
                <a:latin typeface="Candara" panose="020E0502030303020204" pitchFamily="34" charset="0"/>
              </a:rPr>
              <a:t>wraps a browser's native events into the </a:t>
            </a:r>
            <a:r>
              <a:rPr lang="en-US" sz="1000" dirty="0" err="1">
                <a:latin typeface="Candara" panose="020E0502030303020204" pitchFamily="34" charset="0"/>
              </a:rPr>
              <a:t>SyntheticEvent</a:t>
            </a:r>
            <a:r>
              <a:rPr lang="en-US" sz="1000" dirty="0">
                <a:latin typeface="Candara" panose="020E0502030303020204" pitchFamily="34" charset="0"/>
              </a:rPr>
              <a:t> object to ensure that all the supported events behave identically in Internet Explorer 8 and above</a:t>
            </a:r>
            <a:r>
              <a:rPr lang="en-US" sz="1000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The </a:t>
            </a:r>
            <a:r>
              <a:rPr lang="en-US" sz="1000" dirty="0" err="1">
                <a:latin typeface="Candara" panose="020E0502030303020204" pitchFamily="34" charset="0"/>
              </a:rPr>
              <a:t>SyntheticEvent</a:t>
            </a:r>
            <a:r>
              <a:rPr lang="en-US" sz="1000" dirty="0">
                <a:latin typeface="Candara" panose="020E0502030303020204" pitchFamily="34" charset="0"/>
              </a:rPr>
              <a:t> object provides the same API as the native browser's event, which means that you can use the </a:t>
            </a:r>
            <a:r>
              <a:rPr lang="en-US" sz="1000" dirty="0" err="1">
                <a:latin typeface="Candara" panose="020E0502030303020204" pitchFamily="34" charset="0"/>
              </a:rPr>
              <a:t>stopPropagation</a:t>
            </a:r>
            <a:r>
              <a:rPr lang="en-US" sz="1000" dirty="0">
                <a:latin typeface="Candara" panose="020E0502030303020204" pitchFamily="34" charset="0"/>
              </a:rPr>
              <a:t>() and </a:t>
            </a:r>
            <a:r>
              <a:rPr lang="en-US" sz="1000" dirty="0" err="1">
                <a:latin typeface="Candara" panose="020E0502030303020204" pitchFamily="34" charset="0"/>
              </a:rPr>
              <a:t>preventDefault</a:t>
            </a:r>
            <a:r>
              <a:rPr lang="en-US" sz="1000" dirty="0">
                <a:latin typeface="Candara" panose="020E0502030303020204" pitchFamily="34" charset="0"/>
              </a:rPr>
              <a:t>() methods as usual. If for some reason, you need to access that native browser's event, then you can do this via the </a:t>
            </a:r>
            <a:r>
              <a:rPr lang="en-US" sz="1000" dirty="0" err="1">
                <a:latin typeface="Candara" panose="020E0502030303020204" pitchFamily="34" charset="0"/>
              </a:rPr>
              <a:t>nativeEvent</a:t>
            </a:r>
            <a:r>
              <a:rPr lang="en-US" sz="1000" dirty="0">
                <a:latin typeface="Candara" panose="020E0502030303020204" pitchFamily="34" charset="0"/>
              </a:rPr>
              <a:t> property. To enable touch-event handling, simply call </a:t>
            </a:r>
            <a:r>
              <a:rPr lang="en-US" sz="1000" dirty="0" err="1">
                <a:latin typeface="Candara" panose="020E0502030303020204" pitchFamily="34" charset="0"/>
              </a:rPr>
              <a:t>React.initializeTouchEvents</a:t>
            </a:r>
            <a:r>
              <a:rPr lang="en-US" sz="1000" dirty="0">
                <a:latin typeface="Candara" panose="020E0502030303020204" pitchFamily="34" charset="0"/>
              </a:rPr>
              <a:t>(true).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52586" y="4305564"/>
            <a:ext cx="4800634" cy="4599491"/>
          </a:xfrm>
        </p:spPr>
        <p:txBody>
          <a:bodyPr>
            <a:normAutofit/>
          </a:bodyPr>
          <a:lstStyle/>
          <a:p>
            <a:pPr algn="just"/>
            <a:r>
              <a:rPr lang="en-US" sz="1000" b="1" dirty="0">
                <a:latin typeface="Candara" panose="020E0502030303020204" pitchFamily="34" charset="0"/>
              </a:rPr>
              <a:t>Whenever </a:t>
            </a:r>
            <a:r>
              <a:rPr lang="en-US" sz="1000" b="1" dirty="0" err="1">
                <a:latin typeface="Candara" panose="020E0502030303020204" pitchFamily="34" charset="0"/>
              </a:rPr>
              <a:t>setState</a:t>
            </a:r>
            <a:r>
              <a:rPr lang="en-US" sz="1000" b="1" dirty="0">
                <a:latin typeface="Candara" panose="020E0502030303020204" pitchFamily="34" charset="0"/>
              </a:rPr>
              <a:t> is called, the virtual DOM re-renders, the diff algorithm runs, and the real DOM is updated with the necessary changes</a:t>
            </a:r>
            <a:r>
              <a:rPr lang="en-US" sz="1000" b="1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React </a:t>
            </a:r>
            <a:r>
              <a:rPr lang="en-US" sz="1000" dirty="0">
                <a:latin typeface="Candara" panose="020E0502030303020204" pitchFamily="34" charset="0"/>
              </a:rPr>
              <a:t>components are </a:t>
            </a:r>
            <a:r>
              <a:rPr lang="en-US" sz="1000" dirty="0" err="1" smtClean="0">
                <a:latin typeface="Candara" panose="020E0502030303020204" pitchFamily="34" charset="0"/>
              </a:rPr>
              <a:t>composable</a:t>
            </a:r>
            <a:r>
              <a:rPr lang="en-US" sz="1000" dirty="0" smtClean="0">
                <a:latin typeface="Candara" panose="020E0502030303020204" pitchFamily="34" charset="0"/>
              </a:rPr>
              <a:t>(Nested components). </a:t>
            </a:r>
            <a:r>
              <a:rPr lang="en-US" sz="1000" dirty="0">
                <a:latin typeface="Candara" panose="020E0502030303020204" pitchFamily="34" charset="0"/>
              </a:rPr>
              <a:t>As a result, we can have a hierarchy of React components. Imagine that we have a parent React component that has two child components, and each of them in turn has another two child components. All the components are stateful and they can manage their own </a:t>
            </a:r>
            <a:r>
              <a:rPr lang="en-US" sz="1000" dirty="0" smtClean="0">
                <a:latin typeface="Candara" panose="020E0502030303020204" pitchFamily="34" charset="0"/>
              </a:rPr>
              <a:t>state.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It will be difficult to </a:t>
            </a:r>
            <a:r>
              <a:rPr lang="en-US" sz="1000" dirty="0">
                <a:latin typeface="Candara" panose="020E0502030303020204" pitchFamily="34" charset="0"/>
              </a:rPr>
              <a:t>figure out what the last child component in the hierarchy will render if the top component in the hierarchy updates its </a:t>
            </a:r>
            <a:r>
              <a:rPr lang="en-US" sz="1000" dirty="0" smtClean="0">
                <a:latin typeface="Candara" panose="020E0502030303020204" pitchFamily="34" charset="0"/>
              </a:rPr>
              <a:t>state. So as a best practice top-level React component are stateful</a:t>
            </a:r>
            <a:r>
              <a:rPr lang="en-US" sz="1000" dirty="0">
                <a:latin typeface="Candara" panose="020E0502030303020204" pitchFamily="34" charset="0"/>
              </a:rPr>
              <a:t> which encapsulate all of the interaction logic, manage the user interface state, and pass that state down the hierarchy to stateless components, using props.</a:t>
            </a:r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8" y="5664696"/>
            <a:ext cx="4069784" cy="177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b="1" u="sng" dirty="0">
                <a:latin typeface="Candara" panose="020E0502030303020204" pitchFamily="34" charset="0"/>
              </a:rPr>
              <a:t>Usage of </a:t>
            </a:r>
            <a:r>
              <a:rPr lang="en-US" sz="1000" b="1" u="sng" dirty="0" err="1">
                <a:latin typeface="Candara" panose="020E0502030303020204" pitchFamily="34" charset="0"/>
              </a:rPr>
              <a:t>Function.prototype.bind</a:t>
            </a:r>
            <a:r>
              <a:rPr lang="en-US" sz="1000" b="1" u="sng" dirty="0">
                <a:latin typeface="Candara" panose="020E0502030303020204" pitchFamily="34" charset="0"/>
              </a:rPr>
              <a:t>()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this.x</a:t>
            </a:r>
            <a:r>
              <a:rPr lang="en-US" sz="1000" dirty="0">
                <a:latin typeface="Candara" panose="020E0502030303020204" pitchFamily="34" charset="0"/>
              </a:rPr>
              <a:t> = 9; </a:t>
            </a: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var</a:t>
            </a:r>
            <a:r>
              <a:rPr lang="en-US" sz="1000" dirty="0">
                <a:latin typeface="Candara" panose="020E0502030303020204" pitchFamily="34" charset="0"/>
              </a:rPr>
              <a:t> module = {</a:t>
            </a: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  x: 81,</a:t>
            </a: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  </a:t>
            </a:r>
            <a:r>
              <a:rPr lang="en-US" sz="1000" dirty="0" err="1">
                <a:latin typeface="Candara" panose="020E0502030303020204" pitchFamily="34" charset="0"/>
              </a:rPr>
              <a:t>getX</a:t>
            </a:r>
            <a:r>
              <a:rPr lang="en-US" sz="1000" dirty="0">
                <a:latin typeface="Candara" panose="020E0502030303020204" pitchFamily="34" charset="0"/>
              </a:rPr>
              <a:t>: function() { return </a:t>
            </a:r>
            <a:r>
              <a:rPr lang="en-US" sz="1000" dirty="0" err="1">
                <a:latin typeface="Candara" panose="020E0502030303020204" pitchFamily="34" charset="0"/>
              </a:rPr>
              <a:t>this.x</a:t>
            </a:r>
            <a:r>
              <a:rPr lang="en-US" sz="1000" dirty="0">
                <a:latin typeface="Candara" panose="020E0502030303020204" pitchFamily="34" charset="0"/>
              </a:rPr>
              <a:t>; }</a:t>
            </a: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};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module.getX</a:t>
            </a:r>
            <a:r>
              <a:rPr lang="en-US" sz="1000" dirty="0">
                <a:latin typeface="Candara" panose="020E0502030303020204" pitchFamily="34" charset="0"/>
              </a:rPr>
              <a:t>(); // 81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var</a:t>
            </a:r>
            <a:r>
              <a:rPr lang="en-US" sz="1000" dirty="0">
                <a:latin typeface="Candara" panose="020E0502030303020204" pitchFamily="34" charset="0"/>
              </a:rPr>
              <a:t> </a:t>
            </a:r>
            <a:r>
              <a:rPr lang="en-US" sz="1000" dirty="0" err="1">
                <a:latin typeface="Candara" panose="020E0502030303020204" pitchFamily="34" charset="0"/>
              </a:rPr>
              <a:t>retrieveX</a:t>
            </a:r>
            <a:r>
              <a:rPr lang="en-US" sz="1000" dirty="0">
                <a:latin typeface="Candara" panose="020E0502030303020204" pitchFamily="34" charset="0"/>
              </a:rPr>
              <a:t> = </a:t>
            </a:r>
            <a:r>
              <a:rPr lang="en-US" sz="1000" dirty="0" err="1">
                <a:latin typeface="Candara" panose="020E0502030303020204" pitchFamily="34" charset="0"/>
              </a:rPr>
              <a:t>module.getX</a:t>
            </a:r>
            <a:r>
              <a:rPr lang="en-US" sz="1000" dirty="0">
                <a:latin typeface="Candara" panose="020E0502030303020204" pitchFamily="34" charset="0"/>
              </a:rPr>
              <a:t>;</a:t>
            </a: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retrieveX</a:t>
            </a:r>
            <a:r>
              <a:rPr lang="en-US" sz="1000" dirty="0">
                <a:latin typeface="Candara" panose="020E0502030303020204" pitchFamily="34" charset="0"/>
              </a:rPr>
              <a:t>(); // 9, because in this case, "this" refers to the global object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// Create a new function with 'this' bound to module</a:t>
            </a: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var</a:t>
            </a:r>
            <a:r>
              <a:rPr lang="en-US" sz="1000" dirty="0">
                <a:latin typeface="Candara" panose="020E0502030303020204" pitchFamily="34" charset="0"/>
              </a:rPr>
              <a:t> </a:t>
            </a:r>
            <a:r>
              <a:rPr lang="en-US" sz="1000" dirty="0" err="1">
                <a:latin typeface="Candara" panose="020E0502030303020204" pitchFamily="34" charset="0"/>
              </a:rPr>
              <a:t>boundGetX</a:t>
            </a:r>
            <a:r>
              <a:rPr lang="en-US" sz="1000" dirty="0">
                <a:latin typeface="Candara" panose="020E0502030303020204" pitchFamily="34" charset="0"/>
              </a:rPr>
              <a:t> = </a:t>
            </a:r>
            <a:r>
              <a:rPr lang="en-US" sz="1000" dirty="0" err="1">
                <a:latin typeface="Candara" panose="020E0502030303020204" pitchFamily="34" charset="0"/>
              </a:rPr>
              <a:t>retrieveX.bind</a:t>
            </a:r>
            <a:r>
              <a:rPr lang="en-US" sz="1000" dirty="0">
                <a:latin typeface="Candara" panose="020E0502030303020204" pitchFamily="34" charset="0"/>
              </a:rPr>
              <a:t>(module);</a:t>
            </a: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boundGetX</a:t>
            </a:r>
            <a:r>
              <a:rPr lang="en-US" sz="1000" dirty="0">
                <a:latin typeface="Candara" panose="020E0502030303020204" pitchFamily="34" charset="0"/>
              </a:rPr>
              <a:t>(); // 81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In </a:t>
            </a:r>
            <a:r>
              <a:rPr lang="en-US" sz="1000" dirty="0">
                <a:latin typeface="Candara" panose="020E0502030303020204" pitchFamily="34" charset="0"/>
              </a:rPr>
              <a:t>two way data binding the view is updated when the state changes, and vice versa. For example, when you change a model in AngularJS the view automatically reflects the changes. Also an input field in the view can </a:t>
            </a:r>
            <a:r>
              <a:rPr lang="en-US" sz="1000" dirty="0" smtClean="0">
                <a:latin typeface="Candara" panose="020E0502030303020204" pitchFamily="34" charset="0"/>
              </a:rPr>
              <a:t>alter  </a:t>
            </a:r>
            <a:r>
              <a:rPr lang="en-US" sz="1000" dirty="0">
                <a:latin typeface="Candara" panose="020E0502030303020204" pitchFamily="34" charset="0"/>
              </a:rPr>
              <a:t>model. While this works for many apps, it can lead to cascading updates and changing one model may trigger more updates. As the state can be </a:t>
            </a:r>
            <a:r>
              <a:rPr lang="en-US" sz="1000" dirty="0" smtClean="0">
                <a:latin typeface="Candara" panose="020E0502030303020204" pitchFamily="34" charset="0"/>
              </a:rPr>
              <a:t>mutated(alter) </a:t>
            </a:r>
            <a:r>
              <a:rPr lang="en-US" sz="1000" dirty="0">
                <a:latin typeface="Candara" panose="020E0502030303020204" pitchFamily="34" charset="0"/>
              </a:rPr>
              <a:t>by both controller and view, sometimes the data flow becomes unpredictable</a:t>
            </a:r>
            <a:r>
              <a:rPr lang="en-US" sz="1000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React doesn't encourage bi-directional binding to make sure you are following a clean data flow architecture. The major benefit of this approach is that data flows throughout your app in a single direction and you have better control over </a:t>
            </a:r>
            <a:r>
              <a:rPr lang="en-US" sz="1000" dirty="0" smtClean="0">
                <a:latin typeface="Candara" panose="020E0502030303020204" pitchFamily="34" charset="0"/>
              </a:rPr>
              <a:t>it. 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By keeping the data flow unidirectional you keep a single source of </a:t>
            </a:r>
            <a:r>
              <a:rPr lang="en-US" sz="1000" dirty="0" smtClean="0">
                <a:latin typeface="Candara" panose="020E0502030303020204" pitchFamily="34" charset="0"/>
              </a:rPr>
              <a:t>truth. Views </a:t>
            </a:r>
            <a:r>
              <a:rPr lang="en-US" sz="1000" dirty="0">
                <a:latin typeface="Candara" panose="020E0502030303020204" pitchFamily="34" charset="0"/>
              </a:rPr>
              <a:t>are just the functions of the application state. Change </a:t>
            </a:r>
            <a:r>
              <a:rPr lang="en-US" sz="1000" dirty="0" smtClean="0">
                <a:latin typeface="Candara" panose="020E0502030303020204" pitchFamily="34" charset="0"/>
              </a:rPr>
              <a:t>in the </a:t>
            </a:r>
            <a:r>
              <a:rPr lang="en-US" sz="1000" dirty="0">
                <a:latin typeface="Candara" panose="020E0502030303020204" pitchFamily="34" charset="0"/>
              </a:rPr>
              <a:t>state </a:t>
            </a:r>
            <a:r>
              <a:rPr lang="en-US" sz="1000" dirty="0" smtClean="0">
                <a:latin typeface="Candara" panose="020E0502030303020204" pitchFamily="34" charset="0"/>
              </a:rPr>
              <a:t>will change the view. </a:t>
            </a:r>
            <a:r>
              <a:rPr lang="en-US" sz="1000" dirty="0">
                <a:latin typeface="Candara" panose="020E0502030303020204" pitchFamily="34" charset="0"/>
              </a:rPr>
              <a:t>This is way more predictable and gives </a:t>
            </a:r>
            <a:r>
              <a:rPr lang="en-US" sz="1000" dirty="0" smtClean="0">
                <a:latin typeface="Candara" panose="020E0502030303020204" pitchFamily="34" charset="0"/>
              </a:rPr>
              <a:t>a </a:t>
            </a:r>
            <a:r>
              <a:rPr lang="en-US" sz="1000" dirty="0">
                <a:latin typeface="Candara" panose="020E0502030303020204" pitchFamily="34" charset="0"/>
              </a:rPr>
              <a:t>clear idea about how different components react to state change.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dirty="0">
                <a:latin typeface="Candara" panose="020E0502030303020204" pitchFamily="34" charset="0"/>
              </a:rPr>
              <a:t>For parent-child </a:t>
            </a:r>
            <a:r>
              <a:rPr lang="en-US" sz="1000" dirty="0" smtClean="0">
                <a:latin typeface="Candara" panose="020E0502030303020204" pitchFamily="34" charset="0"/>
              </a:rPr>
              <a:t>communication data need to be passed using </a:t>
            </a:r>
            <a:r>
              <a:rPr lang="en-US" sz="1000" dirty="0">
                <a:latin typeface="Candara" panose="020E0502030303020204" pitchFamily="34" charset="0"/>
              </a:rPr>
              <a:t>props.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b="1" dirty="0" smtClean="0">
                <a:latin typeface="Candara" panose="020E0502030303020204" pitchFamily="34" charset="0"/>
              </a:rPr>
              <a:t>Props : </a:t>
            </a:r>
            <a:r>
              <a:rPr lang="en-US" sz="1000" dirty="0">
                <a:latin typeface="Candara" panose="020E0502030303020204" pitchFamily="34" charset="0"/>
              </a:rPr>
              <a:t>props </a:t>
            </a:r>
            <a:r>
              <a:rPr lang="en-US" sz="1000" dirty="0" smtClean="0">
                <a:latin typeface="Candara" panose="020E0502030303020204" pitchFamily="34" charset="0"/>
              </a:rPr>
              <a:t>are used to </a:t>
            </a:r>
            <a:r>
              <a:rPr lang="en-US" sz="1000" dirty="0">
                <a:latin typeface="Candara" panose="020E0502030303020204" pitchFamily="34" charset="0"/>
              </a:rPr>
              <a:t>pass data &amp; event handlers down to </a:t>
            </a:r>
            <a:r>
              <a:rPr lang="en-US" sz="1000" dirty="0" smtClean="0">
                <a:latin typeface="Candara" panose="020E0502030303020204" pitchFamily="34" charset="0"/>
              </a:rPr>
              <a:t>child </a:t>
            </a:r>
            <a:r>
              <a:rPr lang="en-US" sz="1000" dirty="0">
                <a:latin typeface="Candara" panose="020E0502030303020204" pitchFamily="34" charset="0"/>
              </a:rPr>
              <a:t>components.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Immutable </a:t>
            </a:r>
            <a:r>
              <a:rPr lang="en-US" sz="1000" dirty="0">
                <a:latin typeface="Candara" panose="020E0502030303020204" pitchFamily="34" charset="0"/>
              </a:rPr>
              <a:t>(let's react do fast reference checks)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Used </a:t>
            </a:r>
            <a:r>
              <a:rPr lang="en-US" sz="1000" dirty="0">
                <a:latin typeface="Candara" panose="020E0502030303020204" pitchFamily="34" charset="0"/>
              </a:rPr>
              <a:t>to pass data down from your </a:t>
            </a:r>
            <a:r>
              <a:rPr lang="en-US" sz="1000" dirty="0" smtClean="0">
                <a:latin typeface="Candara" panose="020E0502030303020204" pitchFamily="34" charset="0"/>
              </a:rPr>
              <a:t>view-controller(top </a:t>
            </a:r>
            <a:r>
              <a:rPr lang="en-US" sz="1000" dirty="0">
                <a:latin typeface="Candara" panose="020E0502030303020204" pitchFamily="34" charset="0"/>
              </a:rPr>
              <a:t>level component)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Better </a:t>
            </a:r>
            <a:r>
              <a:rPr lang="en-US" sz="1000" dirty="0">
                <a:latin typeface="Candara" panose="020E0502030303020204" pitchFamily="34" charset="0"/>
              </a:rPr>
              <a:t>performance, use this to pass data to child </a:t>
            </a:r>
            <a:r>
              <a:rPr lang="en-US" sz="1000" dirty="0" smtClean="0">
                <a:latin typeface="Candara" panose="020E0502030303020204" pitchFamily="34" charset="0"/>
              </a:rPr>
              <a:t>components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b="1" dirty="0" smtClean="0">
                <a:latin typeface="Candara" panose="020E0502030303020204" pitchFamily="34" charset="0"/>
              </a:rPr>
              <a:t>State : </a:t>
            </a:r>
            <a:r>
              <a:rPr lang="en-US" sz="1000" dirty="0" smtClean="0">
                <a:latin typeface="Candara" panose="020E0502030303020204" pitchFamily="34" charset="0"/>
              </a:rPr>
              <a:t>state is used to </a:t>
            </a:r>
            <a:r>
              <a:rPr lang="en-US" sz="1000" dirty="0">
                <a:latin typeface="Candara" panose="020E0502030303020204" pitchFamily="34" charset="0"/>
              </a:rPr>
              <a:t>store the data </a:t>
            </a:r>
            <a:r>
              <a:rPr lang="en-US" sz="1000" dirty="0" smtClean="0">
                <a:latin typeface="Candara" panose="020E0502030303020204" pitchFamily="34" charset="0"/>
              </a:rPr>
              <a:t>which the current </a:t>
            </a:r>
            <a:r>
              <a:rPr lang="en-US" sz="1000" dirty="0">
                <a:latin typeface="Candara" panose="020E0502030303020204" pitchFamily="34" charset="0"/>
              </a:rPr>
              <a:t>page needs in </a:t>
            </a:r>
            <a:r>
              <a:rPr lang="en-US" sz="1000" dirty="0" smtClean="0">
                <a:latin typeface="Candara" panose="020E0502030303020204" pitchFamily="34" charset="0"/>
              </a:rPr>
              <a:t>controller-view</a:t>
            </a:r>
            <a:r>
              <a:rPr lang="en-US" sz="1000" dirty="0">
                <a:latin typeface="Candara" panose="020E0502030303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Should </a:t>
            </a:r>
            <a:r>
              <a:rPr lang="en-US" sz="1000" dirty="0">
                <a:latin typeface="Candara" panose="020E0502030303020204" pitchFamily="34" charset="0"/>
              </a:rPr>
              <a:t>be managed in your </a:t>
            </a:r>
            <a:r>
              <a:rPr lang="en-US" sz="1000" dirty="0" smtClean="0">
                <a:latin typeface="Candara" panose="020E0502030303020204" pitchFamily="34" charset="0"/>
              </a:rPr>
              <a:t>view-controller(top </a:t>
            </a:r>
            <a:r>
              <a:rPr lang="en-US" sz="1000" dirty="0">
                <a:latin typeface="Candara" panose="020E0502030303020204" pitchFamily="34" charset="0"/>
              </a:rPr>
              <a:t>level component)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Mutable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Worse performance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ndara" panose="020E0502030303020204" pitchFamily="34" charset="0"/>
              </a:rPr>
              <a:t>Don't </a:t>
            </a:r>
            <a:r>
              <a:rPr lang="en-US" sz="1000" dirty="0">
                <a:latin typeface="Candara" panose="020E0502030303020204" pitchFamily="34" charset="0"/>
              </a:rPr>
              <a:t>access this to from child components, pass it down with props </a:t>
            </a:r>
            <a:r>
              <a:rPr lang="en-US" sz="1000" dirty="0" smtClean="0">
                <a:latin typeface="Candara" panose="020E0502030303020204" pitchFamily="34" charset="0"/>
              </a:rPr>
              <a:t>instead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State should contain data that a component's event handlers may change to trigger a UI update. </a:t>
            </a:r>
            <a:r>
              <a:rPr lang="en-US" sz="1000" dirty="0" smtClean="0">
                <a:latin typeface="Candara" panose="020E0502030303020204" pitchFamily="34" charset="0"/>
              </a:rPr>
              <a:t> As a best practice create </a:t>
            </a:r>
            <a:r>
              <a:rPr lang="en-US" sz="1000" dirty="0">
                <a:latin typeface="Candara" panose="020E0502030303020204" pitchFamily="34" charset="0"/>
              </a:rPr>
              <a:t>several </a:t>
            </a:r>
            <a:r>
              <a:rPr lang="en-US" sz="1000" b="1" dirty="0">
                <a:latin typeface="Candara" panose="020E0502030303020204" pitchFamily="34" charset="0"/>
              </a:rPr>
              <a:t>stateless</a:t>
            </a:r>
            <a:r>
              <a:rPr lang="en-US" sz="1000" dirty="0">
                <a:latin typeface="Candara" panose="020E0502030303020204" pitchFamily="34" charset="0"/>
              </a:rPr>
              <a:t> components that just render data, and have a stateful component above them in the hierarchy that passes its state to its children via props. </a:t>
            </a:r>
            <a:r>
              <a:rPr lang="en-US" sz="1000" dirty="0" smtClean="0">
                <a:latin typeface="Candara" panose="020E0502030303020204" pitchFamily="34" charset="0"/>
              </a:rPr>
              <a:t>The </a:t>
            </a:r>
            <a:r>
              <a:rPr lang="en-US" sz="1000" dirty="0">
                <a:latin typeface="Candara" panose="020E0502030303020204" pitchFamily="34" charset="0"/>
              </a:rPr>
              <a:t>stateful component encapsulates all of the interaction logic, while the stateless components take care of rendering data in a declarative </a:t>
            </a:r>
            <a:r>
              <a:rPr lang="en-US" sz="1000" dirty="0" smtClean="0">
                <a:latin typeface="Candara" panose="020E0502030303020204" pitchFamily="34" charset="0"/>
              </a:rPr>
              <a:t>way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b="1" u="sng" dirty="0">
                <a:latin typeface="Candara" panose="020E0502030303020204" pitchFamily="34" charset="0"/>
              </a:rPr>
              <a:t>p</a:t>
            </a:r>
            <a:r>
              <a:rPr lang="en-US" sz="1000" b="1" u="sng" dirty="0" smtClean="0">
                <a:latin typeface="Candara" panose="020E0502030303020204" pitchFamily="34" charset="0"/>
              </a:rPr>
              <a:t>rop or state?</a:t>
            </a:r>
          </a:p>
          <a:p>
            <a:pPr algn="just"/>
            <a:endParaRPr lang="en-US" sz="1000" b="1" u="sng" dirty="0" smtClean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Candara" panose="020E0502030303020204" pitchFamily="34" charset="0"/>
              </a:rPr>
              <a:t>Is it passed in from a parent via props? If so, it probably isn't state.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Candara" panose="020E0502030303020204" pitchFamily="34" charset="0"/>
              </a:rPr>
              <a:t>Does it change over time? If not, it probably isn't state.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Candara" panose="020E0502030303020204" pitchFamily="34" charset="0"/>
              </a:rPr>
              <a:t>Can you compute it based on any other state or props in your component? If so, it's not state.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The invocation </a:t>
            </a:r>
            <a:r>
              <a:rPr lang="en-US" sz="1000" dirty="0">
                <a:latin typeface="Candara" panose="020E0502030303020204" pitchFamily="34" charset="0"/>
              </a:rPr>
              <a:t>of </a:t>
            </a:r>
            <a:r>
              <a:rPr lang="en-US" sz="1000" dirty="0" err="1" smtClean="0">
                <a:latin typeface="Candara" panose="020E0502030303020204" pitchFamily="34" charset="0"/>
              </a:rPr>
              <a:t>getDefaultProps</a:t>
            </a:r>
            <a:r>
              <a:rPr lang="en-US" sz="1000" dirty="0" smtClean="0">
                <a:latin typeface="Candara" panose="020E0502030303020204" pitchFamily="34" charset="0"/>
              </a:rPr>
              <a:t> actually </a:t>
            </a:r>
            <a:r>
              <a:rPr lang="en-US" sz="1000" dirty="0">
                <a:latin typeface="Candara" panose="020E0502030303020204" pitchFamily="34" charset="0"/>
              </a:rPr>
              <a:t>takes place once before any instance of the </a:t>
            </a:r>
            <a:r>
              <a:rPr lang="en-US" sz="1000" dirty="0" smtClean="0">
                <a:latin typeface="Candara" panose="020E0502030303020204" pitchFamily="34" charset="0"/>
              </a:rPr>
              <a:t>component </a:t>
            </a:r>
            <a:r>
              <a:rPr lang="en-US" sz="1000" dirty="0">
                <a:latin typeface="Candara" panose="020E0502030303020204" pitchFamily="34" charset="0"/>
              </a:rPr>
              <a:t>is </a:t>
            </a:r>
            <a:r>
              <a:rPr lang="en-US" sz="1000" dirty="0" smtClean="0">
                <a:latin typeface="Candara" panose="020E0502030303020204" pitchFamily="34" charset="0"/>
              </a:rPr>
              <a:t>created </a:t>
            </a:r>
            <a:r>
              <a:rPr lang="en-US" sz="1000" dirty="0">
                <a:latin typeface="Candara" panose="020E0502030303020204" pitchFamily="34" charset="0"/>
              </a:rPr>
              <a:t>and the return value </a:t>
            </a:r>
            <a:r>
              <a:rPr lang="en-US" sz="1000" dirty="0" smtClean="0">
                <a:latin typeface="Candara" panose="020E0502030303020204" pitchFamily="34" charset="0"/>
              </a:rPr>
              <a:t>is shared </a:t>
            </a:r>
            <a:r>
              <a:rPr lang="en-US" sz="1000" dirty="0">
                <a:latin typeface="Candara" panose="020E0502030303020204" pitchFamily="34" charset="0"/>
              </a:rPr>
              <a:t>among all instances of the </a:t>
            </a:r>
            <a:r>
              <a:rPr lang="en-US" sz="1000" dirty="0" smtClean="0">
                <a:latin typeface="Candara" panose="020E0502030303020204" pitchFamily="34" charset="0"/>
              </a:rPr>
              <a:t>component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4"/>
            <a:ext cx="4800634" cy="4527483"/>
          </a:xfrm>
        </p:spPr>
        <p:txBody>
          <a:bodyPr>
            <a:normAutofit/>
          </a:bodyPr>
          <a:lstStyle/>
          <a:p>
            <a:pPr algn="just"/>
            <a:r>
              <a:rPr lang="en-US" sz="1000" b="1" dirty="0" err="1" smtClean="0">
                <a:latin typeface="Candara" panose="020E0502030303020204" pitchFamily="34" charset="0"/>
              </a:rPr>
              <a:t>getInitialState</a:t>
            </a:r>
            <a:r>
              <a:rPr lang="en-US" sz="1000" dirty="0" smtClean="0">
                <a:latin typeface="Candara" panose="020E0502030303020204" pitchFamily="34" charset="0"/>
              </a:rPr>
              <a:t> </a:t>
            </a:r>
            <a:r>
              <a:rPr lang="en-US" sz="1000" dirty="0">
                <a:latin typeface="Candara" panose="020E0502030303020204" pitchFamily="34" charset="0"/>
              </a:rPr>
              <a:t>: The object returned by this method sets the initial value of </a:t>
            </a:r>
            <a:r>
              <a:rPr lang="en-US" sz="1000" dirty="0" err="1" smtClean="0">
                <a:latin typeface="Candara" panose="020E0502030303020204" pitchFamily="34" charset="0"/>
              </a:rPr>
              <a:t>this.state</a:t>
            </a:r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b="1" dirty="0" err="1"/>
              <a:t>getDefaultProps</a:t>
            </a:r>
            <a:r>
              <a:rPr lang="en-US" sz="1000" dirty="0">
                <a:latin typeface="Candara" panose="020E0502030303020204" pitchFamily="34" charset="0"/>
              </a:rPr>
              <a:t>: The object returned by this method sets the initial value of </a:t>
            </a:r>
            <a:r>
              <a:rPr lang="en-US" sz="1000" dirty="0" err="1" smtClean="0">
                <a:latin typeface="Candara" panose="020E0502030303020204" pitchFamily="34" charset="0"/>
              </a:rPr>
              <a:t>this.props</a:t>
            </a:r>
            <a:r>
              <a:rPr lang="en-US" sz="1000" dirty="0" smtClean="0">
                <a:latin typeface="Candara" panose="020E0502030303020204" pitchFamily="34" charset="0"/>
              </a:rPr>
              <a:t>. If </a:t>
            </a:r>
            <a:r>
              <a:rPr lang="en-US" sz="1000" dirty="0">
                <a:latin typeface="Candara" panose="020E0502030303020204" pitchFamily="34" charset="0"/>
              </a:rPr>
              <a:t>a complex object is returned, it is shared among all component </a:t>
            </a:r>
            <a:r>
              <a:rPr lang="en-US" sz="1000" dirty="0" smtClean="0">
                <a:latin typeface="Candara" panose="020E0502030303020204" pitchFamily="34" charset="0"/>
              </a:rPr>
              <a:t>instances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b="1" dirty="0" err="1" smtClean="0"/>
              <a:t>componentWillMount</a:t>
            </a:r>
            <a:r>
              <a:rPr lang="en-US" sz="1000" dirty="0" smtClean="0"/>
              <a:t> </a:t>
            </a:r>
            <a:r>
              <a:rPr lang="en-US" sz="1000" dirty="0"/>
              <a:t>: Invoked once immediately before the initial rendering occurs. Calling </a:t>
            </a:r>
            <a:r>
              <a:rPr lang="en-US" sz="1000" dirty="0" err="1"/>
              <a:t>setState</a:t>
            </a:r>
            <a:r>
              <a:rPr lang="en-US" sz="1000" dirty="0"/>
              <a:t> here does not cause a </a:t>
            </a:r>
            <a:r>
              <a:rPr lang="en-US" sz="1000" dirty="0" smtClean="0"/>
              <a:t>re-render.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b="1" dirty="0"/>
              <a:t>render</a:t>
            </a:r>
            <a:r>
              <a:rPr lang="en-US" sz="1000" dirty="0"/>
              <a:t>: Returns the </a:t>
            </a:r>
            <a:r>
              <a:rPr lang="en-US" sz="1000" dirty="0" err="1"/>
              <a:t>jsx</a:t>
            </a:r>
            <a:r>
              <a:rPr lang="en-US" sz="1000" dirty="0"/>
              <a:t> markup for a component. Inspects </a:t>
            </a:r>
            <a:r>
              <a:rPr lang="en-US" sz="1000" dirty="0" err="1"/>
              <a:t>this.state</a:t>
            </a:r>
            <a:r>
              <a:rPr lang="en-US" sz="1000" dirty="0"/>
              <a:t> and </a:t>
            </a:r>
            <a:r>
              <a:rPr lang="en-US" sz="1000" dirty="0" err="1"/>
              <a:t>this.props</a:t>
            </a:r>
            <a:r>
              <a:rPr lang="en-US" sz="1000" dirty="0"/>
              <a:t> create the markup. Should never update </a:t>
            </a:r>
            <a:r>
              <a:rPr lang="en-US" sz="1000" dirty="0" err="1"/>
              <a:t>this.state</a:t>
            </a:r>
            <a:r>
              <a:rPr lang="en-US" sz="1000" dirty="0"/>
              <a:t> or </a:t>
            </a:r>
            <a:r>
              <a:rPr lang="en-US" sz="1000" dirty="0" err="1"/>
              <a:t>this.props</a:t>
            </a:r>
            <a:endParaRPr lang="en-US" sz="1000" dirty="0"/>
          </a:p>
          <a:p>
            <a:pPr algn="just"/>
            <a:endParaRPr lang="en-US" sz="1000" dirty="0" smtClean="0"/>
          </a:p>
          <a:p>
            <a:pPr algn="just"/>
            <a:r>
              <a:rPr lang="en-US" sz="1000" b="1" dirty="0" err="1" smtClean="0"/>
              <a:t>componentDidMount</a:t>
            </a:r>
            <a:r>
              <a:rPr lang="en-US" sz="1000" dirty="0" smtClean="0"/>
              <a:t> </a:t>
            </a:r>
            <a:r>
              <a:rPr lang="en-US" sz="1000" dirty="0"/>
              <a:t>: </a:t>
            </a:r>
            <a:r>
              <a:rPr lang="en-US" sz="1000" dirty="0" smtClean="0"/>
              <a:t> </a:t>
            </a:r>
            <a:r>
              <a:rPr lang="en-US" sz="1000" dirty="0"/>
              <a:t>Invoked once immediately </a:t>
            </a:r>
            <a:r>
              <a:rPr lang="en-US" sz="1000" dirty="0" smtClean="0"/>
              <a:t>after the </a:t>
            </a:r>
            <a:r>
              <a:rPr lang="en-US" sz="1000" dirty="0"/>
              <a:t>initial rendering occurs</a:t>
            </a:r>
            <a:r>
              <a:rPr lang="en-US" sz="1000" dirty="0" smtClean="0"/>
              <a:t>. We have access the access to  get the DOM node using </a:t>
            </a:r>
            <a:r>
              <a:rPr lang="en-US" sz="1000" b="1" dirty="0" err="1" smtClean="0"/>
              <a:t>ReactDOM.findDOMNode</a:t>
            </a:r>
            <a:r>
              <a:rPr lang="en-US" sz="1000" dirty="0" smtClean="0"/>
              <a:t>().</a:t>
            </a:r>
            <a:endParaRPr lang="en-US" sz="1000" dirty="0"/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r>
              <a:rPr lang="en-US" sz="1000" b="1" dirty="0" err="1" smtClean="0"/>
              <a:t>componentWillReceiveProps</a:t>
            </a:r>
            <a:r>
              <a:rPr lang="en-US" sz="1000" dirty="0" smtClean="0"/>
              <a:t> </a:t>
            </a:r>
            <a:r>
              <a:rPr lang="en-US" sz="1000" dirty="0"/>
              <a:t>: </a:t>
            </a:r>
            <a:r>
              <a:rPr lang="en-US" sz="1000" dirty="0" smtClean="0"/>
              <a:t>Invoked </a:t>
            </a:r>
            <a:r>
              <a:rPr lang="en-US" sz="1000" dirty="0"/>
              <a:t>whenever there is a prop </a:t>
            </a:r>
            <a:r>
              <a:rPr lang="en-US" sz="1000" dirty="0" smtClean="0"/>
              <a:t>change </a:t>
            </a:r>
            <a:r>
              <a:rPr lang="en-US" sz="1000" dirty="0"/>
              <a:t>called before render. Not called for the initial </a:t>
            </a:r>
            <a:r>
              <a:rPr lang="en-US" sz="1000" dirty="0" smtClean="0"/>
              <a:t>render. Previous </a:t>
            </a:r>
            <a:r>
              <a:rPr lang="en-US" sz="1000" dirty="0"/>
              <a:t>props can be accessed by </a:t>
            </a:r>
            <a:r>
              <a:rPr lang="en-US" sz="1000" dirty="0" err="1" smtClean="0"/>
              <a:t>this.props</a:t>
            </a:r>
            <a:r>
              <a:rPr lang="en-US" sz="1000" dirty="0" smtClean="0"/>
              <a:t>. calling </a:t>
            </a:r>
            <a:r>
              <a:rPr lang="en-US" sz="1000" dirty="0" err="1"/>
              <a:t>setState</a:t>
            </a:r>
            <a:r>
              <a:rPr lang="en-US" sz="1000" dirty="0"/>
              <a:t> here does not trigger an </a:t>
            </a:r>
            <a:r>
              <a:rPr lang="en-US" sz="1000" dirty="0" smtClean="0"/>
              <a:t> </a:t>
            </a:r>
            <a:r>
              <a:rPr lang="en-US" sz="1000" dirty="0"/>
              <a:t>additional </a:t>
            </a:r>
            <a:r>
              <a:rPr lang="en-US" sz="1000" dirty="0" smtClean="0"/>
              <a:t>re-render.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 err="1" smtClean="0"/>
              <a:t>shouldComponentUpdate</a:t>
            </a:r>
            <a:r>
              <a:rPr lang="en-US" sz="1000" dirty="0" smtClean="0"/>
              <a:t> </a:t>
            </a:r>
            <a:r>
              <a:rPr lang="en-US" sz="1000" dirty="0"/>
              <a:t>:  Determines if the render method should run in the subsequent </a:t>
            </a:r>
            <a:r>
              <a:rPr lang="en-US" sz="1000" dirty="0" smtClean="0"/>
              <a:t>step . </a:t>
            </a:r>
            <a:r>
              <a:rPr lang="en-US" sz="1000" dirty="0"/>
              <a:t>C</a:t>
            </a:r>
            <a:r>
              <a:rPr lang="en-US" sz="1000" dirty="0" smtClean="0"/>
              <a:t>alled before  a render. Not </a:t>
            </a:r>
            <a:r>
              <a:rPr lang="en-US" sz="1000" dirty="0"/>
              <a:t>called for the initial render. If </a:t>
            </a:r>
            <a:r>
              <a:rPr lang="en-US" sz="1000" dirty="0" smtClean="0"/>
              <a:t>the </a:t>
            </a:r>
            <a:r>
              <a:rPr lang="en-US" sz="1000" dirty="0"/>
              <a:t>render method to execute in the next </a:t>
            </a:r>
            <a:r>
              <a:rPr lang="en-US" sz="1000" dirty="0" smtClean="0"/>
              <a:t>step  return </a:t>
            </a:r>
            <a:r>
              <a:rPr lang="en-US" sz="1000" dirty="0"/>
              <a:t>true, else return </a:t>
            </a:r>
            <a:r>
              <a:rPr lang="en-US" sz="1000" dirty="0" smtClean="0"/>
              <a:t>false.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 err="1" smtClean="0"/>
              <a:t>componentWillUpdate</a:t>
            </a:r>
            <a:r>
              <a:rPr lang="en-US" sz="1000" dirty="0" smtClean="0"/>
              <a:t> : Called immediately before a render. </a:t>
            </a:r>
            <a:r>
              <a:rPr lang="en-US" sz="1000" dirty="0" err="1"/>
              <a:t>this.setState</a:t>
            </a:r>
            <a:r>
              <a:rPr lang="en-US" sz="1000" dirty="0"/>
              <a:t>() </a:t>
            </a:r>
            <a:r>
              <a:rPr lang="en-US" sz="1000" dirty="0" smtClean="0"/>
              <a:t>cannot be used in this method.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 err="1" smtClean="0"/>
              <a:t>componentDidUpdate</a:t>
            </a:r>
            <a:r>
              <a:rPr lang="en-US" sz="1000" dirty="0"/>
              <a:t> : </a:t>
            </a:r>
            <a:r>
              <a:rPr lang="en-US" sz="1000" dirty="0" smtClean="0"/>
              <a:t>Called immediately after a render. 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 err="1" smtClean="0"/>
              <a:t>componentWillUnmount</a:t>
            </a:r>
            <a:r>
              <a:rPr lang="en-US" sz="1000" dirty="0" smtClean="0"/>
              <a:t> : Called immediately before a component is unmounted.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React Components </a:t>
            </a:r>
            <a:r>
              <a:rPr lang="en-US" sz="1000" dirty="0">
                <a:latin typeface="Candara" panose="020E0502030303020204" pitchFamily="34" charset="0"/>
              </a:rPr>
              <a:t>are the building blocks of React</a:t>
            </a:r>
            <a:r>
              <a:rPr lang="en-US" sz="1000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ReactComponents</a:t>
            </a:r>
            <a:r>
              <a:rPr lang="en-US" sz="1000" dirty="0">
                <a:latin typeface="Candara" panose="020E0502030303020204" pitchFamily="34" charset="0"/>
              </a:rPr>
              <a:t> are great, </a:t>
            </a:r>
            <a:r>
              <a:rPr lang="en-US" sz="1000" dirty="0" smtClean="0">
                <a:latin typeface="Candara" panose="020E0502030303020204" pitchFamily="34" charset="0"/>
              </a:rPr>
              <a:t>they </a:t>
            </a:r>
            <a:r>
              <a:rPr lang="en-US" sz="1000" dirty="0">
                <a:latin typeface="Candara" panose="020E0502030303020204" pitchFamily="34" charset="0"/>
              </a:rPr>
              <a:t>are easy to manage. But they </a:t>
            </a:r>
            <a:r>
              <a:rPr lang="en-US" sz="1000" dirty="0" smtClean="0">
                <a:latin typeface="Candara" panose="020E0502030303020204" pitchFamily="34" charset="0"/>
              </a:rPr>
              <a:t>don't have </a:t>
            </a:r>
            <a:r>
              <a:rPr lang="en-US" sz="1000" dirty="0">
                <a:latin typeface="Candara" panose="020E0502030303020204" pitchFamily="34" charset="0"/>
              </a:rPr>
              <a:t>access to the virtual DOM </a:t>
            </a:r>
            <a:r>
              <a:rPr lang="en-US" sz="1000" dirty="0" smtClean="0">
                <a:latin typeface="Candara" panose="020E0502030303020204" pitchFamily="34" charset="0"/>
              </a:rPr>
              <a:t>where we need to do many things.</a:t>
            </a:r>
            <a:endParaRPr lang="en-US" sz="1000" dirty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Whenever a </a:t>
            </a:r>
            <a:r>
              <a:rPr lang="en-US" sz="1000" dirty="0" err="1">
                <a:latin typeface="Candara" panose="020E0502030303020204" pitchFamily="34" charset="0"/>
              </a:rPr>
              <a:t>ReactComponent</a:t>
            </a:r>
            <a:r>
              <a:rPr lang="en-US" sz="1000" dirty="0">
                <a:latin typeface="Candara" panose="020E0502030303020204" pitchFamily="34" charset="0"/>
              </a:rPr>
              <a:t> is changing the state, </a:t>
            </a:r>
            <a:r>
              <a:rPr lang="en-US" sz="1000" dirty="0" smtClean="0">
                <a:latin typeface="Candara" panose="020E0502030303020204" pitchFamily="34" charset="0"/>
              </a:rPr>
              <a:t>we need to </a:t>
            </a:r>
            <a:r>
              <a:rPr lang="en-US" sz="1000" dirty="0">
                <a:latin typeface="Candara" panose="020E0502030303020204" pitchFamily="34" charset="0"/>
              </a:rPr>
              <a:t>make </a:t>
            </a:r>
            <a:r>
              <a:rPr lang="en-US" sz="1000" dirty="0" smtClean="0">
                <a:latin typeface="Candara" panose="020E0502030303020204" pitchFamily="34" charset="0"/>
              </a:rPr>
              <a:t>those  </a:t>
            </a:r>
            <a:r>
              <a:rPr lang="en-US" sz="1000" dirty="0">
                <a:latin typeface="Candara" panose="020E0502030303020204" pitchFamily="34" charset="0"/>
              </a:rPr>
              <a:t>little changes to the “real” </a:t>
            </a:r>
            <a:r>
              <a:rPr lang="en-US" sz="1000" dirty="0" smtClean="0">
                <a:latin typeface="Candara" panose="020E0502030303020204" pitchFamily="34" charset="0"/>
              </a:rPr>
              <a:t>DOM. </a:t>
            </a:r>
            <a:r>
              <a:rPr lang="en-US" sz="1000" dirty="0">
                <a:latin typeface="Candara" panose="020E0502030303020204" pitchFamily="34" charset="0"/>
              </a:rPr>
              <a:t>So this is how React deals with it. The </a:t>
            </a:r>
            <a:r>
              <a:rPr lang="en-US" sz="1000" dirty="0" err="1">
                <a:latin typeface="Candara" panose="020E0502030303020204" pitchFamily="34" charset="0"/>
              </a:rPr>
              <a:t>ReactComponent</a:t>
            </a:r>
            <a:r>
              <a:rPr lang="en-US" sz="1000" dirty="0">
                <a:latin typeface="Candara" panose="020E0502030303020204" pitchFamily="34" charset="0"/>
              </a:rPr>
              <a:t> is converted to the </a:t>
            </a:r>
            <a:r>
              <a:rPr lang="en-US" sz="1000" dirty="0" err="1">
                <a:latin typeface="Candara" panose="020E0502030303020204" pitchFamily="34" charset="0"/>
              </a:rPr>
              <a:t>ReactElement</a:t>
            </a:r>
            <a:r>
              <a:rPr lang="en-US" sz="1000" dirty="0">
                <a:latin typeface="Candara" panose="020E0502030303020204" pitchFamily="34" charset="0"/>
              </a:rPr>
              <a:t>. Now the </a:t>
            </a:r>
            <a:r>
              <a:rPr lang="en-US" sz="1000" dirty="0" err="1">
                <a:latin typeface="Candara" panose="020E0502030303020204" pitchFamily="34" charset="0"/>
              </a:rPr>
              <a:t>ReactElement</a:t>
            </a:r>
            <a:r>
              <a:rPr lang="en-US" sz="1000" dirty="0">
                <a:latin typeface="Candara" panose="020E0502030303020204" pitchFamily="34" charset="0"/>
              </a:rPr>
              <a:t> can be inserted to the virtual DOM, compared and updated fast and </a:t>
            </a:r>
            <a:r>
              <a:rPr lang="en-US" sz="1000" dirty="0" smtClean="0">
                <a:latin typeface="Candara" panose="020E0502030303020204" pitchFamily="34" charset="0"/>
              </a:rPr>
              <a:t>easily using  </a:t>
            </a:r>
            <a:r>
              <a:rPr lang="en-US" sz="1000" dirty="0">
                <a:latin typeface="Candara" panose="020E0502030303020204" pitchFamily="34" charset="0"/>
              </a:rPr>
              <a:t>diff algorithm. </a:t>
            </a:r>
            <a:r>
              <a:rPr lang="en-US" sz="1000" dirty="0" smtClean="0">
                <a:latin typeface="Candara" panose="020E0502030303020204" pitchFamily="34" charset="0"/>
              </a:rPr>
              <a:t>It is  </a:t>
            </a:r>
            <a:r>
              <a:rPr lang="en-US" sz="1000" dirty="0">
                <a:latin typeface="Candara" panose="020E0502030303020204" pitchFamily="34" charset="0"/>
              </a:rPr>
              <a:t>faster than it would be in the “regular” DOM.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When React knows the diff - it’s converted to the low-level (HTML DOM) code, which is executed in the </a:t>
            </a:r>
            <a:r>
              <a:rPr lang="en-US" sz="1000" dirty="0" smtClean="0">
                <a:latin typeface="Candara" panose="020E0502030303020204" pitchFamily="34" charset="0"/>
              </a:rPr>
              <a:t>DOM then the code </a:t>
            </a:r>
            <a:r>
              <a:rPr lang="en-US" sz="1000" dirty="0">
                <a:latin typeface="Candara" panose="020E0502030303020204" pitchFamily="34" charset="0"/>
              </a:rPr>
              <a:t>is </a:t>
            </a:r>
            <a:r>
              <a:rPr lang="en-US" sz="1000" dirty="0" smtClean="0">
                <a:latin typeface="Candara" panose="020E0502030303020204" pitchFamily="34" charset="0"/>
              </a:rPr>
              <a:t>optimized </a:t>
            </a:r>
            <a:r>
              <a:rPr lang="en-US" sz="1000" dirty="0">
                <a:latin typeface="Candara" panose="020E0502030303020204" pitchFamily="34" charset="0"/>
              </a:rPr>
              <a:t>per browser.</a:t>
            </a:r>
          </a:p>
          <a:p>
            <a:endParaRPr lang="en-US" sz="1000" dirty="0" smtClean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000" b="1" dirty="0" smtClean="0">
                <a:latin typeface="Candara" panose="020E0502030303020204" pitchFamily="34" charset="0"/>
              </a:rPr>
              <a:t>Note : </a:t>
            </a:r>
            <a:r>
              <a:rPr lang="en-US" sz="1000" b="1" i="1" dirty="0" err="1" smtClean="0">
                <a:latin typeface="Candara" panose="020E0502030303020204" pitchFamily="34" charset="0"/>
              </a:rPr>
              <a:t>this.props.children</a:t>
            </a:r>
            <a:r>
              <a:rPr lang="en-US" sz="1000" b="1" i="1" dirty="0" smtClean="0">
                <a:latin typeface="Candara" panose="020E0502030303020204" pitchFamily="34" charset="0"/>
              </a:rPr>
              <a:t> </a:t>
            </a:r>
            <a:r>
              <a:rPr lang="en-US" sz="1000" dirty="0">
                <a:latin typeface="Candara" panose="020E0502030303020204" pitchFamily="34" charset="0"/>
              </a:rPr>
              <a:t>is an opaque data </a:t>
            </a:r>
            <a:r>
              <a:rPr lang="en-US" sz="1000" dirty="0" smtClean="0">
                <a:latin typeface="Candara" panose="020E0502030303020204" pitchFamily="34" charset="0"/>
              </a:rPr>
              <a:t>structure, use </a:t>
            </a:r>
            <a:r>
              <a:rPr lang="en-US" sz="1000" dirty="0">
                <a:latin typeface="Candara" panose="020E0502030303020204" pitchFamily="34" charset="0"/>
              </a:rPr>
              <a:t>the </a:t>
            </a:r>
            <a:r>
              <a:rPr lang="en-US" sz="1000" dirty="0" err="1">
                <a:latin typeface="Candara" panose="020E0502030303020204" pitchFamily="34" charset="0"/>
              </a:rPr>
              <a:t>React.Children</a:t>
            </a:r>
            <a:r>
              <a:rPr lang="en-US" sz="1000" dirty="0">
                <a:latin typeface="Candara" panose="020E0502030303020204" pitchFamily="34" charset="0"/>
              </a:rPr>
              <a:t> utilities to manipulate </a:t>
            </a:r>
            <a:r>
              <a:rPr lang="en-US" sz="1000" dirty="0" smtClean="0">
                <a:latin typeface="Candara" panose="020E0502030303020204" pitchFamily="34" charset="0"/>
              </a:rPr>
              <a:t>them.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85392" y="4512568"/>
            <a:ext cx="4680520" cy="20882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// 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Props supplied as attributes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&lt;Sample math={</a:t>
            </a:r>
            <a:r>
              <a:rPr lang="en-US" sz="1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Math.pow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(2,3)} name="Veena Deshpande" /&gt;</a:t>
            </a:r>
          </a:p>
          <a:p>
            <a:endParaRPr lang="en-US" sz="1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// 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Access Props via the props property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this.props.math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, this.props.name</a:t>
            </a:r>
          </a:p>
          <a:p>
            <a:endParaRPr lang="en-US" sz="1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//</a:t>
            </a:r>
            <a:r>
              <a:rPr lang="en-US" sz="1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has text "Karthik" has its children which can be  accessed via //</a:t>
            </a:r>
            <a:r>
              <a:rPr lang="en-US" sz="1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this.props.children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in the component</a:t>
            </a:r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&lt;</a:t>
            </a:r>
            <a:r>
              <a:rPr lang="en-US" sz="1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&gt;Karthik&lt;/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&gt;</a:t>
            </a: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000" dirty="0" smtClean="0">
                <a:latin typeface="Candara" panose="020E0502030303020204" pitchFamily="34" charset="0"/>
              </a:rPr>
              <a:t>Prop validations helps us to : </a:t>
            </a:r>
          </a:p>
          <a:p>
            <a:pPr algn="just"/>
            <a:endParaRPr lang="en-US" sz="1000" dirty="0" smtClean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Immediately see what data a component can </a:t>
            </a:r>
            <a:r>
              <a:rPr lang="en-US" sz="1000" b="1" dirty="0" smtClean="0">
                <a:latin typeface="Candara" panose="020E0502030303020204" pitchFamily="34" charset="0"/>
              </a:rPr>
              <a:t>process</a:t>
            </a:r>
          </a:p>
          <a:p>
            <a:pPr lvl="1" algn="just"/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can serve as a sort of mini-reference to your back-end’s </a:t>
            </a:r>
            <a:r>
              <a:rPr lang="en-US" sz="1000" dirty="0" smtClean="0">
                <a:latin typeface="Candara" panose="020E0502030303020204" pitchFamily="34" charset="0"/>
              </a:rPr>
              <a:t>API by just looking at the code of </a:t>
            </a:r>
            <a:r>
              <a:rPr lang="en-US" sz="1000" dirty="0">
                <a:latin typeface="Candara" panose="020E0502030303020204" pitchFamily="34" charset="0"/>
              </a:rPr>
              <a:t>the component. This eliminates needing to switch between looking at the API documentation and your component code</a:t>
            </a:r>
            <a:r>
              <a:rPr lang="en-US" sz="1000" dirty="0" smtClean="0">
                <a:latin typeface="Candara" panose="020E0502030303020204" pitchFamily="34" charset="0"/>
              </a:rPr>
              <a:t>.</a:t>
            </a:r>
          </a:p>
          <a:p>
            <a:pPr lvl="1" algn="just"/>
            <a:endParaRPr lang="en-US" sz="1000" dirty="0" smtClean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Get console warnings if a component receives an incorrect or missing data </a:t>
            </a:r>
            <a:r>
              <a:rPr lang="en-US" sz="1000" b="1" dirty="0" smtClean="0">
                <a:latin typeface="Candara" panose="020E0502030303020204" pitchFamily="34" charset="0"/>
              </a:rPr>
              <a:t>type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If a prop is missing, or has an incorrect data type, you’ll see a warning in the JavaScript console. React will only check the </a:t>
            </a:r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in development </a:t>
            </a:r>
            <a:r>
              <a:rPr lang="en-US" sz="1000" dirty="0" smtClean="0">
                <a:latin typeface="Candara" panose="020E0502030303020204" pitchFamily="34" charset="0"/>
              </a:rPr>
              <a:t>mode.</a:t>
            </a:r>
          </a:p>
          <a:p>
            <a:pPr lvl="1" algn="just"/>
            <a:endParaRPr lang="en-US" sz="1000" dirty="0" smtClean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 smtClean="0">
                <a:latin typeface="Candara" panose="020E0502030303020204" pitchFamily="34" charset="0"/>
              </a:rPr>
              <a:t>Check whether API Data is Changed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It is often the case as a project grows, that the structure of a back-end API response could change, and therefore break an element in the UI if that piece of data is missing, or if a new property is added. Having </a:t>
            </a:r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can eliminate a whole swath of these kinds of errors. </a:t>
            </a:r>
            <a:r>
              <a:rPr lang="en-US" sz="1000" dirty="0" smtClean="0">
                <a:latin typeface="Candara" panose="020E0502030303020204" pitchFamily="34" charset="0"/>
              </a:rPr>
              <a:t>If a new property is added which is not defined in </a:t>
            </a:r>
            <a:r>
              <a:rPr lang="en-US" sz="1000" dirty="0" err="1" smtClean="0">
                <a:latin typeface="Candara" panose="020E0502030303020204" pitchFamily="34" charset="0"/>
              </a:rPr>
              <a:t>proptype</a:t>
            </a:r>
            <a:r>
              <a:rPr lang="en-US" sz="1000" dirty="0" smtClean="0">
                <a:latin typeface="Candara" panose="020E0502030303020204" pitchFamily="34" charset="0"/>
              </a:rPr>
              <a:t>, </a:t>
            </a:r>
            <a:r>
              <a:rPr lang="en-US" sz="1000" dirty="0">
                <a:latin typeface="Candara" panose="020E0502030303020204" pitchFamily="34" charset="0"/>
              </a:rPr>
              <a:t>the console would warn </a:t>
            </a:r>
            <a:r>
              <a:rPr lang="en-US" sz="1000" dirty="0" smtClean="0">
                <a:latin typeface="Candara" panose="020E0502030303020204" pitchFamily="34" charset="0"/>
              </a:rPr>
              <a:t>to </a:t>
            </a:r>
            <a:r>
              <a:rPr lang="en-US" sz="1000" dirty="0">
                <a:latin typeface="Candara" panose="020E0502030303020204" pitchFamily="34" charset="0"/>
              </a:rPr>
              <a:t>re-examine the data we’re getting from </a:t>
            </a:r>
            <a:r>
              <a:rPr lang="en-US" sz="1000" dirty="0" err="1">
                <a:latin typeface="Candara" panose="020E0502030303020204" pitchFamily="34" charset="0"/>
              </a:rPr>
              <a:t>this.props</a:t>
            </a:r>
            <a:r>
              <a:rPr lang="en-US" sz="1000" dirty="0">
                <a:latin typeface="Candara" panose="020E0502030303020204" pitchFamily="34" charset="0"/>
              </a:rPr>
              <a:t>, and update our prop checks </a:t>
            </a:r>
            <a:r>
              <a:rPr lang="en-US" sz="1000" dirty="0" smtClean="0">
                <a:latin typeface="Candara" panose="020E0502030303020204" pitchFamily="34" charset="0"/>
              </a:rPr>
              <a:t>accordingly.</a:t>
            </a:r>
          </a:p>
          <a:p>
            <a:pPr lvl="1" algn="just"/>
            <a:endParaRPr lang="en-US" sz="1000" dirty="0" smtClean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 smtClean="0">
                <a:latin typeface="Candara" panose="020E0502030303020204" pitchFamily="34" charset="0"/>
              </a:rPr>
              <a:t>Ensure strong type checking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E</a:t>
            </a:r>
            <a:r>
              <a:rPr lang="en-US" sz="1000" dirty="0" smtClean="0">
                <a:latin typeface="Candara" panose="020E0502030303020204" pitchFamily="34" charset="0"/>
              </a:rPr>
              <a:t>nforcing </a:t>
            </a:r>
            <a:r>
              <a:rPr lang="en-US" sz="1000" dirty="0">
                <a:latin typeface="Candara" panose="020E0502030303020204" pitchFamily="34" charset="0"/>
              </a:rPr>
              <a:t>types in JS is tricky </a:t>
            </a:r>
            <a:r>
              <a:rPr lang="en-US" sz="1000" dirty="0" smtClean="0">
                <a:latin typeface="Candara" panose="020E0502030303020204" pitchFamily="34" charset="0"/>
              </a:rPr>
              <a:t>business, but with </a:t>
            </a:r>
            <a:r>
              <a:rPr lang="en-US" sz="1000" dirty="0">
                <a:latin typeface="Candara" panose="020E0502030303020204" pitchFamily="34" charset="0"/>
              </a:rPr>
              <a:t>the proper use </a:t>
            </a:r>
            <a:r>
              <a:rPr lang="en-US" sz="1000" dirty="0" smtClean="0">
                <a:latin typeface="Candara" panose="020E0502030303020204" pitchFamily="34" charset="0"/>
              </a:rPr>
              <a:t>of </a:t>
            </a:r>
            <a:r>
              <a:rPr lang="en-US" sz="1000" dirty="0" err="1" smtClean="0">
                <a:latin typeface="Candara" panose="020E0502030303020204" pitchFamily="34" charset="0"/>
              </a:rPr>
              <a:t>propTypes</a:t>
            </a:r>
            <a:r>
              <a:rPr lang="en-US" sz="1000" dirty="0" smtClean="0">
                <a:latin typeface="Candara" panose="020E0502030303020204" pitchFamily="34" charset="0"/>
              </a:rPr>
              <a:t> </a:t>
            </a:r>
            <a:r>
              <a:rPr lang="en-US" sz="1000" dirty="0">
                <a:latin typeface="Candara" panose="020E0502030303020204" pitchFamily="34" charset="0"/>
              </a:rPr>
              <a:t>can really minimize this. prop checks can drastically improve </a:t>
            </a:r>
            <a:r>
              <a:rPr lang="en-US" sz="1000" dirty="0" smtClean="0">
                <a:latin typeface="Candara" panose="020E0502030303020204" pitchFamily="34" charset="0"/>
              </a:rPr>
              <a:t>long-term </a:t>
            </a:r>
            <a:r>
              <a:rPr lang="en-US" sz="1000" dirty="0">
                <a:latin typeface="Candara" panose="020E0502030303020204" pitchFamily="34" charset="0"/>
              </a:rPr>
              <a:t>productivity and coerce </a:t>
            </a:r>
            <a:r>
              <a:rPr lang="en-US" sz="1000" dirty="0" smtClean="0">
                <a:latin typeface="Candara" panose="020E0502030303020204" pitchFamily="34" charset="0"/>
              </a:rPr>
              <a:t>the code </a:t>
            </a:r>
            <a:r>
              <a:rPr lang="en-US" sz="1000" dirty="0">
                <a:latin typeface="Candara" panose="020E0502030303020204" pitchFamily="34" charset="0"/>
              </a:rPr>
              <a:t>to seem more strongly typed.</a:t>
            </a:r>
            <a:endParaRPr lang="en-US" sz="1000" dirty="0" smtClean="0">
              <a:latin typeface="Candara" panose="020E0502030303020204" pitchFamily="34" charset="0"/>
            </a:endParaRP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 smtClean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152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7488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5034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1707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4400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81650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90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11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736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8438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348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0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2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09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React.js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React Fundamentals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43608" y="3695158"/>
            <a:ext cx="6408712" cy="261416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MyComponent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statics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	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customMethod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function() {</a:t>
            </a: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	 }</a:t>
            </a: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},</a:t>
            </a: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MyComponent.customMethod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Static Methods in React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statics object allows </a:t>
            </a:r>
            <a:r>
              <a:rPr lang="en-US" sz="2000" dirty="0" smtClean="0"/>
              <a:t>to </a:t>
            </a:r>
            <a:r>
              <a:rPr lang="en-US" sz="2000" dirty="0"/>
              <a:t>define static methods that can be called on the component class.</a:t>
            </a:r>
          </a:p>
          <a:p>
            <a:r>
              <a:rPr lang="en-US" sz="2000" dirty="0"/>
              <a:t>Methods defined within statics block are static, it will be executed before any component instances are created.</a:t>
            </a:r>
          </a:p>
          <a:p>
            <a:r>
              <a:rPr lang="en-US" sz="2000" dirty="0"/>
              <a:t>Methods defined within statics block do not have access to the props or state of </a:t>
            </a:r>
            <a:r>
              <a:rPr lang="en-US" sz="2000" dirty="0" smtClean="0"/>
              <a:t>components.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Static-Methods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Nested Components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Components can be nested </a:t>
            </a:r>
            <a:r>
              <a:rPr lang="en-US" sz="2000" dirty="0" smtClean="0"/>
              <a:t>inside other components.</a:t>
            </a:r>
          </a:p>
          <a:p>
            <a:r>
              <a:rPr lang="en-US" sz="2000" dirty="0" smtClean="0"/>
              <a:t>Components are self-contained</a:t>
            </a:r>
            <a:r>
              <a:rPr lang="en-US" sz="2000" dirty="0"/>
              <a:t>, and thus enable to nest multiple components with one </a:t>
            </a:r>
            <a:r>
              <a:rPr lang="en-US" sz="2000" dirty="0" smtClean="0"/>
              <a:t>another.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React </a:t>
            </a:r>
            <a:r>
              <a:rPr lang="en-US" sz="2000" dirty="0"/>
              <a:t>Component which has a child component is called as Top level component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827584" y="2708920"/>
            <a:ext cx="7776864" cy="273630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 {/*Top level Component*/}</a:t>
            </a:r>
            <a:endParaRPr lang="en-US" sz="15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(&lt;div&gt;&lt;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InnerComponent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/&gt;&lt;/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lang="en-US" sz="15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5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5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(&lt;div&gt;Inner Component&lt;/div&gt;)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5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ReactDOM.render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/&gt;,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('app'));</a:t>
            </a:r>
          </a:p>
        </p:txBody>
      </p:sp>
    </p:spTree>
    <p:extLst>
      <p:ext uri="{BB962C8B-B14F-4D97-AF65-F5344CB8AC3E}">
        <p14:creationId xmlns:p14="http://schemas.microsoft.com/office/powerpoint/2010/main" val="38835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Nested-Components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8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8118" y="3501008"/>
            <a:ext cx="7776864" cy="14401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divStyle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{height: 10}; // rendered as "height:10px"</a:t>
            </a:r>
          </a:p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ReactDOM.render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(&lt;div style={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divStyle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}&gt;Hello World!&lt;/div&gt;,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mountNode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React, inline styles are not specified as a </a:t>
            </a:r>
            <a:r>
              <a:rPr lang="en-US" sz="2000" dirty="0" smtClean="0"/>
              <a:t>string; instead </a:t>
            </a:r>
            <a:r>
              <a:rPr lang="en-US" sz="2000" dirty="0"/>
              <a:t>they are specified with an object whose key is the </a:t>
            </a:r>
            <a:r>
              <a:rPr lang="en-US" sz="2000" dirty="0" err="1"/>
              <a:t>camelCased</a:t>
            </a:r>
            <a:r>
              <a:rPr lang="en-US" sz="2000" dirty="0"/>
              <a:t> version of the style name, and whose value is the style's value.</a:t>
            </a:r>
          </a:p>
          <a:p>
            <a:r>
              <a:rPr lang="en-US" sz="2000" dirty="0"/>
              <a:t>When specifying a pixel value for inline style prop, React automatically appends the string "</a:t>
            </a:r>
            <a:r>
              <a:rPr lang="en-US" sz="2000" dirty="0" err="1"/>
              <a:t>px</a:t>
            </a:r>
            <a:r>
              <a:rPr lang="en-US" sz="2000" dirty="0"/>
              <a:t>" after the number 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6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Inline-Styles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2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Adding key for Dynamic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Identity and state of each child must be maintained across render passes.</a:t>
            </a:r>
          </a:p>
          <a:p>
            <a:r>
              <a:rPr lang="en-US" sz="2000" dirty="0"/>
              <a:t>Each child in an array or iterator must be uniquely identified by assigning unique key with the help of  "key" prop.</a:t>
            </a:r>
          </a:p>
          <a:p>
            <a:r>
              <a:rPr lang="en-US" sz="2000" dirty="0"/>
              <a:t>The key should always be supplied directly to the components in the array, not to the container HTML child of each component in the array.</a:t>
            </a:r>
          </a:p>
          <a:p>
            <a:r>
              <a:rPr lang="en-US" sz="2000" dirty="0" smtClean="0"/>
              <a:t>The key is </a:t>
            </a:r>
            <a:r>
              <a:rPr lang="en-US" sz="2000" dirty="0"/>
              <a:t>not really about performance, it's more about identity (which in turn leads to better performance). </a:t>
            </a:r>
          </a:p>
        </p:txBody>
      </p:sp>
    </p:spTree>
    <p:extLst>
      <p:ext uri="{BB962C8B-B14F-4D97-AF65-F5344CB8AC3E}">
        <p14:creationId xmlns:p14="http://schemas.microsoft.com/office/powerpoint/2010/main" val="3852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Adding-Key-For-Dynamic-Children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2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JSX Spread Attributes</a:t>
            </a:r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... operator is called as spread </a:t>
            </a:r>
            <a:r>
              <a:rPr lang="en-US" sz="2000" dirty="0" smtClean="0"/>
              <a:t>operator.</a:t>
            </a:r>
            <a:endParaRPr lang="en-US" sz="2000" dirty="0"/>
          </a:p>
          <a:p>
            <a:r>
              <a:rPr lang="en-US" sz="2000" dirty="0"/>
              <a:t>Using JSX Spread Attributes, we can construct the props before creating the components and pass them later to the components.</a:t>
            </a:r>
          </a:p>
          <a:p>
            <a:endParaRPr lang="en-US" sz="2000" dirty="0"/>
          </a:p>
          <a:p>
            <a:endParaRPr lang="en-US" sz="2000" dirty="0"/>
          </a:p>
          <a:p>
            <a:pPr marL="1415961" lvl="4" indent="0">
              <a:buNone/>
            </a:pPr>
            <a:endParaRPr lang="en-US" sz="1600" dirty="0" smtClean="0"/>
          </a:p>
          <a:p>
            <a:pPr marL="1415961" lvl="4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properties of the object that passed in are copied onto the component's props.</a:t>
            </a:r>
          </a:p>
          <a:p>
            <a:r>
              <a:rPr lang="en-US" sz="2000" dirty="0"/>
              <a:t>We can transfer it multiple times, combine it with other attributes and override the value.</a:t>
            </a:r>
          </a:p>
          <a:p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2636912"/>
            <a:ext cx="5775988" cy="12241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 {};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props.foo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props.bar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y;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= &lt;Component {...props} /&gt;;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39652" y="5229200"/>
            <a:ext cx="5992012" cy="108012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 { foo: 'default' };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= &lt;Component {...props} foo={'override'} /&gt;;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console.log(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component.props.foo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'override'</a:t>
            </a:r>
          </a:p>
        </p:txBody>
      </p:sp>
    </p:spTree>
    <p:extLst>
      <p:ext uri="{BB962C8B-B14F-4D97-AF65-F5344CB8AC3E}">
        <p14:creationId xmlns:p14="http://schemas.microsoft.com/office/powerpoint/2010/main" val="19416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Transfer-Props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4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 the end of this module on React fundamentals you will be able to:</a:t>
            </a:r>
          </a:p>
          <a:p>
            <a:pPr lvl="1"/>
            <a:r>
              <a:rPr lang="en-US" sz="1600" dirty="0" smtClean="0"/>
              <a:t>Explain and </a:t>
            </a:r>
            <a:r>
              <a:rPr lang="en-US" sz="1600" dirty="0"/>
              <a:t>demonstrate</a:t>
            </a:r>
          </a:p>
          <a:p>
            <a:pPr lvl="2"/>
            <a:r>
              <a:rPr lang="en-US" sz="1400" dirty="0"/>
              <a:t>How to create React component</a:t>
            </a:r>
          </a:p>
          <a:p>
            <a:pPr lvl="2"/>
            <a:r>
              <a:rPr lang="en-US" sz="1400" dirty="0"/>
              <a:t>How to use props</a:t>
            </a:r>
          </a:p>
          <a:p>
            <a:pPr lvl="2"/>
            <a:r>
              <a:rPr lang="en-US" sz="1400" dirty="0"/>
              <a:t>How to perform prop validation</a:t>
            </a:r>
          </a:p>
          <a:p>
            <a:pPr lvl="2"/>
            <a:r>
              <a:rPr lang="en-US" sz="1400" dirty="0"/>
              <a:t>How to perform Static methods</a:t>
            </a:r>
          </a:p>
          <a:p>
            <a:pPr lvl="2"/>
            <a:r>
              <a:rPr lang="en-US" sz="1400" dirty="0"/>
              <a:t>How to use Nested-components</a:t>
            </a:r>
          </a:p>
          <a:p>
            <a:pPr lvl="2"/>
            <a:r>
              <a:rPr lang="en-US" sz="1400" dirty="0"/>
              <a:t>How to define Inline styles</a:t>
            </a:r>
          </a:p>
          <a:p>
            <a:pPr lvl="2"/>
            <a:r>
              <a:rPr lang="en-US" sz="1400" dirty="0"/>
              <a:t>How to add key for dynamic children</a:t>
            </a:r>
          </a:p>
          <a:p>
            <a:pPr lvl="2"/>
            <a:r>
              <a:rPr lang="en-US" sz="1400" dirty="0"/>
              <a:t>How to transfer props</a:t>
            </a:r>
          </a:p>
          <a:p>
            <a:pPr lvl="2"/>
            <a:r>
              <a:rPr lang="en-US" sz="1400" dirty="0"/>
              <a:t>How to use Event handlers</a:t>
            </a:r>
          </a:p>
          <a:p>
            <a:pPr lvl="2"/>
            <a:r>
              <a:rPr lang="en-US" sz="1400" dirty="0"/>
              <a:t>How to add State to a React component and how to use State-In-</a:t>
            </a:r>
            <a:r>
              <a:rPr lang="en-US" sz="1400" dirty="0" err="1"/>
              <a:t>Composable</a:t>
            </a:r>
            <a:r>
              <a:rPr lang="en-US" sz="1400" dirty="0"/>
              <a:t>-Components</a:t>
            </a:r>
          </a:p>
          <a:p>
            <a:pPr lvl="2"/>
            <a:r>
              <a:rPr lang="en-US" sz="1400" dirty="0"/>
              <a:t>In </a:t>
            </a:r>
            <a:r>
              <a:rPr lang="en-US" sz="1400" dirty="0" smtClean="0"/>
              <a:t>React, </a:t>
            </a:r>
            <a:r>
              <a:rPr lang="en-US" sz="1400" dirty="0"/>
              <a:t>application data </a:t>
            </a:r>
            <a:r>
              <a:rPr lang="en-US" sz="1400" dirty="0" smtClean="0"/>
              <a:t>flows </a:t>
            </a:r>
            <a:r>
              <a:rPr lang="en-US" sz="1400" dirty="0" err="1" smtClean="0"/>
              <a:t>unidirectionally</a:t>
            </a:r>
            <a:r>
              <a:rPr lang="en-US" sz="1400" dirty="0" smtClean="0"/>
              <a:t> </a:t>
            </a:r>
            <a:endParaRPr lang="en-US" sz="1400" dirty="0"/>
          </a:p>
          <a:p>
            <a:pPr lvl="2"/>
            <a:r>
              <a:rPr lang="en-US" sz="1400" dirty="0"/>
              <a:t>How to execute React-component-life-cycle-methods</a:t>
            </a:r>
          </a:p>
          <a:p>
            <a:pPr lvl="2"/>
            <a:r>
              <a:rPr lang="en-US" sz="1400" dirty="0"/>
              <a:t>How to use </a:t>
            </a:r>
            <a:r>
              <a:rPr lang="en-US" sz="1400" dirty="0" err="1"/>
              <a:t>Mixins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127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2924944"/>
            <a:ext cx="7344816" cy="331236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clickHandler:function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alert('Hi');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},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  return 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&lt;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this.clickHandler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}&gt;{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this.props.children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}&lt;/button&gt;)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}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ReactDOM.render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&gt;Click&lt;/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ButtonComponent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en-US" sz="15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('app'));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Event Handling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React, event handlers can be attached to a React element by passing them to the props parameter.</a:t>
            </a:r>
          </a:p>
          <a:p>
            <a:r>
              <a:rPr lang="en-US" sz="2000" dirty="0"/>
              <a:t>React uses the </a:t>
            </a:r>
            <a:r>
              <a:rPr lang="en-US" sz="2000" dirty="0" err="1"/>
              <a:t>CamelCase</a:t>
            </a:r>
            <a:r>
              <a:rPr lang="en-US" sz="2000" dirty="0"/>
              <a:t> naming convention for event handlers. Ex:- </a:t>
            </a:r>
            <a:r>
              <a:rPr lang="en-US" sz="2000" dirty="0" err="1" smtClean="0"/>
              <a:t>onClick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4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Event-Handling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Working with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React components can be made dynamic by adding state to it.</a:t>
            </a:r>
          </a:p>
          <a:p>
            <a:r>
              <a:rPr lang="en-US" sz="2000" dirty="0"/>
              <a:t>State is used when a component needs to change independently of its parent.</a:t>
            </a:r>
          </a:p>
          <a:p>
            <a:r>
              <a:rPr lang="en-US" sz="2000" dirty="0"/>
              <a:t>React component's initial state can be populated using </a:t>
            </a:r>
            <a:r>
              <a:rPr lang="en-US" sz="2000" dirty="0" err="1"/>
              <a:t>getInitialState</a:t>
            </a:r>
            <a:r>
              <a:rPr lang="en-US" sz="2000" dirty="0"/>
              <a:t>() with an object map of keys to values.</a:t>
            </a:r>
          </a:p>
          <a:p>
            <a:r>
              <a:rPr lang="en-US" sz="2000" dirty="0"/>
              <a:t>React component's state can be accessed using </a:t>
            </a:r>
            <a:r>
              <a:rPr lang="en-US" sz="2000" dirty="0" err="1"/>
              <a:t>this.state</a:t>
            </a:r>
            <a:endParaRPr lang="en-US" sz="2000" dirty="0"/>
          </a:p>
          <a:p>
            <a:r>
              <a:rPr lang="en-US" sz="2000" dirty="0"/>
              <a:t>React component's state can be updated using </a:t>
            </a:r>
            <a:r>
              <a:rPr lang="en-US" sz="2000" dirty="0" err="1"/>
              <a:t>this.setState</a:t>
            </a:r>
            <a:r>
              <a:rPr lang="en-US" sz="2000" dirty="0"/>
              <a:t>() with an object map of keys which can be  updated with new values. Keys that are not provided are not affected.</a:t>
            </a:r>
          </a:p>
          <a:p>
            <a:r>
              <a:rPr lang="en-US" sz="2000" dirty="0" err="1"/>
              <a:t>setState</a:t>
            </a:r>
            <a:r>
              <a:rPr lang="en-US" sz="2000" dirty="0"/>
              <a:t>() merges the new state with the old state.</a:t>
            </a:r>
          </a:p>
          <a:p>
            <a:r>
              <a:rPr lang="en-US" sz="2000" dirty="0"/>
              <a:t>As a best practice the nested React components should be stateless. They should receive the state data from their parent components via </a:t>
            </a:r>
            <a:r>
              <a:rPr lang="en-US" sz="2000" dirty="0" err="1"/>
              <a:t>this.props</a:t>
            </a:r>
            <a:r>
              <a:rPr lang="en-US" sz="2000" dirty="0"/>
              <a:t> and render that data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055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Using-State</a:t>
            </a:r>
          </a:p>
          <a:p>
            <a:r>
              <a:rPr lang="en-US" sz="2000" dirty="0" smtClean="0"/>
              <a:t>Using-State-In-</a:t>
            </a:r>
            <a:r>
              <a:rPr lang="en-US" sz="2000" dirty="0" err="1" smtClean="0"/>
              <a:t>Composable</a:t>
            </a:r>
            <a:r>
              <a:rPr lang="en-US" sz="2000" dirty="0" smtClean="0"/>
              <a:t>-Components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5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381500" cy="2390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Unidirectional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In React, application data </a:t>
            </a:r>
            <a:r>
              <a:rPr lang="en-US" sz="1800" dirty="0" smtClean="0"/>
              <a:t>flow is unidirectional </a:t>
            </a:r>
            <a:r>
              <a:rPr lang="en-US" sz="1800" dirty="0"/>
              <a:t>via the state and props objects, as opposed to the two-way binding of libraries like Angular.</a:t>
            </a:r>
          </a:p>
          <a:p>
            <a:r>
              <a:rPr lang="en-US" sz="1800" dirty="0"/>
              <a:t>In a multi component hierarchy, a common parent component will manage the state and pass it down the chain via props.</a:t>
            </a:r>
          </a:p>
          <a:p>
            <a:r>
              <a:rPr lang="en-US" sz="1800" dirty="0" smtClean="0"/>
              <a:t>State should </a:t>
            </a:r>
            <a:r>
              <a:rPr lang="en-US" sz="1800" dirty="0"/>
              <a:t>be updated using the </a:t>
            </a:r>
            <a:r>
              <a:rPr lang="en-US" sz="1800" dirty="0" err="1"/>
              <a:t>setState</a:t>
            </a:r>
            <a:r>
              <a:rPr lang="en-US" sz="1800" dirty="0"/>
              <a:t> method to ensure that a UI to update and the resulting values should be passed down to child components using attributes that are accessible in said children via </a:t>
            </a:r>
            <a:r>
              <a:rPr lang="en-US" sz="1800" dirty="0" err="1" smtClean="0"/>
              <a:t>this.props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8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Unidirectional-Flow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Component without state is preferable because state increases complexity and reduces predictability.</a:t>
            </a:r>
          </a:p>
          <a:p>
            <a:r>
              <a:rPr lang="en-US" sz="2000" dirty="0"/>
              <a:t>In React Components can be divided </a:t>
            </a:r>
            <a:r>
              <a:rPr lang="en-US" sz="2000" dirty="0" smtClean="0"/>
              <a:t>into:</a:t>
            </a:r>
            <a:endParaRPr lang="en-US" sz="2000" dirty="0"/>
          </a:p>
          <a:p>
            <a:pPr lvl="1"/>
            <a:r>
              <a:rPr lang="en-US" sz="1600" dirty="0"/>
              <a:t>Stateless </a:t>
            </a:r>
            <a:r>
              <a:rPr lang="en-US" sz="1600" dirty="0" smtClean="0"/>
              <a:t>Component: </a:t>
            </a:r>
            <a:r>
              <a:rPr lang="en-US" sz="1600" dirty="0"/>
              <a:t>Component only with props, no state. In this type of component besides the render() function all their logic revolves around the props they receive.</a:t>
            </a:r>
          </a:p>
          <a:p>
            <a:pPr lvl="1"/>
            <a:r>
              <a:rPr lang="en-US" sz="1600" dirty="0" err="1"/>
              <a:t>Stateful</a:t>
            </a:r>
            <a:r>
              <a:rPr lang="en-US" sz="1600" dirty="0"/>
              <a:t> </a:t>
            </a:r>
            <a:r>
              <a:rPr lang="en-US" sz="1600" dirty="0" smtClean="0"/>
              <a:t>Component: </a:t>
            </a:r>
            <a:r>
              <a:rPr lang="en-US" sz="1600" dirty="0"/>
              <a:t>Those components are also called as state managers. It has both props and state. They are in charge of client-server communication (XHR, web sockets, etc.), processing data and responding to user events. </a:t>
            </a:r>
          </a:p>
          <a:p>
            <a:r>
              <a:rPr lang="en-US" sz="2000" dirty="0"/>
              <a:t>The core logic should be encapsulated in a moderate number of </a:t>
            </a:r>
            <a:r>
              <a:rPr lang="en-US" sz="2000" dirty="0" err="1"/>
              <a:t>Stateful</a:t>
            </a:r>
            <a:r>
              <a:rPr lang="en-US" sz="2000" dirty="0"/>
              <a:t> components, while all visualization and formatting logic should move downstream into as many Stateless Components as possible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22993"/>
            <a:ext cx="7344816" cy="416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67114"/>
            <a:ext cx="7543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props or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631784" y="1208172"/>
            <a:ext cx="3662126" cy="4989752"/>
            <a:chOff x="107504" y="1095127"/>
            <a:chExt cx="4104456" cy="5286201"/>
          </a:xfrm>
        </p:grpSpPr>
        <p:sp>
          <p:nvSpPr>
            <p:cNvPr id="2" name="Rounded Rectangle 1"/>
            <p:cNvSpPr/>
            <p:nvPr/>
          </p:nvSpPr>
          <p:spPr>
            <a:xfrm>
              <a:off x="421258" y="2023458"/>
              <a:ext cx="1368152" cy="5760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Props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01478" y="2023458"/>
              <a:ext cx="1368152" cy="5760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State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65374" y="2959563"/>
              <a:ext cx="1368152" cy="57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Render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65374" y="5661248"/>
              <a:ext cx="1368152" cy="5406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DOM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2" idx="2"/>
              <a:endCxn id="8" idx="0"/>
            </p:cNvCxnSpPr>
            <p:nvPr/>
          </p:nvCxnSpPr>
          <p:spPr>
            <a:xfrm>
              <a:off x="1105334" y="2599522"/>
              <a:ext cx="1044116" cy="360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8" idx="0"/>
            </p:cNvCxnSpPr>
            <p:nvPr/>
          </p:nvCxnSpPr>
          <p:spPr>
            <a:xfrm flipH="1">
              <a:off x="2149450" y="2599522"/>
              <a:ext cx="936104" cy="360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2"/>
              <a:endCxn id="6" idx="3"/>
            </p:cNvCxnSpPr>
            <p:nvPr/>
          </p:nvCxnSpPr>
          <p:spPr>
            <a:xfrm rot="5400000" flipH="1" flipV="1">
              <a:off x="1014343" y="3446597"/>
              <a:ext cx="3890393" cy="1620180"/>
            </a:xfrm>
            <a:prstGeom prst="bentConnector4">
              <a:avLst>
                <a:gd name="adj1" fmla="val -5876"/>
                <a:gd name="adj2" fmla="val 11411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86839" y="60119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ndara" panose="020E0502030303020204" pitchFamily="34" charset="0"/>
                </a:rPr>
                <a:t>events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7026" y="1095127"/>
              <a:ext cx="398493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Candara" panose="020E0502030303020204" pitchFamily="34" charset="0"/>
                </a:rPr>
                <a:t>Model + Component = DOM</a:t>
              </a:r>
              <a:endPara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ndara" panose="020E0502030303020204" pitchFamily="34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5373" y="3873827"/>
              <a:ext cx="1368152" cy="6480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Virtual DOM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8" idx="2"/>
              <a:endCxn id="46" idx="0"/>
            </p:cNvCxnSpPr>
            <p:nvPr/>
          </p:nvCxnSpPr>
          <p:spPr>
            <a:xfrm flipH="1">
              <a:off x="2149449" y="3535626"/>
              <a:ext cx="1" cy="338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908986" y="4869160"/>
              <a:ext cx="455805" cy="4680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 descr="https://cdn.auth0.com/blog/react-js/reac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884874"/>
              <a:ext cx="475090" cy="47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Straight Arrow Connector 83"/>
            <p:cNvCxnSpPr>
              <a:stCxn id="46" idx="2"/>
              <a:endCxn id="71" idx="0"/>
            </p:cNvCxnSpPr>
            <p:nvPr/>
          </p:nvCxnSpPr>
          <p:spPr>
            <a:xfrm flipH="1">
              <a:off x="2136889" y="4521899"/>
              <a:ext cx="12560" cy="347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1" idx="4"/>
              <a:endCxn id="9" idx="0"/>
            </p:cNvCxnSpPr>
            <p:nvPr/>
          </p:nvCxnSpPr>
          <p:spPr>
            <a:xfrm>
              <a:off x="2136889" y="5337212"/>
              <a:ext cx="12561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07504" y="4933037"/>
              <a:ext cx="1943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ndara" panose="020E0502030303020204" pitchFamily="34" charset="0"/>
                </a:rPr>
                <a:t>React reconciliation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dirty="0"/>
              <a:t>React component receives input either through Props / States; Props and States collectively represents the model.</a:t>
            </a:r>
          </a:p>
          <a:p>
            <a:r>
              <a:rPr lang="en-US" sz="1600" dirty="0"/>
              <a:t>DOM is the direct result of rendering the model; rendered DOM will be always the same as model, so DOM can be changed by changing the model.</a:t>
            </a:r>
          </a:p>
          <a:p>
            <a:r>
              <a:rPr lang="en-US" sz="1600" dirty="0"/>
              <a:t>DOM can generate events once it is rendered which can be passed to the component state. Based on the state change it triggers another render cycle.</a:t>
            </a:r>
          </a:p>
          <a:p>
            <a:r>
              <a:rPr lang="en-US" sz="1600" dirty="0"/>
              <a:t>Component Render function updates virtual DOM, then React compares Virtual DOM with the current state of the real DOM and update in an efficient manner.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22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component's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React enables to create components by invoking the </a:t>
            </a:r>
            <a:r>
              <a:rPr lang="en-US" sz="2000" dirty="0" err="1"/>
              <a:t>React.createClass</a:t>
            </a:r>
            <a:r>
              <a:rPr lang="en-US" sz="2000" dirty="0"/>
              <a:t>() method, which expects a render method and triggers a lifecycle with certain methods.</a:t>
            </a:r>
          </a:p>
          <a:p>
            <a:r>
              <a:rPr lang="en-US" sz="2000" dirty="0"/>
              <a:t>It is important to understand component life cycle method role it plays and the order in which it is  invoked.</a:t>
            </a:r>
          </a:p>
          <a:p>
            <a:r>
              <a:rPr lang="en-US" sz="2000" dirty="0"/>
              <a:t>Understanding React component life cycle helps the </a:t>
            </a:r>
            <a:r>
              <a:rPr lang="en-US" sz="2000" dirty="0" smtClean="0"/>
              <a:t>developer:</a:t>
            </a:r>
            <a:endParaRPr lang="en-US" sz="2000" dirty="0"/>
          </a:p>
          <a:p>
            <a:pPr lvl="1"/>
            <a:r>
              <a:rPr lang="en-US" sz="1600" dirty="0"/>
              <a:t>To perform certain actions when a new component instance is initialized or destroyed.</a:t>
            </a:r>
          </a:p>
          <a:p>
            <a:pPr lvl="1"/>
            <a:r>
              <a:rPr lang="en-US" sz="1600" dirty="0"/>
              <a:t>To write reusable </a:t>
            </a:r>
            <a:r>
              <a:rPr lang="en-US" sz="1600" dirty="0" err="1"/>
              <a:t>Mixins</a:t>
            </a:r>
            <a:r>
              <a:rPr lang="en-US" sz="1600" dirty="0"/>
              <a:t> that are invoked at certain points in a component’s lifecycle.</a:t>
            </a:r>
          </a:p>
          <a:p>
            <a:pPr lvl="1"/>
            <a:r>
              <a:rPr lang="en-US" sz="1600" dirty="0"/>
              <a:t>To perform some calculations when the a parent of a component changes child component’s props.</a:t>
            </a:r>
          </a:p>
          <a:p>
            <a:pPr lvl="1"/>
            <a:r>
              <a:rPr lang="en-US" sz="1600" dirty="0"/>
              <a:t>To inspect component state/props for better optimization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28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is the primary type in React. </a:t>
            </a:r>
            <a:endParaRPr lang="en-US" sz="2000" dirty="0" smtClean="0"/>
          </a:p>
          <a:p>
            <a:r>
              <a:rPr lang="en-US" sz="2000" dirty="0" smtClean="0"/>
              <a:t>It is </a:t>
            </a:r>
            <a:r>
              <a:rPr lang="en-US" sz="2000" dirty="0"/>
              <a:t>a light, stateless, immutable, virtual representation of a DOM Element.</a:t>
            </a:r>
          </a:p>
          <a:p>
            <a:r>
              <a:rPr lang="en-US" sz="2000" dirty="0" smtClean="0"/>
              <a:t>Its </a:t>
            </a:r>
            <a:r>
              <a:rPr lang="en-US" sz="2000" dirty="0"/>
              <a:t>immutability makes it easy and fast to compare and </a:t>
            </a:r>
            <a:r>
              <a:rPr lang="en-US" sz="2000" dirty="0" smtClean="0"/>
              <a:t>update which results in the </a:t>
            </a:r>
            <a:r>
              <a:rPr lang="en-US" sz="2000" dirty="0" err="1" smtClean="0"/>
              <a:t>React's</a:t>
            </a:r>
            <a:r>
              <a:rPr lang="en-US" sz="2000" dirty="0" smtClean="0"/>
              <a:t> great performance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ReactElements</a:t>
            </a:r>
            <a:r>
              <a:rPr lang="en-US" sz="2000" dirty="0" smtClean="0"/>
              <a:t> </a:t>
            </a:r>
            <a:r>
              <a:rPr lang="en-US" sz="2000" dirty="0"/>
              <a:t>lives in the virtual DOM and makes the basic nodes. </a:t>
            </a:r>
            <a:endParaRPr lang="en-US" sz="2000" dirty="0" smtClean="0"/>
          </a:p>
          <a:p>
            <a:r>
              <a:rPr lang="en-US" sz="2000" dirty="0"/>
              <a:t>React elements are stateless; their sole purpose is to construct and render virtual DOM elements.</a:t>
            </a:r>
          </a:p>
          <a:p>
            <a:r>
              <a:rPr lang="en-US" sz="2000" dirty="0" smtClean="0"/>
              <a:t>Any HTML </a:t>
            </a:r>
            <a:r>
              <a:rPr lang="en-US" sz="2000" dirty="0"/>
              <a:t>tag can be a React Element. JSX compiles HTML tags to </a:t>
            </a:r>
            <a:r>
              <a:rPr lang="en-US" sz="2000" dirty="0" err="1"/>
              <a:t>ReactElements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30127"/>
              </p:ext>
            </p:extLst>
          </p:nvPr>
        </p:nvGraphicFramePr>
        <p:xfrm>
          <a:off x="755576" y="3634678"/>
          <a:ext cx="7632848" cy="2536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70"/>
                <a:gridCol w="2111013"/>
                <a:gridCol w="1955523"/>
                <a:gridCol w="1892442"/>
              </a:tblGrid>
              <a:tr h="3502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ndara" panose="020E0502030303020204" pitchFamily="34" charset="0"/>
                        </a:rPr>
                        <a:t>Initialization</a:t>
                      </a:r>
                      <a:endParaRPr lang="en-US" sz="12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ndara" panose="020E0502030303020204" pitchFamily="34" charset="0"/>
                        </a:rPr>
                        <a:t>Update</a:t>
                      </a:r>
                      <a:endParaRPr lang="en-US" sz="12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ndara" panose="020E0502030303020204" pitchFamily="34" charset="0"/>
                        </a:rPr>
                        <a:t>UnMounting</a:t>
                      </a:r>
                      <a:endParaRPr lang="en-US" sz="12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502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ndara" panose="020E0502030303020204" pitchFamily="34" charset="0"/>
                        </a:rPr>
                        <a:t>Initial Render </a:t>
                      </a:r>
                      <a:r>
                        <a:rPr lang="en-US" sz="1200" b="0" dirty="0" smtClean="0">
                          <a:latin typeface="Candara" panose="020E0502030303020204" pitchFamily="34" charset="0"/>
                          <a:sym typeface="Wingdings"/>
                        </a:rPr>
                        <a:t></a:t>
                      </a:r>
                      <a:endParaRPr lang="en-US" sz="12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ndara" panose="020E0502030303020204" pitchFamily="34" charset="0"/>
                        </a:rPr>
                        <a:t>Props Change </a:t>
                      </a:r>
                      <a:r>
                        <a:rPr lang="en-US" sz="1200" b="0" dirty="0" smtClean="0">
                          <a:latin typeface="Candara" panose="020E0502030303020204" pitchFamily="34" charset="0"/>
                          <a:sym typeface="Wingdings"/>
                        </a:rPr>
                        <a:t></a:t>
                      </a:r>
                      <a:endParaRPr lang="en-US" sz="12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ndara" panose="020E0502030303020204" pitchFamily="34" charset="0"/>
                        </a:rPr>
                        <a:t>State Change </a:t>
                      </a:r>
                      <a:r>
                        <a:rPr lang="en-US" sz="1200" b="0" dirty="0" smtClean="0">
                          <a:latin typeface="Candara" panose="020E0502030303020204" pitchFamily="34" charset="0"/>
                          <a:sym typeface="Wingdings"/>
                        </a:rPr>
                        <a:t></a:t>
                      </a:r>
                      <a:endParaRPr lang="en-US" sz="12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ndara" panose="020E0502030303020204" pitchFamily="34" charset="0"/>
                        </a:rPr>
                        <a:t>Unmount </a:t>
                      </a:r>
                      <a:r>
                        <a:rPr lang="en-US" sz="1200" b="0" dirty="0" smtClean="0">
                          <a:latin typeface="Candara" panose="020E0502030303020204" pitchFamily="34" charset="0"/>
                          <a:sym typeface="Wingdings"/>
                        </a:rPr>
                        <a:t></a:t>
                      </a:r>
                      <a:endParaRPr lang="en-US" sz="12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88674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Candara" panose="020E0502030303020204" pitchFamily="34" charset="0"/>
                        </a:rPr>
                        <a:t>getDefaultProps</a:t>
                      </a:r>
                      <a:r>
                        <a:rPr lang="en-US" sz="1050" b="1" dirty="0" smtClean="0">
                          <a:latin typeface="Candara" panose="020E0502030303020204" pitchFamily="34" charset="0"/>
                        </a:rPr>
                        <a:t>*</a:t>
                      </a:r>
                      <a:endParaRPr lang="en-US" sz="105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componentWillReceiveProps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05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dirty="0" err="1" smtClean="0">
                          <a:latin typeface="Candara" panose="020E0502030303020204" pitchFamily="34" charset="0"/>
                        </a:rPr>
                        <a:t>componentWillUnmount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8674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Candara" panose="020E0502030303020204" pitchFamily="34" charset="0"/>
                        </a:rPr>
                        <a:t>getInitialState</a:t>
                      </a:r>
                      <a:endParaRPr lang="en-US" sz="105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componentWillUpdate</a:t>
                      </a:r>
                      <a:endParaRPr lang="en-US" sz="105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0286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Candara" panose="020E0502030303020204" pitchFamily="34" charset="0"/>
                        </a:rPr>
                        <a:t>componentWill</a:t>
                      </a:r>
                      <a:r>
                        <a:rPr lang="en-US" sz="1050" b="1" baseline="0" dirty="0" err="1" smtClean="0">
                          <a:latin typeface="Candara" panose="020E0502030303020204" pitchFamily="34" charset="0"/>
                        </a:rPr>
                        <a:t>Mount</a:t>
                      </a:r>
                      <a:endParaRPr lang="en-US" sz="105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componentWillUpdate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render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867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andara" panose="020E0502030303020204" pitchFamily="34" charset="0"/>
                        </a:rPr>
                        <a:t>render</a:t>
                      </a:r>
                      <a:endParaRPr lang="en-US" sz="105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render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componentDidUpdate</a:t>
                      </a:r>
                      <a:endParaRPr lang="en-US" sz="105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7523">
                <a:tc>
                  <a:txBody>
                    <a:bodyPr/>
                    <a:lstStyle/>
                    <a:p>
                      <a:r>
                        <a:rPr lang="en-US" sz="1050" b="1" dirty="0" err="1" smtClean="0">
                          <a:latin typeface="Candara" panose="020E0502030303020204" pitchFamily="34" charset="0"/>
                        </a:rPr>
                        <a:t>componentDidMount</a:t>
                      </a:r>
                      <a:endParaRPr lang="en-US" sz="105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err="1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componentDidUpdate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Component - Life Cycle Phases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React component's Life Cycle has three phases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Initialization</a:t>
            </a:r>
            <a:r>
              <a:rPr lang="en-US" sz="1600" dirty="0" smtClean="0"/>
              <a:t>:  </a:t>
            </a:r>
            <a:r>
              <a:rPr lang="en-US" sz="1600" dirty="0"/>
              <a:t>Where the component is created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Update</a:t>
            </a:r>
            <a:r>
              <a:rPr lang="en-US" sz="1600" dirty="0" smtClean="0"/>
              <a:t>:  </a:t>
            </a:r>
            <a:r>
              <a:rPr lang="en-US" sz="1600" dirty="0"/>
              <a:t>Where the state and props value changes and triggering updates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Unmounting</a:t>
            </a:r>
            <a:r>
              <a:rPr lang="en-US" sz="1600" dirty="0" smtClean="0"/>
              <a:t>: </a:t>
            </a:r>
            <a:r>
              <a:rPr lang="en-US" sz="1600" dirty="0"/>
              <a:t>Where the component is </a:t>
            </a:r>
            <a:r>
              <a:rPr lang="en-US" sz="1600" dirty="0" smtClean="0"/>
              <a:t>deleted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12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95740" y="1210522"/>
            <a:ext cx="7772175" cy="5026379"/>
            <a:chOff x="495740" y="1210522"/>
            <a:chExt cx="7772175" cy="5026379"/>
          </a:xfrm>
        </p:grpSpPr>
        <p:sp>
          <p:nvSpPr>
            <p:cNvPr id="4" name="Rounded Rectangle 3"/>
            <p:cNvSpPr/>
            <p:nvPr/>
          </p:nvSpPr>
          <p:spPr>
            <a:xfrm>
              <a:off x="622158" y="1210522"/>
              <a:ext cx="1486675" cy="562293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1600" dirty="0" smtClean="0">
                  <a:solidFill>
                    <a:sysClr val="windowText" lastClr="000000"/>
                  </a:solidFill>
                </a:rPr>
                <a:t>omponent instantiated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12332" y="1210523"/>
              <a:ext cx="1132705" cy="562292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props changed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17580" y="1210523"/>
              <a:ext cx="1309690" cy="562292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</a:rPr>
                <a:t>setState</a:t>
              </a:r>
              <a:r>
                <a:rPr lang="en-US" sz="1600" dirty="0" smtClean="0">
                  <a:solidFill>
                    <a:sysClr val="windowText" lastClr="000000"/>
                  </a:solidFill>
                </a:rPr>
                <a:t> ()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20273" y="1210523"/>
              <a:ext cx="1247642" cy="562292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1600" dirty="0" smtClean="0">
                  <a:solidFill>
                    <a:sysClr val="windowText" lastClr="000000"/>
                  </a:solidFill>
                </a:rPr>
                <a:t>omponent deleted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>
            <a:xfrm>
              <a:off x="1365496" y="1772815"/>
              <a:ext cx="0" cy="554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22158" y="2327496"/>
              <a:ext cx="1699057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getDefaultProps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58" y="3218818"/>
              <a:ext cx="1699057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getInitialState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5031" y="5018787"/>
              <a:ext cx="1686185" cy="3102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render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58" y="4127063"/>
              <a:ext cx="1789602" cy="39206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componentWillMount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030" y="5864577"/>
              <a:ext cx="1776730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componentDidMount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65496" y="2699820"/>
              <a:ext cx="0" cy="51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365496" y="3591142"/>
              <a:ext cx="0" cy="51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365496" y="4538877"/>
              <a:ext cx="0" cy="456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365496" y="5345579"/>
              <a:ext cx="0" cy="51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78684" y="1772815"/>
              <a:ext cx="0" cy="554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87566" y="2327496"/>
              <a:ext cx="2230013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componentWillReceiveProps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22965" y="3218818"/>
              <a:ext cx="1982233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shouldComponentUpdate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87567" y="4995820"/>
              <a:ext cx="1982233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componentWillUpdate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7567" y="5832743"/>
              <a:ext cx="1982233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componentDidUpdate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899830" y="2699819"/>
              <a:ext cx="0" cy="518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3878684" y="5368144"/>
              <a:ext cx="0" cy="464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144093" y="4922483"/>
              <a:ext cx="1982233" cy="3723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componentWillUnmount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 ( )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87863" y="2699820"/>
              <a:ext cx="1519084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setState</a:t>
              </a:r>
              <a:r>
                <a:rPr lang="en-US" sz="1100" dirty="0" smtClean="0"/>
                <a:t>( ) doesn’t trigger re-render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740" y="5364001"/>
              <a:ext cx="834818" cy="22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First time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08833" y="4654560"/>
              <a:ext cx="1125349" cy="22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After First time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12" idx="3"/>
              <a:endCxn id="22" idx="1"/>
            </p:cNvCxnSpPr>
            <p:nvPr/>
          </p:nvCxnSpPr>
          <p:spPr>
            <a:xfrm>
              <a:off x="2321215" y="5173922"/>
              <a:ext cx="566352" cy="8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1" idx="2"/>
            </p:cNvCxnSpPr>
            <p:nvPr/>
          </p:nvCxnSpPr>
          <p:spPr>
            <a:xfrm rot="5400000">
              <a:off x="2485080" y="2471558"/>
              <a:ext cx="309417" cy="254858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9478" y="3633063"/>
              <a:ext cx="551642" cy="22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cxnSp>
          <p:nvCxnSpPr>
            <p:cNvPr id="33" name="Elbow Connector 32"/>
            <p:cNvCxnSpPr>
              <a:endCxn id="21" idx="3"/>
            </p:cNvCxnSpPr>
            <p:nvPr/>
          </p:nvCxnSpPr>
          <p:spPr>
            <a:xfrm rot="5400000">
              <a:off x="4522731" y="2155285"/>
              <a:ext cx="1632163" cy="86722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26" idx="0"/>
            </p:cNvCxnSpPr>
            <p:nvPr/>
          </p:nvCxnSpPr>
          <p:spPr>
            <a:xfrm rot="5400000">
              <a:off x="5843554" y="3064474"/>
              <a:ext cx="3149666" cy="56635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React Fundamentals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React Component-Life cycle methods execution sequence</a:t>
            </a:r>
          </a:p>
        </p:txBody>
      </p:sp>
    </p:spTree>
    <p:extLst>
      <p:ext uri="{BB962C8B-B14F-4D97-AF65-F5344CB8AC3E}">
        <p14:creationId xmlns:p14="http://schemas.microsoft.com/office/powerpoint/2010/main" val="11667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React-Component-Life-Cycle-Methods-Execution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8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92255" y="2708920"/>
            <a:ext cx="6159490" cy="345638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//To create a React </a:t>
            </a:r>
            <a:r>
              <a:rPr lang="en-US" sz="1600" b="1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sz="1600" b="1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ReactMixin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//Code need to be shared between the components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} </a:t>
            </a:r>
          </a:p>
          <a:p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//</a:t>
            </a: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the </a:t>
            </a:r>
            <a:r>
              <a:rPr lang="en-US" sz="1600" b="1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React Component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FirstComponent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ReactMixin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});</a:t>
            </a:r>
          </a:p>
          <a:p>
            <a:endParaRPr lang="en-US" sz="1600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SecondComponent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lang="en-US" sz="16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ReactMixin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});           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 err="1">
                <a:solidFill>
                  <a:srgbClr val="00264A"/>
                </a:solidFill>
              </a:rPr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Mixins</a:t>
            </a:r>
            <a:r>
              <a:rPr lang="en-US" sz="2000" dirty="0"/>
              <a:t> are used to share the code between multiple components.</a:t>
            </a:r>
          </a:p>
          <a:p>
            <a:r>
              <a:rPr lang="en-US" sz="2000" dirty="0"/>
              <a:t>It is an array of objects, each of which can supplement the lifecycle methods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Mixins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this module you learnt that:</a:t>
            </a:r>
          </a:p>
          <a:p>
            <a:pPr lvl="1"/>
            <a:r>
              <a:rPr lang="en-US" sz="1600" dirty="0" smtClean="0"/>
              <a:t>React </a:t>
            </a:r>
            <a:r>
              <a:rPr lang="en-US" sz="1600" dirty="0"/>
              <a:t>Components are the building blocks of React.</a:t>
            </a:r>
          </a:p>
          <a:p>
            <a:pPr lvl="1"/>
            <a:r>
              <a:rPr lang="en-US" sz="1600" dirty="0"/>
              <a:t>props are used to pass data &amp; event handlers down to child components.</a:t>
            </a:r>
          </a:p>
          <a:p>
            <a:pPr lvl="1"/>
            <a:r>
              <a:rPr lang="en-US" sz="1600" dirty="0"/>
              <a:t>state is used to store the data which the current page needs in controller-view.</a:t>
            </a:r>
          </a:p>
          <a:p>
            <a:pPr lvl="1"/>
            <a:r>
              <a:rPr lang="en-US" sz="1600" dirty="0"/>
              <a:t>Props and state are </a:t>
            </a:r>
            <a:r>
              <a:rPr lang="en-US" sz="1600" dirty="0" smtClean="0"/>
              <a:t>related; </a:t>
            </a: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state of one component will often become the props of a child component.</a:t>
            </a:r>
          </a:p>
          <a:p>
            <a:pPr lvl="1"/>
            <a:r>
              <a:rPr lang="en-US" sz="1600" dirty="0" err="1"/>
              <a:t>propTypes</a:t>
            </a:r>
            <a:r>
              <a:rPr lang="en-US" sz="1600" dirty="0"/>
              <a:t> ensures strong type checking, it can be used to produce console warnings if a component receives an incorrect or missing data type.</a:t>
            </a:r>
          </a:p>
          <a:p>
            <a:pPr lvl="1"/>
            <a:r>
              <a:rPr lang="en-US" sz="1600" dirty="0"/>
              <a:t>Top level </a:t>
            </a:r>
            <a:r>
              <a:rPr lang="en-US" sz="1600" dirty="0" smtClean="0"/>
              <a:t>components are also known as </a:t>
            </a:r>
            <a:r>
              <a:rPr lang="en-US" sz="1600" dirty="0"/>
              <a:t>Controller </a:t>
            </a:r>
            <a:r>
              <a:rPr lang="en-US" sz="1600" dirty="0" smtClean="0"/>
              <a:t>View; it </a:t>
            </a:r>
            <a:r>
              <a:rPr lang="en-US" sz="1600" dirty="0"/>
              <a:t>controls the data flow for all of its child component by setting props on children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 err="1" smtClean="0"/>
              <a:t>Stateful</a:t>
            </a:r>
            <a:r>
              <a:rPr lang="en-US" sz="1600" dirty="0" smtClean="0"/>
              <a:t> component or State Managers has props </a:t>
            </a:r>
            <a:r>
              <a:rPr lang="en-US" sz="1600" dirty="0"/>
              <a:t>and </a:t>
            </a:r>
            <a:r>
              <a:rPr lang="en-US" sz="1600" dirty="0" smtClean="0"/>
              <a:t>state; Stateless </a:t>
            </a:r>
            <a:r>
              <a:rPr lang="en-US" sz="1600" dirty="0"/>
              <a:t>component </a:t>
            </a:r>
            <a:r>
              <a:rPr lang="en-US" sz="1600" dirty="0" smtClean="0"/>
              <a:t>has only props, no state.</a:t>
            </a:r>
            <a:endParaRPr lang="en-US" sz="1600" dirty="0"/>
          </a:p>
          <a:p>
            <a:pPr lvl="1"/>
            <a:r>
              <a:rPr lang="en-US" sz="1600" dirty="0"/>
              <a:t>JSX spread attributes are used to merge the old props with additional values, it is used to transfer the props between the components.</a:t>
            </a:r>
          </a:p>
          <a:p>
            <a:pPr lvl="1"/>
            <a:r>
              <a:rPr lang="en-US" sz="1600" dirty="0" smtClean="0"/>
              <a:t>When a </a:t>
            </a:r>
            <a:r>
              <a:rPr lang="en-US" sz="1600" dirty="0" err="1"/>
              <a:t>setState</a:t>
            </a:r>
            <a:r>
              <a:rPr lang="en-US" sz="1600" dirty="0"/>
              <a:t> is called, the virtual DOM re-renders, the diff algorithm runs, and the real DOM is updated with the necessary changes.</a:t>
            </a:r>
          </a:p>
          <a:p>
            <a:pPr lvl="1"/>
            <a:r>
              <a:rPr lang="en-US" sz="1600" dirty="0"/>
              <a:t>React component's Life Cycle has three </a:t>
            </a:r>
            <a:r>
              <a:rPr lang="en-US" sz="1600" dirty="0" smtClean="0"/>
              <a:t>phases:</a:t>
            </a:r>
          </a:p>
          <a:p>
            <a:pPr lvl="2"/>
            <a:r>
              <a:rPr lang="en-US" sz="1400" dirty="0" smtClean="0"/>
              <a:t>Initialization</a:t>
            </a:r>
          </a:p>
          <a:p>
            <a:pPr lvl="2"/>
            <a:r>
              <a:rPr lang="en-US" sz="1400" dirty="0" err="1" smtClean="0"/>
              <a:t>Updation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Unmounting</a:t>
            </a:r>
            <a:endParaRPr lang="en-US" sz="1400" dirty="0"/>
          </a:p>
          <a:p>
            <a:pPr lvl="1"/>
            <a:r>
              <a:rPr lang="en-US" sz="1600" dirty="0" err="1"/>
              <a:t>Mixins</a:t>
            </a:r>
            <a:r>
              <a:rPr lang="en-US" sz="1600" dirty="0"/>
              <a:t> are used to share the code between multiple components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6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Component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Every user action triggers a change of a </a:t>
            </a:r>
            <a:r>
              <a:rPr lang="en-US" sz="2000" dirty="0" smtClean="0"/>
              <a:t>state </a:t>
            </a:r>
          </a:p>
          <a:p>
            <a:pPr lvl="1"/>
            <a:r>
              <a:rPr lang="en-US" sz="1600" dirty="0" smtClean="0"/>
              <a:t>but </a:t>
            </a:r>
            <a:r>
              <a:rPr lang="en-US" sz="1600" dirty="0"/>
              <a:t>state cannot be added to the stateless React elements, so it needs to be encapsulated in something that already has a state.</a:t>
            </a:r>
          </a:p>
          <a:p>
            <a:r>
              <a:rPr lang="en-US" sz="2000" dirty="0"/>
              <a:t>In the React library, React Component encapsulates a component's state and React element which describes how a component </a:t>
            </a:r>
            <a:r>
              <a:rPr lang="en-US" sz="2000" dirty="0" smtClean="0"/>
              <a:t>needs </a:t>
            </a:r>
            <a:r>
              <a:rPr lang="en-US" sz="2000" dirty="0"/>
              <a:t>to be rendered.</a:t>
            </a:r>
          </a:p>
          <a:p>
            <a:r>
              <a:rPr lang="en-US" sz="2000" dirty="0"/>
              <a:t>New React component </a:t>
            </a:r>
            <a:r>
              <a:rPr lang="en-US" sz="2000" dirty="0" smtClean="0"/>
              <a:t>can </a:t>
            </a:r>
            <a:r>
              <a:rPr lang="en-US" sz="2000" dirty="0"/>
              <a:t>be created using </a:t>
            </a:r>
            <a:r>
              <a:rPr lang="en-US" sz="2000" dirty="0" err="1"/>
              <a:t>React.createClass</a:t>
            </a:r>
            <a:r>
              <a:rPr lang="en-US" sz="2000" dirty="0" smtClean="0"/>
              <a:t>().</a:t>
            </a:r>
            <a:endParaRPr lang="en-US" sz="2000" dirty="0"/>
          </a:p>
          <a:p>
            <a:r>
              <a:rPr lang="en-US" sz="2000" dirty="0"/>
              <a:t>React component must implement a render function, which instructs the component what to render. </a:t>
            </a:r>
          </a:p>
          <a:p>
            <a:pPr lvl="1"/>
            <a:r>
              <a:rPr lang="en-US" sz="1600" dirty="0"/>
              <a:t>Rendering a component means linking it to </a:t>
            </a:r>
            <a:r>
              <a:rPr lang="en-US" sz="1600" dirty="0" smtClean="0"/>
              <a:t>a </a:t>
            </a:r>
            <a:r>
              <a:rPr lang="en-US" sz="1600" dirty="0"/>
              <a:t>DOM element and populating that DOM element.</a:t>
            </a:r>
          </a:p>
          <a:p>
            <a:r>
              <a:rPr lang="en-US" sz="2000" dirty="0"/>
              <a:t>React Component can be created with a </a:t>
            </a:r>
            <a:r>
              <a:rPr lang="en-US" sz="2000" dirty="0" smtClean="0"/>
              <a:t>state (</a:t>
            </a:r>
            <a:r>
              <a:rPr lang="en-US" sz="2000" dirty="0" err="1"/>
              <a:t>Stateful</a:t>
            </a:r>
            <a:r>
              <a:rPr lang="en-US" sz="2000" dirty="0"/>
              <a:t> component) or without a </a:t>
            </a:r>
            <a:r>
              <a:rPr lang="en-US" sz="2000" dirty="0" smtClean="0"/>
              <a:t>state (</a:t>
            </a:r>
            <a:r>
              <a:rPr lang="en-US" sz="2000" dirty="0"/>
              <a:t>Stateless component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6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Creating-React-Component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26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Working with </a:t>
            </a:r>
            <a:r>
              <a:rPr lang="en-US" dirty="0" smtClean="0">
                <a:solidFill>
                  <a:srgbClr val="00264A"/>
                </a:solidFill>
              </a:rPr>
              <a:t>props (</a:t>
            </a:r>
            <a:r>
              <a:rPr lang="en-US" dirty="0">
                <a:solidFill>
                  <a:srgbClr val="00264A"/>
                </a:solidFill>
              </a:rPr>
              <a:t>Properties)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props parameter is a JavaScript </a:t>
            </a:r>
            <a:r>
              <a:rPr lang="en-US" sz="2000" dirty="0" smtClean="0"/>
              <a:t>object (</a:t>
            </a:r>
            <a:r>
              <a:rPr lang="en-US" sz="2000" dirty="0"/>
              <a:t>data &amp; event handlers) passed from a parent element to a child element.</a:t>
            </a:r>
          </a:p>
          <a:p>
            <a:r>
              <a:rPr lang="en-US" sz="2000" dirty="0"/>
              <a:t>Props are supplied as </a:t>
            </a:r>
            <a:r>
              <a:rPr lang="en-US" sz="2000" dirty="0" smtClean="0"/>
              <a:t>attributes: 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the value of the attribute is </a:t>
            </a:r>
            <a:r>
              <a:rPr lang="en-US" sz="1600" b="1" dirty="0"/>
              <a:t>JavaScript expression</a:t>
            </a:r>
            <a:r>
              <a:rPr lang="en-US" sz="1600" dirty="0"/>
              <a:t> it must be enclosed in curly Brackets </a:t>
            </a:r>
            <a:r>
              <a:rPr lang="en-US" sz="1600" dirty="0" smtClean="0"/>
              <a:t>({}).</a:t>
            </a:r>
          </a:p>
          <a:p>
            <a:pPr lvl="1"/>
            <a:r>
              <a:rPr lang="en-US" sz="1600" dirty="0" smtClean="0"/>
              <a:t>If it </a:t>
            </a:r>
            <a:r>
              <a:rPr lang="en-US" sz="1600" dirty="0"/>
              <a:t>is a </a:t>
            </a:r>
            <a:r>
              <a:rPr lang="en-US" sz="1600" b="1" dirty="0"/>
              <a:t>string literal</a:t>
            </a:r>
            <a:r>
              <a:rPr lang="en-US" sz="1600" dirty="0"/>
              <a:t> it must be enclosed with in double quotes </a:t>
            </a:r>
            <a:r>
              <a:rPr lang="en-US" sz="1600" dirty="0" smtClean="0"/>
              <a:t>("").</a:t>
            </a:r>
            <a:endParaRPr lang="en-US" sz="1600" dirty="0"/>
          </a:p>
          <a:p>
            <a:r>
              <a:rPr lang="en-US" sz="2000" dirty="0"/>
              <a:t>Props can be accessed via props property inside a component.</a:t>
            </a:r>
          </a:p>
          <a:p>
            <a:r>
              <a:rPr lang="en-US" sz="2000" dirty="0"/>
              <a:t>Props are considered to be </a:t>
            </a:r>
            <a:r>
              <a:rPr lang="en-US" sz="2000" dirty="0" smtClean="0"/>
              <a:t>immutable; it </a:t>
            </a:r>
            <a:r>
              <a:rPr lang="en-US" sz="2000" dirty="0"/>
              <a:t>stores read-only data that is passed from the parent. It belongs to the parent and cannot be changed by its children. </a:t>
            </a:r>
          </a:p>
          <a:p>
            <a:r>
              <a:rPr lang="en-US" sz="2000" dirty="0" err="1"/>
              <a:t>getDefaultProps</a:t>
            </a:r>
            <a:r>
              <a:rPr lang="en-US" sz="2000" dirty="0"/>
              <a:t>() specifies property values to use, if they are not explicitly supplied.</a:t>
            </a:r>
          </a:p>
          <a:p>
            <a:r>
              <a:rPr lang="en-US" sz="2000" dirty="0"/>
              <a:t>Parent can read its children by accessing the special </a:t>
            </a:r>
            <a:r>
              <a:rPr lang="en-US" sz="2000" dirty="0" err="1"/>
              <a:t>this.props.children</a:t>
            </a:r>
            <a:r>
              <a:rPr lang="en-US" sz="2000" dirty="0"/>
              <a:t> prop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5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Using-Props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7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r>
              <a:rPr lang="en-US" dirty="0">
                <a:solidFill>
                  <a:srgbClr val="00264A"/>
                </a:solidFill>
              </a:rPr>
              <a:t/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Prop Validation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React offers a great suite of validators for checking the props set for a component are as expected. </a:t>
            </a:r>
          </a:p>
          <a:p>
            <a:r>
              <a:rPr lang="en-US" sz="1800" dirty="0" err="1"/>
              <a:t>React.PropTypes</a:t>
            </a:r>
            <a:r>
              <a:rPr lang="en-US" sz="1800" dirty="0"/>
              <a:t> exports a range of validators that can be used to make sure the data you receive is valid.</a:t>
            </a:r>
          </a:p>
          <a:p>
            <a:r>
              <a:rPr lang="en-US" sz="1800" dirty="0"/>
              <a:t>React supports validation of existence, data type or a custom </a:t>
            </a:r>
            <a:r>
              <a:rPr lang="en-US" sz="1800" dirty="0" smtClean="0"/>
              <a:t>condition.</a:t>
            </a:r>
          </a:p>
          <a:p>
            <a:r>
              <a:rPr lang="en-US" sz="1800" dirty="0" smtClean="0"/>
              <a:t>Using </a:t>
            </a:r>
            <a:r>
              <a:rPr lang="en-US" sz="1800" dirty="0"/>
              <a:t>the following prop types we can validate whether a </a:t>
            </a:r>
            <a:r>
              <a:rPr lang="en-US" sz="1800" dirty="0" smtClean="0"/>
              <a:t>prop: </a:t>
            </a:r>
            <a:endParaRPr lang="en-US" sz="1800" dirty="0"/>
          </a:p>
          <a:p>
            <a:pPr lvl="1"/>
            <a:r>
              <a:rPr lang="en-US" sz="1400" dirty="0" smtClean="0"/>
              <a:t>is </a:t>
            </a:r>
            <a:r>
              <a:rPr lang="en-US" sz="1400" dirty="0"/>
              <a:t>required </a:t>
            </a:r>
          </a:p>
          <a:p>
            <a:pPr lvl="1"/>
            <a:r>
              <a:rPr lang="en-US" sz="1400" dirty="0"/>
              <a:t>contains a primitive type </a:t>
            </a:r>
          </a:p>
          <a:p>
            <a:pPr lvl="1"/>
            <a:r>
              <a:rPr lang="en-US" sz="1400" dirty="0"/>
              <a:t>contains something </a:t>
            </a:r>
            <a:r>
              <a:rPr lang="en-US" sz="1400" dirty="0" err="1"/>
              <a:t>renderable</a:t>
            </a:r>
            <a:r>
              <a:rPr lang="en-US" sz="1400" dirty="0"/>
              <a:t> (a node)</a:t>
            </a:r>
          </a:p>
          <a:p>
            <a:pPr lvl="1"/>
            <a:r>
              <a:rPr lang="en-US" sz="1400" dirty="0"/>
              <a:t>is a React Element</a:t>
            </a:r>
          </a:p>
          <a:p>
            <a:pPr lvl="1"/>
            <a:r>
              <a:rPr lang="en-US" sz="1400" dirty="0"/>
              <a:t>contains one of several defined types</a:t>
            </a:r>
          </a:p>
          <a:p>
            <a:pPr lvl="1"/>
            <a:r>
              <a:rPr lang="en-US" sz="1400" dirty="0"/>
              <a:t>is an array containing only items of a specified type</a:t>
            </a:r>
          </a:p>
          <a:p>
            <a:pPr lvl="1"/>
            <a:r>
              <a:rPr lang="en-US" sz="1400" dirty="0"/>
              <a:t>contains an </a:t>
            </a:r>
            <a:r>
              <a:rPr lang="en-US" sz="1400" dirty="0" err="1"/>
              <a:t>instanceof</a:t>
            </a:r>
            <a:r>
              <a:rPr lang="en-US" sz="1400" dirty="0"/>
              <a:t> a class</a:t>
            </a:r>
          </a:p>
          <a:p>
            <a:pPr lvl="1"/>
            <a:r>
              <a:rPr lang="en-US" sz="1400" dirty="0"/>
              <a:t>contains an object that has a specific shape</a:t>
            </a:r>
          </a:p>
          <a:p>
            <a:r>
              <a:rPr lang="en-US" sz="1800" dirty="0"/>
              <a:t>For performance reasons </a:t>
            </a:r>
            <a:r>
              <a:rPr lang="en-US" sz="1800" dirty="0" err="1"/>
              <a:t>propTypes</a:t>
            </a:r>
            <a:r>
              <a:rPr lang="en-US" sz="1800" dirty="0"/>
              <a:t> is only checked in development mode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6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Prop-Validation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CD963210-7761-41D1-AD95-63356553DAA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3559</Words>
  <Application>Microsoft Office PowerPoint</Application>
  <PresentationFormat>On-screen Show (4:3)</PresentationFormat>
  <Paragraphs>479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2_Corporate Presentation Template (4x3 - Normal)</vt:lpstr>
      <vt:lpstr>think-cell Slide</vt:lpstr>
      <vt:lpstr>React.js</vt:lpstr>
      <vt:lpstr>Lesson Objectives</vt:lpstr>
      <vt:lpstr>React Fundamentals React Element</vt:lpstr>
      <vt:lpstr>React Fundamentals React Component</vt:lpstr>
      <vt:lpstr>Demo</vt:lpstr>
      <vt:lpstr>React Fundamentals Working with props (Properties)</vt:lpstr>
      <vt:lpstr>Demo</vt:lpstr>
      <vt:lpstr>React Fundamentals Prop Validation</vt:lpstr>
      <vt:lpstr>Demo</vt:lpstr>
      <vt:lpstr>React Fundamentals Static Methods in React</vt:lpstr>
      <vt:lpstr>Demo</vt:lpstr>
      <vt:lpstr>React Fundamentals Nested Components</vt:lpstr>
      <vt:lpstr>Demo</vt:lpstr>
      <vt:lpstr>React Fundamentals React and CSS</vt:lpstr>
      <vt:lpstr>Demo</vt:lpstr>
      <vt:lpstr>React Fundamentals Adding key for Dynamic Children</vt:lpstr>
      <vt:lpstr>Demo</vt:lpstr>
      <vt:lpstr>React Fundamentals JSX Spread Attributes</vt:lpstr>
      <vt:lpstr>Demo</vt:lpstr>
      <vt:lpstr>React Fundamentals Event Handling</vt:lpstr>
      <vt:lpstr>Demo</vt:lpstr>
      <vt:lpstr>React Fundamentals Working with State</vt:lpstr>
      <vt:lpstr>Demo</vt:lpstr>
      <vt:lpstr>React Fundamentals Unidirectional data flow</vt:lpstr>
      <vt:lpstr>Demo</vt:lpstr>
      <vt:lpstr>React Fundamentals Component Types</vt:lpstr>
      <vt:lpstr>React Fundamentals props or state?</vt:lpstr>
      <vt:lpstr>React Fundamentals React Architecture</vt:lpstr>
      <vt:lpstr>React Fundamentals React component's Life Cycle</vt:lpstr>
      <vt:lpstr>React Fundamentals React Component - Life Cycle Phases</vt:lpstr>
      <vt:lpstr>React Fundamentals React Component-Life cycle methods execution sequence</vt:lpstr>
      <vt:lpstr>Demo</vt:lpstr>
      <vt:lpstr>React Fundamentals Mixins</vt:lpstr>
      <vt:lpstr>Demo</vt:lpstr>
      <vt:lpstr>Summary</vt:lpstr>
      <vt:lpstr>Summary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React.js-Classbook-Lesson03</dc:title>
  <dc:subject>React.js - Class book</dc:subject>
  <dc:creator>Karthik Muthukrishnan</dc:creator>
  <dc:description>React.js - Class book created by Karthik M (714709)</dc:description>
  <cp:lastModifiedBy>Rupali Saha</cp:lastModifiedBy>
  <cp:revision>530</cp:revision>
  <dcterms:created xsi:type="dcterms:W3CDTF">2014-04-28T11:21:39Z</dcterms:created>
  <dcterms:modified xsi:type="dcterms:W3CDTF">2016-04-26T09:07:11Z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