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31"/>
  </p:notesMasterIdLst>
  <p:handoutMasterIdLst>
    <p:handoutMasterId r:id="rId32"/>
  </p:handoutMasterIdLst>
  <p:sldIdLst>
    <p:sldId id="535" r:id="rId5"/>
    <p:sldId id="531" r:id="rId6"/>
    <p:sldId id="505" r:id="rId7"/>
    <p:sldId id="506" r:id="rId8"/>
    <p:sldId id="507" r:id="rId9"/>
    <p:sldId id="508" r:id="rId10"/>
    <p:sldId id="509" r:id="rId11"/>
    <p:sldId id="510" r:id="rId12"/>
    <p:sldId id="511" r:id="rId13"/>
    <p:sldId id="512" r:id="rId14"/>
    <p:sldId id="513" r:id="rId15"/>
    <p:sldId id="515" r:id="rId16"/>
    <p:sldId id="516" r:id="rId17"/>
    <p:sldId id="514" r:id="rId18"/>
    <p:sldId id="536" r:id="rId19"/>
    <p:sldId id="537" r:id="rId20"/>
    <p:sldId id="538" r:id="rId21"/>
    <p:sldId id="519" r:id="rId22"/>
    <p:sldId id="520" r:id="rId23"/>
    <p:sldId id="521" r:id="rId24"/>
    <p:sldId id="522" r:id="rId25"/>
    <p:sldId id="539" r:id="rId26"/>
    <p:sldId id="523" r:id="rId27"/>
    <p:sldId id="524" r:id="rId28"/>
    <p:sldId id="525" r:id="rId29"/>
    <p:sldId id="532"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7158" autoAdjust="0"/>
  </p:normalViewPr>
  <p:slideViewPr>
    <p:cSldViewPr>
      <p:cViewPr>
        <p:scale>
          <a:sx n="100" d="100"/>
          <a:sy n="100" d="100"/>
        </p:scale>
        <p:origin x="-294" y="-228"/>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notesViewPr>
    <p:cSldViewPr>
      <p:cViewPr>
        <p:scale>
          <a:sx n="100" d="100"/>
          <a:sy n="100" d="100"/>
        </p:scale>
        <p:origin x="-1488" y="11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4/26/2016</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Candara" pitchFamily="34" charset="0"/>
                <a:cs typeface="Arial" pitchFamily="34" charset="0"/>
              </a:rPr>
              <a:t>React.js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endParaRPr lang="en-US" sz="1100" dirty="0">
              <a:latin typeface="Candara" pitchFamily="34" charset="0"/>
              <a:cs typeface="Arial"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297661"/>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3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b="1" dirty="0" smtClean="0">
                <a:latin typeface="Candara" panose="020E0502030303020204" pitchFamily="34" charset="0"/>
              </a:rPr>
              <a:t>gulp-</a:t>
            </a:r>
            <a:r>
              <a:rPr lang="en-US" sz="1000" b="1" dirty="0" err="1" smtClean="0">
                <a:latin typeface="Candara" panose="020E0502030303020204" pitchFamily="34" charset="0"/>
              </a:rPr>
              <a:t>browserify</a:t>
            </a:r>
            <a:r>
              <a:rPr lang="en-US" sz="1000" b="1" dirty="0">
                <a:latin typeface="Candara" panose="020E0502030303020204" pitchFamily="34" charset="0"/>
              </a:rPr>
              <a:t>: </a:t>
            </a:r>
            <a:r>
              <a:rPr lang="en-US" sz="1000" dirty="0" err="1">
                <a:latin typeface="Candara" panose="020E0502030303020204" pitchFamily="34" charset="0"/>
              </a:rPr>
              <a:t>Browserify</a:t>
            </a:r>
            <a:r>
              <a:rPr lang="en-US" sz="1000" dirty="0">
                <a:latin typeface="Candara" panose="020E0502030303020204" pitchFamily="34" charset="0"/>
              </a:rPr>
              <a:t> lets you require('modules') in the browser by bundling up all of your </a:t>
            </a:r>
            <a:r>
              <a:rPr lang="en-US" sz="1000" dirty="0" smtClean="0">
                <a:latin typeface="Candara" panose="020E0502030303020204" pitchFamily="34" charset="0"/>
              </a:rPr>
              <a:t>dependencies.</a:t>
            </a:r>
          </a:p>
          <a:p>
            <a:pPr algn="just"/>
            <a:endParaRPr lang="en-US" sz="1000" b="1" dirty="0" smtClean="0">
              <a:latin typeface="Candara" panose="020E0502030303020204" pitchFamily="34" charset="0"/>
            </a:endParaRPr>
          </a:p>
          <a:p>
            <a:pPr algn="just"/>
            <a:r>
              <a:rPr lang="en-US" sz="1000" b="1" dirty="0" smtClean="0">
                <a:latin typeface="Candara" panose="020E0502030303020204" pitchFamily="34" charset="0"/>
              </a:rPr>
              <a:t> gulp-</a:t>
            </a:r>
            <a:r>
              <a:rPr lang="en-US" sz="1000" b="1" dirty="0" err="1" smtClean="0">
                <a:latin typeface="Candara" panose="020E0502030303020204" pitchFamily="34" charset="0"/>
              </a:rPr>
              <a:t>concat</a:t>
            </a:r>
            <a:r>
              <a:rPr lang="en-US" sz="1000" b="1" dirty="0" smtClean="0">
                <a:latin typeface="Candara" panose="020E0502030303020204" pitchFamily="34" charset="0"/>
              </a:rPr>
              <a:t>: </a:t>
            </a:r>
            <a:r>
              <a:rPr lang="en-US" sz="1000" dirty="0" smtClean="0">
                <a:latin typeface="Candara" panose="020E0502030303020204" pitchFamily="34" charset="0"/>
              </a:rPr>
              <a:t>Used to concatenate files</a:t>
            </a:r>
          </a:p>
          <a:p>
            <a:pPr algn="just"/>
            <a:endParaRPr lang="en-US" sz="1000" b="1" dirty="0" smtClean="0">
              <a:latin typeface="Candara" panose="020E0502030303020204" pitchFamily="34" charset="0"/>
            </a:endParaRPr>
          </a:p>
          <a:p>
            <a:pPr algn="just"/>
            <a:r>
              <a:rPr lang="en-US" sz="1000" b="1" dirty="0">
                <a:latin typeface="Candara" panose="020E0502030303020204" pitchFamily="34" charset="0"/>
              </a:rPr>
              <a:t> react : </a:t>
            </a:r>
            <a:r>
              <a:rPr lang="en-US" sz="1000" dirty="0">
                <a:latin typeface="Candara" panose="020E0502030303020204" pitchFamily="34" charset="0"/>
              </a:rPr>
              <a:t>React is a JavaScript library for building user interfaces</a:t>
            </a:r>
            <a:r>
              <a:rPr lang="en-US" sz="1000" dirty="0" smtClean="0">
                <a:latin typeface="Candara" panose="020E0502030303020204" pitchFamily="34" charset="0"/>
              </a:rPr>
              <a:t>. It gives immediate </a:t>
            </a:r>
            <a:r>
              <a:rPr lang="en-US" sz="1000" dirty="0">
                <a:latin typeface="Candara" panose="020E0502030303020204" pitchFamily="34" charset="0"/>
              </a:rPr>
              <a:t>access to React, </a:t>
            </a:r>
            <a:r>
              <a:rPr lang="en-US" sz="1000" dirty="0" smtClean="0">
                <a:latin typeface="Candara" panose="020E0502030303020204" pitchFamily="34" charset="0"/>
              </a:rPr>
              <a:t>without requiring </a:t>
            </a:r>
            <a:r>
              <a:rPr lang="en-US" sz="1000" dirty="0">
                <a:latin typeface="Candara" panose="020E0502030303020204" pitchFamily="34" charset="0"/>
              </a:rPr>
              <a:t>the JSX transformer</a:t>
            </a:r>
          </a:p>
          <a:p>
            <a:pPr algn="just"/>
            <a:endParaRPr lang="en-US" sz="1000" b="1" dirty="0" smtClean="0">
              <a:latin typeface="Candara" panose="020E0502030303020204" pitchFamily="34" charset="0"/>
            </a:endParaRPr>
          </a:p>
          <a:p>
            <a:pPr algn="just"/>
            <a:r>
              <a:rPr lang="en-US" sz="1000" b="1" dirty="0" smtClean="0">
                <a:latin typeface="Candara" panose="020E0502030303020204" pitchFamily="34" charset="0"/>
              </a:rPr>
              <a:t> react-</a:t>
            </a:r>
            <a:r>
              <a:rPr lang="en-US" sz="1000" b="1" dirty="0" err="1" smtClean="0">
                <a:latin typeface="Candara" panose="020E0502030303020204" pitchFamily="34" charset="0"/>
              </a:rPr>
              <a:t>dom</a:t>
            </a:r>
            <a:r>
              <a:rPr lang="en-US" sz="1000" b="1" dirty="0">
                <a:latin typeface="Candara" panose="020E0502030303020204" pitchFamily="34" charset="0"/>
              </a:rPr>
              <a:t> : </a:t>
            </a:r>
            <a:r>
              <a:rPr lang="en-US" sz="1000" dirty="0">
                <a:latin typeface="Candara" panose="020E0502030303020204" pitchFamily="34" charset="0"/>
              </a:rPr>
              <a:t>React package for working with the DOM</a:t>
            </a:r>
            <a:r>
              <a:rPr lang="en-US" sz="1000" dirty="0" smtClean="0">
                <a:latin typeface="Candara" panose="020E0502030303020204" pitchFamily="34" charset="0"/>
              </a:rPr>
              <a:t>.</a:t>
            </a:r>
          </a:p>
          <a:p>
            <a:pPr algn="just"/>
            <a:endParaRPr lang="en-US" sz="1000" b="1" dirty="0" smtClean="0">
              <a:latin typeface="Candara" panose="020E0502030303020204" pitchFamily="34" charset="0"/>
            </a:endParaRPr>
          </a:p>
          <a:p>
            <a:pPr algn="just"/>
            <a:r>
              <a:rPr lang="en-US" sz="1000" b="1" dirty="0" smtClean="0">
                <a:latin typeface="Candara" panose="020E0502030303020204" pitchFamily="34" charset="0"/>
              </a:rPr>
              <a:t> </a:t>
            </a:r>
            <a:r>
              <a:rPr lang="en-US" sz="1000" b="1" dirty="0" err="1" smtClean="0">
                <a:latin typeface="Candara" panose="020E0502030303020204" pitchFamily="34" charset="0"/>
              </a:rPr>
              <a:t>reactify</a:t>
            </a:r>
            <a:r>
              <a:rPr lang="en-US" sz="1000" b="1" dirty="0">
                <a:latin typeface="Candara" panose="020E0502030303020204" pitchFamily="34" charset="0"/>
              </a:rPr>
              <a:t> : </a:t>
            </a:r>
            <a:r>
              <a:rPr lang="en-US" sz="1000" dirty="0" err="1">
                <a:latin typeface="Candara" panose="020E0502030303020204" pitchFamily="34" charset="0"/>
              </a:rPr>
              <a:t>Browserify</a:t>
            </a:r>
            <a:r>
              <a:rPr lang="en-US" sz="1000" dirty="0">
                <a:latin typeface="Candara" panose="020E0502030303020204" pitchFamily="34" charset="0"/>
              </a:rPr>
              <a:t> transform for JSX</a:t>
            </a:r>
            <a:endParaRPr lang="en-US" sz="1000"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b="1" dirty="0" err="1" smtClean="0">
                <a:latin typeface="Candara" panose="020E0502030303020204" pitchFamily="34" charset="0"/>
              </a:rPr>
              <a:t>gulp.task</a:t>
            </a:r>
            <a:r>
              <a:rPr lang="en-US" sz="1000" b="1" dirty="0">
                <a:latin typeface="Candara" panose="020E0502030303020204" pitchFamily="34" charset="0"/>
              </a:rPr>
              <a:t> : </a:t>
            </a:r>
            <a:r>
              <a:rPr lang="en-US" sz="1000" dirty="0" smtClean="0">
                <a:latin typeface="Candara" panose="020E0502030303020204" pitchFamily="34" charset="0"/>
              </a:rPr>
              <a:t>It takes three arguments </a:t>
            </a:r>
            <a:r>
              <a:rPr lang="en-US" sz="1000" dirty="0">
                <a:latin typeface="Candara" panose="020E0502030303020204" pitchFamily="34" charset="0"/>
              </a:rPr>
              <a:t>are name, deps and fn. Where name is a string, deps is an array of task </a:t>
            </a:r>
            <a:r>
              <a:rPr lang="en-US" sz="1000" dirty="0" smtClean="0">
                <a:latin typeface="Candara" panose="020E0502030303020204" pitchFamily="34" charset="0"/>
              </a:rPr>
              <a:t>names which makes the task given to run once all task mentioned in deps is completed, </a:t>
            </a:r>
            <a:r>
              <a:rPr lang="en-US" sz="1000" dirty="0">
                <a:latin typeface="Candara" panose="020E0502030303020204" pitchFamily="34" charset="0"/>
              </a:rPr>
              <a:t>and </a:t>
            </a:r>
            <a:r>
              <a:rPr lang="en-US" sz="1000" dirty="0" err="1">
                <a:latin typeface="Candara" panose="020E0502030303020204" pitchFamily="34" charset="0"/>
              </a:rPr>
              <a:t>fn</a:t>
            </a:r>
            <a:r>
              <a:rPr lang="en-US" sz="1000" dirty="0">
                <a:latin typeface="Candara" panose="020E0502030303020204" pitchFamily="34" charset="0"/>
              </a:rPr>
              <a:t> is the function that performs your task</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smtClean="0">
                <a:latin typeface="Candara" panose="020E0502030303020204" pitchFamily="34" charset="0"/>
              </a:rPr>
              <a:t>gulp.src</a:t>
            </a:r>
            <a:r>
              <a:rPr lang="en-US" sz="1000" b="1" dirty="0" smtClean="0">
                <a:latin typeface="Candara" panose="020E0502030303020204" pitchFamily="34" charset="0"/>
              </a:rPr>
              <a:t> and </a:t>
            </a:r>
            <a:r>
              <a:rPr lang="en-US" sz="1000" b="1" dirty="0" err="1" smtClean="0">
                <a:latin typeface="Candara" panose="020E0502030303020204" pitchFamily="34" charset="0"/>
              </a:rPr>
              <a:t>gulp.dest</a:t>
            </a:r>
            <a:r>
              <a:rPr lang="en-US" sz="1000" dirty="0" smtClean="0">
                <a:latin typeface="Candara" panose="020E0502030303020204" pitchFamily="34" charset="0"/>
              </a:rPr>
              <a:t> : mostly used to copy files.</a:t>
            </a:r>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smtClean="0">
                <a:latin typeface="Candara" panose="020E0502030303020204" pitchFamily="34" charset="0"/>
              </a:rPr>
              <a:t>gulp.watch</a:t>
            </a:r>
            <a:r>
              <a:rPr lang="en-US" sz="1000" dirty="0" smtClean="0">
                <a:latin typeface="Candara" panose="020E0502030303020204" pitchFamily="34" charset="0"/>
              </a:rPr>
              <a:t>: To watch files.</a:t>
            </a:r>
            <a:endParaRPr lang="en-US" sz="1000" dirty="0">
              <a:latin typeface="Candara" panose="020E0502030303020204" pitchFamily="34" charset="0"/>
            </a:endParaRP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4" name="Rounded Rectangle 3"/>
          <p:cNvSpPr/>
          <p:nvPr/>
        </p:nvSpPr>
        <p:spPr>
          <a:xfrm>
            <a:off x="1859280" y="4945757"/>
            <a:ext cx="4534624" cy="115212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mytask</a:t>
            </a:r>
            <a:r>
              <a:rPr lang="en-US" sz="1000" dirty="0">
                <a:solidFill>
                  <a:schemeClr val="tx1"/>
                </a:solidFill>
                <a:latin typeface="Candara" panose="020E0502030303020204" pitchFamily="34" charset="0"/>
              </a:rPr>
              <a:t>', function() {</a:t>
            </a:r>
          </a:p>
          <a:p>
            <a:r>
              <a:rPr lang="en-US" sz="1000" dirty="0">
                <a:solidFill>
                  <a:schemeClr val="tx1"/>
                </a:solidFill>
                <a:latin typeface="Candara" panose="020E0502030303020204" pitchFamily="34" charset="0"/>
              </a:rPr>
              <a:t>  </a:t>
            </a:r>
            <a:r>
              <a:rPr lang="en-US" sz="1000" dirty="0" smtClean="0">
                <a:solidFill>
                  <a:schemeClr val="tx1"/>
                </a:solidFill>
                <a:latin typeface="Candara" panose="020E0502030303020204" pitchFamily="34" charset="0"/>
              </a:rPr>
              <a:t>      //</a:t>
            </a:r>
            <a:r>
              <a:rPr lang="en-US" sz="1000" dirty="0">
                <a:solidFill>
                  <a:schemeClr val="tx1"/>
                </a:solidFill>
                <a:latin typeface="Candara" panose="020E0502030303020204" pitchFamily="34" charset="0"/>
              </a:rPr>
              <a:t>do stuff</a:t>
            </a:r>
          </a:p>
          <a:p>
            <a:r>
              <a:rPr lang="en-US" sz="1000" dirty="0">
                <a:solidFill>
                  <a:schemeClr val="tx1"/>
                </a:solidFill>
                <a:latin typeface="Candara" panose="020E0502030303020204" pitchFamily="34" charset="0"/>
              </a:rPr>
              <a:t>});</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dependenttask</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mytask</a:t>
            </a:r>
            <a:r>
              <a:rPr lang="en-US" sz="1000" dirty="0">
                <a:solidFill>
                  <a:schemeClr val="tx1"/>
                </a:solidFill>
                <a:latin typeface="Candara" panose="020E0502030303020204" pitchFamily="34" charset="0"/>
              </a:rPr>
              <a:t>'], function() {</a:t>
            </a:r>
          </a:p>
          <a:p>
            <a:r>
              <a:rPr lang="en-US" sz="1000" dirty="0">
                <a:solidFill>
                  <a:schemeClr val="tx1"/>
                </a:solidFill>
                <a:latin typeface="Candara" panose="020E0502030303020204" pitchFamily="34" charset="0"/>
              </a:rPr>
              <a:t> </a:t>
            </a:r>
            <a:r>
              <a:rPr lang="en-US" sz="1000" dirty="0" smtClean="0">
                <a:solidFill>
                  <a:schemeClr val="tx1"/>
                </a:solidFill>
                <a:latin typeface="Candara" panose="020E0502030303020204" pitchFamily="34" charset="0"/>
              </a:rPr>
              <a:t>         </a:t>
            </a:r>
            <a:r>
              <a:rPr lang="en-US" sz="1000" dirty="0">
                <a:solidFill>
                  <a:schemeClr val="tx1"/>
                </a:solidFill>
                <a:latin typeface="Candara" panose="020E0502030303020204" pitchFamily="34" charset="0"/>
              </a:rPr>
              <a:t>//do stuff after '</a:t>
            </a:r>
            <a:r>
              <a:rPr lang="en-US" sz="1000" dirty="0" err="1">
                <a:solidFill>
                  <a:schemeClr val="tx1"/>
                </a:solidFill>
                <a:latin typeface="Candara" panose="020E0502030303020204" pitchFamily="34" charset="0"/>
              </a:rPr>
              <a:t>mytask</a:t>
            </a:r>
            <a:r>
              <a:rPr lang="en-US" sz="1000" dirty="0">
                <a:solidFill>
                  <a:schemeClr val="tx1"/>
                </a:solidFill>
                <a:latin typeface="Candara" panose="020E0502030303020204" pitchFamily="34" charset="0"/>
              </a:rPr>
              <a:t>' is done.</a:t>
            </a:r>
          </a:p>
          <a:p>
            <a:r>
              <a:rPr lang="en-US" sz="1000" dirty="0">
                <a:solidFill>
                  <a:schemeClr val="tx1"/>
                </a:solidFill>
                <a:latin typeface="Candara" panose="020E0502030303020204" pitchFamily="34" charset="0"/>
              </a:rPr>
              <a:t>});</a:t>
            </a:r>
          </a:p>
        </p:txBody>
      </p:sp>
      <p:sp>
        <p:nvSpPr>
          <p:cNvPr id="6" name="Rounded Rectangle 5"/>
          <p:cNvSpPr/>
          <p:nvPr/>
        </p:nvSpPr>
        <p:spPr>
          <a:xfrm>
            <a:off x="1850127" y="7464896"/>
            <a:ext cx="4534624" cy="1378843"/>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/*watch for text files in any </a:t>
            </a:r>
            <a:r>
              <a:rPr lang="en-US" sz="1000" dirty="0" err="1">
                <a:solidFill>
                  <a:schemeClr val="tx1"/>
                </a:solidFill>
                <a:latin typeface="Candara" panose="020E0502030303020204" pitchFamily="34" charset="0"/>
              </a:rPr>
              <a:t>sbu</a:t>
            </a:r>
            <a:r>
              <a:rPr lang="en-US" sz="1000" dirty="0">
                <a:solidFill>
                  <a:schemeClr val="tx1"/>
                </a:solidFill>
                <a:latin typeface="Candara" panose="020E0502030303020204" pitchFamily="34" charset="0"/>
              </a:rPr>
              <a:t> folders of </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 for changes*/</a:t>
            </a:r>
          </a:p>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watchTxtFiles</a:t>
            </a:r>
            <a:r>
              <a:rPr lang="en-US" sz="1000" dirty="0">
                <a:solidFill>
                  <a:schemeClr val="tx1"/>
                </a:solidFill>
                <a:latin typeface="Candara" panose="020E0502030303020204" pitchFamily="34" charset="0"/>
              </a:rPr>
              <a:t>',function</a:t>
            </a:r>
            <a:r>
              <a:rPr lang="en-US" sz="1000" dirty="0" smtClean="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a:t>
            </a:r>
            <a:r>
              <a:rPr lang="en-US" sz="1000" dirty="0" smtClean="0">
                <a:solidFill>
                  <a:schemeClr val="tx1"/>
                </a:solidFill>
                <a:latin typeface="Candara" panose="020E0502030303020204" pitchFamily="34" charset="0"/>
              </a:rPr>
              <a:t>             </a:t>
            </a:r>
            <a:r>
              <a:rPr lang="en-US" sz="1000" dirty="0" err="1" smtClean="0">
                <a:solidFill>
                  <a:schemeClr val="tx1"/>
                </a:solidFill>
                <a:latin typeface="Candara" panose="020E0502030303020204" pitchFamily="34" charset="0"/>
              </a:rPr>
              <a:t>gulp.watch</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txt',function</a:t>
            </a:r>
            <a:r>
              <a:rPr lang="en-US" sz="1000" dirty="0">
                <a:solidFill>
                  <a:schemeClr val="tx1"/>
                </a:solidFill>
                <a:latin typeface="Candara" panose="020E0502030303020204" pitchFamily="34" charset="0"/>
              </a:rPr>
              <a:t>(event){</a:t>
            </a:r>
          </a:p>
          <a:p>
            <a:r>
              <a:rPr lang="en-US" sz="1000" dirty="0" smtClean="0">
                <a:solidFill>
                  <a:schemeClr val="tx1"/>
                </a:solidFill>
                <a:latin typeface="Candara" panose="020E0502030303020204" pitchFamily="34" charset="0"/>
              </a:rPr>
              <a:t>                       gutil.log</a:t>
            </a:r>
            <a:r>
              <a:rPr lang="en-US" sz="1000" dirty="0">
                <a:solidFill>
                  <a:schemeClr val="tx1"/>
                </a:solidFill>
                <a:latin typeface="Candara" panose="020E0502030303020204" pitchFamily="34" charset="0"/>
              </a:rPr>
              <a:t>('path : '+</a:t>
            </a:r>
            <a:r>
              <a:rPr lang="en-US" sz="1000" dirty="0" err="1">
                <a:solidFill>
                  <a:schemeClr val="tx1"/>
                </a:solidFill>
                <a:latin typeface="Candara" panose="020E0502030303020204" pitchFamily="34" charset="0"/>
              </a:rPr>
              <a:t>event.path</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event.type</a:t>
            </a:r>
            <a:r>
              <a:rPr lang="en-US" sz="1000" dirty="0">
                <a:solidFill>
                  <a:schemeClr val="tx1"/>
                </a:solidFill>
                <a:latin typeface="Candara" panose="020E0502030303020204" pitchFamily="34" charset="0"/>
              </a:rPr>
              <a:t>);</a:t>
            </a:r>
          </a:p>
          <a:p>
            <a:r>
              <a:rPr lang="en-US" sz="1000" dirty="0" smtClean="0">
                <a:solidFill>
                  <a:schemeClr val="tx1"/>
                </a:solidFill>
                <a:latin typeface="Candara" panose="020E0502030303020204" pitchFamily="34" charset="0"/>
              </a:rPr>
              <a:t>              });</a:t>
            </a:r>
            <a:endParaRPr lang="en-US" sz="1000" dirty="0">
              <a:solidFill>
                <a:schemeClr val="tx1"/>
              </a:solidFill>
              <a:latin typeface="Candara" panose="020E0502030303020204" pitchFamily="34" charset="0"/>
            </a:endParaRPr>
          </a:p>
          <a:p>
            <a:r>
              <a:rPr lang="en-US" sz="1000" dirty="0">
                <a:solidFill>
                  <a:schemeClr val="tx1"/>
                </a:solidFill>
                <a:latin typeface="Candara" panose="020E0502030303020204" pitchFamily="34" charset="0"/>
              </a:rPr>
              <a:t>});</a:t>
            </a:r>
            <a:endParaRPr lang="en-US" sz="1000" dirty="0" smtClean="0">
              <a:solidFill>
                <a:schemeClr val="tx1"/>
              </a:solidFill>
              <a:latin typeface="Candara" panose="020E0502030303020204" pitchFamily="34" charset="0"/>
            </a:endParaRPr>
          </a:p>
        </p:txBody>
      </p:sp>
      <p:sp>
        <p:nvSpPr>
          <p:cNvPr id="7" name="Rounded Rectangle 6"/>
          <p:cNvSpPr/>
          <p:nvPr/>
        </p:nvSpPr>
        <p:spPr>
          <a:xfrm>
            <a:off x="1840627" y="6387804"/>
            <a:ext cx="4534624" cy="79208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gulp.task</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copyTxtFiles</a:t>
            </a:r>
            <a:r>
              <a:rPr lang="en-US" sz="1000" dirty="0">
                <a:solidFill>
                  <a:schemeClr val="tx1"/>
                </a:solidFill>
                <a:latin typeface="Candara" panose="020E0502030303020204" pitchFamily="34" charset="0"/>
              </a:rPr>
              <a:t>', function() {</a:t>
            </a:r>
          </a:p>
          <a:p>
            <a:pPr lvl="1"/>
            <a:r>
              <a:rPr lang="en-US" sz="1000" dirty="0">
                <a:solidFill>
                  <a:schemeClr val="tx1"/>
                </a:solidFill>
                <a:latin typeface="Candara" panose="020E0502030303020204" pitchFamily="34" charset="0"/>
              </a:rPr>
              <a:t>  // copy any txt files in </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 and its sub folders to public/</a:t>
            </a:r>
          </a:p>
          <a:p>
            <a:pPr lvl="1"/>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gulp.src</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src</a:t>
            </a:r>
            <a:r>
              <a:rPr lang="en-US" sz="1000" dirty="0">
                <a:solidFill>
                  <a:schemeClr val="tx1"/>
                </a:solidFill>
                <a:latin typeface="Candara" panose="020E0502030303020204" pitchFamily="34" charset="0"/>
              </a:rPr>
              <a:t>/**/*.txt').pipe(</a:t>
            </a:r>
            <a:r>
              <a:rPr lang="en-US" sz="1000" dirty="0" err="1">
                <a:solidFill>
                  <a:schemeClr val="tx1"/>
                </a:solidFill>
                <a:latin typeface="Candara" panose="020E0502030303020204" pitchFamily="34" charset="0"/>
              </a:rPr>
              <a:t>gulp.dest</a:t>
            </a:r>
            <a:r>
              <a:rPr lang="en-US" sz="1000" dirty="0">
                <a:solidFill>
                  <a:schemeClr val="tx1"/>
                </a:solidFill>
                <a:latin typeface="Candara" panose="020E0502030303020204" pitchFamily="34" charset="0"/>
              </a:rPr>
              <a:t>('public'));</a:t>
            </a:r>
          </a:p>
          <a:p>
            <a:r>
              <a:rPr lang="en-US" sz="1000" dirty="0">
                <a:solidFill>
                  <a:schemeClr val="tx1"/>
                </a:solidFill>
                <a:latin typeface="Candara" panose="020E0502030303020204" pitchFamily="34" charset="0"/>
              </a:rPr>
              <a:t>});</a:t>
            </a:r>
            <a:endParaRPr lang="en-US" sz="1000" dirty="0" smtClean="0">
              <a:solidFill>
                <a:schemeClr val="tx1"/>
              </a:solidFill>
              <a:latin typeface="Candara" panose="020E0502030303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2"/>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2"/>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a:bodyPr>
          <a:lstStyle/>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r>
              <a:rPr lang="en-US" sz="1000" dirty="0" smtClean="0">
                <a:latin typeface="Candara" panose="020E0502030303020204" pitchFamily="34" charset="0"/>
              </a:rPr>
              <a:t>Each &lt;Route&gt;will </a:t>
            </a:r>
            <a:r>
              <a:rPr lang="en-US" sz="1000" dirty="0">
                <a:latin typeface="Candara" panose="020E0502030303020204" pitchFamily="34" charset="0"/>
              </a:rPr>
              <a:t>render its respective component when its path matches the URL. </a:t>
            </a:r>
            <a:r>
              <a:rPr lang="en-US" sz="1000" dirty="0" smtClean="0">
                <a:latin typeface="Candara" panose="020E0502030303020204" pitchFamily="34" charset="0"/>
              </a:rPr>
              <a:t>Only one </a:t>
            </a:r>
            <a:r>
              <a:rPr lang="en-US" sz="1000" dirty="0">
                <a:latin typeface="Candara" panose="020E0502030303020204" pitchFamily="34" charset="0"/>
              </a:rPr>
              <a:t>of these three components will be rendered into the at any given time. With </a:t>
            </a:r>
            <a:r>
              <a:rPr lang="en-US" sz="1000" dirty="0" smtClean="0">
                <a:latin typeface="Candara" panose="020E0502030303020204" pitchFamily="34" charset="0"/>
              </a:rPr>
              <a:t>this strategy</a:t>
            </a:r>
            <a:r>
              <a:rPr lang="en-US" sz="1000" dirty="0">
                <a:latin typeface="Candara" panose="020E0502030303020204" pitchFamily="34" charset="0"/>
              </a:rPr>
              <a:t>, we mount the router to the DOM once, then the router swap </a:t>
            </a:r>
            <a:r>
              <a:rPr lang="en-US" sz="1000" dirty="0" smtClean="0">
                <a:latin typeface="Candara" panose="020E0502030303020204" pitchFamily="34" charset="0"/>
              </a:rPr>
              <a:t>components in </a:t>
            </a:r>
            <a:r>
              <a:rPr lang="en-US" sz="1000" dirty="0">
                <a:latin typeface="Candara" panose="020E0502030303020204" pitchFamily="34" charset="0"/>
              </a:rPr>
              <a:t>and out with route changes</a:t>
            </a:r>
            <a:r>
              <a:rPr lang="en-US" sz="1000" dirty="0" smtClean="0">
                <a:latin typeface="Candara" panose="020E0502030303020204" pitchFamily="34" charset="0"/>
              </a:rPr>
              <a:t>.</a:t>
            </a: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smtClean="0">
                <a:latin typeface="Candara" panose="020E0502030303020204" pitchFamily="34" charset="0"/>
              </a:rPr>
              <a:t>Route Matching: </a:t>
            </a:r>
          </a:p>
          <a:p>
            <a:pPr algn="just"/>
            <a:r>
              <a:rPr lang="en-US" sz="1000" b="1" i="1" dirty="0" smtClean="0">
                <a:latin typeface="Candara" panose="020E0502030303020204" pitchFamily="34" charset="0"/>
              </a:rPr>
              <a:t>&lt;</a:t>
            </a:r>
            <a:r>
              <a:rPr lang="en-US" sz="1000" b="1" i="1" dirty="0">
                <a:latin typeface="Candara" panose="020E0502030303020204" pitchFamily="34" charset="0"/>
              </a:rPr>
              <a: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a:t>
            </a:r>
            <a:r>
              <a:rPr lang="en-US" sz="1000" b="1" i="1" dirty="0" smtClean="0">
                <a:latin typeface="Candara" panose="020E0502030303020204" pitchFamily="34" charset="0"/>
              </a:rPr>
              <a:t>/&gt;</a:t>
            </a:r>
          </a:p>
          <a:p>
            <a:pPr algn="just"/>
            <a:endParaRPr lang="en-US" sz="1000" b="1" i="1" dirty="0" smtClean="0">
              <a:latin typeface="Candara" panose="020E0502030303020204" pitchFamily="34" charset="0"/>
            </a:endParaRPr>
          </a:p>
          <a:p>
            <a:pPr algn="just"/>
            <a:r>
              <a:rPr lang="en-US" sz="1000" dirty="0" smtClean="0">
                <a:latin typeface="Candara" panose="020E0502030303020204" pitchFamily="34" charset="0"/>
              </a:rPr>
              <a:t>The above </a:t>
            </a:r>
            <a:r>
              <a:rPr lang="en-US" sz="1000" dirty="0">
                <a:latin typeface="Candara" panose="020E0502030303020204" pitchFamily="34" charset="0"/>
              </a:rPr>
              <a:t>route will match when the user visits any path that starts </a:t>
            </a:r>
            <a:r>
              <a:rPr lang="en-US" sz="1000" dirty="0" smtClean="0">
                <a:latin typeface="Candara" panose="020E0502030303020204" pitchFamily="34" charset="0"/>
              </a:rPr>
              <a:t>with users/ </a:t>
            </a:r>
            <a:r>
              <a:rPr lang="en-US" sz="1000" dirty="0">
                <a:latin typeface="Candara" panose="020E0502030303020204" pitchFamily="34" charset="0"/>
              </a:rPr>
              <a:t>and has </a:t>
            </a:r>
            <a:r>
              <a:rPr lang="en-US" sz="1000" dirty="0" smtClean="0">
                <a:latin typeface="Candara" panose="020E0502030303020204" pitchFamily="34" charset="0"/>
              </a:rPr>
              <a:t>any value afterwards</a:t>
            </a:r>
            <a:r>
              <a:rPr lang="en-US" sz="1000" dirty="0">
                <a:latin typeface="Candara" panose="020E0502030303020204" pitchFamily="34" charset="0"/>
              </a:rPr>
              <a:t>. It will match </a:t>
            </a:r>
            <a:r>
              <a:rPr lang="en-US" sz="1000" dirty="0" smtClean="0">
                <a:latin typeface="Candara" panose="020E0502030303020204" pitchFamily="34" charset="0"/>
              </a:rPr>
              <a:t> /users/1, /users/143, </a:t>
            </a:r>
            <a:r>
              <a:rPr lang="en-US" sz="1000" dirty="0">
                <a:latin typeface="Candara" panose="020E0502030303020204" pitchFamily="34" charset="0"/>
              </a:rPr>
              <a:t>or even </a:t>
            </a:r>
            <a:r>
              <a:rPr lang="en-US" sz="1000" dirty="0" smtClean="0">
                <a:latin typeface="Candara" panose="020E0502030303020204" pitchFamily="34" charset="0"/>
              </a:rPr>
              <a:t>/users/</a:t>
            </a:r>
            <a:r>
              <a:rPr lang="en-US" sz="1000" dirty="0" err="1" smtClean="0">
                <a:latin typeface="Candara" panose="020E0502030303020204" pitchFamily="34" charset="0"/>
              </a:rPr>
              <a:t>abd</a:t>
            </a:r>
            <a:r>
              <a:rPr lang="en-US" sz="1000" dirty="0" smtClean="0">
                <a:latin typeface="Candara" panose="020E0502030303020204" pitchFamily="34" charset="0"/>
              </a:rPr>
              <a:t>(which you'll need </a:t>
            </a:r>
            <a:r>
              <a:rPr lang="en-US" sz="1000" dirty="0">
                <a:latin typeface="Candara" panose="020E0502030303020204" pitchFamily="34" charset="0"/>
              </a:rPr>
              <a:t>to </a:t>
            </a:r>
            <a:r>
              <a:rPr lang="en-US" sz="1000" dirty="0" smtClean="0">
                <a:latin typeface="Candara" panose="020E0502030303020204" pitchFamily="34" charset="0"/>
              </a:rPr>
              <a:t>be validated </a:t>
            </a:r>
            <a:r>
              <a:rPr lang="en-US" sz="1000" dirty="0">
                <a:latin typeface="Candara" panose="020E0502030303020204" pitchFamily="34" charset="0"/>
              </a:rPr>
              <a:t>on </a:t>
            </a:r>
            <a:r>
              <a:rPr lang="en-US" sz="1000" dirty="0" smtClean="0">
                <a:latin typeface="Candara" panose="020E0502030303020204" pitchFamily="34" charset="0"/>
              </a:rPr>
              <a:t>our </a:t>
            </a:r>
            <a:r>
              <a:rPr lang="en-US" sz="1000" dirty="0">
                <a:latin typeface="Candara" panose="020E0502030303020204" pitchFamily="34" charset="0"/>
              </a:rPr>
              <a:t>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a:t>
            </a:r>
            <a:r>
              <a:rPr lang="en-US" sz="1000" dirty="0" smtClean="0">
                <a:solidFill>
                  <a:schemeClr val="tx1"/>
                </a:solidFill>
                <a:latin typeface="Candara" panose="020E0502030303020204" pitchFamily="34" charset="0"/>
              </a:rPr>
              <a:t>');   // require react-router module</a:t>
            </a:r>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smtClean="0">
                <a:solidFill>
                  <a:schemeClr val="tx1"/>
                </a:solidFill>
                <a:latin typeface="Candara" panose="020E0502030303020204" pitchFamily="34" charset="0"/>
              </a:rPr>
              <a:t>; // Get Router Reference</a:t>
            </a:r>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smtClean="0">
                <a:solidFill>
                  <a:schemeClr val="tx1"/>
                </a:solidFill>
                <a:latin typeface="Candara" panose="020E0502030303020204" pitchFamily="34" charset="0"/>
              </a:rPr>
              <a:t>;  //Get Route Reference</a:t>
            </a:r>
            <a:endParaRPr lang="en-US" sz="1000" dirty="0">
              <a:solidFill>
                <a:schemeClr val="tx1"/>
              </a:solidFill>
              <a:latin typeface="Candara" panose="020E0502030303020204" pitchFamily="34" charset="0"/>
            </a:endParaRPr>
          </a:p>
          <a:p>
            <a:endParaRPr lang="en-US" sz="1000" dirty="0" smtClean="0">
              <a:solidFill>
                <a:schemeClr val="tx1"/>
              </a:solidFill>
              <a:latin typeface="Candara" panose="020E0502030303020204" pitchFamily="34" charset="0"/>
            </a:endParaRPr>
          </a:p>
          <a:p>
            <a:r>
              <a:rPr lang="en-US" sz="1000" dirty="0" err="1" smtClean="0">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Router&gt;</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Route path="/" component={Home} /&gt;</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Route path</a:t>
            </a:r>
            <a:r>
              <a:rPr lang="en-US" sz="1000" dirty="0" smtClean="0">
                <a:solidFill>
                  <a:schemeClr val="tx1"/>
                </a:solidFill>
                <a:latin typeface="Candara" panose="020E0502030303020204" pitchFamily="34" charset="0"/>
              </a:rPr>
              <a:t>="/about" </a:t>
            </a:r>
            <a:r>
              <a:rPr lang="en-US" sz="1000" dirty="0">
                <a:solidFill>
                  <a:schemeClr val="tx1"/>
                </a:solidFill>
                <a:latin typeface="Candara" panose="020E0502030303020204" pitchFamily="34" charset="0"/>
              </a:rPr>
              <a:t>component</a:t>
            </a:r>
            <a:r>
              <a:rPr lang="en-US" sz="1000" dirty="0" smtClean="0">
                <a:solidFill>
                  <a:schemeClr val="tx1"/>
                </a:solidFill>
                <a:latin typeface="Candara" panose="020E0502030303020204" pitchFamily="34" charset="0"/>
              </a:rPr>
              <a:t>={</a:t>
            </a:r>
            <a:r>
              <a:rPr lang="en-US" sz="1000" dirty="0" err="1" smtClean="0">
                <a:solidFill>
                  <a:schemeClr val="tx1"/>
                </a:solidFill>
                <a:latin typeface="Candara" panose="020E0502030303020204" pitchFamily="34" charset="0"/>
              </a:rPr>
              <a:t>AboutUs</a:t>
            </a:r>
            <a:r>
              <a:rPr lang="en-US" sz="1000" dirty="0" smtClean="0">
                <a:solidFill>
                  <a:schemeClr val="tx1"/>
                </a:solidFill>
                <a:latin typeface="Candara" panose="020E0502030303020204" pitchFamily="34" charset="0"/>
              </a:rPr>
              <a:t>} </a:t>
            </a:r>
            <a:r>
              <a:rPr lang="en-US" sz="1000" dirty="0">
                <a:solidFill>
                  <a:schemeClr val="tx1"/>
                </a:solidFill>
                <a:latin typeface="Candara" panose="020E0502030303020204" pitchFamily="34" charset="0"/>
              </a:rPr>
              <a:t>/&gt;</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Route path</a:t>
            </a:r>
            <a:r>
              <a:rPr lang="en-US" sz="1000" dirty="0" smtClean="0">
                <a:solidFill>
                  <a:schemeClr val="tx1"/>
                </a:solidFill>
                <a:latin typeface="Candara" panose="020E0502030303020204" pitchFamily="34" charset="0"/>
              </a:rPr>
              <a:t>="/contact" </a:t>
            </a:r>
            <a:r>
              <a:rPr lang="en-US" sz="1000" dirty="0">
                <a:solidFill>
                  <a:schemeClr val="tx1"/>
                </a:solidFill>
                <a:latin typeface="Candara" panose="020E0502030303020204" pitchFamily="34" charset="0"/>
              </a:rPr>
              <a:t>component</a:t>
            </a:r>
            <a:r>
              <a:rPr lang="en-US" sz="1000" dirty="0" smtClean="0">
                <a:solidFill>
                  <a:schemeClr val="tx1"/>
                </a:solidFill>
                <a:latin typeface="Candara" panose="020E0502030303020204" pitchFamily="34" charset="0"/>
              </a:rPr>
              <a:t>={</a:t>
            </a:r>
            <a:r>
              <a:rPr lang="en-US" sz="1000" dirty="0" err="1" smtClean="0">
                <a:solidFill>
                  <a:schemeClr val="tx1"/>
                </a:solidFill>
                <a:latin typeface="Candara" panose="020E0502030303020204" pitchFamily="34" charset="0"/>
              </a:rPr>
              <a:t>ContactUs</a:t>
            </a:r>
            <a:r>
              <a:rPr lang="en-US" sz="1000" dirty="0" smtClean="0">
                <a:solidFill>
                  <a:schemeClr val="tx1"/>
                </a:solidFill>
                <a:latin typeface="Candara" panose="020E0502030303020204" pitchFamily="34" charset="0"/>
              </a:rPr>
              <a:t>} </a:t>
            </a:r>
            <a:r>
              <a:rPr lang="en-US" sz="1000" dirty="0">
                <a:solidFill>
                  <a:schemeClr val="tx1"/>
                </a:solidFill>
                <a:latin typeface="Candara" panose="020E0502030303020204" pitchFamily="34" charset="0"/>
              </a:rPr>
              <a:t>/&gt;</a:t>
            </a:r>
          </a:p>
          <a:p>
            <a:r>
              <a:rPr lang="en-US" sz="1000" dirty="0">
                <a:solidFill>
                  <a:schemeClr val="tx1"/>
                </a:solidFill>
                <a:latin typeface="Candara" panose="020E0502030303020204" pitchFamily="34" charset="0"/>
              </a:rPr>
              <a:t>&lt;/Router</a:t>
            </a:r>
            <a:r>
              <a:rPr lang="en-US" sz="1000" dirty="0" smtClean="0">
                <a:solidFill>
                  <a:schemeClr val="tx1"/>
                </a:solidFill>
                <a:latin typeface="Candara" panose="020E0502030303020204" pitchFamily="34" charset="0"/>
              </a:rPr>
              <a:t>&gt;</a:t>
            </a:r>
          </a:p>
          <a:p>
            <a:r>
              <a:rPr lang="en-US" sz="1000" dirty="0" smtClean="0">
                <a:solidFill>
                  <a:schemeClr val="tx1"/>
                </a:solidFill>
                <a:latin typeface="Candara" panose="020E0502030303020204" pitchFamily="34" charset="0"/>
              </a:rPr>
              <a:t>), </a:t>
            </a:r>
            <a:r>
              <a:rPr lang="en-US" sz="1000" dirty="0" err="1" smtClean="0">
                <a:solidFill>
                  <a:schemeClr val="tx1"/>
                </a:solidFill>
                <a:latin typeface="Candara" panose="020E0502030303020204" pitchFamily="34" charset="0"/>
              </a:rPr>
              <a:t>document.getElementById</a:t>
            </a:r>
            <a:r>
              <a:rPr lang="en-US" sz="1000" dirty="0" smtClean="0">
                <a:solidFill>
                  <a:schemeClr val="tx1"/>
                </a:solidFill>
                <a:latin typeface="Candara" panose="020E0502030303020204" pitchFamily="34" charset="0"/>
              </a:rPr>
              <a:t>('app'));</a:t>
            </a:r>
            <a:endParaRPr lang="en-US" sz="1000" dirty="0">
              <a:solidFill>
                <a:schemeClr val="tx1"/>
              </a:solidFill>
              <a:latin typeface="Candara" panose="020E0502030303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671499"/>
          </a:xfrm>
        </p:spPr>
        <p:txBody>
          <a:bodyPr>
            <a:normAutofit/>
          </a:bodyPr>
          <a:lstStyle/>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smtClean="0">
              <a:latin typeface="Candara" panose="020E0502030303020204" pitchFamily="34" charset="0"/>
            </a:endParaRPr>
          </a:p>
          <a:p>
            <a:pPr algn="just"/>
            <a:endParaRPr lang="en-US" sz="1000" b="1" dirty="0">
              <a:latin typeface="Candara" panose="020E0502030303020204" pitchFamily="34" charset="0"/>
            </a:endParaRPr>
          </a:p>
          <a:p>
            <a:pPr algn="just"/>
            <a:r>
              <a:rPr lang="en-US" sz="1000" dirty="0" smtClean="0">
                <a:latin typeface="Candara" panose="020E0502030303020204" pitchFamily="34" charset="0"/>
              </a:rPr>
              <a:t>Note : React </a:t>
            </a:r>
            <a:r>
              <a:rPr lang="en-US" sz="1000" dirty="0">
                <a:latin typeface="Candara" panose="020E0502030303020204" pitchFamily="34" charset="0"/>
              </a:rPr>
              <a:t>Router recommends a wildcard router on </a:t>
            </a:r>
            <a:r>
              <a:rPr lang="en-US" sz="1000" dirty="0" smtClean="0">
                <a:latin typeface="Candara" panose="020E0502030303020204" pitchFamily="34" charset="0"/>
              </a:rPr>
              <a:t>the server-side</a:t>
            </a:r>
            <a:r>
              <a:rPr lang="en-US" sz="1000" dirty="0">
                <a:latin typeface="Candara" panose="020E0502030303020204" pitchFamily="34" charset="0"/>
              </a:rPr>
              <a:t>. With this strategy, no matter what server-side route is called, the server </a:t>
            </a:r>
            <a:r>
              <a:rPr lang="en-US" sz="1000" dirty="0" smtClean="0">
                <a:latin typeface="Candara" panose="020E0502030303020204" pitchFamily="34" charset="0"/>
              </a:rPr>
              <a:t>should always </a:t>
            </a:r>
            <a:r>
              <a:rPr lang="en-US" sz="1000" dirty="0">
                <a:latin typeface="Candara" panose="020E0502030303020204" pitchFamily="34" charset="0"/>
              </a:rPr>
              <a:t>serve the same HTML file. Then if the user starts directly at </a:t>
            </a:r>
            <a:r>
              <a:rPr lang="en-US" sz="1000" dirty="0" smtClean="0">
                <a:latin typeface="Candara" panose="020E0502030303020204" pitchFamily="34" charset="0"/>
              </a:rPr>
              <a:t>, even </a:t>
            </a:r>
            <a:r>
              <a:rPr lang="en-US" sz="1000" dirty="0">
                <a:latin typeface="Candara" panose="020E0502030303020204" pitchFamily="34" charset="0"/>
              </a:rPr>
              <a:t>though the same HTML file is returned, React Router is smart enough to load the </a:t>
            </a:r>
            <a:r>
              <a:rPr lang="en-US" sz="1000" dirty="0" smtClean="0">
                <a:latin typeface="Candara" panose="020E0502030303020204" pitchFamily="34" charset="0"/>
              </a:rPr>
              <a:t>correct component</a:t>
            </a:r>
            <a:r>
              <a:rPr lang="en-US" sz="1000" dirty="0">
                <a:latin typeface="Candara" panose="020E0502030303020204" pitchFamily="34" charset="0"/>
              </a:rPr>
              <a:t>.</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
        <p:nvSpPr>
          <p:cNvPr id="6" name="Rounded Rectangle 5"/>
          <p:cNvSpPr/>
          <p:nvPr/>
        </p:nvSpPr>
        <p:spPr>
          <a:xfrm>
            <a:off x="1859280" y="4440560"/>
            <a:ext cx="4390608" cy="345638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&lt;Router </a:t>
            </a:r>
            <a:r>
              <a:rPr lang="en-US" sz="1000" dirty="0" smtClean="0">
                <a:solidFill>
                  <a:schemeClr val="tx1"/>
                </a:solidFill>
                <a:latin typeface="Candara" panose="020E0502030303020204" pitchFamily="34" charset="0"/>
              </a:rPr>
              <a:t>&gt;</a:t>
            </a:r>
            <a:endParaRPr lang="en-US" sz="1000" dirty="0">
              <a:solidFill>
                <a:schemeClr val="tx1"/>
              </a:solidFill>
              <a:latin typeface="Candara" panose="020E0502030303020204" pitchFamily="34" charset="0"/>
            </a:endParaRPr>
          </a:p>
          <a:p>
            <a:r>
              <a:rPr lang="en-US" sz="1000" dirty="0">
                <a:solidFill>
                  <a:schemeClr val="tx1"/>
                </a:solidFill>
                <a:latin typeface="Candara" panose="020E0502030303020204" pitchFamily="34" charset="0"/>
              </a:rPr>
              <a:t>        &lt;Route path="/" component={App}&gt;</a:t>
            </a:r>
          </a:p>
          <a:p>
            <a:r>
              <a:rPr lang="en-US" sz="1000" dirty="0" smtClean="0">
                <a:solidFill>
                  <a:schemeClr val="tx1"/>
                </a:solidFill>
                <a:latin typeface="Candara" panose="020E0502030303020204" pitchFamily="34" charset="0"/>
              </a:rPr>
              <a:t>                   &lt;</a:t>
            </a:r>
            <a:r>
              <a:rPr lang="en-US" sz="1000" dirty="0" err="1">
                <a:solidFill>
                  <a:schemeClr val="tx1"/>
                </a:solidFill>
                <a:latin typeface="Candara" panose="020E0502030303020204" pitchFamily="34" charset="0"/>
              </a:rPr>
              <a:t>IndexRoute</a:t>
            </a:r>
            <a:r>
              <a:rPr lang="en-US" sz="1000" dirty="0">
                <a:solidFill>
                  <a:schemeClr val="tx1"/>
                </a:solidFill>
                <a:latin typeface="Candara" panose="020E0502030303020204" pitchFamily="34" charset="0"/>
              </a:rPr>
              <a:t> component={Index</a:t>
            </a:r>
            <a:r>
              <a:rPr lang="en-US" sz="1000" dirty="0" smtClean="0">
                <a:solidFill>
                  <a:schemeClr val="tx1"/>
                </a:solidFill>
                <a:latin typeface="Candara" panose="020E0502030303020204" pitchFamily="34" charset="0"/>
              </a:rPr>
              <a:t>}/&gt;</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Route path="about" component={About}/&gt;</a:t>
            </a:r>
          </a:p>
          <a:p>
            <a:r>
              <a:rPr lang="en-US" sz="1000" dirty="0">
                <a:solidFill>
                  <a:schemeClr val="tx1"/>
                </a:solidFill>
                <a:latin typeface="Candara" panose="020E0502030303020204" pitchFamily="34" charset="0"/>
              </a:rPr>
              <a:t> </a:t>
            </a:r>
            <a:r>
              <a:rPr lang="en-US" sz="1000" dirty="0" smtClean="0">
                <a:solidFill>
                  <a:schemeClr val="tx1"/>
                </a:solidFill>
                <a:latin typeface="Candara" panose="020E0502030303020204" pitchFamily="34" charset="0"/>
              </a:rPr>
              <a:t>                 </a:t>
            </a:r>
            <a:r>
              <a:rPr lang="en-US" sz="1000" dirty="0">
                <a:solidFill>
                  <a:schemeClr val="tx1"/>
                </a:solidFill>
                <a:latin typeface="Candara" panose="020E0502030303020204" pitchFamily="34" charset="0"/>
              </a:rPr>
              <a:t>//Any other path </a:t>
            </a:r>
            <a:r>
              <a:rPr lang="en-US" sz="1000" dirty="0" smtClean="0">
                <a:solidFill>
                  <a:schemeClr val="tx1"/>
                </a:solidFill>
                <a:latin typeface="Candara" panose="020E0502030303020204" pitchFamily="34" charset="0"/>
              </a:rPr>
              <a:t>other than specified show Error Page</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Route path="*" component={Error</a:t>
            </a:r>
            <a:r>
              <a:rPr lang="en-US" sz="1000" dirty="0" smtClean="0">
                <a:solidFill>
                  <a:schemeClr val="tx1"/>
                </a:solidFill>
                <a:latin typeface="Candara" panose="020E0502030303020204" pitchFamily="34" charset="0"/>
              </a:rPr>
              <a:t>}/&gt;   </a:t>
            </a:r>
          </a:p>
          <a:p>
            <a:r>
              <a:rPr lang="en-US" sz="1000" dirty="0" smtClean="0">
                <a:solidFill>
                  <a:schemeClr val="tx1"/>
                </a:solidFill>
                <a:latin typeface="Candara" panose="020E0502030303020204" pitchFamily="34" charset="0"/>
              </a:rPr>
              <a:t>&lt;/</a:t>
            </a:r>
            <a:r>
              <a:rPr lang="en-US" sz="1000" dirty="0">
                <a:solidFill>
                  <a:schemeClr val="tx1"/>
                </a:solidFill>
                <a:latin typeface="Candara" panose="020E0502030303020204" pitchFamily="34" charset="0"/>
              </a:rPr>
              <a:t>Route&gt;</a:t>
            </a:r>
          </a:p>
          <a:p>
            <a:r>
              <a:rPr lang="en-US" sz="1000" dirty="0">
                <a:solidFill>
                  <a:schemeClr val="tx1"/>
                </a:solidFill>
                <a:latin typeface="Candara" panose="020E0502030303020204" pitchFamily="34" charset="0"/>
              </a:rPr>
              <a:t>    &lt;/Router&gt;,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r>
              <a:rPr lang="en-US" sz="1000" dirty="0" smtClean="0">
                <a:solidFill>
                  <a:schemeClr val="tx1"/>
                </a:solidFill>
                <a:latin typeface="Candara" panose="020E0502030303020204" pitchFamily="34" charset="0"/>
              </a:rPr>
              <a:t>'));</a:t>
            </a:r>
          </a:p>
          <a:p>
            <a:endParaRPr lang="en-US" sz="1000" dirty="0">
              <a:solidFill>
                <a:schemeClr val="tx1"/>
              </a:solidFill>
              <a:latin typeface="Candara" panose="020E0502030303020204" pitchFamily="34" charset="0"/>
            </a:endParaRPr>
          </a:p>
          <a:p>
            <a:endParaRPr lang="en-US" sz="1000" dirty="0" smtClean="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App = </a:t>
            </a:r>
            <a:r>
              <a:rPr lang="en-US" sz="1000" dirty="0" err="1">
                <a:solidFill>
                  <a:schemeClr val="tx1"/>
                </a:solidFill>
                <a:latin typeface="Candara" panose="020E0502030303020204" pitchFamily="34" charset="0"/>
              </a:rPr>
              <a:t>React.createClass</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render:function</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return (</a:t>
            </a:r>
          </a:p>
          <a:p>
            <a:r>
              <a:rPr lang="en-US" sz="1000" dirty="0">
                <a:solidFill>
                  <a:schemeClr val="tx1"/>
                </a:solidFill>
                <a:latin typeface="Candara" panose="020E0502030303020204" pitchFamily="34" charset="0"/>
              </a:rPr>
              <a:t>            &lt;div</a:t>
            </a:r>
            <a:r>
              <a:rPr lang="en-US" sz="1000" dirty="0" smtClean="0">
                <a:solidFill>
                  <a:schemeClr val="tx1"/>
                </a:solidFill>
                <a:latin typeface="Candara" panose="020E0502030303020204" pitchFamily="34" charset="0"/>
              </a:rPr>
              <a:t>&gt; </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Header</a:t>
            </a:r>
            <a:r>
              <a:rPr lang="en-US" sz="1000" dirty="0" smtClean="0">
                <a:solidFill>
                  <a:schemeClr val="tx1"/>
                </a:solidFill>
                <a:latin typeface="Candara" panose="020E0502030303020204" pitchFamily="34" charset="0"/>
              </a:rPr>
              <a:t>/&gt; </a:t>
            </a:r>
          </a:p>
          <a:p>
            <a:r>
              <a:rPr lang="en-US" sz="1000" dirty="0">
                <a:solidFill>
                  <a:schemeClr val="tx1"/>
                </a:solidFill>
                <a:latin typeface="Candara" panose="020E0502030303020204" pitchFamily="34" charset="0"/>
              </a:rPr>
              <a:t> </a:t>
            </a:r>
            <a:r>
              <a:rPr lang="en-US" sz="1000" dirty="0" smtClean="0">
                <a:solidFill>
                  <a:schemeClr val="tx1"/>
                </a:solidFill>
                <a:latin typeface="Candara" panose="020E0502030303020204" pitchFamily="34" charset="0"/>
              </a:rPr>
              <a:t>   //</a:t>
            </a:r>
            <a:r>
              <a:rPr lang="en-US" sz="1000" dirty="0" err="1" smtClean="0">
                <a:solidFill>
                  <a:schemeClr val="tx1"/>
                </a:solidFill>
                <a:latin typeface="Candara" panose="020E0502030303020204" pitchFamily="34" charset="0"/>
              </a:rPr>
              <a:t>this.props.children</a:t>
            </a:r>
            <a:r>
              <a:rPr lang="en-US" sz="1000" dirty="0" smtClean="0">
                <a:solidFill>
                  <a:schemeClr val="tx1"/>
                </a:solidFill>
                <a:latin typeface="Candara" panose="020E0502030303020204" pitchFamily="34" charset="0"/>
              </a:rPr>
              <a:t> can be filled by Component Index, About, Error</a:t>
            </a:r>
          </a:p>
          <a:p>
            <a:r>
              <a:rPr lang="en-US" sz="1000" dirty="0" smtClean="0">
                <a:solidFill>
                  <a:schemeClr val="tx1"/>
                </a:solidFill>
                <a:latin typeface="Candara" panose="020E0502030303020204" pitchFamily="34" charset="0"/>
              </a:rPr>
              <a:t>                     &lt;</a:t>
            </a:r>
            <a:r>
              <a:rPr lang="en-US" sz="1000" dirty="0">
                <a:solidFill>
                  <a:schemeClr val="tx1"/>
                </a:solidFill>
                <a:latin typeface="Candara" panose="020E0502030303020204" pitchFamily="34" charset="0"/>
              </a:rPr>
              <a:t>div</a:t>
            </a:r>
            <a:r>
              <a:rPr lang="en-US" sz="1000" dirty="0" smtClean="0">
                <a:solidFill>
                  <a:schemeClr val="tx1"/>
                </a:solidFill>
                <a:latin typeface="Candara" panose="020E0502030303020204" pitchFamily="34" charset="0"/>
              </a:rPr>
              <a:t>&gt;  </a:t>
            </a:r>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this.props.children</a:t>
            </a:r>
            <a:r>
              <a:rPr lang="en-US" sz="1000" dirty="0" smtClean="0">
                <a:solidFill>
                  <a:schemeClr val="tx1"/>
                </a:solidFill>
                <a:latin typeface="Candara" panose="020E0502030303020204" pitchFamily="34" charset="0"/>
              </a:rPr>
              <a:t>}  </a:t>
            </a:r>
            <a:r>
              <a:rPr lang="en-US" sz="1000" dirty="0">
                <a:solidFill>
                  <a:schemeClr val="tx1"/>
                </a:solidFill>
                <a:latin typeface="Candara" panose="020E0502030303020204" pitchFamily="34" charset="0"/>
              </a:rPr>
              <a:t>&lt;/div</a:t>
            </a:r>
            <a:r>
              <a:rPr lang="en-US" sz="1000" dirty="0" smtClean="0">
                <a:solidFill>
                  <a:schemeClr val="tx1"/>
                </a:solidFill>
                <a:latin typeface="Candara" panose="020E0502030303020204" pitchFamily="34" charset="0"/>
              </a:rPr>
              <a:t>&gt;</a:t>
            </a:r>
            <a:endParaRPr lang="en-US" sz="1000" dirty="0">
              <a:solidFill>
                <a:schemeClr val="tx1"/>
              </a:solidFill>
              <a:latin typeface="Candara" panose="020E0502030303020204" pitchFamily="34" charset="0"/>
            </a:endParaRPr>
          </a:p>
          <a:p>
            <a:r>
              <a:rPr lang="en-US" sz="1000" dirty="0">
                <a:solidFill>
                  <a:schemeClr val="tx1"/>
                </a:solidFill>
                <a:latin typeface="Candara" panose="020E0502030303020204" pitchFamily="34" charset="0"/>
              </a:rPr>
              <a:t>            &lt;/div&gt;</a:t>
            </a:r>
          </a:p>
          <a:p>
            <a:r>
              <a:rPr lang="en-US" sz="1000" dirty="0">
                <a:solidFill>
                  <a:schemeClr val="tx1"/>
                </a:solidFill>
                <a:latin typeface="Candara" panose="020E0502030303020204" pitchFamily="34" charset="0"/>
              </a:rPr>
              <a:t>        );</a:t>
            </a:r>
          </a:p>
          <a:p>
            <a:r>
              <a:rPr lang="en-US" sz="1000" dirty="0">
                <a:solidFill>
                  <a:schemeClr val="tx1"/>
                </a:solidFill>
                <a:latin typeface="Candara" panose="020E0502030303020204" pitchFamily="34" charset="0"/>
              </a:rPr>
              <a:t>    }</a:t>
            </a:r>
          </a:p>
          <a:p>
            <a:r>
              <a:rPr lang="en-US" sz="1000" dirty="0">
                <a:solidFill>
                  <a:schemeClr val="tx1"/>
                </a:solidFill>
                <a:latin typeface="Candara" panose="020E0502030303020204" pitchFamily="34" charset="0"/>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dirty="0">
                <a:latin typeface="Candara" panose="020E0502030303020204" pitchFamily="34" charset="0"/>
              </a:rPr>
              <a:t>Stores are used to keep data any component can register to the store. When data in the store updates, all registered components gets new version of data from the store. Components gets data from stores and emits actions, which updates stores. Dispatcher dispatch </a:t>
            </a:r>
            <a:r>
              <a:rPr lang="en-US" sz="1000" dirty="0" smtClean="0">
                <a:latin typeface="Candara" panose="020E0502030303020204" pitchFamily="34" charset="0"/>
              </a:rPr>
              <a:t>Actions.</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dirty="0">
                <a:latin typeface="Candara" panose="020E0502030303020204" pitchFamily="34" charset="0"/>
              </a:rPr>
              <a:t>A dispatcher emits events (.dispatch()) to its listeners (.register(</a:t>
            </a:r>
            <a:r>
              <a:rPr lang="en-US" sz="1000" dirty="0" err="1">
                <a:latin typeface="Candara" panose="020E0502030303020204" pitchFamily="34" charset="0"/>
              </a:rPr>
              <a:t>fn</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dirty="0" smtClean="0">
                <a:latin typeface="Candara" panose="020E0502030303020204" pitchFamily="34" charset="0"/>
              </a:rPr>
              <a:t>To ensure proper order of execution with </a:t>
            </a:r>
            <a:r>
              <a:rPr lang="en-US" sz="1000" dirty="0">
                <a:latin typeface="Candara" panose="020E0502030303020204" pitchFamily="34" charset="0"/>
              </a:rPr>
              <a:t>multiple listeners, </a:t>
            </a:r>
            <a:r>
              <a:rPr lang="en-US" sz="1000" dirty="0" smtClean="0">
                <a:latin typeface="Candara" panose="020E0502030303020204" pitchFamily="34" charset="0"/>
              </a:rPr>
              <a:t>use .</a:t>
            </a:r>
            <a:r>
              <a:rPr lang="en-US" sz="1000" dirty="0" err="1" smtClean="0">
                <a:latin typeface="Candara" panose="020E0502030303020204" pitchFamily="34" charset="0"/>
              </a:rPr>
              <a:t>waitFor</a:t>
            </a:r>
            <a:r>
              <a:rPr lang="en-US" sz="1000" dirty="0" smtClean="0">
                <a:latin typeface="Candara" panose="020E0502030303020204" pitchFamily="34" charset="0"/>
              </a:rPr>
              <a:t>() to ensure </a:t>
            </a:r>
            <a:r>
              <a:rPr lang="en-US" sz="1000" dirty="0">
                <a:latin typeface="Candara" panose="020E0502030303020204" pitchFamily="34" charset="0"/>
              </a:rPr>
              <a:t>one is fired after </a:t>
            </a:r>
            <a:r>
              <a:rPr lang="en-US" sz="1000" dirty="0" smtClean="0">
                <a:latin typeface="Candara" panose="020E0502030303020204" pitchFamily="34" charset="0"/>
              </a:rPr>
              <a:t>another.</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815516"/>
          </a:xfrm>
        </p:spPr>
        <p:txBody>
          <a:bodyPr>
            <a:normAutofit/>
          </a:bodyPr>
          <a:lstStyle/>
          <a:p>
            <a:pPr algn="just"/>
            <a:r>
              <a:rPr lang="en-US" sz="1000" b="1" dirty="0" smtClean="0">
                <a:latin typeface="Candara" panose="020E0502030303020204" pitchFamily="34" charset="0"/>
              </a:rPr>
              <a:t>Action Flow :</a:t>
            </a:r>
          </a:p>
          <a:p>
            <a:pPr algn="just"/>
            <a:endParaRPr lang="en-US" sz="1000" b="1" dirty="0">
              <a:latin typeface="Candara" panose="020E0502030303020204" pitchFamily="34" charset="0"/>
            </a:endParaRPr>
          </a:p>
          <a:p>
            <a:pPr marL="228600" indent="-228600" algn="just">
              <a:buFont typeface="+mj-lt"/>
              <a:buAutoNum type="arabicPeriod"/>
            </a:pPr>
            <a:r>
              <a:rPr lang="en-US" sz="1000" dirty="0" smtClean="0">
                <a:latin typeface="Candara" panose="020E0502030303020204" pitchFamily="34" charset="0"/>
              </a:rPr>
              <a:t>When user click's the Save button in the React component</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smtClean="0">
                <a:latin typeface="Candara" panose="020E0502030303020204" pitchFamily="34" charset="0"/>
              </a:rPr>
              <a:t>Action register's an action creator with the dispatcher, so that the dispatcher will notify all the registered stores.</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smtClean="0">
                <a:latin typeface="Candara" panose="020E0502030303020204" pitchFamily="34" charset="0"/>
              </a:rPr>
              <a:t>Dispatcher send the payload to the store based on the callback registration.</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smtClean="0">
                <a:latin typeface="Candara" panose="020E0502030303020204" pitchFamily="34" charset="0"/>
              </a:rPr>
              <a:t>Store update the payload sent by dispatcher and emit an change event to notify the React Top-level component.</a:t>
            </a:r>
          </a:p>
          <a:p>
            <a:pPr marL="228600" indent="-228600" algn="just">
              <a:buFont typeface="+mj-lt"/>
              <a:buAutoNum type="arabicPeriod"/>
            </a:pPr>
            <a:endParaRPr lang="en-US" sz="1000" dirty="0">
              <a:latin typeface="Candara" panose="020E0502030303020204" pitchFamily="34" charset="0"/>
            </a:endParaRPr>
          </a:p>
          <a:p>
            <a:pPr marL="228600" indent="-228600" algn="just">
              <a:buFont typeface="+mj-lt"/>
              <a:buAutoNum type="arabicPeriod"/>
            </a:pPr>
            <a:r>
              <a:rPr lang="en-US" sz="1000" dirty="0" smtClean="0">
                <a:latin typeface="Candara" panose="020E0502030303020204" pitchFamily="34" charset="0"/>
              </a:rPr>
              <a:t>React Controller View update the UI with the new data from the store</a:t>
            </a: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b="1" dirty="0" smtClean="0">
                <a:latin typeface="Candara" panose="020E0502030303020204" pitchFamily="34" charset="0"/>
              </a:rPr>
              <a:t>Node.js CLI</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656584"/>
            <a:ext cx="339090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lnSpcReduction="10000"/>
          </a:bodyPr>
          <a:lstStyle/>
          <a:p>
            <a:pPr algn="just"/>
            <a:r>
              <a:rPr lang="en-US" sz="1000" dirty="0">
                <a:latin typeface="Candara" panose="020E0502030303020204" pitchFamily="34" charset="0"/>
              </a:rPr>
              <a:t>Modules can be referenced depending on which kind of module it is. </a:t>
            </a:r>
            <a:endParaRPr lang="en-US" sz="1000" dirty="0" smtClean="0">
              <a:latin typeface="Candara" panose="020E0502030303020204" pitchFamily="34" charset="0"/>
            </a:endParaRPr>
          </a:p>
          <a:p>
            <a:pPr algn="just"/>
            <a:endParaRPr lang="en-US" sz="1000" dirty="0" smtClean="0">
              <a:latin typeface="Candara" panose="020E0502030303020204" pitchFamily="34" charset="0"/>
            </a:endParaRPr>
          </a:p>
          <a:p>
            <a:pPr algn="just"/>
            <a:r>
              <a:rPr lang="en-US" sz="1000" b="1" u="sng" dirty="0">
                <a:latin typeface="Candara" panose="020E0502030303020204" pitchFamily="34" charset="0"/>
              </a:rPr>
              <a:t>Loading a core module </a:t>
            </a:r>
          </a:p>
          <a:p>
            <a:pPr algn="just"/>
            <a:r>
              <a:rPr lang="en-US" sz="1000" dirty="0">
                <a:latin typeface="Candara" panose="020E0502030303020204" pitchFamily="34" charset="0"/>
              </a:rPr>
              <a:t>Node has several modules compiled into its binary distribution. These are called the core modules. It is referred solely by the module name, not by the path and are preferentially loaded even if a third-party module exists with the same name</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b="1" i="1" dirty="0" smtClean="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a:latin typeface="Candara" panose="020E0502030303020204" pitchFamily="34" charset="0"/>
              </a:rPr>
              <a:t>http = require('http</a:t>
            </a:r>
            <a:r>
              <a:rPr lang="en-US" sz="1000" b="1" i="1" dirty="0" smtClean="0">
                <a:latin typeface="Candara" panose="020E0502030303020204" pitchFamily="34" charset="0"/>
              </a:rPr>
              <a:t>');</a:t>
            </a:r>
          </a:p>
          <a:p>
            <a:pPr algn="just"/>
            <a:endParaRPr lang="en-US" sz="1000" b="1" i="1" dirty="0">
              <a:latin typeface="Candara" panose="020E0502030303020204" pitchFamily="34" charset="0"/>
            </a:endParaRPr>
          </a:p>
          <a:p>
            <a:pPr algn="just"/>
            <a:r>
              <a:rPr lang="en-US" sz="1000" b="1" u="sng" dirty="0">
                <a:latin typeface="Candara" panose="020E0502030303020204" pitchFamily="34" charset="0"/>
              </a:rPr>
              <a:t>Loading a file module (User defined module)</a:t>
            </a:r>
          </a:p>
          <a:p>
            <a:pPr algn="just"/>
            <a:r>
              <a:rPr lang="en-US" sz="1000" dirty="0">
                <a:latin typeface="Candara" panose="020E0502030303020204" pitchFamily="34" charset="0"/>
              </a:rPr>
              <a:t>We can load non-core modules by providing the absolute path / relative path. Node will automatically adding the .</a:t>
            </a:r>
            <a:r>
              <a:rPr lang="en-US" sz="1000" dirty="0" err="1">
                <a:latin typeface="Candara" panose="020E0502030303020204" pitchFamily="34" charset="0"/>
              </a:rPr>
              <a:t>js</a:t>
            </a:r>
            <a:r>
              <a:rPr lang="en-US" sz="1000" dirty="0">
                <a:latin typeface="Candara" panose="020E0502030303020204" pitchFamily="34" charset="0"/>
              </a:rPr>
              <a:t> extension to the module </a:t>
            </a:r>
            <a:r>
              <a:rPr lang="en-US" sz="1000" dirty="0" smtClean="0">
                <a:latin typeface="Candara" panose="020E0502030303020204" pitchFamily="34" charset="0"/>
              </a:rPr>
              <a:t>referred.</a:t>
            </a:r>
          </a:p>
          <a:p>
            <a:pPr algn="just"/>
            <a:endParaRPr lang="en-US" sz="1000" dirty="0" smtClean="0">
              <a:latin typeface="Candara" panose="020E0502030303020204" pitchFamily="34" charset="0"/>
            </a:endParaRPr>
          </a:p>
          <a:p>
            <a:pPr algn="just"/>
            <a:r>
              <a:rPr lang="en-US" sz="1000" dirty="0" smtClean="0">
                <a:latin typeface="Candara" panose="020E0502030303020204" pitchFamily="34" charset="0"/>
              </a:rPr>
              <a:t>	// </a:t>
            </a:r>
            <a:r>
              <a:rPr lang="en-US" sz="1000" dirty="0">
                <a:latin typeface="Candara" panose="020E0502030303020204" pitchFamily="34" charset="0"/>
              </a:rPr>
              <a:t>Absolute path for module.js</a:t>
            </a:r>
            <a:endParaRPr lang="en-US" sz="1000" dirty="0" smtClean="0">
              <a:latin typeface="Candara" panose="020E0502030303020204" pitchFamily="34" charset="0"/>
            </a:endParaRPr>
          </a:p>
          <a:p>
            <a:pPr algn="just"/>
            <a:r>
              <a:rPr lang="en-US" sz="1000" b="1" i="1" dirty="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require('d:/</a:t>
            </a:r>
            <a:r>
              <a:rPr lang="en-US" sz="1000" b="1" i="1" dirty="0" err="1">
                <a:latin typeface="Candara" panose="020E0502030303020204" pitchFamily="34" charset="0"/>
              </a:rPr>
              <a:t>karthik</a:t>
            </a:r>
            <a:r>
              <a:rPr lang="en-US" sz="1000" b="1" i="1" dirty="0">
                <a:latin typeface="Candara" panose="020E0502030303020204" pitchFamily="34" charset="0"/>
              </a:rPr>
              <a:t>/</a:t>
            </a:r>
            <a:r>
              <a:rPr lang="en-US" sz="1000" b="1" i="1" dirty="0" err="1">
                <a:latin typeface="Candara" panose="020E0502030303020204" pitchFamily="34" charset="0"/>
              </a:rPr>
              <a:t>nodejs</a:t>
            </a:r>
            <a:r>
              <a:rPr lang="en-US" sz="1000" b="1" i="1" dirty="0">
                <a:latin typeface="Candara" panose="020E0502030303020204" pitchFamily="34" charset="0"/>
              </a:rPr>
              <a:t>/module');  </a:t>
            </a:r>
            <a:endParaRPr lang="en-US" sz="1000" b="1" i="1" dirty="0" smtClean="0">
              <a:latin typeface="Candara" panose="020E0502030303020204" pitchFamily="34" charset="0"/>
            </a:endParaRPr>
          </a:p>
          <a:p>
            <a:pPr algn="just"/>
            <a:endParaRPr lang="en-US" sz="1000" b="1" i="1" dirty="0" smtClean="0">
              <a:latin typeface="Candara" panose="020E0502030303020204" pitchFamily="34" charset="0"/>
            </a:endParaRPr>
          </a:p>
          <a:p>
            <a:pPr lvl="2" algn="just"/>
            <a:r>
              <a:rPr lang="en-US" sz="1000" dirty="0">
                <a:latin typeface="Candara" panose="020E0502030303020204" pitchFamily="34" charset="0"/>
              </a:rPr>
              <a:t>// Relative path for module.js (one folder up level)</a:t>
            </a:r>
          </a:p>
          <a:p>
            <a:pPr lvl="2" algn="just"/>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endParaRPr lang="en-US" sz="1000" b="1" i="1" dirty="0" smtClean="0">
              <a:latin typeface="Candara" panose="020E0502030303020204" pitchFamily="34" charset="0"/>
            </a:endParaRPr>
          </a:p>
          <a:p>
            <a:pPr algn="just"/>
            <a:endParaRPr lang="en-US" sz="1000" dirty="0" smtClean="0">
              <a:latin typeface="Candara" panose="020E0502030303020204" pitchFamily="34" charset="0"/>
            </a:endParaRPr>
          </a:p>
          <a:p>
            <a:pPr algn="just"/>
            <a:r>
              <a:rPr lang="en-US" sz="1000" dirty="0">
                <a:latin typeface="Candara" panose="020E0502030303020204" pitchFamily="34" charset="0"/>
              </a:rPr>
              <a:t>	</a:t>
            </a:r>
            <a:r>
              <a:rPr lang="en-US" sz="1000" dirty="0" smtClean="0">
                <a:latin typeface="Candara" panose="020E0502030303020204" pitchFamily="34" charset="0"/>
              </a:rPr>
              <a:t>// </a:t>
            </a:r>
            <a:r>
              <a:rPr lang="en-US" sz="1000" dirty="0">
                <a:latin typeface="Candara" panose="020E0502030303020204" pitchFamily="34" charset="0"/>
              </a:rPr>
              <a:t>Relative path  for module.js (Exists in current directory)</a:t>
            </a:r>
          </a:p>
          <a:p>
            <a:pPr algn="just"/>
            <a:r>
              <a:rPr lang="en-US" sz="1000" b="1" i="1" dirty="0" smtClean="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p>
          <a:p>
            <a:pPr algn="just"/>
            <a:endParaRPr lang="en-US" sz="1000" dirty="0" smtClean="0">
              <a:latin typeface="Candara" panose="020E0502030303020204" pitchFamily="34" charset="0"/>
            </a:endParaRPr>
          </a:p>
          <a:p>
            <a:pPr algn="just"/>
            <a:r>
              <a:rPr lang="en-US" sz="1000" b="1" u="sng" dirty="0">
                <a:latin typeface="Candara" panose="020E0502030303020204" pitchFamily="34" charset="0"/>
              </a:rPr>
              <a:t>Loading a folder module (User defined module)</a:t>
            </a:r>
          </a:p>
          <a:p>
            <a:pPr algn="just"/>
            <a:r>
              <a:rPr lang="en-US" sz="1000" dirty="0">
                <a:latin typeface="Candara" panose="020E0502030303020204" pitchFamily="34" charset="0"/>
              </a:rPr>
              <a:t>We can use the path for a folder to load a module.</a:t>
            </a:r>
          </a:p>
          <a:p>
            <a:pPr algn="just"/>
            <a:r>
              <a:rPr lang="en-US" sz="1000" b="1" i="1" dirty="0" smtClean="0">
                <a:latin typeface="Candara" panose="020E0502030303020204" pitchFamily="34" charset="0"/>
              </a:rPr>
              <a:t>	</a:t>
            </a:r>
          </a:p>
          <a:p>
            <a:pPr algn="just"/>
            <a:r>
              <a:rPr lang="en-US" sz="1000" b="1" i="1" dirty="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a:t>
            </a:r>
            <a:r>
              <a:rPr lang="en-US" sz="1000" b="1" i="1" dirty="0" err="1">
                <a:latin typeface="Candara" panose="020E0502030303020204" pitchFamily="34" charset="0"/>
              </a:rPr>
              <a:t>myModuleDir</a:t>
            </a:r>
            <a:r>
              <a:rPr lang="en-US" sz="1000" b="1" i="1" dirty="0">
                <a:latin typeface="Candara" panose="020E0502030303020204" pitchFamily="34" charset="0"/>
              </a:rPr>
              <a:t>');</a:t>
            </a: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smtClean="0">
                <a:latin typeface="Candara" panose="020E0502030303020204" pitchFamily="34" charset="0"/>
              </a:rPr>
              <a: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sz="1000" b="1" dirty="0" smtClean="0">
                <a:latin typeface="Candara" panose="020E0502030303020204" pitchFamily="34" charset="0"/>
              </a:rPr>
              <a:t>Creating </a:t>
            </a:r>
            <a:r>
              <a:rPr lang="en-US" sz="1000" b="1" dirty="0">
                <a:latin typeface="Candara" panose="020E0502030303020204" pitchFamily="34" charset="0"/>
              </a:rPr>
              <a:t>and exporting a </a:t>
            </a:r>
            <a:r>
              <a:rPr lang="en-US" sz="1000" b="1" dirty="0" smtClean="0">
                <a:latin typeface="Candara" panose="020E0502030303020204" pitchFamily="34" charset="0"/>
              </a:rPr>
              <a:t>module</a:t>
            </a:r>
          </a:p>
          <a:p>
            <a:pPr marL="171450" indent="-171450">
              <a:buFont typeface="Arial" panose="020B0604020202020204" pitchFamily="34" charset="0"/>
              <a:buChar char="•"/>
            </a:pPr>
            <a:r>
              <a:rPr lang="en-US" sz="1000" dirty="0">
                <a:latin typeface="Candara" panose="020E0502030303020204" pitchFamily="34" charset="0"/>
              </a:rPr>
              <a:t>Creating a module that exposes / exports  a function called </a:t>
            </a:r>
            <a:r>
              <a:rPr lang="en-US" sz="1000" dirty="0" err="1" smtClean="0">
                <a:latin typeface="Candara" panose="020E0502030303020204" pitchFamily="34" charset="0"/>
              </a:rPr>
              <a:t>helloWorld</a:t>
            </a:r>
            <a:r>
              <a:rPr lang="en-US" sz="1000" dirty="0" smtClean="0">
                <a:latin typeface="Candara" panose="020E0502030303020204" pitchFamily="34" charset="0"/>
              </a:rPr>
              <a:t>.</a:t>
            </a:r>
          </a:p>
          <a:p>
            <a:endParaRPr lang="en-US" sz="1000" dirty="0">
              <a:latin typeface="Candara" panose="020E0502030303020204" pitchFamily="34" charset="0"/>
            </a:endParaRPr>
          </a:p>
          <a:p>
            <a:endParaRPr lang="en-US" sz="1000" dirty="0" smtClean="0">
              <a:latin typeface="Candara" panose="020E0502030303020204" pitchFamily="34" charset="0"/>
            </a:endParaRPr>
          </a:p>
          <a:p>
            <a:endParaRPr lang="en-US" sz="1000" dirty="0">
              <a:latin typeface="Candara" panose="020E0502030303020204" pitchFamily="34" charset="0"/>
            </a:endParaRPr>
          </a:p>
          <a:p>
            <a:endParaRPr lang="en-US" sz="1000" dirty="0" smtClean="0">
              <a:latin typeface="Candara" panose="020E0502030303020204" pitchFamily="34" charset="0"/>
            </a:endParaRPr>
          </a:p>
          <a:p>
            <a:endParaRPr lang="en-US" sz="1000" dirty="0">
              <a:latin typeface="Candara" panose="020E0502030303020204" pitchFamily="34" charset="0"/>
            </a:endParaRPr>
          </a:p>
          <a:p>
            <a:endParaRPr lang="en-US" sz="1000" dirty="0" smtClean="0">
              <a:latin typeface="Candara" panose="020E0502030303020204" pitchFamily="34" charset="0"/>
            </a:endParaRPr>
          </a:p>
          <a:p>
            <a:pPr marL="171450" indent="-171450" algn="just">
              <a:buFont typeface="Arial" panose="020B0604020202020204" pitchFamily="34" charset="0"/>
              <a:buChar char="•"/>
            </a:pPr>
            <a:r>
              <a:rPr lang="en-US" sz="1000" dirty="0">
                <a:latin typeface="Candara" panose="020E0502030303020204" pitchFamily="34" charset="0"/>
              </a:rPr>
              <a:t>exports object is a special object created by the Node module system which </a:t>
            </a:r>
            <a:r>
              <a:rPr lang="en-US" sz="1000" dirty="0" smtClean="0">
                <a:latin typeface="Candara" panose="020E0502030303020204" pitchFamily="34" charset="0"/>
              </a:rPr>
              <a:t>is returned </a:t>
            </a:r>
            <a:r>
              <a:rPr lang="en-US" sz="1000" dirty="0">
                <a:latin typeface="Candara" panose="020E0502030303020204" pitchFamily="34" charset="0"/>
              </a:rPr>
              <a:t>as the value of the require function when you include that module</a:t>
            </a:r>
            <a:r>
              <a:rPr lang="en-US" sz="1000" dirty="0" smtClean="0">
                <a:latin typeface="Candara" panose="020E0502030303020204" pitchFamily="34" charset="0"/>
              </a:rPr>
              <a:t>.</a:t>
            </a:r>
          </a:p>
          <a:p>
            <a:pPr marL="171450" indent="-171450" algn="just">
              <a:buFont typeface="Arial" panose="020B0604020202020204" pitchFamily="34" charset="0"/>
              <a:buChar char="•"/>
            </a:pPr>
            <a:endParaRPr lang="en-US" sz="1000" dirty="0" smtClean="0">
              <a:latin typeface="Candara" panose="020E0502030303020204" pitchFamily="34" charset="0"/>
            </a:endParaRPr>
          </a:p>
          <a:p>
            <a:pPr marL="171450" indent="-171450" algn="just">
              <a:buFont typeface="Arial" panose="020B0604020202020204" pitchFamily="34" charset="0"/>
              <a:buChar char="•"/>
            </a:pPr>
            <a:r>
              <a:rPr lang="en-US" sz="1000" dirty="0" smtClean="0">
                <a:latin typeface="Candara" panose="020E0502030303020204" pitchFamily="34" charset="0"/>
              </a:rPr>
              <a:t>Consuming </a:t>
            </a:r>
            <a:r>
              <a:rPr lang="en-US" sz="1000" dirty="0">
                <a:latin typeface="Candara" panose="020E0502030303020204" pitchFamily="34" charset="0"/>
              </a:rPr>
              <a:t>the function on the exports object created in </a:t>
            </a:r>
            <a:r>
              <a:rPr lang="en-US" sz="1000" dirty="0" smtClean="0">
                <a:latin typeface="Candara" panose="020E0502030303020204" pitchFamily="34" charset="0"/>
              </a:rPr>
              <a:t>myModule.js</a:t>
            </a:r>
          </a:p>
          <a:p>
            <a:pPr marL="171450" indent="-171450" algn="just">
              <a:buFont typeface="Arial" panose="020B0604020202020204" pitchFamily="34" charset="0"/>
              <a:buChar char="•"/>
            </a:pPr>
            <a:endParaRPr lang="en-US" sz="1000" dirty="0">
              <a:latin typeface="Candara" panose="020E0502030303020204" pitchFamily="34" charset="0"/>
            </a:endParaRPr>
          </a:p>
          <a:p>
            <a:pPr marL="171450" indent="-171450" algn="just">
              <a:buFont typeface="Arial" panose="020B0604020202020204" pitchFamily="34" charset="0"/>
              <a:buChar char="•"/>
            </a:pPr>
            <a:endParaRPr lang="en-US" sz="1000" dirty="0">
              <a:latin typeface="Candara" panose="020E0502030303020204" pitchFamily="34" charset="0"/>
            </a:endParaRPr>
          </a:p>
          <a:p>
            <a:endParaRPr lang="en-US" sz="1000" dirty="0">
              <a:latin typeface="Candara" panose="020E0502030303020204" pitchFamily="34" charset="0"/>
            </a:endParaRPr>
          </a:p>
          <a:p>
            <a:endParaRPr lang="en-US" sz="1000" b="1" dirty="0" smtClean="0">
              <a:latin typeface="Candara" panose="020E0502030303020204" pitchFamily="34" charset="0"/>
            </a:endParaRPr>
          </a:p>
          <a:p>
            <a:endParaRPr lang="en-US" sz="1000" b="1" dirty="0" smtClean="0">
              <a:latin typeface="Candara" panose="020E0502030303020204" pitchFamily="34" charset="0"/>
            </a:endParaRPr>
          </a:p>
          <a:p>
            <a:endParaRPr lang="en-US" sz="1000" b="1" dirty="0">
              <a:latin typeface="Candara" panose="020E0502030303020204" pitchFamily="34" charset="0"/>
            </a:endParaRPr>
          </a:p>
          <a:p>
            <a:r>
              <a:rPr lang="en-US" sz="1000" dirty="0">
                <a:latin typeface="Candara" panose="020E0502030303020204" pitchFamily="34" charset="0"/>
              </a:rPr>
              <a:t>We can replace exports with </a:t>
            </a:r>
            <a:r>
              <a:rPr lang="en-US" sz="1000" b="1" i="1" dirty="0" err="1" smtClean="0">
                <a:latin typeface="Candara" panose="020E0502030303020204" pitchFamily="34" charset="0"/>
              </a:rPr>
              <a:t>module.exports</a:t>
            </a:r>
            <a:endParaRPr lang="en-US" sz="1000" b="1" i="1" dirty="0" smtClean="0">
              <a:latin typeface="Candara" panose="020E0502030303020204" pitchFamily="34" charset="0"/>
            </a:endParaRPr>
          </a:p>
          <a:p>
            <a:r>
              <a:rPr lang="en-US" sz="1000" b="1" i="1" dirty="0" smtClean="0">
                <a:latin typeface="Candara" panose="020E0502030303020204" pitchFamily="34" charset="0"/>
              </a:rPr>
              <a:t>	</a:t>
            </a:r>
          </a:p>
          <a:p>
            <a:r>
              <a:rPr lang="en-US" sz="1000" b="1" i="1" dirty="0">
                <a:latin typeface="Candara" panose="020E0502030303020204" pitchFamily="34" charset="0"/>
              </a:rPr>
              <a:t>	</a:t>
            </a:r>
            <a:r>
              <a:rPr lang="en-US" sz="1000" b="1" i="1" dirty="0" smtClean="0">
                <a:latin typeface="Candara" panose="020E0502030303020204" pitchFamily="34" charset="0"/>
              </a:rPr>
              <a:t>exports </a:t>
            </a:r>
            <a:r>
              <a:rPr lang="en-US" sz="1000" b="1" i="1" dirty="0">
                <a:latin typeface="Candara" panose="020E0502030303020204" pitchFamily="34" charset="0"/>
              </a:rPr>
              <a:t>= </a:t>
            </a:r>
            <a:r>
              <a:rPr lang="en-US" sz="1000" b="1" i="1" dirty="0" err="1">
                <a:latin typeface="Candara" panose="020E0502030303020204" pitchFamily="34" charset="0"/>
              </a:rPr>
              <a:t>module.exports</a:t>
            </a:r>
            <a:r>
              <a:rPr lang="en-US" sz="1000" b="1" i="1" dirty="0">
                <a:latin typeface="Candara" panose="020E0502030303020204" pitchFamily="34" charset="0"/>
              </a:rPr>
              <a:t> = { } </a:t>
            </a:r>
          </a:p>
          <a:p>
            <a:endParaRPr lang="en-US" sz="1000" b="1" i="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Rounded Rectangle 5"/>
          <p:cNvSpPr/>
          <p:nvPr/>
        </p:nvSpPr>
        <p:spPr>
          <a:xfrm>
            <a:off x="2073424" y="4728592"/>
            <a:ext cx="2263872" cy="79208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latin typeface="Candara" panose="020E0502030303020204" pitchFamily="34" charset="0"/>
              </a:rPr>
              <a:t>// Save it as myModule.js</a:t>
            </a:r>
          </a:p>
          <a:p>
            <a:r>
              <a:rPr lang="en-US" sz="1000" dirty="0" err="1" smtClean="0">
                <a:solidFill>
                  <a:schemeClr val="tx1"/>
                </a:solidFill>
                <a:latin typeface="Candara" panose="020E0502030303020204" pitchFamily="34" charset="0"/>
              </a:rPr>
              <a:t>exports.helloWorld</a:t>
            </a:r>
            <a:r>
              <a:rPr lang="en-US" sz="1000" dirty="0" smtClean="0">
                <a:solidFill>
                  <a:schemeClr val="tx1"/>
                </a:solidFill>
                <a:latin typeface="Candara" panose="020E0502030303020204" pitchFamily="34" charset="0"/>
              </a:rPr>
              <a:t> </a:t>
            </a:r>
            <a:r>
              <a:rPr lang="en-US" sz="1000" dirty="0">
                <a:solidFill>
                  <a:schemeClr val="tx1"/>
                </a:solidFill>
                <a:latin typeface="Candara" panose="020E0502030303020204" pitchFamily="34" charset="0"/>
              </a:rPr>
              <a:t>= function () {</a:t>
            </a:r>
          </a:p>
          <a:p>
            <a:r>
              <a:rPr lang="en-US" sz="1000" dirty="0">
                <a:solidFill>
                  <a:schemeClr val="tx1"/>
                </a:solidFill>
                <a:latin typeface="Candara" panose="020E0502030303020204" pitchFamily="34" charset="0"/>
              </a:rPr>
              <a:t> </a:t>
            </a:r>
            <a:r>
              <a:rPr lang="en-US" sz="1000" dirty="0" smtClean="0">
                <a:solidFill>
                  <a:schemeClr val="tx1"/>
                </a:solidFill>
                <a:latin typeface="Candara" panose="020E0502030303020204" pitchFamily="34" charset="0"/>
              </a:rPr>
              <a:t>    console.log</a:t>
            </a:r>
            <a:r>
              <a:rPr lang="en-US" sz="1000" dirty="0">
                <a:solidFill>
                  <a:schemeClr val="tx1"/>
                </a:solidFill>
                <a:latin typeface="Candara" panose="020E0502030303020204" pitchFamily="34" charset="0"/>
              </a:rPr>
              <a:t>("Hello World");</a:t>
            </a:r>
          </a:p>
          <a:p>
            <a:r>
              <a:rPr lang="en-US" sz="1000" dirty="0">
                <a:solidFill>
                  <a:schemeClr val="tx1"/>
                </a:solidFill>
                <a:latin typeface="Candara" panose="020E0502030303020204" pitchFamily="34" charset="0"/>
              </a:rPr>
              <a:t>}</a:t>
            </a:r>
          </a:p>
        </p:txBody>
      </p:sp>
      <p:sp>
        <p:nvSpPr>
          <p:cNvPr id="7" name="Rounded Rectangle 6"/>
          <p:cNvSpPr/>
          <p:nvPr/>
        </p:nvSpPr>
        <p:spPr>
          <a:xfrm>
            <a:off x="2073424" y="6240760"/>
            <a:ext cx="2263872" cy="79208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 Save it as moduleTest.js</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module = require('./</a:t>
            </a:r>
            <a:r>
              <a:rPr lang="en-US" sz="1000" dirty="0" err="1">
                <a:solidFill>
                  <a:schemeClr val="tx1"/>
                </a:solidFill>
                <a:latin typeface="Candara" panose="020E0502030303020204" pitchFamily="34" charset="0"/>
              </a:rPr>
              <a:t>myModule</a:t>
            </a:r>
            <a:r>
              <a:rPr lang="en-US" sz="1000" dirty="0">
                <a:solidFill>
                  <a:schemeClr val="tx1"/>
                </a:solidFill>
                <a:latin typeface="Candara" panose="020E0502030303020204" pitchFamily="34" charset="0"/>
              </a:rPr>
              <a:t>');</a:t>
            </a:r>
            <a:br>
              <a:rPr lang="en-US" sz="1000" dirty="0">
                <a:solidFill>
                  <a:schemeClr val="tx1"/>
                </a:solidFill>
                <a:latin typeface="Candara" panose="020E0502030303020204" pitchFamily="34" charset="0"/>
              </a:rPr>
            </a:br>
            <a:r>
              <a:rPr lang="en-US" sz="1000" dirty="0" err="1">
                <a:solidFill>
                  <a:schemeClr val="tx1"/>
                </a:solidFill>
                <a:latin typeface="Candara" panose="020E0502030303020204" pitchFamily="34" charset="0"/>
              </a:rPr>
              <a:t>module.helloWorld</a:t>
            </a:r>
            <a:r>
              <a:rPr lang="en-US" sz="1000" dirty="0">
                <a:solidFill>
                  <a:schemeClr val="tx1"/>
                </a:solidFill>
                <a:latin typeface="Candara" panose="020E0502030303020204" pitchFamily="34" charset="0"/>
              </a:rPr>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464" y="7824936"/>
            <a:ext cx="26955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fontScale="92500" lnSpcReduction="10000"/>
          </a:bodyPr>
          <a:lstStyle/>
          <a:p>
            <a:pPr algn="just"/>
            <a:r>
              <a:rPr lang="en-US" sz="1100" b="1" dirty="0" smtClean="0">
                <a:latin typeface="Candara" panose="020E0502030303020204" pitchFamily="34" charset="0"/>
              </a:rPr>
              <a:t>Loading modules</a:t>
            </a:r>
          </a:p>
          <a:p>
            <a:pPr algn="just"/>
            <a:endParaRPr lang="en-US" sz="1000" dirty="0">
              <a:latin typeface="Candara" panose="020E0502030303020204" pitchFamily="34" charset="0"/>
            </a:endParaRPr>
          </a:p>
          <a:p>
            <a:pPr algn="just"/>
            <a:r>
              <a:rPr lang="en-US" sz="1000" dirty="0" smtClean="0">
                <a:latin typeface="Candara" panose="020E0502030303020204" pitchFamily="34" charset="0"/>
              </a:rPr>
              <a:t>Modules </a:t>
            </a:r>
            <a:r>
              <a:rPr lang="en-US" sz="1000" dirty="0">
                <a:latin typeface="Candara" panose="020E0502030303020204" pitchFamily="34" charset="0"/>
              </a:rPr>
              <a:t>can be referenced depending on which kind of module it is. </a:t>
            </a:r>
            <a:endParaRPr lang="en-US" sz="1000" dirty="0" smtClean="0">
              <a:latin typeface="Candara" panose="020E0502030303020204" pitchFamily="34" charset="0"/>
            </a:endParaRPr>
          </a:p>
          <a:p>
            <a:pPr algn="just"/>
            <a:endParaRPr lang="en-US" sz="1000" dirty="0" smtClean="0">
              <a:latin typeface="Candara" panose="020E0502030303020204" pitchFamily="34" charset="0"/>
            </a:endParaRPr>
          </a:p>
          <a:p>
            <a:pPr algn="just"/>
            <a:r>
              <a:rPr lang="en-US" sz="1000" b="1" u="sng" dirty="0">
                <a:latin typeface="Candara" panose="020E0502030303020204" pitchFamily="34" charset="0"/>
              </a:rPr>
              <a:t>Loading a core module </a:t>
            </a:r>
          </a:p>
          <a:p>
            <a:pPr algn="just"/>
            <a:r>
              <a:rPr lang="en-US" sz="1000" dirty="0">
                <a:latin typeface="Candara" panose="020E0502030303020204" pitchFamily="34" charset="0"/>
              </a:rPr>
              <a:t>Node has several modules compiled into its binary distribution. These are called the core modules. It is referred solely by the module name, not by the path and are preferentially loaded even if a third-party module exists with the same name</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b="1" i="1" dirty="0" smtClean="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a:latin typeface="Candara" panose="020E0502030303020204" pitchFamily="34" charset="0"/>
              </a:rPr>
              <a:t>http = require('http</a:t>
            </a:r>
            <a:r>
              <a:rPr lang="en-US" sz="1000" b="1" i="1" dirty="0" smtClean="0">
                <a:latin typeface="Candara" panose="020E0502030303020204" pitchFamily="34" charset="0"/>
              </a:rPr>
              <a:t>');</a:t>
            </a:r>
          </a:p>
          <a:p>
            <a:pPr algn="just"/>
            <a:endParaRPr lang="en-US" sz="1000" b="1" i="1" dirty="0">
              <a:latin typeface="Candara" panose="020E0502030303020204" pitchFamily="34" charset="0"/>
            </a:endParaRPr>
          </a:p>
          <a:p>
            <a:pPr algn="just"/>
            <a:r>
              <a:rPr lang="en-US" sz="1000" b="1" u="sng" dirty="0">
                <a:latin typeface="Candara" panose="020E0502030303020204" pitchFamily="34" charset="0"/>
              </a:rPr>
              <a:t>Loading a file module (User defined module)</a:t>
            </a:r>
          </a:p>
          <a:p>
            <a:pPr algn="just"/>
            <a:r>
              <a:rPr lang="en-US" sz="1000" dirty="0">
                <a:latin typeface="Candara" panose="020E0502030303020204" pitchFamily="34" charset="0"/>
              </a:rPr>
              <a:t>We can load non-core modules by providing the absolute path / relative path. Node will automatically adding the .</a:t>
            </a:r>
            <a:r>
              <a:rPr lang="en-US" sz="1000" dirty="0" err="1">
                <a:latin typeface="Candara" panose="020E0502030303020204" pitchFamily="34" charset="0"/>
              </a:rPr>
              <a:t>js</a:t>
            </a:r>
            <a:r>
              <a:rPr lang="en-US" sz="1000" dirty="0">
                <a:latin typeface="Candara" panose="020E0502030303020204" pitchFamily="34" charset="0"/>
              </a:rPr>
              <a:t> extension to the module </a:t>
            </a:r>
            <a:r>
              <a:rPr lang="en-US" sz="1000" dirty="0" smtClean="0">
                <a:latin typeface="Candara" panose="020E0502030303020204" pitchFamily="34" charset="0"/>
              </a:rPr>
              <a:t>referred.</a:t>
            </a:r>
          </a:p>
          <a:p>
            <a:pPr algn="just"/>
            <a:endParaRPr lang="en-US" sz="1000" dirty="0" smtClean="0">
              <a:latin typeface="Candara" panose="020E0502030303020204" pitchFamily="34" charset="0"/>
            </a:endParaRPr>
          </a:p>
          <a:p>
            <a:pPr algn="just"/>
            <a:r>
              <a:rPr lang="en-US" sz="1000" dirty="0" smtClean="0">
                <a:latin typeface="Candara" panose="020E0502030303020204" pitchFamily="34" charset="0"/>
              </a:rPr>
              <a:t>	// </a:t>
            </a:r>
            <a:r>
              <a:rPr lang="en-US" sz="1000" dirty="0">
                <a:latin typeface="Candara" panose="020E0502030303020204" pitchFamily="34" charset="0"/>
              </a:rPr>
              <a:t>Absolute path for module.js</a:t>
            </a:r>
            <a:endParaRPr lang="en-US" sz="1000" dirty="0" smtClean="0">
              <a:latin typeface="Candara" panose="020E0502030303020204" pitchFamily="34" charset="0"/>
            </a:endParaRPr>
          </a:p>
          <a:p>
            <a:pPr algn="just"/>
            <a:r>
              <a:rPr lang="en-US" sz="1000" b="1" i="1" dirty="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require('d:/</a:t>
            </a:r>
            <a:r>
              <a:rPr lang="en-US" sz="1000" b="1" i="1" dirty="0" err="1">
                <a:latin typeface="Candara" panose="020E0502030303020204" pitchFamily="34" charset="0"/>
              </a:rPr>
              <a:t>karthik</a:t>
            </a:r>
            <a:r>
              <a:rPr lang="en-US" sz="1000" b="1" i="1" dirty="0">
                <a:latin typeface="Candara" panose="020E0502030303020204" pitchFamily="34" charset="0"/>
              </a:rPr>
              <a:t>/</a:t>
            </a:r>
            <a:r>
              <a:rPr lang="en-US" sz="1000" b="1" i="1" dirty="0" err="1">
                <a:latin typeface="Candara" panose="020E0502030303020204" pitchFamily="34" charset="0"/>
              </a:rPr>
              <a:t>nodejs</a:t>
            </a:r>
            <a:r>
              <a:rPr lang="en-US" sz="1000" b="1" i="1" dirty="0">
                <a:latin typeface="Candara" panose="020E0502030303020204" pitchFamily="34" charset="0"/>
              </a:rPr>
              <a:t>/module');  </a:t>
            </a:r>
            <a:endParaRPr lang="en-US" sz="1000" b="1" i="1" dirty="0" smtClean="0">
              <a:latin typeface="Candara" panose="020E0502030303020204" pitchFamily="34" charset="0"/>
            </a:endParaRPr>
          </a:p>
          <a:p>
            <a:pPr algn="just"/>
            <a:endParaRPr lang="en-US" sz="1000" b="1" i="1" dirty="0" smtClean="0">
              <a:latin typeface="Candara" panose="020E0502030303020204" pitchFamily="34" charset="0"/>
            </a:endParaRPr>
          </a:p>
          <a:p>
            <a:pPr lvl="2" algn="just"/>
            <a:r>
              <a:rPr lang="en-US" sz="1000" dirty="0">
                <a:latin typeface="Candara" panose="020E0502030303020204" pitchFamily="34" charset="0"/>
              </a:rPr>
              <a:t>// Relative path for module.js (one folder up level)</a:t>
            </a:r>
          </a:p>
          <a:p>
            <a:pPr lvl="2" algn="just"/>
            <a:r>
              <a:rPr lang="en-US" sz="1000" b="1" i="1" dirty="0" err="1">
                <a:latin typeface="Candara" panose="020E0502030303020204" pitchFamily="34" charset="0"/>
              </a:rPr>
              <a:t>var</a:t>
            </a:r>
            <a:r>
              <a:rPr lang="en-US" sz="1000" b="1" i="1" dirty="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endParaRPr lang="en-US" sz="1000" b="1" i="1" dirty="0" smtClean="0">
              <a:latin typeface="Candara" panose="020E0502030303020204" pitchFamily="34" charset="0"/>
            </a:endParaRPr>
          </a:p>
          <a:p>
            <a:pPr algn="just"/>
            <a:endParaRPr lang="en-US" sz="1000" dirty="0" smtClean="0">
              <a:latin typeface="Candara" panose="020E0502030303020204" pitchFamily="34" charset="0"/>
            </a:endParaRPr>
          </a:p>
          <a:p>
            <a:pPr algn="just"/>
            <a:r>
              <a:rPr lang="en-US" sz="1000" dirty="0">
                <a:latin typeface="Candara" panose="020E0502030303020204" pitchFamily="34" charset="0"/>
              </a:rPr>
              <a:t>	</a:t>
            </a:r>
            <a:r>
              <a:rPr lang="en-US" sz="1000" dirty="0" smtClean="0">
                <a:latin typeface="Candara" panose="020E0502030303020204" pitchFamily="34" charset="0"/>
              </a:rPr>
              <a:t>// </a:t>
            </a:r>
            <a:r>
              <a:rPr lang="en-US" sz="1000" dirty="0">
                <a:latin typeface="Candara" panose="020E0502030303020204" pitchFamily="34" charset="0"/>
              </a:rPr>
              <a:t>Relative path  for module.js (Exists in current directory)</a:t>
            </a:r>
          </a:p>
          <a:p>
            <a:pPr algn="just"/>
            <a:r>
              <a:rPr lang="en-US" sz="1000" b="1" i="1" dirty="0" smtClean="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require('./module');  </a:t>
            </a:r>
          </a:p>
          <a:p>
            <a:pPr algn="just"/>
            <a:endParaRPr lang="en-US" sz="1000" dirty="0" smtClean="0">
              <a:latin typeface="Candara" panose="020E0502030303020204" pitchFamily="34" charset="0"/>
            </a:endParaRPr>
          </a:p>
          <a:p>
            <a:pPr algn="just"/>
            <a:r>
              <a:rPr lang="en-US" sz="1000" b="1" u="sng" dirty="0">
                <a:latin typeface="Candara" panose="020E0502030303020204" pitchFamily="34" charset="0"/>
              </a:rPr>
              <a:t>Loading a folder module (User defined module)</a:t>
            </a:r>
          </a:p>
          <a:p>
            <a:pPr algn="just"/>
            <a:r>
              <a:rPr lang="en-US" sz="1000" dirty="0">
                <a:latin typeface="Candara" panose="020E0502030303020204" pitchFamily="34" charset="0"/>
              </a:rPr>
              <a:t>We can use the path for a folder to load a module.</a:t>
            </a:r>
          </a:p>
          <a:p>
            <a:pPr algn="just"/>
            <a:r>
              <a:rPr lang="en-US" sz="1000" b="1" i="1" dirty="0" smtClean="0">
                <a:latin typeface="Candara" panose="020E0502030303020204" pitchFamily="34" charset="0"/>
              </a:rPr>
              <a:t>	</a:t>
            </a:r>
          </a:p>
          <a:p>
            <a:pPr algn="just"/>
            <a:r>
              <a:rPr lang="en-US" sz="1000" b="1" i="1" dirty="0">
                <a:latin typeface="Candara" panose="020E0502030303020204" pitchFamily="34" charset="0"/>
              </a:rPr>
              <a:t>	</a:t>
            </a:r>
            <a:r>
              <a:rPr lang="en-US" sz="1000" b="1" i="1" dirty="0" err="1" smtClean="0">
                <a:latin typeface="Candara" panose="020E0502030303020204" pitchFamily="34" charset="0"/>
              </a:rPr>
              <a:t>var</a:t>
            </a:r>
            <a:r>
              <a:rPr lang="en-US" sz="1000" b="1" i="1" dirty="0" smtClean="0">
                <a:latin typeface="Candara" panose="020E0502030303020204" pitchFamily="34" charset="0"/>
              </a:rPr>
              <a:t> </a:t>
            </a:r>
            <a:r>
              <a:rPr lang="en-US" sz="1000" b="1" i="1" dirty="0" err="1">
                <a:latin typeface="Candara" panose="020E0502030303020204" pitchFamily="34" charset="0"/>
              </a:rPr>
              <a:t>myModule</a:t>
            </a:r>
            <a:r>
              <a:rPr lang="en-US" sz="1000" b="1" i="1" dirty="0">
                <a:latin typeface="Candara" panose="020E0502030303020204" pitchFamily="34" charset="0"/>
              </a:rPr>
              <a:t> = require('./</a:t>
            </a:r>
            <a:r>
              <a:rPr lang="en-US" sz="1000" b="1" i="1" dirty="0" err="1">
                <a:latin typeface="Candara" panose="020E0502030303020204" pitchFamily="34" charset="0"/>
              </a:rPr>
              <a:t>myModuleDir</a:t>
            </a:r>
            <a:r>
              <a:rPr lang="en-US" sz="1000" b="1" i="1" dirty="0">
                <a:latin typeface="Candara" panose="020E0502030303020204" pitchFamily="34" charset="0"/>
              </a:rPr>
              <a:t>');</a:t>
            </a: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smtClean="0">
                <a:latin typeface="Candara" panose="020E0502030303020204" pitchFamily="34" charset="0"/>
              </a:rPr>
              <a: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5"/>
            <a:ext cx="4800634" cy="4527483"/>
          </a:xfrm>
        </p:spPr>
        <p:txBody>
          <a:bodyPr>
            <a:normAutofit/>
          </a:bodyPr>
          <a:lstStyle/>
          <a:p>
            <a:pPr algn="just"/>
            <a:r>
              <a:rPr lang="en-US" sz="1000" b="1" dirty="0" err="1">
                <a:latin typeface="Candara" panose="020E0502030303020204" pitchFamily="34" charset="0"/>
              </a:rPr>
              <a:t>EventEmitter</a:t>
            </a:r>
            <a:r>
              <a:rPr lang="en-US" sz="1000" b="1" dirty="0">
                <a:latin typeface="Candara" panose="020E0502030303020204" pitchFamily="34" charset="0"/>
              </a:rPr>
              <a:t> </a:t>
            </a:r>
            <a:r>
              <a:rPr lang="en-US" sz="1000" b="1" dirty="0" smtClean="0">
                <a:latin typeface="Candara" panose="020E0502030303020204" pitchFamily="34" charset="0"/>
              </a:rPr>
              <a:t>Methods</a:t>
            </a:r>
          </a:p>
          <a:p>
            <a:pPr algn="just"/>
            <a:endParaRPr lang="en-US" sz="1000" b="1" dirty="0">
              <a:latin typeface="Candara" panose="020E0502030303020204" pitchFamily="34" charset="0"/>
            </a:endParaRPr>
          </a:p>
          <a:p>
            <a:pPr algn="just"/>
            <a:r>
              <a:rPr lang="en-US" sz="1000" dirty="0">
                <a:latin typeface="Candara" panose="020E0502030303020204" pitchFamily="34" charset="0"/>
              </a:rPr>
              <a:t>All objects which emit events in node are instances of </a:t>
            </a:r>
            <a:r>
              <a:rPr lang="en-US" sz="1000" dirty="0" err="1">
                <a:latin typeface="Candara" panose="020E0502030303020204" pitchFamily="34" charset="0"/>
              </a:rPr>
              <a:t>events.EventEmitter</a:t>
            </a:r>
            <a:r>
              <a:rPr lang="en-US" sz="1000" dirty="0">
                <a:latin typeface="Candara" panose="020E0502030303020204" pitchFamily="34" charset="0"/>
              </a:rPr>
              <a:t> which is available inside Event module.</a:t>
            </a:r>
          </a:p>
          <a:p>
            <a:pPr algn="just"/>
            <a:endParaRPr lang="en-US" sz="1000" dirty="0" smtClean="0">
              <a:latin typeface="Candara" panose="020E0502030303020204" pitchFamily="34" charset="0"/>
            </a:endParaRPr>
          </a:p>
          <a:p>
            <a:pPr algn="just"/>
            <a:r>
              <a:rPr lang="en-US" sz="1000" dirty="0">
                <a:latin typeface="Candara" panose="020E0502030303020204" pitchFamily="34" charset="0"/>
              </a:rPr>
              <a:t>We can access the Event module using require("events</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b="1" i="1" dirty="0" err="1">
                <a:latin typeface="Candara" panose="020E0502030303020204" pitchFamily="34" charset="0"/>
              </a:rPr>
              <a:t>addListener</a:t>
            </a:r>
            <a:r>
              <a:rPr lang="en-US" sz="1000" b="1" i="1" dirty="0">
                <a:latin typeface="Candara" panose="020E0502030303020204" pitchFamily="34" charset="0"/>
              </a:rPr>
              <a:t>(event, listener) / on(event, listener</a:t>
            </a:r>
            <a:r>
              <a:rPr lang="en-US" sz="1000" b="1" i="1" dirty="0" smtClean="0">
                <a:latin typeface="Candara" panose="020E0502030303020204" pitchFamily="34" charset="0"/>
              </a:rPr>
              <a: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Adds a listener to the end of the listeners array for the specified event. Where listener is a function which needs to be executed when an event is emitted</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b="1" i="1" dirty="0">
                <a:latin typeface="Candara" panose="020E0502030303020204" pitchFamily="34" charset="0"/>
              </a:rPr>
              <a:t>once(event, listener)</a:t>
            </a:r>
          </a:p>
          <a:p>
            <a:pPr algn="just"/>
            <a:endParaRPr lang="en-US" sz="1000" dirty="0" smtClean="0">
              <a:latin typeface="Candara" panose="020E0502030303020204" pitchFamily="34" charset="0"/>
            </a:endParaRPr>
          </a:p>
          <a:p>
            <a:pPr algn="just"/>
            <a:r>
              <a:rPr lang="en-US" sz="1000" dirty="0">
                <a:latin typeface="Candara" panose="020E0502030303020204" pitchFamily="34" charset="0"/>
              </a:rPr>
              <a:t>Adds a one time listener for the event. This listener is invoked only the next time the event is fired, after which it is removed.</a:t>
            </a:r>
          </a:p>
          <a:p>
            <a:pPr algn="just"/>
            <a:endParaRPr lang="en-US" sz="1000" dirty="0" smtClean="0">
              <a:latin typeface="Candara" panose="020E0502030303020204" pitchFamily="34" charset="0"/>
            </a:endParaRPr>
          </a:p>
          <a:p>
            <a:pPr algn="just"/>
            <a:r>
              <a:rPr lang="en-US" sz="1000" b="1" i="1" dirty="0" err="1">
                <a:latin typeface="Candara" panose="020E0502030303020204" pitchFamily="34" charset="0"/>
              </a:rPr>
              <a:t>removeListener</a:t>
            </a:r>
            <a:r>
              <a:rPr lang="en-US" sz="1000" b="1" i="1" dirty="0">
                <a:latin typeface="Candara" panose="020E0502030303020204" pitchFamily="34" charset="0"/>
              </a:rPr>
              <a:t>(event, listener</a:t>
            </a:r>
            <a:r>
              <a:rPr lang="en-US" sz="1000" b="1" i="1" dirty="0" smtClean="0">
                <a:latin typeface="Candara" panose="020E0502030303020204" pitchFamily="34" charset="0"/>
              </a:rPr>
              <a: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Remove a listener from the listener array for the specified event</a:t>
            </a:r>
          </a:p>
          <a:p>
            <a:pPr algn="just"/>
            <a:endParaRPr lang="en-US" sz="1000" dirty="0" smtClean="0">
              <a:latin typeface="Candara" panose="020E0502030303020204" pitchFamily="34" charset="0"/>
            </a:endParaRPr>
          </a:p>
          <a:p>
            <a:pPr algn="just"/>
            <a:r>
              <a:rPr lang="en-US" sz="1000" b="1" i="1" dirty="0" err="1">
                <a:latin typeface="Candara" panose="020E0502030303020204" pitchFamily="34" charset="0"/>
              </a:rPr>
              <a:t>removeAllListeners</a:t>
            </a:r>
            <a:r>
              <a:rPr lang="en-US" sz="1000" b="1" i="1" dirty="0">
                <a:latin typeface="Candara" panose="020E0502030303020204" pitchFamily="34" charset="0"/>
              </a:rPr>
              <a:t>([event])</a:t>
            </a:r>
          </a:p>
          <a:p>
            <a:pPr algn="just"/>
            <a:endParaRPr lang="en-US" sz="1000" dirty="0" smtClean="0">
              <a:latin typeface="Candara" panose="020E0502030303020204" pitchFamily="34" charset="0"/>
            </a:endParaRPr>
          </a:p>
          <a:p>
            <a:pPr algn="just"/>
            <a:r>
              <a:rPr lang="en-US" sz="1000" dirty="0" smtClean="0">
                <a:latin typeface="Candara" panose="020E0502030303020204" pitchFamily="34" charset="0"/>
              </a:rPr>
              <a:t>Removes </a:t>
            </a:r>
            <a:r>
              <a:rPr lang="en-US" sz="1000" dirty="0">
                <a:latin typeface="Candara" panose="020E0502030303020204" pitchFamily="34" charset="0"/>
              </a:rPr>
              <a:t>all listeners, or those of the specified event</a:t>
            </a:r>
          </a:p>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smtClean="0">
                <a:latin typeface="Candara" panose="020E0502030303020204" pitchFamily="34" charset="0"/>
              </a:rPr>
              <a: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5"/>
            <a:ext cx="4800634" cy="4527483"/>
          </a:xfrm>
        </p:spPr>
        <p:txBody>
          <a:bodyPr>
            <a:normAutofit/>
          </a:bodyPr>
          <a:lstStyle/>
          <a:p>
            <a:pPr algn="just"/>
            <a:endParaRPr lang="en-US" sz="1000" dirty="0">
              <a:latin typeface="Candara" panose="020E0502030303020204" pitchFamily="34" charset="0"/>
            </a:endParaRPr>
          </a:p>
          <a:p>
            <a:pPr algn="just"/>
            <a:endParaRPr lang="en-US" sz="1000" dirty="0" smtClean="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smtClean="0">
                <a:latin typeface="Candara" panose="020E0502030303020204" pitchFamily="34" charset="0"/>
              </a:rPr>
              <a:t>	</a:t>
            </a:r>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27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486876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24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4618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657114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578680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9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70380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751311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0618653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4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98432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00924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549224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521238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6190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489321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721756"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82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67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44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36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1268124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React.js</a:t>
            </a:r>
          </a:p>
        </p:txBody>
      </p:sp>
      <p:sp>
        <p:nvSpPr>
          <p:cNvPr id="3" name="Subtitle 2"/>
          <p:cNvSpPr>
            <a:spLocks noGrp="1"/>
          </p:cNvSpPr>
          <p:nvPr>
            <p:ph type="subTitle" idx="1"/>
          </p:nvPr>
        </p:nvSpPr>
        <p:spPr/>
        <p:txBody>
          <a:bodyPr/>
          <a:lstStyle/>
          <a:p>
            <a:r>
              <a:rPr lang="en-US" dirty="0"/>
              <a:t>Building React Apps with </a:t>
            </a:r>
            <a:r>
              <a:rPr lang="en-US" dirty="0" smtClean="0"/>
              <a:t>Flux</a:t>
            </a:r>
            <a:endParaRPr lang="en-US" dirty="0"/>
          </a:p>
        </p:txBody>
      </p:sp>
    </p:spTree>
    <p:extLst>
      <p:ext uri="{BB962C8B-B14F-4D97-AF65-F5344CB8AC3E}">
        <p14:creationId xmlns:p14="http://schemas.microsoft.com/office/powerpoint/2010/main" val="3370473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Gulp – JavaScript Task Runner</a:t>
            </a:r>
            <a:endParaRPr lang="en-US" dirty="0"/>
          </a:p>
        </p:txBody>
      </p:sp>
      <p:sp>
        <p:nvSpPr>
          <p:cNvPr id="3" name="Content Placeholder 2"/>
          <p:cNvSpPr>
            <a:spLocks noGrp="1"/>
          </p:cNvSpPr>
          <p:nvPr>
            <p:ph idx="1"/>
          </p:nvPr>
        </p:nvSpPr>
        <p:spPr/>
        <p:txBody>
          <a:bodyPr/>
          <a:lstStyle/>
          <a:p>
            <a:r>
              <a:rPr lang="en-US" sz="2000" dirty="0"/>
              <a:t>Gulp is a </a:t>
            </a:r>
            <a:r>
              <a:rPr lang="en-US" sz="2000" dirty="0" smtClean="0"/>
              <a:t>JavaScript </a:t>
            </a:r>
            <a:r>
              <a:rPr lang="en-US" sz="2000" dirty="0"/>
              <a:t>task </a:t>
            </a:r>
            <a:r>
              <a:rPr lang="en-US" sz="2000" dirty="0" smtClean="0"/>
              <a:t>runner</a:t>
            </a:r>
            <a:endParaRPr lang="en-US" sz="2000" dirty="0"/>
          </a:p>
          <a:p>
            <a:r>
              <a:rPr lang="en-US" sz="2000" dirty="0" smtClean="0"/>
              <a:t>Gulp's use </a:t>
            </a:r>
            <a:r>
              <a:rPr lang="en-US" sz="2000" dirty="0"/>
              <a:t>of streams and code-over-configuration makes for a simpler and more intuitive build</a:t>
            </a:r>
            <a:r>
              <a:rPr lang="en-US" sz="2000" dirty="0" smtClean="0"/>
              <a:t>.</a:t>
            </a:r>
          </a:p>
          <a:p>
            <a:r>
              <a:rPr lang="en-US" sz="2000" dirty="0" smtClean="0"/>
              <a:t>Gulp </a:t>
            </a:r>
            <a:r>
              <a:rPr lang="en-US" sz="2000" dirty="0"/>
              <a:t>is a streaming build </a:t>
            </a:r>
            <a:r>
              <a:rPr lang="en-US" sz="2000" dirty="0" smtClean="0"/>
              <a:t>system that uses node streams, wherein all the file manipulation is </a:t>
            </a:r>
            <a:r>
              <a:rPr lang="en-US" sz="2000" dirty="0"/>
              <a:t>done in </a:t>
            </a:r>
            <a:r>
              <a:rPr lang="en-US" sz="2000" dirty="0" smtClean="0"/>
              <a:t>the memory; thus, a file is not written until the developer/programmer commands it to do so.</a:t>
            </a:r>
          </a:p>
          <a:p>
            <a:pPr lvl="1"/>
            <a:r>
              <a:rPr lang="en-US" sz="1600" dirty="0" smtClean="0"/>
              <a:t>Gulp </a:t>
            </a:r>
            <a:r>
              <a:rPr lang="en-US" sz="1600" dirty="0"/>
              <a:t>is easy to get installed and running. The </a:t>
            </a:r>
            <a:r>
              <a:rPr lang="en-US" sz="1600" dirty="0" smtClean="0"/>
              <a:t>steps to install and run Gulp are:</a:t>
            </a:r>
            <a:endParaRPr lang="en-US" sz="1600" dirty="0"/>
          </a:p>
          <a:p>
            <a:pPr lvl="2"/>
            <a:r>
              <a:rPr lang="en-US" sz="1400" dirty="0"/>
              <a:t>Install Gulp </a:t>
            </a:r>
            <a:r>
              <a:rPr lang="en-US" sz="1400" dirty="0" smtClean="0"/>
              <a:t>Globally: </a:t>
            </a:r>
            <a:r>
              <a:rPr lang="en-US" sz="1400" dirty="0" err="1" smtClean="0"/>
              <a:t>npm</a:t>
            </a:r>
            <a:r>
              <a:rPr lang="en-US" sz="1400" dirty="0" smtClean="0"/>
              <a:t> </a:t>
            </a:r>
            <a:r>
              <a:rPr lang="en-US" sz="1400" dirty="0"/>
              <a:t>install -g gulp</a:t>
            </a:r>
          </a:p>
          <a:p>
            <a:pPr lvl="2"/>
            <a:r>
              <a:rPr lang="en-US" sz="1400" dirty="0"/>
              <a:t>Install Gulp In </a:t>
            </a:r>
            <a:r>
              <a:rPr lang="en-US" sz="1400" dirty="0" err="1" smtClean="0"/>
              <a:t>devDependencies</a:t>
            </a:r>
            <a:r>
              <a:rPr lang="en-US" sz="1400" dirty="0" smtClean="0"/>
              <a:t>: </a:t>
            </a:r>
            <a:r>
              <a:rPr lang="en-US" sz="1400" dirty="0" err="1"/>
              <a:t>npm</a:t>
            </a:r>
            <a:r>
              <a:rPr lang="en-US" sz="1400" dirty="0"/>
              <a:t> install --save-dev gulp</a:t>
            </a:r>
          </a:p>
          <a:p>
            <a:pPr lvl="2"/>
            <a:r>
              <a:rPr lang="en-US" sz="1400" dirty="0"/>
              <a:t>Optionally install package Gulp-</a:t>
            </a:r>
            <a:r>
              <a:rPr lang="en-US" sz="1400" dirty="0" err="1"/>
              <a:t>Util</a:t>
            </a:r>
            <a:r>
              <a:rPr lang="en-US" sz="1400" dirty="0"/>
              <a:t> log the message in </a:t>
            </a:r>
            <a:r>
              <a:rPr lang="en-US" sz="1400" dirty="0" smtClean="0"/>
              <a:t>console: </a:t>
            </a:r>
            <a:r>
              <a:rPr lang="en-US" sz="1400" dirty="0" err="1" smtClean="0"/>
              <a:t>npm</a:t>
            </a:r>
            <a:r>
              <a:rPr lang="en-US" sz="1400" dirty="0" smtClean="0"/>
              <a:t> </a:t>
            </a:r>
            <a:r>
              <a:rPr lang="en-US" sz="1400" dirty="0"/>
              <a:t>install gulp-</a:t>
            </a:r>
            <a:r>
              <a:rPr lang="en-US" sz="1400" dirty="0" err="1"/>
              <a:t>util</a:t>
            </a:r>
            <a:endParaRPr lang="en-US" sz="1400" dirty="0"/>
          </a:p>
          <a:p>
            <a:pPr lvl="2"/>
            <a:r>
              <a:rPr lang="en-US" sz="1400" dirty="0"/>
              <a:t>Create a gulpfile.js </a:t>
            </a:r>
          </a:p>
          <a:p>
            <a:pPr lvl="2"/>
            <a:r>
              <a:rPr lang="en-US" sz="1400" dirty="0"/>
              <a:t>Packages required to work with React </a:t>
            </a:r>
            <a:r>
              <a:rPr lang="en-US" sz="1400" dirty="0" smtClean="0"/>
              <a:t>are: </a:t>
            </a:r>
            <a:r>
              <a:rPr lang="en-US" sz="1400" dirty="0"/>
              <a:t>gulp-</a:t>
            </a:r>
            <a:r>
              <a:rPr lang="en-US" sz="1400" dirty="0" err="1"/>
              <a:t>browserify</a:t>
            </a:r>
            <a:r>
              <a:rPr lang="en-US" sz="1400" dirty="0"/>
              <a:t>, gulp-</a:t>
            </a:r>
            <a:r>
              <a:rPr lang="en-US" sz="1400" dirty="0" err="1"/>
              <a:t>concat</a:t>
            </a:r>
            <a:r>
              <a:rPr lang="en-US" sz="1400" dirty="0"/>
              <a:t>, react, react-</a:t>
            </a:r>
            <a:r>
              <a:rPr lang="en-US" sz="1400" dirty="0" err="1"/>
              <a:t>dom</a:t>
            </a:r>
            <a:r>
              <a:rPr lang="en-US" sz="1400" dirty="0"/>
              <a:t>, </a:t>
            </a:r>
            <a:r>
              <a:rPr lang="en-US" sz="1400" dirty="0" err="1" smtClean="0"/>
              <a:t>reactify</a:t>
            </a:r>
            <a:endParaRPr lang="en-US" sz="1400" dirty="0"/>
          </a:p>
        </p:txBody>
      </p:sp>
    </p:spTree>
    <p:extLst>
      <p:ext uri="{BB962C8B-B14F-4D97-AF65-F5344CB8AC3E}">
        <p14:creationId xmlns:p14="http://schemas.microsoft.com/office/powerpoint/2010/main" val="1439722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564904"/>
            <a:ext cx="4206240" cy="2198492"/>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Gulp API</a:t>
            </a:r>
            <a:endParaRPr lang="en-US" dirty="0"/>
          </a:p>
        </p:txBody>
      </p:sp>
      <p:sp>
        <p:nvSpPr>
          <p:cNvPr id="3" name="Content Placeholder 2"/>
          <p:cNvSpPr>
            <a:spLocks noGrp="1"/>
          </p:cNvSpPr>
          <p:nvPr>
            <p:ph sz="quarter" idx="10"/>
          </p:nvPr>
        </p:nvSpPr>
        <p:spPr/>
        <p:txBody>
          <a:bodyPr/>
          <a:lstStyle/>
          <a:p>
            <a:r>
              <a:rPr lang="en-US" sz="1800" dirty="0"/>
              <a:t>The gulp </a:t>
            </a:r>
            <a:r>
              <a:rPr lang="en-US" sz="1800" dirty="0" smtClean="0"/>
              <a:t>API is </a:t>
            </a:r>
            <a:r>
              <a:rPr lang="en-US" sz="1800" dirty="0"/>
              <a:t>incredibly light containing </a:t>
            </a:r>
            <a:r>
              <a:rPr lang="en-US" sz="1800" dirty="0" smtClean="0"/>
              <a:t>the following top </a:t>
            </a:r>
            <a:r>
              <a:rPr lang="en-US" sz="1800" dirty="0"/>
              <a:t>level </a:t>
            </a:r>
            <a:r>
              <a:rPr lang="en-US" sz="1800" dirty="0" smtClean="0"/>
              <a:t>functions:</a:t>
            </a:r>
            <a:endParaRPr lang="en-US" sz="1800" dirty="0"/>
          </a:p>
          <a:p>
            <a:pPr lvl="1"/>
            <a:r>
              <a:rPr lang="en-US" sz="1400" dirty="0" err="1" smtClean="0"/>
              <a:t>gulp.task</a:t>
            </a:r>
            <a:r>
              <a:rPr lang="en-US" sz="1400" dirty="0" smtClean="0"/>
              <a:t>: </a:t>
            </a:r>
            <a:r>
              <a:rPr lang="en-US" sz="1400" dirty="0"/>
              <a:t>It is used to define the tasks. </a:t>
            </a:r>
          </a:p>
          <a:p>
            <a:pPr lvl="1"/>
            <a:r>
              <a:rPr lang="en-US" sz="1400" dirty="0" err="1" smtClean="0"/>
              <a:t>gulp.src</a:t>
            </a:r>
            <a:r>
              <a:rPr lang="en-US" sz="1400" dirty="0" smtClean="0"/>
              <a:t>: </a:t>
            </a:r>
            <a:r>
              <a:rPr lang="en-US" sz="1400" dirty="0"/>
              <a:t>It is the beginning of the stream which points to the files we want to use. It </a:t>
            </a:r>
            <a:r>
              <a:rPr lang="en-US" sz="1400" dirty="0" smtClean="0"/>
              <a:t>uses .pipe </a:t>
            </a:r>
            <a:r>
              <a:rPr lang="en-US" sz="1400" dirty="0"/>
              <a:t>for chaining it’s output into other plugins.</a:t>
            </a:r>
          </a:p>
          <a:p>
            <a:pPr lvl="1"/>
            <a:r>
              <a:rPr lang="en-US" sz="1400" dirty="0" err="1" smtClean="0"/>
              <a:t>gulp.dest</a:t>
            </a:r>
            <a:r>
              <a:rPr lang="en-US" sz="1400" dirty="0" smtClean="0"/>
              <a:t>: </a:t>
            </a:r>
            <a:r>
              <a:rPr lang="en-US" sz="1400" dirty="0"/>
              <a:t>It points to the output folder we want to write files to.</a:t>
            </a:r>
          </a:p>
          <a:p>
            <a:pPr lvl="1"/>
            <a:r>
              <a:rPr lang="en-US" sz="1400" dirty="0" err="1" smtClean="0"/>
              <a:t>gulp.watch</a:t>
            </a:r>
            <a:r>
              <a:rPr lang="en-US" sz="1400" dirty="0" smtClean="0"/>
              <a:t>: </a:t>
            </a:r>
            <a:r>
              <a:rPr lang="en-US" sz="1400" dirty="0"/>
              <a:t>It allows us to watch files and then performs a task or function</a:t>
            </a:r>
            <a:r>
              <a:rPr lang="en-US" sz="1400" dirty="0" smtClean="0"/>
              <a:t>.</a:t>
            </a:r>
            <a:endParaRPr lang="en-US" sz="1400" dirty="0"/>
          </a:p>
        </p:txBody>
      </p:sp>
    </p:spTree>
    <p:extLst>
      <p:ext uri="{BB962C8B-B14F-4D97-AF65-F5344CB8AC3E}">
        <p14:creationId xmlns:p14="http://schemas.microsoft.com/office/powerpoint/2010/main" val="3657313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60" y="1182775"/>
            <a:ext cx="5669280" cy="5054537"/>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53985" y="1340768"/>
            <a:ext cx="1008112" cy="369332"/>
          </a:xfrm>
          <a:prstGeom prst="rect">
            <a:avLst/>
          </a:prstGeom>
          <a:noFill/>
        </p:spPr>
        <p:txBody>
          <a:bodyPr wrap="square" rtlCol="0">
            <a:spAutoFit/>
          </a:bodyPr>
          <a:lstStyle/>
          <a:p>
            <a:r>
              <a:rPr lang="en-US" dirty="0" smtClean="0">
                <a:solidFill>
                  <a:schemeClr val="bg2">
                    <a:lumMod val="50000"/>
                  </a:schemeClr>
                </a:solidFill>
                <a:latin typeface="Arial" panose="020B0604020202020204" pitchFamily="34" charset="0"/>
                <a:cs typeface="Arial" panose="020B0604020202020204" pitchFamily="34" charset="0"/>
              </a:rPr>
              <a:t>app.js</a:t>
            </a:r>
            <a:endParaRPr lang="en-US" dirty="0">
              <a:solidFill>
                <a:schemeClr val="bg2">
                  <a:lumMod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353985" y="3347699"/>
            <a:ext cx="1008112" cy="369332"/>
          </a:xfrm>
          <a:prstGeom prst="rect">
            <a:avLst/>
          </a:prstGeom>
          <a:noFill/>
        </p:spPr>
        <p:txBody>
          <a:bodyPr wrap="square" rtlCol="0">
            <a:spAutoFit/>
          </a:bodyPr>
          <a:lstStyle/>
          <a:p>
            <a:r>
              <a:rPr lang="en-US" dirty="0" smtClean="0">
                <a:solidFill>
                  <a:schemeClr val="bg2">
                    <a:lumMod val="50000"/>
                  </a:schemeClr>
                </a:solidFill>
                <a:latin typeface="Arial" panose="020B0604020202020204" pitchFamily="34" charset="0"/>
                <a:cs typeface="Arial" panose="020B0604020202020204" pitchFamily="34" charset="0"/>
              </a:rPr>
              <a:t>main.js</a:t>
            </a:r>
            <a:endParaRPr lang="en-US" dirty="0">
              <a:solidFill>
                <a:schemeClr val="bg2">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173965" y="5357207"/>
            <a:ext cx="1368153" cy="369332"/>
          </a:xfrm>
          <a:prstGeom prst="rect">
            <a:avLst/>
          </a:prstGeom>
          <a:noFill/>
        </p:spPr>
        <p:txBody>
          <a:bodyPr wrap="square" rtlCol="0">
            <a:spAutoFit/>
          </a:bodyPr>
          <a:lstStyle/>
          <a:p>
            <a:r>
              <a:rPr lang="en-US" dirty="0" smtClean="0">
                <a:solidFill>
                  <a:schemeClr val="bg2">
                    <a:lumMod val="50000"/>
                  </a:schemeClr>
                </a:solidFill>
                <a:latin typeface="Arial" panose="020B0604020202020204" pitchFamily="34" charset="0"/>
                <a:cs typeface="Arial" panose="020B0604020202020204" pitchFamily="34" charset="0"/>
              </a:rPr>
              <a:t>index.html</a:t>
            </a:r>
            <a:endParaRPr lang="en-US" dirty="0">
              <a:solidFill>
                <a:schemeClr val="bg2">
                  <a:lumMod val="50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Creating React Component modules</a:t>
            </a:r>
            <a:endParaRPr lang="en-US" sz="3600" dirty="0"/>
          </a:p>
        </p:txBody>
      </p:sp>
    </p:spTree>
    <p:extLst>
      <p:ext uri="{BB962C8B-B14F-4D97-AF65-F5344CB8AC3E}">
        <p14:creationId xmlns:p14="http://schemas.microsoft.com/office/powerpoint/2010/main" val="306484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297493"/>
            <a:ext cx="6949440" cy="4867811"/>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Creating gulpfile.js</a:t>
            </a:r>
            <a:endParaRPr lang="en-US" dirty="0"/>
          </a:p>
        </p:txBody>
      </p:sp>
    </p:spTree>
    <p:extLst>
      <p:ext uri="{BB962C8B-B14F-4D97-AF65-F5344CB8AC3E}">
        <p14:creationId xmlns:p14="http://schemas.microsoft.com/office/powerpoint/2010/main" val="2330534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smtClean="0"/>
              <a:t>Gulp-Demo</a:t>
            </a:r>
            <a:endParaRPr lang="en-US" sz="2000" dirty="0"/>
          </a:p>
        </p:txBody>
      </p:sp>
    </p:spTree>
    <p:extLst>
      <p:ext uri="{BB962C8B-B14F-4D97-AF65-F5344CB8AC3E}">
        <p14:creationId xmlns:p14="http://schemas.microsoft.com/office/powerpoint/2010/main" val="1676755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Building React Apps with Flux</a:t>
            </a:r>
            <a:r>
              <a:rPr lang="en-US" dirty="0" smtClean="0"/>
              <a:t/>
            </a:r>
            <a:br>
              <a:rPr lang="en-US" dirty="0" smtClean="0"/>
            </a:br>
            <a:r>
              <a:rPr lang="en-US" dirty="0" smtClean="0"/>
              <a:t>React-Routing</a:t>
            </a:r>
            <a:endParaRPr lang="en-US" dirty="0"/>
          </a:p>
        </p:txBody>
      </p:sp>
      <p:sp>
        <p:nvSpPr>
          <p:cNvPr id="5" name="Content Placeholder 5"/>
          <p:cNvSpPr>
            <a:spLocks noGrp="1"/>
          </p:cNvSpPr>
          <p:nvPr>
            <p:ph idx="1"/>
          </p:nvPr>
        </p:nvSpPr>
        <p:spPr/>
        <p:txBody>
          <a:bodyPr>
            <a:noAutofit/>
          </a:bodyPr>
          <a:lstStyle/>
          <a:p>
            <a:pPr algn="just">
              <a:lnSpc>
                <a:spcPct val="150000"/>
              </a:lnSpc>
            </a:pPr>
            <a:r>
              <a:rPr lang="en-US" sz="1600" dirty="0"/>
              <a:t>React isn't a framework, it's a library. Therefore, it doesn't solve all an application's needs</a:t>
            </a:r>
            <a:r>
              <a:rPr lang="en-US" sz="1600" dirty="0" smtClean="0"/>
              <a:t>.</a:t>
            </a:r>
          </a:p>
          <a:p>
            <a:pPr algn="just">
              <a:lnSpc>
                <a:spcPct val="150000"/>
              </a:lnSpc>
            </a:pPr>
            <a:r>
              <a:rPr lang="en-US" sz="1600" dirty="0" smtClean="0"/>
              <a:t>To create complex SPA (single page application) task like routing requires supporting cast. </a:t>
            </a:r>
          </a:p>
          <a:p>
            <a:pPr algn="just">
              <a:lnSpc>
                <a:spcPct val="150000"/>
              </a:lnSpc>
            </a:pPr>
            <a:r>
              <a:rPr lang="en-US" sz="1600" dirty="0" smtClean="0"/>
              <a:t>React router is one among the front-end router which uses JSX Syntax.</a:t>
            </a:r>
          </a:p>
          <a:p>
            <a:pPr lvl="1" algn="just">
              <a:lnSpc>
                <a:spcPct val="150000"/>
              </a:lnSpc>
            </a:pPr>
            <a:r>
              <a:rPr lang="en-US" sz="1400" dirty="0" smtClean="0"/>
              <a:t>To install this module : </a:t>
            </a:r>
            <a:r>
              <a:rPr lang="en-US" sz="1400" b="1" i="1" dirty="0" err="1" smtClean="0"/>
              <a:t>npm</a:t>
            </a:r>
            <a:r>
              <a:rPr lang="en-US" sz="1400" b="1" i="1" dirty="0" smtClean="0"/>
              <a:t> </a:t>
            </a:r>
            <a:r>
              <a:rPr lang="en-US" sz="1400" b="1" i="1" dirty="0"/>
              <a:t>install </a:t>
            </a:r>
            <a:r>
              <a:rPr lang="en-US" sz="1400" b="1" i="1" dirty="0" smtClean="0"/>
              <a:t>react-router</a:t>
            </a:r>
          </a:p>
          <a:p>
            <a:pPr algn="just">
              <a:lnSpc>
                <a:spcPct val="150000"/>
              </a:lnSpc>
            </a:pPr>
            <a:r>
              <a:rPr lang="en-US" sz="1600" dirty="0" smtClean="0"/>
              <a:t>React router uses &lt;Router&gt; and &lt;Route&gt; components to perform routing. </a:t>
            </a:r>
          </a:p>
          <a:p>
            <a:pPr algn="just">
              <a:lnSpc>
                <a:spcPct val="150000"/>
              </a:lnSpc>
            </a:pPr>
            <a:r>
              <a:rPr lang="en-US" sz="1600" dirty="0" smtClean="0"/>
              <a:t>Like other components </a:t>
            </a:r>
            <a:r>
              <a:rPr lang="en-US" sz="1600" dirty="0"/>
              <a:t>&lt;Router&gt; and &lt;Route&gt; </a:t>
            </a:r>
            <a:r>
              <a:rPr lang="en-US" sz="1600" dirty="0" smtClean="0"/>
              <a:t>does not create DOM, it just defines the rules about how application needs to work based on routes.</a:t>
            </a:r>
          </a:p>
        </p:txBody>
      </p:sp>
      <p:sp>
        <p:nvSpPr>
          <p:cNvPr id="2" name="Rounded Rectangle 1"/>
          <p:cNvSpPr/>
          <p:nvPr/>
        </p:nvSpPr>
        <p:spPr>
          <a:xfrm>
            <a:off x="1979712" y="4725144"/>
            <a:ext cx="4464496" cy="144016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2">
                    <a:lumMod val="50000"/>
                  </a:schemeClr>
                </a:solidFill>
                <a:latin typeface="Arial" panose="020B0604020202020204" pitchFamily="34" charset="0"/>
                <a:cs typeface="Arial" panose="020B0604020202020204" pitchFamily="34" charset="0"/>
              </a:rPr>
              <a:t>ReactDOM.render</a:t>
            </a:r>
            <a:r>
              <a:rPr lang="en-US" sz="1400" dirty="0" smtClean="0">
                <a:solidFill>
                  <a:schemeClr val="bg2">
                    <a:lumMod val="50000"/>
                  </a:schemeClr>
                </a:solidFill>
                <a:latin typeface="Arial" panose="020B0604020202020204" pitchFamily="34" charset="0"/>
                <a:cs typeface="Arial" panose="020B0604020202020204" pitchFamily="34" charset="0"/>
              </a:rPr>
              <a:t>(( &lt;</a:t>
            </a:r>
            <a:r>
              <a:rPr lang="en-US" sz="1400" dirty="0">
                <a:solidFill>
                  <a:schemeClr val="bg2">
                    <a:lumMod val="50000"/>
                  </a:schemeClr>
                </a:solidFill>
                <a:latin typeface="Arial" panose="020B0604020202020204" pitchFamily="34" charset="0"/>
                <a:cs typeface="Arial" panose="020B0604020202020204" pitchFamily="34" charset="0"/>
              </a:rPr>
              <a:t>Router</a:t>
            </a:r>
            <a:r>
              <a:rPr lang="en-US" sz="1400" dirty="0" smtClean="0">
                <a:solidFill>
                  <a:schemeClr val="bg2">
                    <a:lumMod val="50000"/>
                  </a:schemeClr>
                </a:solidFill>
                <a:latin typeface="Arial" panose="020B0604020202020204" pitchFamily="34" charset="0"/>
                <a:cs typeface="Arial" panose="020B0604020202020204" pitchFamily="34" charset="0"/>
              </a:rPr>
              <a:t>&gt;</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smtClean="0">
                <a:solidFill>
                  <a:schemeClr val="bg2">
                    <a:lumMod val="50000"/>
                  </a:schemeClr>
                </a:solidFill>
                <a:latin typeface="Arial" panose="020B0604020202020204" pitchFamily="34" charset="0"/>
                <a:cs typeface="Arial" panose="020B0604020202020204" pitchFamily="34" charset="0"/>
              </a:rPr>
              <a:t>     //&lt;Route&gt;   Renders Home component  while vising  the path  /</a:t>
            </a:r>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smtClean="0">
                <a:solidFill>
                  <a:schemeClr val="bg2">
                    <a:lumMod val="50000"/>
                  </a:schemeClr>
                </a:solidFill>
                <a:latin typeface="Arial" panose="020B0604020202020204" pitchFamily="34" charset="0"/>
                <a:cs typeface="Arial" panose="020B0604020202020204" pitchFamily="34" charset="0"/>
              </a:rPr>
              <a:t>               &lt;</a:t>
            </a:r>
            <a:r>
              <a:rPr lang="en-US" sz="1400" dirty="0">
                <a:solidFill>
                  <a:schemeClr val="bg2">
                    <a:lumMod val="50000"/>
                  </a:schemeClr>
                </a:solidFill>
                <a:latin typeface="Arial" panose="020B0604020202020204" pitchFamily="34" charset="0"/>
                <a:cs typeface="Arial" panose="020B0604020202020204" pitchFamily="34" charset="0"/>
              </a:rPr>
              <a:t>Route path="/" component={Home} /&gt;</a:t>
            </a:r>
          </a:p>
          <a:p>
            <a:r>
              <a:rPr lang="en-US" sz="1400" dirty="0" smtClean="0">
                <a:solidFill>
                  <a:schemeClr val="bg2">
                    <a:lumMod val="50000"/>
                  </a:schemeClr>
                </a:solidFill>
                <a:latin typeface="Arial" panose="020B0604020202020204" pitchFamily="34" charset="0"/>
                <a:cs typeface="Arial" panose="020B0604020202020204" pitchFamily="34" charset="0"/>
              </a:rPr>
              <a:t>      &lt;/</a:t>
            </a:r>
            <a:r>
              <a:rPr lang="en-US" sz="1400" dirty="0">
                <a:solidFill>
                  <a:schemeClr val="bg2">
                    <a:lumMod val="50000"/>
                  </a:schemeClr>
                </a:solidFill>
                <a:latin typeface="Arial" panose="020B0604020202020204" pitchFamily="34" charset="0"/>
                <a:cs typeface="Arial" panose="020B0604020202020204" pitchFamily="34" charset="0"/>
              </a:rPr>
              <a:t>Router</a:t>
            </a:r>
            <a:r>
              <a:rPr lang="en-US" sz="1400" dirty="0" smtClean="0">
                <a:solidFill>
                  <a:schemeClr val="bg2">
                    <a:lumMod val="50000"/>
                  </a:schemeClr>
                </a:solidFill>
                <a:latin typeface="Arial" panose="020B0604020202020204" pitchFamily="34" charset="0"/>
                <a:cs typeface="Arial" panose="020B0604020202020204" pitchFamily="34" charset="0"/>
              </a:rPr>
              <a:t>&gt; ), </a:t>
            </a:r>
            <a:r>
              <a:rPr lang="en-US" sz="1400" dirty="0" err="1">
                <a:solidFill>
                  <a:schemeClr val="bg2">
                    <a:lumMod val="50000"/>
                  </a:schemeClr>
                </a:solidFill>
                <a:latin typeface="Arial" panose="020B0604020202020204" pitchFamily="34" charset="0"/>
                <a:cs typeface="Arial" panose="020B0604020202020204" pitchFamily="34" charset="0"/>
              </a:rPr>
              <a:t>document.getElementById</a:t>
            </a:r>
            <a:r>
              <a:rPr lang="en-US" sz="1400" dirty="0" smtClean="0">
                <a:solidFill>
                  <a:schemeClr val="bg2">
                    <a:lumMod val="50000"/>
                  </a:schemeClr>
                </a:solidFill>
                <a:latin typeface="Arial" panose="020B0604020202020204" pitchFamily="34" charset="0"/>
                <a:cs typeface="Arial" panose="020B0604020202020204" pitchFamily="34" charset="0"/>
              </a:rPr>
              <a:t>('app'));</a:t>
            </a:r>
            <a:endParaRPr lang="en-US" sz="14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6411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Building React Apps with Flux</a:t>
            </a:r>
            <a:r>
              <a:rPr lang="en-US" dirty="0" smtClean="0"/>
              <a:t/>
            </a:r>
            <a:br>
              <a:rPr lang="en-US" dirty="0" smtClean="0"/>
            </a:br>
            <a:r>
              <a:rPr lang="en-US" dirty="0" smtClean="0"/>
              <a:t>Re-Usable layout</a:t>
            </a:r>
            <a:endParaRPr lang="en-US" dirty="0"/>
          </a:p>
        </p:txBody>
      </p:sp>
      <p:pic>
        <p:nvPicPr>
          <p:cNvPr id="8" name="Content Placeholder 7"/>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90513" y="2651368"/>
            <a:ext cx="4156075" cy="2479188"/>
          </a:xfrm>
        </p:spPr>
      </p:pic>
      <p:sp>
        <p:nvSpPr>
          <p:cNvPr id="6" name="Content Placeholder 5"/>
          <p:cNvSpPr>
            <a:spLocks noGrp="1"/>
          </p:cNvSpPr>
          <p:nvPr>
            <p:ph sz="quarter" idx="11"/>
          </p:nvPr>
        </p:nvSpPr>
        <p:spPr/>
        <p:txBody>
          <a:bodyPr>
            <a:noAutofit/>
          </a:bodyPr>
          <a:lstStyle/>
          <a:p>
            <a:pPr algn="just"/>
            <a:r>
              <a:rPr lang="en-US" sz="1600" dirty="0" smtClean="0"/>
              <a:t>In the diagram Sub Layout is placed inside its Parent Main Layout.</a:t>
            </a:r>
          </a:p>
          <a:p>
            <a:pPr algn="just"/>
            <a:r>
              <a:rPr lang="en-US" sz="1600" dirty="0" smtClean="0"/>
              <a:t>Main Layout will use </a:t>
            </a:r>
            <a:r>
              <a:rPr lang="en-US" sz="1600" i="1" dirty="0" err="1" smtClean="0"/>
              <a:t>this.props.children</a:t>
            </a:r>
            <a:r>
              <a:rPr lang="en-US" sz="1600" i="1" dirty="0" smtClean="0"/>
              <a:t> </a:t>
            </a:r>
            <a:r>
              <a:rPr lang="en-US" sz="1600" dirty="0" smtClean="0"/>
              <a:t>to determine Sub Layout location.</a:t>
            </a:r>
          </a:p>
          <a:p>
            <a:pPr algn="just"/>
            <a:r>
              <a:rPr lang="en-US" sz="1600" dirty="0" smtClean="0"/>
              <a:t>All components have </a:t>
            </a:r>
            <a:r>
              <a:rPr lang="en-US" sz="1600" i="1" dirty="0" err="1" smtClean="0"/>
              <a:t>this.props.children</a:t>
            </a:r>
            <a:r>
              <a:rPr lang="en-US" sz="1600" i="1" dirty="0" smtClean="0"/>
              <a:t> </a:t>
            </a:r>
            <a:r>
              <a:rPr lang="en-US" sz="1600" dirty="0" smtClean="0"/>
              <a:t>as a prop, which gets filled only when if it is a parent component nested with child components.</a:t>
            </a:r>
          </a:p>
          <a:p>
            <a:pPr algn="just"/>
            <a:r>
              <a:rPr lang="en-US" sz="1600" dirty="0" smtClean="0"/>
              <a:t>If the component is not a parent component </a:t>
            </a:r>
            <a:r>
              <a:rPr lang="en-US" sz="1600" i="1" dirty="0" err="1" smtClean="0"/>
              <a:t>this.props.children</a:t>
            </a:r>
            <a:r>
              <a:rPr lang="en-US" sz="1600" dirty="0" smtClean="0"/>
              <a:t> will be null.</a:t>
            </a:r>
          </a:p>
          <a:p>
            <a:pPr algn="just"/>
            <a:r>
              <a:rPr lang="en-US" sz="1600" dirty="0" smtClean="0"/>
              <a:t>Components will </a:t>
            </a:r>
            <a:r>
              <a:rPr lang="en-US" sz="1600" dirty="0"/>
              <a:t> </a:t>
            </a:r>
            <a:r>
              <a:rPr lang="en-US" sz="1600" dirty="0" smtClean="0"/>
              <a:t>be nested in accordance with how the router nests its router.</a:t>
            </a:r>
          </a:p>
          <a:p>
            <a:pPr algn="just"/>
            <a:r>
              <a:rPr lang="en-US" sz="1600" dirty="0"/>
              <a:t>When creating anchors for </a:t>
            </a:r>
            <a:r>
              <a:rPr lang="en-US" sz="1600" dirty="0" smtClean="0"/>
              <a:t>routes</a:t>
            </a:r>
            <a:r>
              <a:rPr lang="en-US" sz="1600" dirty="0"/>
              <a:t>, </a:t>
            </a:r>
            <a:r>
              <a:rPr lang="en-US" sz="1600" dirty="0" smtClean="0"/>
              <a:t>use &lt;Link to="" &gt; instead of &lt;a </a:t>
            </a:r>
            <a:r>
              <a:rPr lang="en-US" sz="1600" dirty="0" err="1" smtClean="0"/>
              <a:t>href</a:t>
            </a:r>
            <a:r>
              <a:rPr lang="en-US" sz="1600" dirty="0" smtClean="0"/>
              <a:t>=""&gt;</a:t>
            </a:r>
            <a:endParaRPr lang="en-US" sz="1800" dirty="0">
              <a:solidFill>
                <a:schemeClr val="tx1"/>
              </a:solidFill>
            </a:endParaRPr>
          </a:p>
        </p:txBody>
      </p:sp>
    </p:spTree>
    <p:extLst>
      <p:ext uri="{BB962C8B-B14F-4D97-AF65-F5344CB8AC3E}">
        <p14:creationId xmlns:p14="http://schemas.microsoft.com/office/powerpoint/2010/main" val="2309496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r>
              <a:rPr lang="en-US" sz="2000" dirty="0"/>
              <a:t>Router-Demo</a:t>
            </a:r>
          </a:p>
        </p:txBody>
      </p:sp>
    </p:spTree>
    <p:extLst>
      <p:ext uri="{BB962C8B-B14F-4D97-AF65-F5344CB8AC3E}">
        <p14:creationId xmlns:p14="http://schemas.microsoft.com/office/powerpoint/2010/main" val="2679207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err="1">
                <a:solidFill>
                  <a:srgbClr val="00264A"/>
                </a:solidFill>
              </a:rPr>
              <a:t>Flux</a:t>
            </a:r>
            <a:r>
              <a:rPr lang="en-US" dirty="0">
                <a:solidFill>
                  <a:srgbClr val="00264A"/>
                </a:solidFill>
              </a:rPr>
              <a:t> Introduction</a:t>
            </a:r>
            <a:endParaRPr lang="en-US" dirty="0"/>
          </a:p>
        </p:txBody>
      </p:sp>
      <p:sp>
        <p:nvSpPr>
          <p:cNvPr id="5" name="Content Placeholder 4"/>
          <p:cNvSpPr>
            <a:spLocks noGrp="1"/>
          </p:cNvSpPr>
          <p:nvPr>
            <p:ph idx="1"/>
          </p:nvPr>
        </p:nvSpPr>
        <p:spPr/>
        <p:txBody>
          <a:bodyPr/>
          <a:lstStyle/>
          <a:p>
            <a:r>
              <a:rPr lang="en-US" sz="2000" dirty="0"/>
              <a:t>Most of the state will go to the top-level component and take data using </a:t>
            </a:r>
            <a:r>
              <a:rPr lang="en-US" sz="2000" dirty="0" err="1"/>
              <a:t>setData</a:t>
            </a:r>
            <a:r>
              <a:rPr lang="en-US" sz="2000" dirty="0"/>
              <a:t> function and pass it down in the tree as props which makes root component tends to grow in terms of code and complexity.</a:t>
            </a:r>
          </a:p>
          <a:p>
            <a:r>
              <a:rPr lang="en-US" sz="2000" dirty="0"/>
              <a:t>Flux provides the solution for the above mentioned issue through its four major components: </a:t>
            </a:r>
            <a:r>
              <a:rPr lang="en-US" sz="2000" i="1" dirty="0" smtClean="0"/>
              <a:t>Stores</a:t>
            </a:r>
            <a:r>
              <a:rPr lang="en-US" sz="2000" i="1" dirty="0"/>
              <a:t>, Dispatchers, Views / Components, and </a:t>
            </a:r>
            <a:r>
              <a:rPr lang="en-US" sz="2000" i="1" dirty="0" smtClean="0"/>
              <a:t>Actions.</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smtClean="0"/>
          </a:p>
          <a:p>
            <a:r>
              <a:rPr lang="en-US" sz="2000" dirty="0" smtClean="0"/>
              <a:t>Flux </a:t>
            </a:r>
            <a:r>
              <a:rPr lang="en-US" sz="2000" dirty="0"/>
              <a:t>is not a framework, it is a pattern which supports unidirectional data flow</a:t>
            </a:r>
            <a:r>
              <a:rPr lang="en-US" sz="2000" dirty="0" smtClean="0"/>
              <a:t>.</a:t>
            </a:r>
            <a:endParaRPr lang="en-US" sz="2000" dirty="0"/>
          </a:p>
        </p:txBody>
      </p:sp>
      <p:grpSp>
        <p:nvGrpSpPr>
          <p:cNvPr id="16" name="Group 15"/>
          <p:cNvGrpSpPr/>
          <p:nvPr/>
        </p:nvGrpSpPr>
        <p:grpSpPr>
          <a:xfrm>
            <a:off x="1234440" y="3480173"/>
            <a:ext cx="6675120" cy="1280160"/>
            <a:chOff x="1043608" y="4077072"/>
            <a:chExt cx="7416824" cy="1833263"/>
          </a:xfrm>
        </p:grpSpPr>
        <p:sp>
          <p:nvSpPr>
            <p:cNvPr id="17" name="Rectangle 16"/>
            <p:cNvSpPr/>
            <p:nvPr/>
          </p:nvSpPr>
          <p:spPr>
            <a:xfrm>
              <a:off x="1043608" y="4077072"/>
              <a:ext cx="1512168" cy="720080"/>
            </a:xfrm>
            <a:prstGeom prst="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anose="020E0502030303020204" pitchFamily="34" charset="0"/>
                </a:rPr>
                <a:t>Action</a:t>
              </a:r>
              <a:endParaRPr lang="en-US" b="1" dirty="0">
                <a:solidFill>
                  <a:schemeClr val="tx1"/>
                </a:solidFill>
                <a:latin typeface="Candara" panose="020E0502030303020204" pitchFamily="34" charset="0"/>
              </a:endParaRPr>
            </a:p>
          </p:txBody>
        </p:sp>
        <p:sp>
          <p:nvSpPr>
            <p:cNvPr id="18" name="Rectangle 17"/>
            <p:cNvSpPr/>
            <p:nvPr/>
          </p:nvSpPr>
          <p:spPr>
            <a:xfrm>
              <a:off x="2987824" y="4078965"/>
              <a:ext cx="1512168" cy="720080"/>
            </a:xfrm>
            <a:prstGeom prst="rect">
              <a:avLst/>
            </a:prstGeom>
            <a:solidFill>
              <a:schemeClr val="accent3">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anose="020E0502030303020204" pitchFamily="34" charset="0"/>
                </a:rPr>
                <a:t>Dispatcher</a:t>
              </a:r>
              <a:endParaRPr lang="en-US" b="1" dirty="0">
                <a:solidFill>
                  <a:schemeClr val="tx1"/>
                </a:solidFill>
                <a:latin typeface="Candara" panose="020E0502030303020204" pitchFamily="34" charset="0"/>
              </a:endParaRPr>
            </a:p>
          </p:txBody>
        </p:sp>
        <p:sp>
          <p:nvSpPr>
            <p:cNvPr id="19" name="Rectangle 18"/>
            <p:cNvSpPr/>
            <p:nvPr/>
          </p:nvSpPr>
          <p:spPr>
            <a:xfrm>
              <a:off x="5076056" y="4078965"/>
              <a:ext cx="1512168" cy="720080"/>
            </a:xfrm>
            <a:prstGeom prst="rect">
              <a:avLst/>
            </a:prstGeom>
            <a:solidFill>
              <a:schemeClr val="accent6">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anose="020E0502030303020204" pitchFamily="34" charset="0"/>
                </a:rPr>
                <a:t>Store</a:t>
              </a:r>
              <a:endParaRPr lang="en-US" b="1" dirty="0">
                <a:solidFill>
                  <a:schemeClr val="tx1"/>
                </a:solidFill>
                <a:latin typeface="Candara" panose="020E0502030303020204" pitchFamily="34" charset="0"/>
              </a:endParaRPr>
            </a:p>
          </p:txBody>
        </p:sp>
        <p:sp>
          <p:nvSpPr>
            <p:cNvPr id="20" name="Rectangle 19"/>
            <p:cNvSpPr/>
            <p:nvPr/>
          </p:nvSpPr>
          <p:spPr>
            <a:xfrm>
              <a:off x="6948264" y="4078965"/>
              <a:ext cx="1512168" cy="720080"/>
            </a:xfrm>
            <a:prstGeom prst="rect">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anose="020E0502030303020204" pitchFamily="34" charset="0"/>
                </a:rPr>
                <a:t>React View</a:t>
              </a:r>
              <a:endParaRPr lang="en-US" b="1" dirty="0">
                <a:solidFill>
                  <a:schemeClr val="tx1"/>
                </a:solidFill>
                <a:latin typeface="Candara" panose="020E0502030303020204" pitchFamily="34" charset="0"/>
              </a:endParaRPr>
            </a:p>
          </p:txBody>
        </p:sp>
        <p:cxnSp>
          <p:nvCxnSpPr>
            <p:cNvPr id="21" name="Straight Arrow Connector 20"/>
            <p:cNvCxnSpPr>
              <a:stCxn id="17" idx="3"/>
              <a:endCxn id="18" idx="1"/>
            </p:cNvCxnSpPr>
            <p:nvPr/>
          </p:nvCxnSpPr>
          <p:spPr>
            <a:xfrm>
              <a:off x="2555776" y="4437112"/>
              <a:ext cx="432048" cy="1893"/>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3"/>
              <a:endCxn id="19" idx="1"/>
            </p:cNvCxnSpPr>
            <p:nvPr/>
          </p:nvCxnSpPr>
          <p:spPr>
            <a:xfrm>
              <a:off x="4499992" y="4439005"/>
              <a:ext cx="576064" cy="0"/>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3"/>
              <a:endCxn id="20" idx="1"/>
            </p:cNvCxnSpPr>
            <p:nvPr/>
          </p:nvCxnSpPr>
          <p:spPr>
            <a:xfrm>
              <a:off x="6588224" y="4439005"/>
              <a:ext cx="360040" cy="0"/>
            </a:xfrm>
            <a:prstGeom prst="straightConnector1">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076056" y="5190255"/>
              <a:ext cx="1512168" cy="720080"/>
            </a:xfrm>
            <a:prstGeom prst="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anose="020E0502030303020204" pitchFamily="34" charset="0"/>
                </a:rPr>
                <a:t>Action</a:t>
              </a:r>
              <a:endParaRPr lang="en-US" b="1" dirty="0">
                <a:solidFill>
                  <a:schemeClr val="tx1"/>
                </a:solidFill>
                <a:latin typeface="Candara" panose="020E0502030303020204" pitchFamily="34" charset="0"/>
              </a:endParaRPr>
            </a:p>
          </p:txBody>
        </p:sp>
        <p:cxnSp>
          <p:nvCxnSpPr>
            <p:cNvPr id="27" name="Elbow Connector 26"/>
            <p:cNvCxnSpPr>
              <a:stCxn id="20" idx="2"/>
              <a:endCxn id="25" idx="3"/>
            </p:cNvCxnSpPr>
            <p:nvPr/>
          </p:nvCxnSpPr>
          <p:spPr>
            <a:xfrm rot="5400000">
              <a:off x="6770661" y="4616608"/>
              <a:ext cx="751250" cy="1116124"/>
            </a:xfrm>
            <a:prstGeom prst="bentConnector2">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5" idx="1"/>
              <a:endCxn id="18" idx="2"/>
            </p:cNvCxnSpPr>
            <p:nvPr/>
          </p:nvCxnSpPr>
          <p:spPr>
            <a:xfrm rot="10800000">
              <a:off x="3743908" y="4799045"/>
              <a:ext cx="1332148" cy="751250"/>
            </a:xfrm>
            <a:prstGeom prst="bentConnector2">
              <a:avLst/>
            </a:prstGeom>
            <a:ln w="1905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4266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err="1">
                <a:solidFill>
                  <a:srgbClr val="00264A"/>
                </a:solidFill>
              </a:rPr>
              <a:t>Flux</a:t>
            </a:r>
            <a:r>
              <a:rPr lang="en-US" dirty="0">
                <a:solidFill>
                  <a:srgbClr val="00264A"/>
                </a:solidFill>
              </a:rPr>
              <a:t> - Action</a:t>
            </a:r>
            <a:endParaRPr lang="en-US" dirty="0"/>
          </a:p>
        </p:txBody>
      </p:sp>
      <p:sp>
        <p:nvSpPr>
          <p:cNvPr id="4" name="Content Placeholder 3"/>
          <p:cNvSpPr>
            <a:spLocks noGrp="1"/>
          </p:cNvSpPr>
          <p:nvPr>
            <p:ph idx="1"/>
          </p:nvPr>
        </p:nvSpPr>
        <p:spPr/>
        <p:txBody>
          <a:bodyPr/>
          <a:lstStyle/>
          <a:p>
            <a:r>
              <a:rPr lang="en-US" sz="2000" dirty="0"/>
              <a:t>Actions (payload) contain no functionality, but rather it </a:t>
            </a:r>
            <a:r>
              <a:rPr lang="en-US" sz="2000" dirty="0" smtClean="0"/>
              <a:t>describes </a:t>
            </a:r>
            <a:r>
              <a:rPr lang="en-US" sz="2000" dirty="0"/>
              <a:t>an event in the application. </a:t>
            </a:r>
          </a:p>
          <a:p>
            <a:r>
              <a:rPr lang="en-US" sz="2000" dirty="0"/>
              <a:t>Action encapsulates events that occur </a:t>
            </a:r>
            <a:r>
              <a:rPr lang="en-US" sz="2000" dirty="0" smtClean="0"/>
              <a:t>within </a:t>
            </a:r>
            <a:r>
              <a:rPr lang="en-US" sz="2000" dirty="0"/>
              <a:t>the application like Add User, Delete Item etc.</a:t>
            </a:r>
          </a:p>
          <a:p>
            <a:r>
              <a:rPr lang="en-US" sz="2000" dirty="0"/>
              <a:t>Actions can be triggered in two different ways:</a:t>
            </a:r>
          </a:p>
          <a:p>
            <a:pPr lvl="1"/>
            <a:r>
              <a:rPr lang="en-US" sz="1600" dirty="0"/>
              <a:t>When user </a:t>
            </a:r>
            <a:r>
              <a:rPr lang="en-US" sz="1600" dirty="0" smtClean="0"/>
              <a:t>interacts </a:t>
            </a:r>
            <a:r>
              <a:rPr lang="en-US" sz="1600" dirty="0"/>
              <a:t>with user interface, view will call appropriate </a:t>
            </a:r>
            <a:r>
              <a:rPr lang="en-US" sz="1600" dirty="0" smtClean="0"/>
              <a:t>actions.</a:t>
            </a:r>
            <a:endParaRPr lang="en-US" sz="1600" dirty="0"/>
          </a:p>
          <a:p>
            <a:pPr lvl="1"/>
            <a:r>
              <a:rPr lang="en-US" sz="1600" dirty="0"/>
              <a:t>From the server such as page load or when the error occurred during calls to the server.</a:t>
            </a:r>
          </a:p>
          <a:p>
            <a:r>
              <a:rPr lang="en-US" sz="2000" dirty="0"/>
              <a:t>Payload is typically synonymous with an action. Payload has type and data.</a:t>
            </a:r>
          </a:p>
          <a:p>
            <a:pPr lvl="1"/>
            <a:r>
              <a:rPr lang="en-US" sz="1600" dirty="0"/>
              <a:t>{  type : CREATE_USER, user : {id : 1, name :'</a:t>
            </a:r>
            <a:r>
              <a:rPr lang="en-US" sz="1600" dirty="0" err="1"/>
              <a:t>AnilPatil</a:t>
            </a:r>
            <a:r>
              <a:rPr lang="en-US" sz="1600" dirty="0"/>
              <a:t>' } </a:t>
            </a:r>
            <a:r>
              <a:rPr lang="en-US" sz="1600" dirty="0" smtClean="0"/>
              <a:t>}</a:t>
            </a:r>
            <a:endParaRPr lang="en-US" sz="1600" dirty="0"/>
          </a:p>
        </p:txBody>
      </p:sp>
    </p:spTree>
    <p:extLst>
      <p:ext uri="{BB962C8B-B14F-4D97-AF65-F5344CB8AC3E}">
        <p14:creationId xmlns:p14="http://schemas.microsoft.com/office/powerpoint/2010/main" val="371511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sz="2000" dirty="0" smtClean="0"/>
              <a:t>At the end of this module you will be able to:</a:t>
            </a:r>
          </a:p>
          <a:p>
            <a:pPr lvl="1"/>
            <a:r>
              <a:rPr lang="en-US" sz="1600" dirty="0" smtClean="0"/>
              <a:t>Explain and demonstrate </a:t>
            </a:r>
          </a:p>
          <a:p>
            <a:pPr lvl="2"/>
            <a:r>
              <a:rPr lang="en-US" sz="1400" dirty="0" smtClean="0"/>
              <a:t>How to use Modules </a:t>
            </a:r>
            <a:r>
              <a:rPr lang="en-US" sz="1400" dirty="0"/>
              <a:t>in </a:t>
            </a:r>
            <a:r>
              <a:rPr lang="en-US" sz="1400" dirty="0" smtClean="0"/>
              <a:t>Node.js</a:t>
            </a:r>
          </a:p>
          <a:p>
            <a:pPr lvl="2"/>
            <a:r>
              <a:rPr lang="en-US" sz="1400" dirty="0" smtClean="0"/>
              <a:t>How to create an Event Emitter in Node.js</a:t>
            </a:r>
          </a:p>
          <a:p>
            <a:pPr lvl="2"/>
            <a:r>
              <a:rPr lang="en-US" sz="1400" dirty="0" smtClean="0"/>
              <a:t>How to create Gulp tasks</a:t>
            </a:r>
          </a:p>
          <a:p>
            <a:pPr lvl="2"/>
            <a:r>
              <a:rPr lang="en-US" sz="1400" dirty="0" smtClean="0"/>
              <a:t>How to perform Routing in React.js</a:t>
            </a:r>
          </a:p>
          <a:p>
            <a:pPr lvl="1"/>
            <a:r>
              <a:rPr lang="en-US" sz="1600" dirty="0" smtClean="0"/>
              <a:t>Describe the Flux pattern and its components</a:t>
            </a:r>
          </a:p>
        </p:txBody>
      </p:sp>
    </p:spTree>
    <p:extLst>
      <p:ext uri="{BB962C8B-B14F-4D97-AF65-F5344CB8AC3E}">
        <p14:creationId xmlns:p14="http://schemas.microsoft.com/office/powerpoint/2010/main" val="1512778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err="1">
                <a:solidFill>
                  <a:srgbClr val="00264A"/>
                </a:solidFill>
              </a:rPr>
              <a:t>Flux</a:t>
            </a:r>
            <a:r>
              <a:rPr lang="en-US" dirty="0">
                <a:solidFill>
                  <a:srgbClr val="00264A"/>
                </a:solidFill>
              </a:rPr>
              <a:t> - Dispatcher</a:t>
            </a:r>
            <a:endParaRPr lang="en-US" dirty="0"/>
          </a:p>
        </p:txBody>
      </p:sp>
      <p:sp>
        <p:nvSpPr>
          <p:cNvPr id="3" name="Content Placeholder 2"/>
          <p:cNvSpPr>
            <a:spLocks noGrp="1"/>
          </p:cNvSpPr>
          <p:nvPr>
            <p:ph idx="1"/>
          </p:nvPr>
        </p:nvSpPr>
        <p:spPr/>
        <p:txBody>
          <a:bodyPr/>
          <a:lstStyle/>
          <a:p>
            <a:r>
              <a:rPr lang="en-US" sz="2000" dirty="0"/>
              <a:t>The dispatcher is a singleton, and operates as the central hub of data flow in a Flux application.</a:t>
            </a:r>
          </a:p>
          <a:p>
            <a:r>
              <a:rPr lang="en-US" sz="2000" dirty="0" smtClean="0"/>
              <a:t>Dispatchers </a:t>
            </a:r>
            <a:r>
              <a:rPr lang="en-US" sz="2000" dirty="0"/>
              <a:t>are essentially a registry of callbacks, which can invoke these callbacks in order. </a:t>
            </a:r>
          </a:p>
          <a:p>
            <a:r>
              <a:rPr lang="en-US" sz="2000" dirty="0"/>
              <a:t>Dispatchers receive actions and dispatch it to its listeners.</a:t>
            </a:r>
          </a:p>
          <a:p>
            <a:r>
              <a:rPr lang="en-US" sz="2000" dirty="0"/>
              <a:t>Dispatcher sends actions to the store.</a:t>
            </a:r>
          </a:p>
          <a:p>
            <a:r>
              <a:rPr lang="en-US" sz="2000" dirty="0"/>
              <a:t>An application can have only one dispatcher</a:t>
            </a:r>
            <a:r>
              <a:rPr lang="en-US" sz="2000" dirty="0" smtClean="0"/>
              <a:t>.</a:t>
            </a:r>
            <a:endParaRPr lang="en-US" sz="2000" dirty="0"/>
          </a:p>
        </p:txBody>
      </p:sp>
    </p:spTree>
    <p:extLst>
      <p:ext uri="{BB962C8B-B14F-4D97-AF65-F5344CB8AC3E}">
        <p14:creationId xmlns:p14="http://schemas.microsoft.com/office/powerpoint/2010/main" val="3614872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err="1">
                <a:solidFill>
                  <a:srgbClr val="00264A"/>
                </a:solidFill>
              </a:rPr>
              <a:t>Flux</a:t>
            </a:r>
            <a:r>
              <a:rPr lang="en-US" dirty="0">
                <a:solidFill>
                  <a:srgbClr val="00264A"/>
                </a:solidFill>
              </a:rPr>
              <a:t> - Store</a:t>
            </a:r>
            <a:endParaRPr lang="en-US" dirty="0"/>
          </a:p>
        </p:txBody>
      </p:sp>
      <p:sp>
        <p:nvSpPr>
          <p:cNvPr id="4" name="Content Placeholder 3"/>
          <p:cNvSpPr>
            <a:spLocks noGrp="1"/>
          </p:cNvSpPr>
          <p:nvPr>
            <p:ph idx="1"/>
          </p:nvPr>
        </p:nvSpPr>
        <p:spPr/>
        <p:txBody>
          <a:bodyPr/>
          <a:lstStyle/>
          <a:p>
            <a:r>
              <a:rPr lang="en-US" sz="2000" dirty="0"/>
              <a:t>Store are the place where the application data is stored.</a:t>
            </a:r>
          </a:p>
          <a:p>
            <a:r>
              <a:rPr lang="en-US" sz="2000" dirty="0"/>
              <a:t>Store hold application state, logic, and data retrieval </a:t>
            </a:r>
            <a:r>
              <a:rPr lang="en-US" sz="2000" dirty="0" smtClean="0"/>
              <a:t>methods.</a:t>
            </a:r>
            <a:endParaRPr lang="en-US" sz="2000" dirty="0"/>
          </a:p>
          <a:p>
            <a:r>
              <a:rPr lang="en-US" sz="2000" dirty="0"/>
              <a:t>Store are not a model, in fact it contains model.</a:t>
            </a:r>
          </a:p>
          <a:p>
            <a:r>
              <a:rPr lang="en-US" sz="2000" dirty="0"/>
              <a:t>An application can have one or many stores.</a:t>
            </a:r>
          </a:p>
          <a:p>
            <a:r>
              <a:rPr lang="en-US" sz="2000" dirty="0"/>
              <a:t>Store register callbacks with the dispatcher. </a:t>
            </a:r>
          </a:p>
          <a:p>
            <a:pPr lvl="1"/>
            <a:r>
              <a:rPr lang="en-US" sz="1600" dirty="0"/>
              <a:t>As a best practice only stores should register dispatcher callbacks, React components should never register callback with the dispatcher directly</a:t>
            </a:r>
            <a:r>
              <a:rPr lang="en-US" sz="1600" dirty="0" smtClean="0"/>
              <a:t>.</a:t>
            </a:r>
            <a:endParaRPr lang="en-US" sz="1600" dirty="0"/>
          </a:p>
        </p:txBody>
      </p:sp>
    </p:spTree>
    <p:extLst>
      <p:ext uri="{BB962C8B-B14F-4D97-AF65-F5344CB8AC3E}">
        <p14:creationId xmlns:p14="http://schemas.microsoft.com/office/powerpoint/2010/main" val="4196369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err="1">
                <a:solidFill>
                  <a:srgbClr val="00264A"/>
                </a:solidFill>
              </a:rPr>
              <a:t>Flux</a:t>
            </a:r>
            <a:r>
              <a:rPr lang="en-US" dirty="0">
                <a:solidFill>
                  <a:srgbClr val="00264A"/>
                </a:solidFill>
              </a:rPr>
              <a:t> - Store</a:t>
            </a:r>
            <a:endParaRPr lang="en-US" dirty="0"/>
          </a:p>
        </p:txBody>
      </p:sp>
      <p:sp>
        <p:nvSpPr>
          <p:cNvPr id="4" name="Content Placeholder 3"/>
          <p:cNvSpPr>
            <a:spLocks noGrp="1"/>
          </p:cNvSpPr>
          <p:nvPr>
            <p:ph idx="1"/>
          </p:nvPr>
        </p:nvSpPr>
        <p:spPr/>
        <p:txBody>
          <a:bodyPr/>
          <a:lstStyle/>
          <a:p>
            <a:r>
              <a:rPr lang="en-US" sz="2000" dirty="0" smtClean="0"/>
              <a:t>Stores </a:t>
            </a:r>
            <a:r>
              <a:rPr lang="en-US" sz="2000" dirty="0"/>
              <a:t>has no direct setter method, they only accept updates via callbacks.</a:t>
            </a:r>
          </a:p>
          <a:p>
            <a:r>
              <a:rPr lang="en-US" sz="2000" dirty="0"/>
              <a:t>Stores emits changes using Node's </a:t>
            </a:r>
            <a:r>
              <a:rPr lang="en-US" sz="2000" dirty="0" err="1"/>
              <a:t>EventEmitter</a:t>
            </a:r>
            <a:r>
              <a:rPr lang="en-US" sz="2000" dirty="0"/>
              <a:t>.</a:t>
            </a:r>
          </a:p>
          <a:p>
            <a:r>
              <a:rPr lang="en-US" sz="2000" dirty="0"/>
              <a:t>In Flux application stores are the only stakeholders that know how to update data.</a:t>
            </a:r>
          </a:p>
          <a:p>
            <a:r>
              <a:rPr lang="en-US" sz="2000" dirty="0"/>
              <a:t>Every store has the following common </a:t>
            </a:r>
            <a:r>
              <a:rPr lang="en-US" sz="2000" dirty="0" smtClean="0"/>
              <a:t>interface - </a:t>
            </a:r>
            <a:endParaRPr lang="en-US" sz="2000" dirty="0"/>
          </a:p>
          <a:p>
            <a:pPr lvl="1"/>
            <a:r>
              <a:rPr lang="en-US" sz="1600" dirty="0"/>
              <a:t>Extends Event Emitter, </a:t>
            </a:r>
            <a:r>
              <a:rPr lang="en-US" sz="1600" dirty="0" err="1"/>
              <a:t>addChangeListener</a:t>
            </a:r>
            <a:r>
              <a:rPr lang="en-US" sz="1600" dirty="0"/>
              <a:t> / </a:t>
            </a:r>
            <a:r>
              <a:rPr lang="en-US" sz="1600" dirty="0" err="1"/>
              <a:t>removeChangeListener</a:t>
            </a:r>
            <a:r>
              <a:rPr lang="en-US" sz="1600" dirty="0"/>
              <a:t> and </a:t>
            </a:r>
            <a:r>
              <a:rPr lang="en-US" sz="1600" dirty="0" err="1"/>
              <a:t>emitChange</a:t>
            </a:r>
            <a:r>
              <a:rPr lang="en-US" sz="1600" dirty="0"/>
              <a:t> </a:t>
            </a:r>
          </a:p>
        </p:txBody>
      </p:sp>
    </p:spTree>
    <p:extLst>
      <p:ext uri="{BB962C8B-B14F-4D97-AF65-F5344CB8AC3E}">
        <p14:creationId xmlns:p14="http://schemas.microsoft.com/office/powerpoint/2010/main" val="1985054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React View (Controller View)</a:t>
            </a:r>
            <a:endParaRPr lang="en-US" dirty="0"/>
          </a:p>
        </p:txBody>
      </p:sp>
      <p:sp>
        <p:nvSpPr>
          <p:cNvPr id="3" name="Content Placeholder 2"/>
          <p:cNvSpPr>
            <a:spLocks noGrp="1"/>
          </p:cNvSpPr>
          <p:nvPr>
            <p:ph idx="1"/>
          </p:nvPr>
        </p:nvSpPr>
        <p:spPr/>
        <p:txBody>
          <a:bodyPr/>
          <a:lstStyle/>
          <a:p>
            <a:r>
              <a:rPr lang="en-US" sz="2000" dirty="0"/>
              <a:t>Top level component in React is also called as Controller View because it </a:t>
            </a:r>
            <a:r>
              <a:rPr lang="en-US" sz="2000" dirty="0" smtClean="0"/>
              <a:t>controls </a:t>
            </a:r>
            <a:r>
              <a:rPr lang="en-US" sz="2000" dirty="0"/>
              <a:t>the flow of data down to all of its </a:t>
            </a:r>
            <a:r>
              <a:rPr lang="en-US" sz="2000" dirty="0" smtClean="0"/>
              <a:t>child components</a:t>
            </a:r>
            <a:r>
              <a:rPr lang="en-US" sz="2000" dirty="0"/>
              <a:t>.</a:t>
            </a:r>
          </a:p>
          <a:p>
            <a:r>
              <a:rPr lang="en-US" sz="2000" dirty="0"/>
              <a:t>Controller Views are used to interact with </a:t>
            </a:r>
            <a:r>
              <a:rPr lang="en-US" sz="2000" dirty="0" smtClean="0"/>
              <a:t>stores; for instance, if </a:t>
            </a:r>
            <a:r>
              <a:rPr lang="en-US" sz="2000" dirty="0"/>
              <a:t>a store emits an </a:t>
            </a:r>
            <a:r>
              <a:rPr lang="en-US" sz="2000" dirty="0" smtClean="0"/>
              <a:t>update, </a:t>
            </a:r>
            <a:r>
              <a:rPr lang="en-US" sz="2000" dirty="0"/>
              <a:t>the controller view  should receive the update and pass the updated data to its child components.</a:t>
            </a:r>
          </a:p>
          <a:p>
            <a:r>
              <a:rPr lang="en-US" sz="2000" dirty="0"/>
              <a:t>As a best practice top level component </a:t>
            </a:r>
            <a:r>
              <a:rPr lang="en-US" sz="2000" dirty="0" smtClean="0"/>
              <a:t>should - </a:t>
            </a:r>
          </a:p>
          <a:p>
            <a:pPr lvl="1"/>
            <a:r>
              <a:rPr lang="en-US" sz="1600" dirty="0" smtClean="0"/>
              <a:t>Interact with </a:t>
            </a:r>
            <a:r>
              <a:rPr lang="en-US" sz="1600" dirty="0"/>
              <a:t>the </a:t>
            </a:r>
            <a:r>
              <a:rPr lang="en-US" sz="1600" dirty="0" smtClean="0"/>
              <a:t>store</a:t>
            </a:r>
          </a:p>
          <a:p>
            <a:pPr lvl="1"/>
            <a:r>
              <a:rPr lang="en-US" sz="1600" dirty="0" smtClean="0"/>
              <a:t>Hold the </a:t>
            </a:r>
            <a:r>
              <a:rPr lang="en-US" sz="1600" dirty="0"/>
              <a:t>data in its state </a:t>
            </a:r>
            <a:endParaRPr lang="en-US" sz="1600" dirty="0" smtClean="0"/>
          </a:p>
          <a:p>
            <a:pPr lvl="1"/>
            <a:r>
              <a:rPr lang="en-US" sz="1600" dirty="0" smtClean="0"/>
              <a:t>Pass all </a:t>
            </a:r>
            <a:r>
              <a:rPr lang="en-US" sz="1600" dirty="0"/>
              <a:t>the necessary data down to its children via </a:t>
            </a:r>
            <a:r>
              <a:rPr lang="en-US" sz="1600" dirty="0" smtClean="0"/>
              <a:t>props</a:t>
            </a:r>
            <a:endParaRPr lang="en-US" sz="1600" dirty="0"/>
          </a:p>
        </p:txBody>
      </p:sp>
    </p:spTree>
    <p:extLst>
      <p:ext uri="{BB962C8B-B14F-4D97-AF65-F5344CB8AC3E}">
        <p14:creationId xmlns:p14="http://schemas.microsoft.com/office/powerpoint/2010/main" val="1595752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731520" y="1390992"/>
            <a:ext cx="7680960" cy="4846320"/>
            <a:chOff x="395536" y="980728"/>
            <a:chExt cx="8529196" cy="5454304"/>
          </a:xfrm>
        </p:grpSpPr>
        <p:sp>
          <p:nvSpPr>
            <p:cNvPr id="4" name="Rectangle 3"/>
            <p:cNvSpPr/>
            <p:nvPr/>
          </p:nvSpPr>
          <p:spPr>
            <a:xfrm>
              <a:off x="1979712" y="980728"/>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ndara" panose="020E0502030303020204" pitchFamily="34" charset="0"/>
                </a:rPr>
                <a:t>Action</a:t>
              </a:r>
              <a:endParaRPr lang="en-US" sz="1400" b="1" dirty="0">
                <a:solidFill>
                  <a:schemeClr val="tx1"/>
                </a:solidFill>
                <a:latin typeface="Candara" panose="020E0502030303020204" pitchFamily="34" charset="0"/>
              </a:endParaRPr>
            </a:p>
          </p:txBody>
        </p:sp>
        <p:sp>
          <p:nvSpPr>
            <p:cNvPr id="49" name="Rectangle 48"/>
            <p:cNvSpPr/>
            <p:nvPr/>
          </p:nvSpPr>
          <p:spPr>
            <a:xfrm>
              <a:off x="3689902" y="980728"/>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ndara" panose="020E0502030303020204" pitchFamily="34" charset="0"/>
                </a:rPr>
                <a:t>Web API</a:t>
              </a:r>
              <a:endParaRPr lang="en-US" sz="1400" b="1" dirty="0">
                <a:solidFill>
                  <a:schemeClr val="tx1"/>
                </a:solidFill>
                <a:latin typeface="Candara" panose="020E0502030303020204" pitchFamily="34" charset="0"/>
              </a:endParaRPr>
            </a:p>
          </p:txBody>
        </p:sp>
        <p:sp>
          <p:nvSpPr>
            <p:cNvPr id="8" name="Rectangle 7"/>
            <p:cNvSpPr/>
            <p:nvPr/>
          </p:nvSpPr>
          <p:spPr>
            <a:xfrm>
              <a:off x="3347864" y="1889787"/>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ndara" panose="020E0502030303020204" pitchFamily="34" charset="0"/>
                </a:rPr>
                <a:t>Send Action</a:t>
              </a:r>
              <a:br>
                <a:rPr lang="en-US" sz="1400" b="1" dirty="0" smtClean="0">
                  <a:solidFill>
                    <a:schemeClr val="tx1"/>
                  </a:solidFill>
                  <a:latin typeface="Candara" panose="020E0502030303020204" pitchFamily="34" charset="0"/>
                </a:rPr>
              </a:br>
              <a:r>
                <a:rPr lang="en-US" sz="1400" b="1" dirty="0" smtClean="0">
                  <a:solidFill>
                    <a:schemeClr val="tx1"/>
                  </a:solidFill>
                  <a:latin typeface="Candara" panose="020E0502030303020204" pitchFamily="34" charset="0"/>
                </a:rPr>
                <a:t>Payload   </a:t>
              </a:r>
              <a:endParaRPr lang="en-US" sz="1400" b="1" dirty="0">
                <a:solidFill>
                  <a:schemeClr val="tx1"/>
                </a:solidFill>
                <a:latin typeface="Candara" panose="020E0502030303020204" pitchFamily="34" charset="0"/>
              </a:endParaRPr>
            </a:p>
          </p:txBody>
        </p:sp>
        <p:sp>
          <p:nvSpPr>
            <p:cNvPr id="9" name="Rectangle 8"/>
            <p:cNvSpPr/>
            <p:nvPr/>
          </p:nvSpPr>
          <p:spPr>
            <a:xfrm>
              <a:off x="4716016" y="2609867"/>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ndara" panose="020E0502030303020204" pitchFamily="34" charset="0"/>
                </a:rPr>
                <a:t>Dispatcher</a:t>
              </a:r>
              <a:endParaRPr lang="en-US" sz="1400" b="1" dirty="0">
                <a:solidFill>
                  <a:schemeClr val="tx1"/>
                </a:solidFill>
                <a:latin typeface="Candara" panose="020E0502030303020204" pitchFamily="34" charset="0"/>
              </a:endParaRPr>
            </a:p>
          </p:txBody>
        </p:sp>
        <p:sp>
          <p:nvSpPr>
            <p:cNvPr id="10" name="Rectangle 9"/>
            <p:cNvSpPr/>
            <p:nvPr/>
          </p:nvSpPr>
          <p:spPr>
            <a:xfrm>
              <a:off x="6084168" y="332981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Candara" panose="020E0502030303020204" pitchFamily="34" charset="0"/>
              </a:endParaRPr>
            </a:p>
            <a:p>
              <a:pPr algn="ctr"/>
              <a:r>
                <a:rPr lang="en-US" sz="1400" b="1" dirty="0" smtClean="0">
                  <a:solidFill>
                    <a:schemeClr val="tx1"/>
                  </a:solidFill>
                  <a:latin typeface="Candara" panose="020E0502030303020204" pitchFamily="34" charset="0"/>
                </a:rPr>
                <a:t>Send </a:t>
              </a:r>
              <a:r>
                <a:rPr lang="en-US" sz="1400" b="1" dirty="0">
                  <a:solidFill>
                    <a:schemeClr val="tx1"/>
                  </a:solidFill>
                  <a:latin typeface="Candara" panose="020E0502030303020204" pitchFamily="34" charset="0"/>
                </a:rPr>
                <a:t>Action</a:t>
              </a:r>
              <a:br>
                <a:rPr lang="en-US" sz="1400" b="1" dirty="0">
                  <a:solidFill>
                    <a:schemeClr val="tx1"/>
                  </a:solidFill>
                  <a:latin typeface="Candara" panose="020E0502030303020204" pitchFamily="34" charset="0"/>
                </a:rPr>
              </a:br>
              <a:r>
                <a:rPr lang="en-US" sz="1400" b="1" dirty="0" smtClean="0">
                  <a:solidFill>
                    <a:schemeClr val="tx1"/>
                  </a:solidFill>
                  <a:latin typeface="Candara" panose="020E0502030303020204" pitchFamily="34" charset="0"/>
                </a:rPr>
                <a:t>Payload</a:t>
              </a:r>
              <a:endParaRPr lang="en-US" sz="1400" b="1" dirty="0">
                <a:solidFill>
                  <a:schemeClr val="tx1"/>
                </a:solidFill>
                <a:latin typeface="Candara" panose="020E0502030303020204" pitchFamily="34" charset="0"/>
              </a:endParaRPr>
            </a:p>
            <a:p>
              <a:pPr algn="ctr"/>
              <a:endParaRPr lang="en-US" sz="1400" b="1" dirty="0">
                <a:solidFill>
                  <a:schemeClr val="tx1"/>
                </a:solidFill>
                <a:latin typeface="Candara" panose="020E0502030303020204" pitchFamily="34" charset="0"/>
              </a:endParaRPr>
            </a:p>
          </p:txBody>
        </p:sp>
        <p:sp>
          <p:nvSpPr>
            <p:cNvPr id="11" name="Rectangle 10"/>
            <p:cNvSpPr/>
            <p:nvPr/>
          </p:nvSpPr>
          <p:spPr>
            <a:xfrm>
              <a:off x="4694921" y="404989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ndara" panose="020E0502030303020204" pitchFamily="34" charset="0"/>
                </a:rPr>
                <a:t>Store</a:t>
              </a:r>
              <a:endParaRPr lang="en-US" sz="1400" b="1" dirty="0">
                <a:solidFill>
                  <a:schemeClr val="tx1"/>
                </a:solidFill>
                <a:latin typeface="Candara" panose="020E0502030303020204" pitchFamily="34" charset="0"/>
              </a:endParaRPr>
            </a:p>
          </p:txBody>
        </p:sp>
        <p:sp>
          <p:nvSpPr>
            <p:cNvPr id="12" name="Rectangle 11"/>
            <p:cNvSpPr/>
            <p:nvPr/>
          </p:nvSpPr>
          <p:spPr>
            <a:xfrm>
              <a:off x="3326769" y="476997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ndara" panose="020E0502030303020204" pitchFamily="34" charset="0"/>
                </a:rPr>
                <a:t>Update storage </a:t>
              </a:r>
              <a:br>
                <a:rPr lang="en-US" sz="1200" b="1" dirty="0" smtClean="0">
                  <a:solidFill>
                    <a:schemeClr val="tx1"/>
                  </a:solidFill>
                  <a:latin typeface="Candara" panose="020E0502030303020204" pitchFamily="34" charset="0"/>
                </a:rPr>
              </a:br>
              <a:r>
                <a:rPr lang="en-US" sz="1200" b="1" dirty="0" smtClean="0">
                  <a:solidFill>
                    <a:schemeClr val="tx1"/>
                  </a:solidFill>
                  <a:latin typeface="Candara" panose="020E0502030303020204" pitchFamily="34" charset="0"/>
                </a:rPr>
                <a:t>and fires change event</a:t>
              </a:r>
              <a:endParaRPr lang="en-US" sz="1200" b="1" dirty="0">
                <a:solidFill>
                  <a:schemeClr val="tx1"/>
                </a:solidFill>
                <a:latin typeface="Candara" panose="020E0502030303020204" pitchFamily="34" charset="0"/>
              </a:endParaRPr>
            </a:p>
          </p:txBody>
        </p:sp>
        <p:sp>
          <p:nvSpPr>
            <p:cNvPr id="13" name="Rectangle 12"/>
            <p:cNvSpPr/>
            <p:nvPr/>
          </p:nvSpPr>
          <p:spPr>
            <a:xfrm>
              <a:off x="1955439" y="5490052"/>
              <a:ext cx="1368152" cy="720080"/>
            </a:xfrm>
            <a:prstGeom prst="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ndara" panose="020E0502030303020204" pitchFamily="34" charset="0"/>
                </a:rPr>
                <a:t>React View</a:t>
              </a:r>
              <a:endParaRPr lang="en-US" sz="1400" b="1" dirty="0">
                <a:solidFill>
                  <a:schemeClr val="tx1"/>
                </a:solidFill>
                <a:latin typeface="Candara" panose="020E0502030303020204" pitchFamily="34" charset="0"/>
              </a:endParaRPr>
            </a:p>
          </p:txBody>
        </p:sp>
        <p:cxnSp>
          <p:nvCxnSpPr>
            <p:cNvPr id="14" name="Elbow Connector 13"/>
            <p:cNvCxnSpPr>
              <a:stCxn id="4" idx="2"/>
              <a:endCxn id="8" idx="1"/>
            </p:cNvCxnSpPr>
            <p:nvPr/>
          </p:nvCxnSpPr>
          <p:spPr>
            <a:xfrm rot="16200000" flipH="1">
              <a:off x="2731317" y="1633279"/>
              <a:ext cx="549019"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1"/>
            </p:cNvCxnSpPr>
            <p:nvPr/>
          </p:nvCxnSpPr>
          <p:spPr>
            <a:xfrm rot="16200000" flipH="1">
              <a:off x="4193958" y="2447849"/>
              <a:ext cx="360040"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0" idx="1"/>
            </p:cNvCxnSpPr>
            <p:nvPr/>
          </p:nvCxnSpPr>
          <p:spPr>
            <a:xfrm rot="16200000" flipH="1">
              <a:off x="5562178" y="3167861"/>
              <a:ext cx="359905"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11" idx="3"/>
            </p:cNvCxnSpPr>
            <p:nvPr/>
          </p:nvCxnSpPr>
          <p:spPr>
            <a:xfrm rot="5400000">
              <a:off x="6235639" y="3877327"/>
              <a:ext cx="360040" cy="705171"/>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1" idx="2"/>
              <a:endCxn id="12" idx="3"/>
            </p:cNvCxnSpPr>
            <p:nvPr/>
          </p:nvCxnSpPr>
          <p:spPr>
            <a:xfrm rot="5400000">
              <a:off x="4856939" y="4607954"/>
              <a:ext cx="360040" cy="68407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2"/>
              <a:endCxn id="13" idx="3"/>
            </p:cNvCxnSpPr>
            <p:nvPr/>
          </p:nvCxnSpPr>
          <p:spPr>
            <a:xfrm rot="5400000">
              <a:off x="3487198" y="5326445"/>
              <a:ext cx="360040" cy="687254"/>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95536" y="1511288"/>
              <a:ext cx="1584176"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811710" y="1975317"/>
              <a:ext cx="1476436" cy="671990"/>
            </a:xfrm>
            <a:prstGeom prst="wedgeRoundRectCallout">
              <a:avLst>
                <a:gd name="adj1" fmla="val 40909"/>
                <a:gd name="adj2" fmla="val -91280"/>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ndara" panose="020E0502030303020204" pitchFamily="34" charset="0"/>
                </a:rPr>
                <a:t>User clicked Save button</a:t>
              </a:r>
              <a:endParaRPr lang="en-US" sz="1400" dirty="0">
                <a:solidFill>
                  <a:schemeClr val="tx1"/>
                </a:solidFill>
                <a:latin typeface="Candara" panose="020E0502030303020204" pitchFamily="34" charset="0"/>
              </a:endParaRPr>
            </a:p>
          </p:txBody>
        </p:sp>
        <p:sp>
          <p:nvSpPr>
            <p:cNvPr id="36" name="Rounded Rectangular Callout 35"/>
            <p:cNvSpPr/>
            <p:nvPr/>
          </p:nvSpPr>
          <p:spPr>
            <a:xfrm>
              <a:off x="4977324" y="1889785"/>
              <a:ext cx="2317728" cy="360041"/>
            </a:xfrm>
            <a:prstGeom prst="wedgeRoundRectCallout">
              <a:avLst>
                <a:gd name="adj1" fmla="val -60489"/>
                <a:gd name="adj2" fmla="val 40416"/>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ndara" panose="020E0502030303020204" pitchFamily="34" charset="0"/>
                </a:rPr>
                <a:t>Payload send to dispatcher</a:t>
              </a:r>
              <a:endParaRPr lang="en-US" sz="1200" dirty="0">
                <a:solidFill>
                  <a:schemeClr val="tx1"/>
                </a:solidFill>
                <a:latin typeface="Candara" panose="020E0502030303020204" pitchFamily="34" charset="0"/>
              </a:endParaRPr>
            </a:p>
          </p:txBody>
        </p:sp>
        <p:sp>
          <p:nvSpPr>
            <p:cNvPr id="37" name="Rounded Rectangular Callout 36"/>
            <p:cNvSpPr/>
            <p:nvPr/>
          </p:nvSpPr>
          <p:spPr>
            <a:xfrm>
              <a:off x="6354984" y="2429846"/>
              <a:ext cx="2569748" cy="711122"/>
            </a:xfrm>
            <a:prstGeom prst="wedgeRoundRectCallout">
              <a:avLst>
                <a:gd name="adj1" fmla="val -60489"/>
                <a:gd name="adj2" fmla="val 27371"/>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ndara" panose="020E0502030303020204" pitchFamily="34" charset="0"/>
                </a:rPr>
                <a:t>Checks for the registered</a:t>
              </a:r>
              <a:br>
                <a:rPr lang="en-US" sz="1200" dirty="0" smtClean="0">
                  <a:solidFill>
                    <a:schemeClr val="tx1"/>
                  </a:solidFill>
                  <a:latin typeface="Candara" panose="020E0502030303020204" pitchFamily="34" charset="0"/>
                </a:rPr>
              </a:br>
              <a:r>
                <a:rPr lang="en-US" sz="1200" dirty="0" smtClean="0">
                  <a:solidFill>
                    <a:schemeClr val="tx1"/>
                  </a:solidFill>
                  <a:latin typeface="Candara" panose="020E0502030303020204" pitchFamily="34" charset="0"/>
                </a:rPr>
                <a:t>callbacks to determine </a:t>
              </a:r>
              <a:br>
                <a:rPr lang="en-US" sz="1200" dirty="0" smtClean="0">
                  <a:solidFill>
                    <a:schemeClr val="tx1"/>
                  </a:solidFill>
                  <a:latin typeface="Candara" panose="020E0502030303020204" pitchFamily="34" charset="0"/>
                </a:rPr>
              </a:br>
              <a:r>
                <a:rPr lang="en-US" sz="1200" dirty="0" smtClean="0">
                  <a:solidFill>
                    <a:schemeClr val="tx1"/>
                  </a:solidFill>
                  <a:latin typeface="Candara" panose="020E0502030303020204" pitchFamily="34" charset="0"/>
                </a:rPr>
                <a:t>which store to receive payload</a:t>
              </a:r>
              <a:endParaRPr lang="en-US" sz="1200" dirty="0">
                <a:solidFill>
                  <a:schemeClr val="tx1"/>
                </a:solidFill>
                <a:latin typeface="Candara" panose="020E0502030303020204" pitchFamily="34" charset="0"/>
              </a:endParaRPr>
            </a:p>
          </p:txBody>
        </p:sp>
        <p:sp>
          <p:nvSpPr>
            <p:cNvPr id="38" name="Rounded Rectangular Callout 37"/>
            <p:cNvSpPr/>
            <p:nvPr/>
          </p:nvSpPr>
          <p:spPr>
            <a:xfrm>
              <a:off x="6157938" y="4847404"/>
              <a:ext cx="2662534" cy="822668"/>
            </a:xfrm>
            <a:prstGeom prst="wedgeRoundRectCallout">
              <a:avLst>
                <a:gd name="adj1" fmla="val -8668"/>
                <a:gd name="adj2" fmla="val -146667"/>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latin typeface="Candara" panose="020E0502030303020204" pitchFamily="34" charset="0"/>
              </a:endParaRPr>
            </a:p>
            <a:p>
              <a:pPr algn="ctr"/>
              <a:r>
                <a:rPr lang="en-US" sz="1200" dirty="0" smtClean="0">
                  <a:solidFill>
                    <a:schemeClr val="tx1"/>
                  </a:solidFill>
                  <a:latin typeface="Candara" panose="020E0502030303020204" pitchFamily="34" charset="0"/>
                </a:rPr>
                <a:t>Sends payload to all the stores which  registered the callback 	</a:t>
              </a:r>
              <a:endParaRPr lang="en-US" sz="1200" dirty="0">
                <a:solidFill>
                  <a:schemeClr val="tx1"/>
                </a:solidFill>
                <a:latin typeface="Candara" panose="020E0502030303020204" pitchFamily="34" charset="0"/>
              </a:endParaRPr>
            </a:p>
          </p:txBody>
        </p:sp>
        <p:sp>
          <p:nvSpPr>
            <p:cNvPr id="39" name="Rounded Rectangular Callout 38"/>
            <p:cNvSpPr/>
            <p:nvPr/>
          </p:nvSpPr>
          <p:spPr>
            <a:xfrm>
              <a:off x="2254272" y="3329947"/>
              <a:ext cx="2317728" cy="792023"/>
            </a:xfrm>
            <a:prstGeom prst="wedgeRoundRectCallout">
              <a:avLst>
                <a:gd name="adj1" fmla="val 57296"/>
                <a:gd name="adj2" fmla="val 40416"/>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ndara" panose="020E0502030303020204" pitchFamily="34" charset="0"/>
                </a:rPr>
                <a:t>Store updates it's internal storage based on the payload it had received</a:t>
              </a:r>
              <a:endParaRPr lang="en-US" sz="1200" dirty="0">
                <a:solidFill>
                  <a:schemeClr val="tx1"/>
                </a:solidFill>
                <a:latin typeface="Candara" panose="020E0502030303020204" pitchFamily="34" charset="0"/>
              </a:endParaRPr>
            </a:p>
          </p:txBody>
        </p:sp>
        <p:sp>
          <p:nvSpPr>
            <p:cNvPr id="44" name="Rounded Rectangular Callout 43"/>
            <p:cNvSpPr/>
            <p:nvPr/>
          </p:nvSpPr>
          <p:spPr>
            <a:xfrm>
              <a:off x="4203483" y="5774603"/>
              <a:ext cx="2131691" cy="660429"/>
            </a:xfrm>
            <a:prstGeom prst="wedgeRoundRectCallout">
              <a:avLst>
                <a:gd name="adj1" fmla="val -52260"/>
                <a:gd name="adj2" fmla="val -93259"/>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ndara" panose="020E0502030303020204" pitchFamily="34" charset="0"/>
                </a:rPr>
                <a:t>Store updates and emit change event to notify React view </a:t>
              </a:r>
              <a:endParaRPr lang="en-US" sz="1200" dirty="0">
                <a:solidFill>
                  <a:schemeClr val="tx1"/>
                </a:solidFill>
                <a:latin typeface="Candara" panose="020E0502030303020204" pitchFamily="34" charset="0"/>
              </a:endParaRPr>
            </a:p>
          </p:txBody>
        </p:sp>
        <p:sp>
          <p:nvSpPr>
            <p:cNvPr id="45" name="Rounded Rectangular Callout 44"/>
            <p:cNvSpPr/>
            <p:nvPr/>
          </p:nvSpPr>
          <p:spPr>
            <a:xfrm>
              <a:off x="935324" y="4409932"/>
              <a:ext cx="2317728" cy="535110"/>
            </a:xfrm>
            <a:prstGeom prst="wedgeRoundRectCallout">
              <a:avLst>
                <a:gd name="adj1" fmla="val 9267"/>
                <a:gd name="adj2" fmla="val 151414"/>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andara" panose="020E0502030303020204" pitchFamily="34" charset="0"/>
                </a:rPr>
                <a:t>Receive the change and render the view</a:t>
              </a:r>
              <a:endParaRPr lang="en-US" sz="1400" dirty="0">
                <a:solidFill>
                  <a:schemeClr val="tx1"/>
                </a:solidFill>
                <a:latin typeface="Candara" panose="020E0502030303020204" pitchFamily="34" charset="0"/>
              </a:endParaRPr>
            </a:p>
          </p:txBody>
        </p:sp>
        <p:cxnSp>
          <p:nvCxnSpPr>
            <p:cNvPr id="47" name="Elbow Connector 46"/>
            <p:cNvCxnSpPr>
              <a:stCxn id="13" idx="1"/>
            </p:cNvCxnSpPr>
            <p:nvPr/>
          </p:nvCxnSpPr>
          <p:spPr>
            <a:xfrm rot="10800000">
              <a:off x="395537" y="1529748"/>
              <a:ext cx="1559903" cy="43203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347865" y="1124744"/>
              <a:ext cx="3420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347865" y="1529748"/>
              <a:ext cx="31935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ounded Rectangular Callout 55"/>
            <p:cNvSpPr/>
            <p:nvPr/>
          </p:nvSpPr>
          <p:spPr>
            <a:xfrm>
              <a:off x="5378997" y="1066728"/>
              <a:ext cx="2537623" cy="586849"/>
            </a:xfrm>
            <a:prstGeom prst="wedgeRoundRectCallout">
              <a:avLst>
                <a:gd name="adj1" fmla="val -63348"/>
                <a:gd name="adj2" fmla="val 13318"/>
                <a:gd name="adj3" fmla="val 16667"/>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ndara" panose="020E0502030303020204" pitchFamily="34" charset="0"/>
                </a:rPr>
                <a:t>Action makes Ajax calls to Web API to Send / receive data</a:t>
              </a:r>
              <a:endParaRPr lang="en-US" sz="1200" dirty="0">
                <a:solidFill>
                  <a:schemeClr val="tx1"/>
                </a:solidFill>
                <a:latin typeface="Candara" panose="020E0502030303020204" pitchFamily="34" charset="0"/>
              </a:endParaRPr>
            </a:p>
          </p:txBody>
        </p:sp>
      </p:grpSp>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err="1">
                <a:solidFill>
                  <a:srgbClr val="00264A"/>
                </a:solidFill>
              </a:rPr>
              <a:t>Flux</a:t>
            </a:r>
            <a:r>
              <a:rPr lang="en-US" dirty="0">
                <a:solidFill>
                  <a:srgbClr val="00264A"/>
                </a:solidFill>
              </a:rPr>
              <a:t> flow</a:t>
            </a:r>
            <a:endParaRPr lang="en-US" dirty="0"/>
          </a:p>
        </p:txBody>
      </p:sp>
    </p:spTree>
    <p:extLst>
      <p:ext uri="{BB962C8B-B14F-4D97-AF65-F5344CB8AC3E}">
        <p14:creationId xmlns:p14="http://schemas.microsoft.com/office/powerpoint/2010/main" val="1617004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dirty="0"/>
              <a:t>Demo</a:t>
            </a:r>
          </a:p>
        </p:txBody>
      </p:sp>
      <p:sp>
        <p:nvSpPr>
          <p:cNvPr id="44" name="Content Placeholder 43"/>
          <p:cNvSpPr>
            <a:spLocks noGrp="1"/>
          </p:cNvSpPr>
          <p:nvPr>
            <p:ph idx="1"/>
          </p:nvPr>
        </p:nvSpPr>
        <p:spPr/>
        <p:txBody>
          <a:bodyPr/>
          <a:lstStyle/>
          <a:p>
            <a:r>
              <a:rPr lang="en-US" sz="2000" dirty="0" smtClean="0"/>
              <a:t>Flux-Demo</a:t>
            </a:r>
            <a:endParaRPr lang="en-US" sz="2000" dirty="0"/>
          </a:p>
        </p:txBody>
      </p:sp>
    </p:spTree>
    <p:extLst>
      <p:ext uri="{BB962C8B-B14F-4D97-AF65-F5344CB8AC3E}">
        <p14:creationId xmlns:p14="http://schemas.microsoft.com/office/powerpoint/2010/main" val="339062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1800" dirty="0" smtClean="0"/>
              <a:t>In this module you learnt that:</a:t>
            </a:r>
          </a:p>
          <a:p>
            <a:pPr lvl="1"/>
            <a:r>
              <a:rPr lang="en-US" sz="1600" dirty="0" smtClean="0"/>
              <a:t>JavaScript </a:t>
            </a:r>
            <a:r>
              <a:rPr lang="en-US" sz="1600" dirty="0"/>
              <a:t>can be executed in server side using the node platform which promotes JavaScript to run every where. </a:t>
            </a:r>
          </a:p>
          <a:p>
            <a:pPr lvl="1"/>
            <a:r>
              <a:rPr lang="en-US" sz="1600" dirty="0"/>
              <a:t>A module encapsulates related code into a single unit of </a:t>
            </a:r>
            <a:r>
              <a:rPr lang="en-US" sz="1600" dirty="0" smtClean="0"/>
              <a:t>code.</a:t>
            </a:r>
            <a:endParaRPr lang="en-US" sz="1600" dirty="0"/>
          </a:p>
          <a:p>
            <a:pPr lvl="1"/>
            <a:r>
              <a:rPr lang="en-US" sz="1600" dirty="0" err="1"/>
              <a:t>module.exports</a:t>
            </a:r>
            <a:r>
              <a:rPr lang="en-US" sz="1600" dirty="0"/>
              <a:t>  is used to expose any JavaScript objects from one JavaScript file to another one.</a:t>
            </a:r>
          </a:p>
          <a:p>
            <a:pPr lvl="1"/>
            <a:r>
              <a:rPr lang="en-US" sz="1600" dirty="0"/>
              <a:t>We can access the module using </a:t>
            </a:r>
            <a:r>
              <a:rPr lang="en-US" sz="1600" dirty="0" smtClean="0"/>
              <a:t>require(“</a:t>
            </a:r>
            <a:r>
              <a:rPr lang="en-US" sz="1600" dirty="0" err="1" smtClean="0"/>
              <a:t>modulefile</a:t>
            </a:r>
            <a:r>
              <a:rPr lang="en-US" sz="1600" dirty="0" smtClean="0"/>
              <a:t>”).</a:t>
            </a:r>
            <a:endParaRPr lang="en-US" sz="1600" dirty="0"/>
          </a:p>
          <a:p>
            <a:pPr lvl="1"/>
            <a:r>
              <a:rPr lang="en-US" sz="1600" dirty="0"/>
              <a:t>All objects which emit events in node are instances of </a:t>
            </a:r>
            <a:r>
              <a:rPr lang="en-US" sz="1600" dirty="0" err="1"/>
              <a:t>events.EventEmitter</a:t>
            </a:r>
            <a:r>
              <a:rPr lang="en-US" sz="1600" dirty="0"/>
              <a:t> which is available inside Event module.</a:t>
            </a:r>
          </a:p>
          <a:p>
            <a:pPr lvl="1"/>
            <a:r>
              <a:rPr lang="en-US" sz="1600" dirty="0"/>
              <a:t>Gulp is a JavaScript task runner which make </a:t>
            </a:r>
            <a:r>
              <a:rPr lang="en-US" sz="1600" dirty="0" smtClean="0"/>
              <a:t>use </a:t>
            </a:r>
            <a:r>
              <a:rPr lang="en-US" sz="1600" dirty="0"/>
              <a:t>of streams and code-over-configuration.</a:t>
            </a:r>
          </a:p>
          <a:p>
            <a:pPr lvl="1"/>
            <a:r>
              <a:rPr lang="en-US" sz="1600" dirty="0"/>
              <a:t>Gulp task must be created in a file named </a:t>
            </a:r>
            <a:r>
              <a:rPr lang="en-US" sz="1600" dirty="0" smtClean="0"/>
              <a:t>“gulpfile.js”.</a:t>
            </a:r>
            <a:endParaRPr lang="en-US" sz="1600" dirty="0"/>
          </a:p>
          <a:p>
            <a:pPr lvl="1"/>
            <a:r>
              <a:rPr lang="en-US" sz="1600" dirty="0"/>
              <a:t>Flux is not a </a:t>
            </a:r>
            <a:r>
              <a:rPr lang="en-US" sz="1600" dirty="0" smtClean="0"/>
              <a:t>framework, </a:t>
            </a:r>
            <a:r>
              <a:rPr lang="en-US" sz="1600" dirty="0"/>
              <a:t>it is a pattern</a:t>
            </a:r>
            <a:r>
              <a:rPr lang="en-US" sz="1600" dirty="0" smtClean="0"/>
              <a:t>.</a:t>
            </a:r>
            <a:endParaRPr lang="en-US" sz="1600" dirty="0"/>
          </a:p>
        </p:txBody>
      </p:sp>
    </p:spTree>
    <p:extLst>
      <p:ext uri="{BB962C8B-B14F-4D97-AF65-F5344CB8AC3E}">
        <p14:creationId xmlns:p14="http://schemas.microsoft.com/office/powerpoint/2010/main" val="2598751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Building React Apps with Flux</a:t>
            </a:r>
            <a:r>
              <a:rPr lang="en-US" dirty="0"/>
              <a:t/>
            </a:r>
            <a:br>
              <a:rPr lang="en-US" dirty="0"/>
            </a:br>
            <a:r>
              <a:rPr lang="en-US" dirty="0"/>
              <a:t>Introduction to Node.js</a:t>
            </a:r>
          </a:p>
        </p:txBody>
      </p:sp>
      <p:sp>
        <p:nvSpPr>
          <p:cNvPr id="3" name="Content Placeholder 2"/>
          <p:cNvSpPr>
            <a:spLocks noGrp="1"/>
          </p:cNvSpPr>
          <p:nvPr>
            <p:ph idx="1"/>
          </p:nvPr>
        </p:nvSpPr>
        <p:spPr/>
        <p:txBody>
          <a:bodyPr/>
          <a:lstStyle/>
          <a:p>
            <a:r>
              <a:rPr lang="en-US" sz="2000" dirty="0"/>
              <a:t>Node.js is a platform </a:t>
            </a:r>
            <a:r>
              <a:rPr lang="en-US" sz="2000" dirty="0" smtClean="0"/>
              <a:t>built on Chrome’s </a:t>
            </a:r>
            <a:r>
              <a:rPr lang="en-US" sz="2000" dirty="0"/>
              <a:t>JavaScript </a:t>
            </a:r>
            <a:r>
              <a:rPr lang="en-US" sz="2000" dirty="0" smtClean="0"/>
              <a:t>runtime (</a:t>
            </a:r>
            <a:r>
              <a:rPr lang="en-US" sz="2000" dirty="0"/>
              <a:t>v8 JavaScript Engine) </a:t>
            </a:r>
            <a:r>
              <a:rPr lang="en-US" sz="2000" dirty="0" smtClean="0"/>
              <a:t>that aids in building fast, </a:t>
            </a:r>
            <a:r>
              <a:rPr lang="en-US" sz="2000" dirty="0"/>
              <a:t>scalable network applications.</a:t>
            </a:r>
          </a:p>
          <a:p>
            <a:r>
              <a:rPr lang="en-US" sz="2000" dirty="0"/>
              <a:t>It is written in C++ and JavaScript.</a:t>
            </a:r>
          </a:p>
          <a:p>
            <a:r>
              <a:rPr lang="en-US" sz="2000" dirty="0"/>
              <a:t>JavaScript can be executed in server side using the node platform which promotes JavaScript to run on the </a:t>
            </a:r>
            <a:r>
              <a:rPr lang="en-US" sz="2000" dirty="0" smtClean="0"/>
              <a:t>Server-side as well as Client-side.</a:t>
            </a:r>
            <a:endParaRPr lang="en-US" sz="2000" dirty="0"/>
          </a:p>
          <a:p>
            <a:r>
              <a:rPr lang="en-US" sz="2000" dirty="0"/>
              <a:t>Node adapts JavaScript's non-blocking event loop </a:t>
            </a:r>
            <a:r>
              <a:rPr lang="en-US" sz="2000" dirty="0" smtClean="0"/>
              <a:t>and makes </a:t>
            </a:r>
            <a:r>
              <a:rPr lang="en-US" sz="2000" dirty="0"/>
              <a:t>itself </a:t>
            </a:r>
            <a:r>
              <a:rPr lang="en-US" sz="2000" dirty="0" smtClean="0"/>
              <a:t>a </a:t>
            </a:r>
            <a:r>
              <a:rPr lang="en-US" sz="2000" dirty="0"/>
              <a:t>highly scalable system that uses </a:t>
            </a:r>
            <a:r>
              <a:rPr lang="en-US" sz="2000" dirty="0" smtClean="0"/>
              <a:t>asynchronous, non-blocking </a:t>
            </a:r>
            <a:r>
              <a:rPr lang="en-US" sz="2000" dirty="0"/>
              <a:t>I/O model</a:t>
            </a:r>
            <a:r>
              <a:rPr lang="en-US" sz="2000" dirty="0" smtClean="0"/>
              <a:t>.</a:t>
            </a:r>
            <a:endParaRPr lang="en-US" sz="2000" dirty="0"/>
          </a:p>
        </p:txBody>
      </p:sp>
    </p:spTree>
    <p:extLst>
      <p:ext uri="{BB962C8B-B14F-4D97-AF65-F5344CB8AC3E}">
        <p14:creationId xmlns:p14="http://schemas.microsoft.com/office/powerpoint/2010/main" val="44570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Modules in Node.js</a:t>
            </a:r>
            <a:endParaRPr lang="en-US" dirty="0"/>
          </a:p>
        </p:txBody>
      </p:sp>
      <p:sp>
        <p:nvSpPr>
          <p:cNvPr id="3" name="Content Placeholder 2"/>
          <p:cNvSpPr>
            <a:spLocks noGrp="1"/>
          </p:cNvSpPr>
          <p:nvPr>
            <p:ph idx="1"/>
          </p:nvPr>
        </p:nvSpPr>
        <p:spPr/>
        <p:txBody>
          <a:bodyPr/>
          <a:lstStyle/>
          <a:p>
            <a:r>
              <a:rPr lang="en-US" sz="2000" dirty="0"/>
              <a:t>A module encapsulates related code into a single unit of code.</a:t>
            </a:r>
          </a:p>
          <a:p>
            <a:r>
              <a:rPr lang="en-US" sz="2000" dirty="0"/>
              <a:t>It avoids collision of the methods/variables with other global APIs.</a:t>
            </a:r>
          </a:p>
          <a:p>
            <a:r>
              <a:rPr lang="en-US" sz="2000" dirty="0"/>
              <a:t>In Node, modules are referenced either by file path or by name.</a:t>
            </a:r>
          </a:p>
          <a:p>
            <a:r>
              <a:rPr lang="en-US" sz="2000" dirty="0"/>
              <a:t>To work with modules there are three key </a:t>
            </a:r>
            <a:r>
              <a:rPr lang="en-US" sz="2000" dirty="0" smtClean="0"/>
              <a:t>components: </a:t>
            </a:r>
            <a:endParaRPr lang="en-US" sz="2000" dirty="0"/>
          </a:p>
          <a:p>
            <a:pPr lvl="1"/>
            <a:r>
              <a:rPr lang="en-US" sz="1600" dirty="0"/>
              <a:t>require</a:t>
            </a:r>
            <a:r>
              <a:rPr lang="en-US" sz="1600" dirty="0" smtClean="0"/>
              <a:t>(): </a:t>
            </a:r>
            <a:r>
              <a:rPr lang="en-US" sz="1600" dirty="0"/>
              <a:t>It is used to import the </a:t>
            </a:r>
            <a:r>
              <a:rPr lang="en-US" sz="1600" dirty="0" smtClean="0"/>
              <a:t>module.</a:t>
            </a:r>
            <a:endParaRPr lang="en-US" sz="1600" dirty="0"/>
          </a:p>
          <a:p>
            <a:pPr lvl="1"/>
            <a:r>
              <a:rPr lang="en-US" sz="1600" dirty="0"/>
              <a:t>exports &amp; </a:t>
            </a:r>
            <a:r>
              <a:rPr lang="en-US" sz="1600" dirty="0" err="1" smtClean="0"/>
              <a:t>module.exports</a:t>
            </a:r>
            <a:r>
              <a:rPr lang="en-US" sz="1600" dirty="0" smtClean="0"/>
              <a:t>: </a:t>
            </a:r>
            <a:r>
              <a:rPr lang="en-US" sz="1600" dirty="0"/>
              <a:t>It is used to expose any JavaScript objects from one JavaScript file which can be used in other files. Here exports collect all the properties and finally attach them to </a:t>
            </a:r>
            <a:r>
              <a:rPr lang="en-US" sz="1600" dirty="0" err="1"/>
              <a:t>module.exports</a:t>
            </a:r>
            <a:r>
              <a:rPr lang="en-US" sz="1600" dirty="0"/>
              <a:t>. </a:t>
            </a:r>
          </a:p>
        </p:txBody>
      </p:sp>
    </p:spTree>
    <p:extLst>
      <p:ext uri="{BB962C8B-B14F-4D97-AF65-F5344CB8AC3E}">
        <p14:creationId xmlns:p14="http://schemas.microsoft.com/office/powerpoint/2010/main" val="129629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smtClean="0"/>
              <a:t>Module-Demo</a:t>
            </a:r>
            <a:endParaRPr lang="en-US" sz="2000" dirty="0"/>
          </a:p>
        </p:txBody>
      </p:sp>
    </p:spTree>
    <p:extLst>
      <p:ext uri="{BB962C8B-B14F-4D97-AF65-F5344CB8AC3E}">
        <p14:creationId xmlns:p14="http://schemas.microsoft.com/office/powerpoint/2010/main" val="2250842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Node Package Manager</a:t>
            </a:r>
            <a:endParaRPr lang="en-US" dirty="0"/>
          </a:p>
        </p:txBody>
      </p:sp>
      <p:sp>
        <p:nvSpPr>
          <p:cNvPr id="3" name="Content Placeholder 2"/>
          <p:cNvSpPr>
            <a:spLocks noGrp="1"/>
          </p:cNvSpPr>
          <p:nvPr>
            <p:ph idx="1"/>
          </p:nvPr>
        </p:nvSpPr>
        <p:spPr/>
        <p:txBody>
          <a:bodyPr/>
          <a:lstStyle/>
          <a:p>
            <a:pPr>
              <a:lnSpc>
                <a:spcPct val="150000"/>
              </a:lnSpc>
            </a:pPr>
            <a:r>
              <a:rPr lang="en-US" sz="1800" dirty="0"/>
              <a:t>Apart from writing our own modules and node core modules, we will frequently use the modules written by other people in the Node community and published on the Internet (npmjs.com).</a:t>
            </a:r>
          </a:p>
          <a:p>
            <a:pPr>
              <a:lnSpc>
                <a:spcPct val="150000"/>
              </a:lnSpc>
            </a:pPr>
            <a:r>
              <a:rPr lang="en-US" sz="1800" dirty="0"/>
              <a:t>We can install those third party modules using the Node Package Manager which is installed by default with the node installation.</a:t>
            </a:r>
          </a:p>
          <a:p>
            <a:pPr lvl="1">
              <a:lnSpc>
                <a:spcPct val="150000"/>
              </a:lnSpc>
            </a:pPr>
            <a:r>
              <a:rPr lang="en-US" sz="1600" dirty="0"/>
              <a:t>To install modules via </a:t>
            </a:r>
            <a:r>
              <a:rPr lang="en-US" sz="1600" dirty="0" err="1"/>
              <a:t>npm</a:t>
            </a:r>
            <a:r>
              <a:rPr lang="en-US" sz="1600" dirty="0"/>
              <a:t> </a:t>
            </a:r>
            <a:r>
              <a:rPr lang="en-US" sz="1600" dirty="0" smtClean="0"/>
              <a:t>use </a:t>
            </a:r>
            <a:r>
              <a:rPr lang="en-US" sz="1600" b="1" dirty="0" err="1"/>
              <a:t>npm</a:t>
            </a:r>
            <a:r>
              <a:rPr lang="en-US" sz="1600" b="1" dirty="0"/>
              <a:t> install  </a:t>
            </a:r>
            <a:r>
              <a:rPr lang="en-US" sz="1600" dirty="0"/>
              <a:t>command. </a:t>
            </a:r>
            <a:r>
              <a:rPr lang="en-US" sz="1600" dirty="0" smtClean="0"/>
              <a:t>Ex</a:t>
            </a:r>
            <a:r>
              <a:rPr lang="en-US" sz="1600" dirty="0"/>
              <a:t>:-   </a:t>
            </a:r>
            <a:r>
              <a:rPr lang="en-US" sz="1600" dirty="0" err="1"/>
              <a:t>npm</a:t>
            </a:r>
            <a:r>
              <a:rPr lang="en-US" sz="1600" dirty="0"/>
              <a:t> install gulp</a:t>
            </a:r>
          </a:p>
          <a:p>
            <a:pPr lvl="1">
              <a:lnSpc>
                <a:spcPct val="150000"/>
              </a:lnSpc>
            </a:pPr>
            <a:r>
              <a:rPr lang="en-US" sz="1600" dirty="0" err="1"/>
              <a:t>npm</a:t>
            </a:r>
            <a:r>
              <a:rPr lang="en-US" sz="1600" dirty="0"/>
              <a:t> installs module packages to the </a:t>
            </a:r>
            <a:r>
              <a:rPr lang="en-US" sz="1600" dirty="0" err="1"/>
              <a:t>node_modules</a:t>
            </a:r>
            <a:r>
              <a:rPr lang="en-US" sz="1600" dirty="0"/>
              <a:t> folder.</a:t>
            </a:r>
          </a:p>
          <a:p>
            <a:pPr>
              <a:lnSpc>
                <a:spcPct val="150000"/>
              </a:lnSpc>
            </a:pPr>
            <a:r>
              <a:rPr lang="en-US" sz="1800" dirty="0"/>
              <a:t>If the module name is not relative and is not a core module, Node will try to find it inside the </a:t>
            </a:r>
            <a:r>
              <a:rPr lang="en-US" sz="1800" dirty="0" err="1"/>
              <a:t>node_modules</a:t>
            </a:r>
            <a:r>
              <a:rPr lang="en-US" sz="1800" dirty="0"/>
              <a:t> folder in the current directory.</a:t>
            </a:r>
          </a:p>
          <a:p>
            <a:pPr lvl="1">
              <a:lnSpc>
                <a:spcPct val="150000"/>
              </a:lnSpc>
            </a:pPr>
            <a:r>
              <a:rPr lang="en-US" sz="1400" dirty="0" err="1"/>
              <a:t>var</a:t>
            </a:r>
            <a:r>
              <a:rPr lang="en-US" sz="1400" dirty="0"/>
              <a:t> gulp = require('gulp');  //gulp is a third party </a:t>
            </a:r>
            <a:r>
              <a:rPr lang="en-US" sz="1400" dirty="0" smtClean="0"/>
              <a:t>module</a:t>
            </a:r>
            <a:endParaRPr lang="en-US" sz="1400" dirty="0"/>
          </a:p>
        </p:txBody>
      </p:sp>
    </p:spTree>
    <p:extLst>
      <p:ext uri="{BB962C8B-B14F-4D97-AF65-F5344CB8AC3E}">
        <p14:creationId xmlns:p14="http://schemas.microsoft.com/office/powerpoint/2010/main" val="426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46587" y="3645024"/>
            <a:ext cx="5650827" cy="259691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events = require('events');</a:t>
            </a:r>
          </a:p>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 = new </a:t>
            </a:r>
            <a:r>
              <a:rPr lang="en-US" sz="1400" dirty="0" err="1">
                <a:solidFill>
                  <a:schemeClr val="bg2">
                    <a:lumMod val="50000"/>
                  </a:schemeClr>
                </a:solidFill>
                <a:latin typeface="Arial" panose="020B0604020202020204" pitchFamily="34" charset="0"/>
                <a:cs typeface="Arial" panose="020B0604020202020204" pitchFamily="34" charset="0"/>
              </a:rPr>
              <a:t>events.EventEmitter</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myCallback</a:t>
            </a:r>
            <a:r>
              <a:rPr lang="en-US" sz="1400" dirty="0">
                <a:solidFill>
                  <a:schemeClr val="bg2">
                    <a:lumMod val="50000"/>
                  </a:schemeClr>
                </a:solidFill>
                <a:latin typeface="Arial" panose="020B0604020202020204" pitchFamily="34" charset="0"/>
                <a:cs typeface="Arial" panose="020B0604020202020204" pitchFamily="34" charset="0"/>
              </a:rPr>
              <a:t> = function(data) {</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smtClean="0">
                <a:solidFill>
                  <a:schemeClr val="bg2">
                    <a:lumMod val="50000"/>
                  </a:schemeClr>
                </a:solidFill>
                <a:latin typeface="Arial" panose="020B0604020202020204" pitchFamily="34" charset="0"/>
                <a:cs typeface="Arial" panose="020B0604020202020204" pitchFamily="34" charset="0"/>
              </a:rPr>
              <a:t>   console.log</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smtClean="0">
                <a:solidFill>
                  <a:schemeClr val="bg2">
                    <a:lumMod val="50000"/>
                  </a:schemeClr>
                </a:solidFill>
                <a:latin typeface="Arial" panose="020B0604020202020204" pitchFamily="34" charset="0"/>
                <a:cs typeface="Arial" panose="020B0604020202020204" pitchFamily="34" charset="0"/>
              </a:rPr>
              <a:t>'Got </a:t>
            </a:r>
            <a:r>
              <a:rPr lang="en-US" sz="1400" dirty="0">
                <a:solidFill>
                  <a:schemeClr val="bg2">
                    <a:lumMod val="50000"/>
                  </a:schemeClr>
                </a:solidFill>
                <a:latin typeface="Arial" panose="020B0604020202020204" pitchFamily="34" charset="0"/>
                <a:cs typeface="Arial" panose="020B0604020202020204" pitchFamily="34" charset="0"/>
              </a:rPr>
              <a:t>data: '+data);</a:t>
            </a:r>
          </a:p>
          <a:p>
            <a:r>
              <a:rPr lang="en-US" sz="1400" dirty="0" smtClean="0">
                <a:solidFill>
                  <a:schemeClr val="bg2">
                    <a:lumMod val="50000"/>
                  </a:schemeClr>
                </a:solidFill>
                <a:latin typeface="Arial" panose="020B0604020202020204" pitchFamily="34" charset="0"/>
                <a:cs typeface="Arial" panose="020B0604020202020204" pitchFamily="34" charset="0"/>
              </a:rPr>
              <a:t>};</a:t>
            </a: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err="1">
                <a:solidFill>
                  <a:schemeClr val="bg2">
                    <a:lumMod val="50000"/>
                  </a:schemeClr>
                </a:solidFill>
                <a:latin typeface="Arial" panose="020B0604020202020204" pitchFamily="34" charset="0"/>
                <a:cs typeface="Arial" panose="020B0604020202020204" pitchFamily="34" charset="0"/>
              </a:rPr>
              <a:t>eventEmitter.on</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karthikEvent</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myCallback</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err="1">
                <a:solidFill>
                  <a:schemeClr val="bg2">
                    <a:lumMod val="50000"/>
                  </a:schemeClr>
                </a:solidFill>
                <a:latin typeface="Arial" panose="020B0604020202020204" pitchFamily="34" charset="0"/>
                <a:cs typeface="Arial" panose="020B0604020202020204" pitchFamily="34" charset="0"/>
              </a:rPr>
              <a:t>var</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fn</a:t>
            </a:r>
            <a:r>
              <a:rPr lang="en-US" sz="1400" dirty="0">
                <a:solidFill>
                  <a:schemeClr val="bg2">
                    <a:lumMod val="50000"/>
                  </a:schemeClr>
                </a:solidFill>
                <a:latin typeface="Arial" panose="020B0604020202020204" pitchFamily="34" charset="0"/>
                <a:cs typeface="Arial" panose="020B0604020202020204" pitchFamily="34" charset="0"/>
              </a:rPr>
              <a:t> = function() {</a:t>
            </a:r>
          </a:p>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eventEmitter.emit</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karthikEvent</a:t>
            </a:r>
            <a:r>
              <a:rPr lang="en-US" sz="1400" dirty="0">
                <a:solidFill>
                  <a:schemeClr val="bg2">
                    <a:lumMod val="50000"/>
                  </a:schemeClr>
                </a:solidFill>
                <a:latin typeface="Arial" panose="020B0604020202020204" pitchFamily="34" charset="0"/>
                <a:cs typeface="Arial" panose="020B0604020202020204" pitchFamily="34" charset="0"/>
              </a:rPr>
              <a:t>','Data from Emitter');</a:t>
            </a:r>
          </a:p>
          <a:p>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err="1">
                <a:solidFill>
                  <a:schemeClr val="bg2">
                    <a:lumMod val="50000"/>
                  </a:schemeClr>
                </a:solidFill>
                <a:latin typeface="Arial" panose="020B0604020202020204" pitchFamily="34" charset="0"/>
                <a:cs typeface="Arial" panose="020B0604020202020204" pitchFamily="34" charset="0"/>
              </a:rPr>
              <a:t>fn</a:t>
            </a:r>
            <a:r>
              <a:rPr lang="en-US" sz="1400" dirty="0">
                <a:solidFill>
                  <a:schemeClr val="bg2">
                    <a:lumMod val="50000"/>
                  </a:schemeClr>
                </a:solidFill>
                <a:latin typeface="Arial" panose="020B0604020202020204" pitchFamily="34" charset="0"/>
                <a:cs typeface="Arial" panose="020B0604020202020204" pitchFamily="34" charset="0"/>
              </a:rPr>
              <a:t>();</a:t>
            </a:r>
          </a:p>
        </p:txBody>
      </p:sp>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err="1">
                <a:solidFill>
                  <a:srgbClr val="00264A"/>
                </a:solidFill>
              </a:rPr>
              <a:t>EventEmitter</a:t>
            </a:r>
            <a:endParaRPr lang="en-US" dirty="0"/>
          </a:p>
        </p:txBody>
      </p:sp>
      <p:sp>
        <p:nvSpPr>
          <p:cNvPr id="3" name="Content Placeholder 2"/>
          <p:cNvSpPr>
            <a:spLocks noGrp="1"/>
          </p:cNvSpPr>
          <p:nvPr>
            <p:ph idx="1"/>
          </p:nvPr>
        </p:nvSpPr>
        <p:spPr/>
        <p:txBody>
          <a:bodyPr/>
          <a:lstStyle/>
          <a:p>
            <a:r>
              <a:rPr lang="en-US" sz="2000" dirty="0"/>
              <a:t>In node.js an event can be described simply as a string with a corresponding callback and it can be emitted.</a:t>
            </a:r>
          </a:p>
          <a:p>
            <a:r>
              <a:rPr lang="en-US" sz="2000" dirty="0"/>
              <a:t>The on or </a:t>
            </a:r>
            <a:r>
              <a:rPr lang="en-US" sz="2000" dirty="0" err="1"/>
              <a:t>addListener</a:t>
            </a:r>
            <a:r>
              <a:rPr lang="en-US" sz="2000" dirty="0"/>
              <a:t> method allows us to subscribe the callback to the event.</a:t>
            </a:r>
          </a:p>
          <a:p>
            <a:r>
              <a:rPr lang="en-US" sz="2000" dirty="0"/>
              <a:t>The emit method </a:t>
            </a:r>
            <a:r>
              <a:rPr lang="en-US" sz="2000" dirty="0" smtClean="0"/>
              <a:t>"</a:t>
            </a:r>
            <a:r>
              <a:rPr lang="en-US" sz="2000" dirty="0"/>
              <a:t>emits" event, which causes the callbacks registered to the event to trigger</a:t>
            </a:r>
            <a:r>
              <a:rPr lang="en-US" sz="2000" dirty="0" smtClean="0"/>
              <a:t>.</a:t>
            </a:r>
            <a:endParaRPr lang="en-US" sz="2000" dirty="0"/>
          </a:p>
        </p:txBody>
      </p:sp>
    </p:spTree>
    <p:extLst>
      <p:ext uri="{BB962C8B-B14F-4D97-AF65-F5344CB8AC3E}">
        <p14:creationId xmlns:p14="http://schemas.microsoft.com/office/powerpoint/2010/main" val="369392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49482" y="2492896"/>
            <a:ext cx="6245037" cy="3672408"/>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var</a:t>
            </a:r>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 = require('events').</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util</a:t>
            </a:r>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a:solidFill>
                  <a:schemeClr val="bg2">
                    <a:lumMod val="50000"/>
                  </a:schemeClr>
                </a:solidFill>
                <a:latin typeface="Arial" panose="020B0604020202020204" pitchFamily="34" charset="0"/>
                <a:cs typeface="Arial" panose="020B0604020202020204" pitchFamily="34" charset="0"/>
              </a:rPr>
              <a:t>= require('</a:t>
            </a:r>
            <a:r>
              <a:rPr lang="en-US" sz="1400" dirty="0" err="1">
                <a:solidFill>
                  <a:schemeClr val="bg2">
                    <a:lumMod val="50000"/>
                  </a:schemeClr>
                </a:solidFill>
                <a:latin typeface="Arial" panose="020B0604020202020204" pitchFamily="34" charset="0"/>
                <a:cs typeface="Arial" panose="020B0604020202020204" pitchFamily="34" charset="0"/>
              </a:rPr>
              <a:t>util</a:t>
            </a:r>
            <a:r>
              <a:rPr lang="en-US" sz="1400" dirty="0">
                <a:solidFill>
                  <a:schemeClr val="bg2">
                    <a:lumMod val="50000"/>
                  </a:schemeClr>
                </a:solidFill>
                <a:latin typeface="Arial" panose="020B0604020202020204" pitchFamily="34" charset="0"/>
                <a:cs typeface="Arial" panose="020B0604020202020204" pitchFamily="34" charset="0"/>
              </a:rPr>
              <a:t>');</a:t>
            </a:r>
          </a:p>
          <a:p>
            <a:endParaRPr lang="en-US" sz="1400" dirty="0" smtClean="0">
              <a:solidFill>
                <a:schemeClr val="bg2">
                  <a:lumMod val="50000"/>
                </a:schemeClr>
              </a:solidFill>
              <a:latin typeface="Arial" panose="020B0604020202020204" pitchFamily="34" charset="0"/>
              <a:cs typeface="Arial" panose="020B0604020202020204" pitchFamily="34" charset="0"/>
            </a:endParaRPr>
          </a:p>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var</a:t>
            </a:r>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a:solidFill>
                  <a:schemeClr val="bg2">
                    <a:lumMod val="50000"/>
                  </a:schemeClr>
                </a:solidFill>
                <a:latin typeface="Arial" panose="020B0604020202020204" pitchFamily="34" charset="0"/>
                <a:cs typeface="Arial" panose="020B0604020202020204" pitchFamily="34" charset="0"/>
              </a:rPr>
              <a:t>Foo = function</a:t>
            </a:r>
            <a:r>
              <a:rPr lang="en-US" sz="1400" dirty="0" smtClean="0">
                <a:solidFill>
                  <a:schemeClr val="bg2">
                    <a:lumMod val="50000"/>
                  </a:schemeClr>
                </a:solidFill>
                <a:latin typeface="Arial" panose="020B0604020202020204" pitchFamily="34" charset="0"/>
                <a:cs typeface="Arial" panose="020B0604020202020204" pitchFamily="34" charset="0"/>
              </a:rPr>
              <a:t>(){ }</a:t>
            </a:r>
            <a:endParaRPr lang="en-US" sz="1400" dirty="0">
              <a:solidFill>
                <a:schemeClr val="bg2">
                  <a:lumMod val="50000"/>
                </a:schemeClr>
              </a:solidFill>
              <a:latin typeface="Arial" panose="020B0604020202020204" pitchFamily="34" charset="0"/>
              <a:cs typeface="Arial" panose="020B0604020202020204" pitchFamily="34" charset="0"/>
            </a:endParaRP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util.inherits</a:t>
            </a:r>
            <a:r>
              <a:rPr lang="en-US" sz="1400" dirty="0" smtClean="0">
                <a:solidFill>
                  <a:schemeClr val="bg2">
                    <a:lumMod val="50000"/>
                  </a:schemeClr>
                </a:solidFill>
                <a:latin typeface="Arial" panose="020B0604020202020204" pitchFamily="34" charset="0"/>
                <a:cs typeface="Arial" panose="020B0604020202020204" pitchFamily="34" charset="0"/>
              </a:rPr>
              <a:t>(Foo</a:t>
            </a:r>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EventEmitter</a:t>
            </a:r>
            <a:r>
              <a:rPr lang="en-US" sz="1400" dirty="0">
                <a:solidFill>
                  <a:schemeClr val="bg2">
                    <a:lumMod val="50000"/>
                  </a:schemeClr>
                </a:solidFill>
                <a:latin typeface="Arial" panose="020B0604020202020204" pitchFamily="34" charset="0"/>
                <a:cs typeface="Arial" panose="020B0604020202020204" pitchFamily="34" charset="0"/>
              </a:rPr>
              <a:t>);</a:t>
            </a: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Foo.prototype.someMethod</a:t>
            </a:r>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a:solidFill>
                  <a:schemeClr val="bg2">
                    <a:lumMod val="50000"/>
                  </a:schemeClr>
                </a:solidFill>
                <a:latin typeface="Arial" panose="020B0604020202020204" pitchFamily="34" charset="0"/>
                <a:cs typeface="Arial" panose="020B0604020202020204" pitchFamily="34" charset="0"/>
              </a:rPr>
              <a:t>= function() {</a:t>
            </a:r>
          </a:p>
          <a:p>
            <a:r>
              <a:rPr lang="en-US" sz="1400" dirty="0">
                <a:solidFill>
                  <a:schemeClr val="bg2">
                    <a:lumMod val="50000"/>
                  </a:schemeClr>
                </a:solidFill>
                <a:latin typeface="Arial" panose="020B0604020202020204" pitchFamily="34" charset="0"/>
                <a:cs typeface="Arial" panose="020B0604020202020204" pitchFamily="34" charset="0"/>
              </a:rPr>
              <a:t>   </a:t>
            </a:r>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this.emit</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customEvent</a:t>
            </a:r>
            <a:r>
              <a:rPr lang="en-US" sz="1400" dirty="0">
                <a:solidFill>
                  <a:schemeClr val="bg2">
                    <a:lumMod val="50000"/>
                  </a:schemeClr>
                </a:solidFill>
                <a:latin typeface="Arial" panose="020B0604020202020204" pitchFamily="34" charset="0"/>
                <a:cs typeface="Arial" panose="020B0604020202020204" pitchFamily="34" charset="0"/>
              </a:rPr>
              <a:t>', 'Data from Some Method');</a:t>
            </a:r>
          </a:p>
          <a:p>
            <a:r>
              <a:rPr lang="en-US" sz="1400" dirty="0" smtClean="0">
                <a:solidFill>
                  <a:schemeClr val="bg2">
                    <a:lumMod val="50000"/>
                  </a:schemeClr>
                </a:solidFill>
                <a:latin typeface="Arial" panose="020B0604020202020204" pitchFamily="34" charset="0"/>
                <a:cs typeface="Arial" panose="020B0604020202020204" pitchFamily="34" charset="0"/>
              </a:rPr>
              <a:t>    }</a:t>
            </a:r>
            <a:endParaRPr lang="en-US" sz="1400" dirty="0">
              <a:solidFill>
                <a:schemeClr val="bg2">
                  <a:lumMod val="50000"/>
                </a:schemeClr>
              </a:solidFill>
              <a:latin typeface="Arial" panose="020B0604020202020204" pitchFamily="34" charset="0"/>
              <a:cs typeface="Arial" panose="020B0604020202020204" pitchFamily="34" charset="0"/>
            </a:endParaRPr>
          </a:p>
          <a:p>
            <a:endParaRPr lang="en-US" sz="1400" dirty="0">
              <a:solidFill>
                <a:schemeClr val="bg2">
                  <a:lumMod val="50000"/>
                </a:schemeClr>
              </a:solidFill>
              <a:latin typeface="Arial" panose="020B0604020202020204" pitchFamily="34" charset="0"/>
              <a:cs typeface="Arial" panose="020B0604020202020204" pitchFamily="34" charset="0"/>
            </a:endParaRPr>
          </a:p>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var</a:t>
            </a:r>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a:solidFill>
                  <a:schemeClr val="bg2">
                    <a:lumMod val="50000"/>
                  </a:schemeClr>
                </a:solidFill>
                <a:latin typeface="Arial" panose="020B0604020202020204" pitchFamily="34" charset="0"/>
                <a:cs typeface="Arial" panose="020B0604020202020204" pitchFamily="34" charset="0"/>
              </a:rPr>
              <a:t>fooObj</a:t>
            </a:r>
            <a:r>
              <a:rPr lang="en-US" sz="1400" dirty="0">
                <a:solidFill>
                  <a:schemeClr val="bg2">
                    <a:lumMod val="50000"/>
                  </a:schemeClr>
                </a:solidFill>
                <a:latin typeface="Arial" panose="020B0604020202020204" pitchFamily="34" charset="0"/>
                <a:cs typeface="Arial" panose="020B0604020202020204" pitchFamily="34" charset="0"/>
              </a:rPr>
              <a:t> = new Foo();</a:t>
            </a:r>
          </a:p>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fooObj.on</a:t>
            </a:r>
            <a:r>
              <a:rPr lang="en-US" sz="1400" dirty="0">
                <a:solidFill>
                  <a:schemeClr val="bg2">
                    <a:lumMod val="50000"/>
                  </a:schemeClr>
                </a:solidFill>
                <a:latin typeface="Arial" panose="020B0604020202020204" pitchFamily="34" charset="0"/>
                <a:cs typeface="Arial" panose="020B0604020202020204" pitchFamily="34" charset="0"/>
              </a:rPr>
              <a:t>('</a:t>
            </a:r>
            <a:r>
              <a:rPr lang="en-US" sz="1400" dirty="0" err="1">
                <a:solidFill>
                  <a:schemeClr val="bg2">
                    <a:lumMod val="50000"/>
                  </a:schemeClr>
                </a:solidFill>
                <a:latin typeface="Arial" panose="020B0604020202020204" pitchFamily="34" charset="0"/>
                <a:cs typeface="Arial" panose="020B0604020202020204" pitchFamily="34" charset="0"/>
              </a:rPr>
              <a:t>customEvent</a:t>
            </a:r>
            <a:r>
              <a:rPr lang="en-US" sz="1400" dirty="0">
                <a:solidFill>
                  <a:schemeClr val="bg2">
                    <a:lumMod val="50000"/>
                  </a:schemeClr>
                </a:solidFill>
                <a:latin typeface="Arial" panose="020B0604020202020204" pitchFamily="34" charset="0"/>
                <a:cs typeface="Arial" panose="020B0604020202020204" pitchFamily="34" charset="0"/>
              </a:rPr>
              <a:t>',function(</a:t>
            </a:r>
            <a:r>
              <a:rPr lang="en-US" sz="1400" dirty="0" err="1">
                <a:solidFill>
                  <a:schemeClr val="bg2">
                    <a:lumMod val="50000"/>
                  </a:schemeClr>
                </a:solidFill>
                <a:latin typeface="Arial" panose="020B0604020202020204" pitchFamily="34" charset="0"/>
                <a:cs typeface="Arial" panose="020B0604020202020204" pitchFamily="34" charset="0"/>
              </a:rPr>
              <a:t>arg</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a:solidFill>
                  <a:schemeClr val="bg2">
                    <a:lumMod val="50000"/>
                  </a:schemeClr>
                </a:solidFill>
                <a:latin typeface="Arial" panose="020B0604020202020204" pitchFamily="34" charset="0"/>
                <a:cs typeface="Arial" panose="020B0604020202020204" pitchFamily="34" charset="0"/>
              </a:rPr>
              <a:t>	console.log('Custom Event Occurred : '+</a:t>
            </a:r>
            <a:r>
              <a:rPr lang="en-US" sz="1400" dirty="0" err="1">
                <a:solidFill>
                  <a:schemeClr val="bg2">
                    <a:lumMod val="50000"/>
                  </a:schemeClr>
                </a:solidFill>
                <a:latin typeface="Arial" panose="020B0604020202020204" pitchFamily="34" charset="0"/>
                <a:cs typeface="Arial" panose="020B0604020202020204" pitchFamily="34" charset="0"/>
              </a:rPr>
              <a:t>arg</a:t>
            </a:r>
            <a:r>
              <a:rPr lang="en-US" sz="1400" dirty="0">
                <a:solidFill>
                  <a:schemeClr val="bg2">
                    <a:lumMod val="50000"/>
                  </a:schemeClr>
                </a:solidFill>
                <a:latin typeface="Arial" panose="020B0604020202020204" pitchFamily="34" charset="0"/>
                <a:cs typeface="Arial" panose="020B0604020202020204" pitchFamily="34" charset="0"/>
              </a:rPr>
              <a:t>);</a:t>
            </a:r>
          </a:p>
          <a:p>
            <a:r>
              <a:rPr lang="en-US" sz="1400" dirty="0" smtClean="0">
                <a:solidFill>
                  <a:schemeClr val="bg2">
                    <a:lumMod val="50000"/>
                  </a:schemeClr>
                </a:solidFill>
                <a:latin typeface="Arial" panose="020B0604020202020204" pitchFamily="34" charset="0"/>
                <a:cs typeface="Arial" panose="020B0604020202020204" pitchFamily="34" charset="0"/>
              </a:rPr>
              <a:t>     });</a:t>
            </a:r>
          </a:p>
          <a:p>
            <a:r>
              <a:rPr lang="en-US" sz="1400" dirty="0" smtClean="0">
                <a:solidFill>
                  <a:schemeClr val="bg2">
                    <a:lumMod val="50000"/>
                  </a:schemeClr>
                </a:solidFill>
                <a:latin typeface="Arial" panose="020B0604020202020204" pitchFamily="34" charset="0"/>
                <a:cs typeface="Arial" panose="020B0604020202020204" pitchFamily="34" charset="0"/>
              </a:rPr>
              <a:t>    </a:t>
            </a:r>
            <a:r>
              <a:rPr lang="en-US" sz="1400" dirty="0" err="1" smtClean="0">
                <a:solidFill>
                  <a:schemeClr val="bg2">
                    <a:lumMod val="50000"/>
                  </a:schemeClr>
                </a:solidFill>
                <a:latin typeface="Arial" panose="020B0604020202020204" pitchFamily="34" charset="0"/>
                <a:cs typeface="Arial" panose="020B0604020202020204" pitchFamily="34" charset="0"/>
              </a:rPr>
              <a:t>fooObj.someMethod</a:t>
            </a:r>
            <a:r>
              <a:rPr lang="en-US" sz="1400" dirty="0">
                <a:solidFill>
                  <a:schemeClr val="bg2">
                    <a:lumMod val="50000"/>
                  </a:schemeClr>
                </a:solidFill>
                <a:latin typeface="Arial" panose="020B0604020202020204" pitchFamily="34" charset="0"/>
                <a:cs typeface="Arial" panose="020B0604020202020204" pitchFamily="34" charset="0"/>
              </a:rPr>
              <a:t>();</a:t>
            </a:r>
          </a:p>
        </p:txBody>
      </p:sp>
      <p:sp>
        <p:nvSpPr>
          <p:cNvPr id="2" name="Title 1"/>
          <p:cNvSpPr>
            <a:spLocks noGrp="1"/>
          </p:cNvSpPr>
          <p:nvPr>
            <p:ph type="title"/>
          </p:nvPr>
        </p:nvSpPr>
        <p:spPr/>
        <p:txBody>
          <a:bodyPr/>
          <a:lstStyle/>
          <a:p>
            <a:r>
              <a:rPr lang="en-US" sz="1200" dirty="0">
                <a:solidFill>
                  <a:srgbClr val="00264A"/>
                </a:solidFill>
              </a:rPr>
              <a:t>Building React Apps with Flux</a:t>
            </a:r>
            <a:r>
              <a:rPr lang="en-US" dirty="0">
                <a:solidFill>
                  <a:srgbClr val="00264A"/>
                </a:solidFill>
              </a:rPr>
              <a:t/>
            </a:r>
            <a:br>
              <a:rPr lang="en-US" dirty="0">
                <a:solidFill>
                  <a:srgbClr val="00264A"/>
                </a:solidFill>
              </a:rPr>
            </a:br>
            <a:r>
              <a:rPr lang="en-US" dirty="0">
                <a:solidFill>
                  <a:srgbClr val="00264A"/>
                </a:solidFill>
              </a:rPr>
              <a:t>Creating an </a:t>
            </a:r>
            <a:r>
              <a:rPr lang="en-US" dirty="0" err="1">
                <a:solidFill>
                  <a:srgbClr val="00264A"/>
                </a:solidFill>
              </a:rPr>
              <a:t>EventEmitter</a:t>
            </a:r>
            <a:endParaRPr lang="en-US" dirty="0"/>
          </a:p>
        </p:txBody>
      </p:sp>
      <p:sp>
        <p:nvSpPr>
          <p:cNvPr id="3" name="Content Placeholder 2"/>
          <p:cNvSpPr>
            <a:spLocks noGrp="1"/>
          </p:cNvSpPr>
          <p:nvPr>
            <p:ph idx="1"/>
          </p:nvPr>
        </p:nvSpPr>
        <p:spPr/>
        <p:txBody>
          <a:bodyPr/>
          <a:lstStyle/>
          <a:p>
            <a:r>
              <a:rPr lang="en-US" sz="2000" dirty="0"/>
              <a:t>We can create Event Emitter pattern by creating a constructor function / pseudo-class and inheriting from the </a:t>
            </a:r>
            <a:r>
              <a:rPr lang="en-US" sz="2000" dirty="0" err="1"/>
              <a:t>EventEmitter</a:t>
            </a:r>
            <a:r>
              <a:rPr lang="en-US" sz="2000" dirty="0" smtClean="0"/>
              <a:t>.</a:t>
            </a:r>
            <a:endParaRPr lang="en-US" sz="2000" dirty="0"/>
          </a:p>
        </p:txBody>
      </p:sp>
    </p:spTree>
    <p:extLst>
      <p:ext uri="{BB962C8B-B14F-4D97-AF65-F5344CB8AC3E}">
        <p14:creationId xmlns:p14="http://schemas.microsoft.com/office/powerpoint/2010/main" val="314633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err="1" smtClean="0"/>
              <a:t>EventEmitter</a:t>
            </a:r>
            <a:endParaRPr lang="en-US" sz="2000" dirty="0"/>
          </a:p>
        </p:txBody>
      </p:sp>
    </p:spTree>
    <p:extLst>
      <p:ext uri="{BB962C8B-B14F-4D97-AF65-F5344CB8AC3E}">
        <p14:creationId xmlns:p14="http://schemas.microsoft.com/office/powerpoint/2010/main" val="18602823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1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C2770FCE-1CE5-4E90-B5F2-368170D46EEC}"/>
</file>

<file path=customXml/itemProps2.xml><?xml version="1.0" encoding="utf-8"?>
<ds:datastoreItem xmlns:ds="http://schemas.openxmlformats.org/officeDocument/2006/customXml" ds:itemID="{E6D7665F-8C87-49F1-94B0-6D13FB5E127F}"/>
</file>

<file path=customXml/itemProps3.xml><?xml version="1.0" encoding="utf-8"?>
<ds:datastoreItem xmlns:ds="http://schemas.openxmlformats.org/officeDocument/2006/customXml" ds:itemID="{E63433B7-998A-4D4C-91CD-BC966B06FCAD}"/>
</file>

<file path=docProps/app.xml><?xml version="1.0" encoding="utf-8"?>
<Properties xmlns="http://schemas.openxmlformats.org/officeDocument/2006/extended-properties" xmlns:vt="http://schemas.openxmlformats.org/officeDocument/2006/docPropsVTypes">
  <Template/>
  <TotalTime>5431</TotalTime>
  <Words>2988</Words>
  <Application>Microsoft Office PowerPoint</Application>
  <PresentationFormat>On-screen Show (4:3)</PresentationFormat>
  <Paragraphs>476</Paragraphs>
  <Slides>26</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1_Corporate Presentation Template (4x3 - Normal)</vt:lpstr>
      <vt:lpstr>think-cell Slide</vt:lpstr>
      <vt:lpstr>React.js</vt:lpstr>
      <vt:lpstr>Lesson Objectives</vt:lpstr>
      <vt:lpstr>Building React Apps with Flux Introduction to Node.js</vt:lpstr>
      <vt:lpstr>Building React Apps with Flux Modules in Node.js</vt:lpstr>
      <vt:lpstr>Demo</vt:lpstr>
      <vt:lpstr>Building React Apps with Flux Node Package Manager</vt:lpstr>
      <vt:lpstr>Building React Apps with Flux EventEmitter</vt:lpstr>
      <vt:lpstr>Building React Apps with Flux Creating an EventEmitter</vt:lpstr>
      <vt:lpstr>Demo</vt:lpstr>
      <vt:lpstr>Building React Apps with Flux Gulp – JavaScript Task Runner</vt:lpstr>
      <vt:lpstr>Building React Apps with Flux Gulp API</vt:lpstr>
      <vt:lpstr>Building React Apps with Flux Creating React Component modules</vt:lpstr>
      <vt:lpstr>Building React Apps with Flux Creating gulpfile.js</vt:lpstr>
      <vt:lpstr>Demo</vt:lpstr>
      <vt:lpstr>Building React Apps with Flux React-Routing</vt:lpstr>
      <vt:lpstr>Building React Apps with Flux Re-Usable layout</vt:lpstr>
      <vt:lpstr>Demo</vt:lpstr>
      <vt:lpstr>Building React Apps with Flux Flux Introduction</vt:lpstr>
      <vt:lpstr>Building React Apps with Flux Flux - Action</vt:lpstr>
      <vt:lpstr>Building React Apps with Flux Flux - Dispatcher</vt:lpstr>
      <vt:lpstr>Building React Apps with Flux Flux - Store</vt:lpstr>
      <vt:lpstr>Building React Apps with Flux Flux - Store</vt:lpstr>
      <vt:lpstr>Building React Apps with Flux React View (Controller View)</vt:lpstr>
      <vt:lpstr>Building React Apps with Flux Flux flow</vt:lpstr>
      <vt:lpstr>Demo</vt:lpstr>
      <vt:lpstr>Summary</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React.js-Classbook-Lesson04</dc:title>
  <dc:subject>React.js - Class book</dc:subject>
  <dc:creator>Karthik Muthukrishnan</dc:creator>
  <dc:description>React.js - Class book created by Karthik M (714709)</dc:description>
  <cp:lastModifiedBy>Rupali Saha</cp:lastModifiedBy>
  <cp:revision>524</cp:revision>
  <dcterms:created xsi:type="dcterms:W3CDTF">2014-04-28T11:21:39Z</dcterms:created>
  <dcterms:modified xsi:type="dcterms:W3CDTF">2016-04-26T09:15:22Z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