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23"/>
  </p:notesMasterIdLst>
  <p:handoutMasterIdLst>
    <p:handoutMasterId r:id="rId24"/>
  </p:handoutMasterIdLst>
  <p:sldIdLst>
    <p:sldId id="265" r:id="rId6"/>
    <p:sldId id="259" r:id="rId7"/>
    <p:sldId id="363" r:id="rId8"/>
    <p:sldId id="350" r:id="rId9"/>
    <p:sldId id="351" r:id="rId10"/>
    <p:sldId id="352" r:id="rId11"/>
    <p:sldId id="365" r:id="rId12"/>
    <p:sldId id="375" r:id="rId13"/>
    <p:sldId id="376" r:id="rId14"/>
    <p:sldId id="378" r:id="rId15"/>
    <p:sldId id="377" r:id="rId16"/>
    <p:sldId id="379" r:id="rId17"/>
    <p:sldId id="380" r:id="rId18"/>
    <p:sldId id="381" r:id="rId19"/>
    <p:sldId id="382" r:id="rId20"/>
    <p:sldId id="300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78" autoAdjust="0"/>
    <p:restoredTop sz="90476" autoAdjust="0"/>
  </p:normalViewPr>
  <p:slideViewPr>
    <p:cSldViewPr snapToGrid="0" showGuides="1">
      <p:cViewPr varScale="1">
        <p:scale>
          <a:sx n="63" d="100"/>
          <a:sy n="63" d="100"/>
        </p:scale>
        <p:origin x="700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9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AngularJS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7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1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3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5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8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6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0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We’ve created a generic container for the entire page (#page), which in turn contains our .blog module.</a:t>
            </a:r>
          </a:p>
          <a:p>
            <a:pPr marL="457200" indent="-457200"/>
            <a:r>
              <a:rPr lang="en-US" dirty="0" smtClean="0"/>
              <a:t>And within .blog we’ve created two more containers: a div classed as .main for our main article content, and another div classed as .other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2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We’ve created a generic container for the entire page (#page), which in turn contains our .blog module.</a:t>
            </a:r>
          </a:p>
          <a:p>
            <a:pPr marL="457200" indent="-457200"/>
            <a:r>
              <a:rPr lang="en-US" dirty="0" smtClean="0"/>
              <a:t>And within .blog we’ve created two more containers: a div classed as .main for our main article content, and another div classed as .other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3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772149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843902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164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66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36280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0627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33015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9803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3464291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3982218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787687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40755881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911298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42439326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2427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4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7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87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4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Responsive Web Design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Flexible Grid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2.4: Flexible Container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</a:t>
            </a:r>
            <a:r>
              <a:rPr lang="en-US" dirty="0" smtClean="0"/>
              <a:t>Margins and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Context </a:t>
            </a:r>
            <a:r>
              <a:rPr lang="en-US" b="0" dirty="0"/>
              <a:t>depends on whether you’re setting flexible margins or flexible </a:t>
            </a:r>
            <a:r>
              <a:rPr lang="en-US" b="0" dirty="0" smtClean="0"/>
              <a:t>padding:</a:t>
            </a:r>
          </a:p>
          <a:p>
            <a:pPr>
              <a:buFont typeface="+mj-lt"/>
              <a:buAutoNum type="arabicPeriod"/>
            </a:pPr>
            <a:r>
              <a:rPr lang="en-US" b="0" dirty="0" smtClean="0"/>
              <a:t>When </a:t>
            </a:r>
            <a:r>
              <a:rPr lang="en-US" b="0" dirty="0"/>
              <a:t>setting flexible </a:t>
            </a:r>
            <a:r>
              <a:rPr lang="en-US" dirty="0"/>
              <a:t>margins </a:t>
            </a:r>
            <a:r>
              <a:rPr lang="en-US" b="0" dirty="0"/>
              <a:t>on an element, your context is the width of the element’s container.</a:t>
            </a:r>
          </a:p>
          <a:p>
            <a:pPr>
              <a:buFont typeface="+mj-lt"/>
              <a:buAutoNum type="arabicPeriod"/>
            </a:pPr>
            <a:r>
              <a:rPr lang="en-US" b="0" dirty="0" smtClean="0"/>
              <a:t>When </a:t>
            </a:r>
            <a:r>
              <a:rPr lang="en-US" b="0" dirty="0"/>
              <a:t>setting flexible </a:t>
            </a:r>
            <a:r>
              <a:rPr lang="en-US" dirty="0"/>
              <a:t>padding </a:t>
            </a:r>
            <a:r>
              <a:rPr lang="en-US" b="0" dirty="0"/>
              <a:t>on an element, your context is the width of the element itself. 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9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2.4: Flexible Container</a:t>
            </a:r>
            <a:br>
              <a:rPr lang="en-US" sz="1200" dirty="0" smtClean="0"/>
            </a:br>
            <a:r>
              <a:rPr lang="en-US" dirty="0" smtClean="0"/>
              <a:t>Flexible Margins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While </a:t>
            </a:r>
            <a:r>
              <a:rPr lang="en-US" b="0" dirty="0"/>
              <a:t>determining the context for margins, you are going to use the width of element’s </a:t>
            </a:r>
            <a:r>
              <a:rPr lang="en-US" b="0" dirty="0" smtClean="0"/>
              <a:t>container</a:t>
            </a:r>
          </a:p>
          <a:p>
            <a:r>
              <a:rPr lang="en-US" b="0" dirty="0" smtClean="0"/>
              <a:t>Lets use </a:t>
            </a:r>
            <a:r>
              <a:rPr lang="en-US" b="0" dirty="0"/>
              <a:t>our alternate sidebar as an example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Our element’s container is set to 150px, so that determines our context.</a:t>
            </a:r>
          </a:p>
          <a:p>
            <a:pPr marL="0" indent="0" fontAlgn="base">
              <a:buNone/>
            </a:pPr>
            <a:r>
              <a:rPr lang="en-US" b="0" dirty="0" smtClean="0"/>
              <a:t>  .</a:t>
            </a:r>
            <a:r>
              <a:rPr lang="en-US" b="0" dirty="0"/>
              <a:t>widget-area </a:t>
            </a:r>
            <a:r>
              <a:rPr lang="en-US" b="0" dirty="0" err="1"/>
              <a:t>ul</a:t>
            </a:r>
            <a:r>
              <a:rPr lang="en-US" b="0" dirty="0"/>
              <a:t> {</a:t>
            </a:r>
          </a:p>
          <a:p>
            <a:pPr marL="0" indent="0" fontAlgn="base">
              <a:buNone/>
            </a:pPr>
            <a:r>
              <a:rPr lang="en-US" b="0" dirty="0"/>
              <a:t>  </a:t>
            </a:r>
            <a:r>
              <a:rPr lang="en-US" b="0" dirty="0" smtClean="0"/>
              <a:t>     </a:t>
            </a:r>
            <a:r>
              <a:rPr lang="en-US" b="0" dirty="0"/>
              <a:t>  margin: 10px 0 0 25px;</a:t>
            </a:r>
          </a:p>
          <a:p>
            <a:pPr marL="0" indent="0" fontAlgn="base">
              <a:buNone/>
            </a:pPr>
            <a:r>
              <a:rPr lang="en-US" b="0" dirty="0" smtClean="0"/>
              <a:t>  }</a:t>
            </a:r>
            <a:endParaRPr lang="en-US" b="0" dirty="0"/>
          </a:p>
          <a:p>
            <a:pPr marL="0" indent="0" fontAlgn="base">
              <a:buNone/>
            </a:pPr>
            <a:r>
              <a:rPr lang="en-US" b="0" dirty="0"/>
              <a:t> </a:t>
            </a:r>
          </a:p>
          <a:p>
            <a:pPr marL="0" indent="0" fontAlgn="base">
              <a:buNone/>
            </a:pPr>
            <a:r>
              <a:rPr lang="en-US" b="0" dirty="0" smtClean="0"/>
              <a:t>   .</a:t>
            </a:r>
            <a:r>
              <a:rPr lang="en-US" b="0" dirty="0"/>
              <a:t>widget-area </a:t>
            </a:r>
            <a:r>
              <a:rPr lang="en-US" b="0" dirty="0" err="1"/>
              <a:t>ul</a:t>
            </a:r>
            <a:r>
              <a:rPr lang="en-US" b="0" dirty="0"/>
              <a:t> {</a:t>
            </a:r>
          </a:p>
          <a:p>
            <a:pPr marL="0" indent="0" fontAlgn="base">
              <a:buNone/>
            </a:pPr>
            <a:r>
              <a:rPr lang="en-US" b="0" dirty="0"/>
              <a:t>   </a:t>
            </a:r>
            <a:r>
              <a:rPr lang="en-US" b="0" dirty="0" smtClean="0"/>
              <a:t>    </a:t>
            </a:r>
            <a:r>
              <a:rPr lang="en-US" b="0" dirty="0"/>
              <a:t> margin: 10px 0 0 16.666667%;</a:t>
            </a:r>
          </a:p>
          <a:p>
            <a:pPr marL="0" indent="0" fontAlgn="base">
              <a:buNone/>
            </a:pPr>
            <a:r>
              <a:rPr lang="en-US" b="0" dirty="0" smtClean="0"/>
              <a:t>   }</a:t>
            </a:r>
          </a:p>
          <a:p>
            <a:pPr fontAlgn="base"/>
            <a:r>
              <a:rPr lang="en-US" b="0" dirty="0"/>
              <a:t>formula would read: </a:t>
            </a:r>
            <a:endParaRPr lang="en-US" b="0" dirty="0" smtClean="0"/>
          </a:p>
          <a:p>
            <a:pPr marL="0" indent="0" fontAlgn="base">
              <a:buNone/>
            </a:pPr>
            <a:r>
              <a:rPr lang="en-US" b="0" dirty="0" smtClean="0"/>
              <a:t>(</a:t>
            </a:r>
            <a:r>
              <a:rPr lang="en-US" b="0" dirty="0"/>
              <a:t>target) 25px divided by (context) 150px, and the result is a margin of 16.666667</a:t>
            </a:r>
            <a:r>
              <a:rPr lang="en-US" b="0" dirty="0" smtClean="0"/>
              <a:t>%</a:t>
            </a:r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2.4: Flexible Container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.</a:t>
            </a:r>
            <a:r>
              <a:rPr lang="en-US" b="0" dirty="0" err="1"/>
              <a:t>lede</a:t>
            </a:r>
            <a:r>
              <a:rPr lang="en-US" b="0" dirty="0"/>
              <a:t>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   padding</a:t>
            </a:r>
            <a:r>
              <a:rPr lang="en-US" b="0" dirty="0"/>
              <a:t>: 0.8em </a:t>
            </a:r>
            <a:r>
              <a:rPr lang="en-US" dirty="0"/>
              <a:t>48px</a:t>
            </a:r>
            <a:r>
              <a:rPr lang="en-US" b="0" dirty="0" smtClean="0"/>
              <a:t>;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pPr marL="0" indent="0">
              <a:buNone/>
            </a:pPr>
            <a:r>
              <a:rPr lang="en-US" b="0" dirty="0"/>
              <a:t>48 ÷ 900 = </a:t>
            </a:r>
            <a:r>
              <a:rPr lang="en-US" b="0" dirty="0" smtClean="0"/>
              <a:t>0.0533333333</a:t>
            </a:r>
          </a:p>
          <a:p>
            <a:pPr marL="0" indent="0">
              <a:buNone/>
            </a:pPr>
            <a:r>
              <a:rPr lang="en-US" b="0" dirty="0"/>
              <a:t>.</a:t>
            </a:r>
            <a:r>
              <a:rPr lang="en-US" b="0" dirty="0" err="1"/>
              <a:t>lede</a:t>
            </a:r>
            <a:r>
              <a:rPr lang="en-US" b="0" dirty="0"/>
              <a:t>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padding</a:t>
            </a:r>
            <a:r>
              <a:rPr lang="en-US" b="0" dirty="0"/>
              <a:t>: 0.8em </a:t>
            </a:r>
            <a:r>
              <a:rPr lang="en-US" dirty="0"/>
              <a:t>5.33333333%</a:t>
            </a:r>
            <a:r>
              <a:rPr lang="en-US" b="0" dirty="0"/>
              <a:t>; /* 48px / 900px </a:t>
            </a:r>
            <a:r>
              <a:rPr lang="en-US" b="0" dirty="0" smtClean="0"/>
              <a:t>*/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r>
              <a:rPr lang="en-US" b="0" dirty="0" smtClean="0"/>
              <a:t>Left margin can be set:</a:t>
            </a:r>
          </a:p>
          <a:p>
            <a:pPr marL="0" indent="0">
              <a:buNone/>
            </a:pPr>
            <a:r>
              <a:rPr lang="en-US" b="0" dirty="0"/>
              <a:t>.date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float</a:t>
            </a:r>
            <a:r>
              <a:rPr lang="en-US" b="0" dirty="0"/>
              <a:t>: left; </a:t>
            </a:r>
            <a:r>
              <a:rPr lang="en-US" dirty="0"/>
              <a:t>margin-left: -17.0886076%</a:t>
            </a:r>
            <a:r>
              <a:rPr lang="en-US" b="0" dirty="0"/>
              <a:t>; /* 81px / 474px */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width</a:t>
            </a:r>
            <a:r>
              <a:rPr lang="en-US" b="0" dirty="0"/>
              <a:t>: 14.556962%; /* 69px / 474px </a:t>
            </a:r>
            <a:r>
              <a:rPr lang="en-US" b="0" dirty="0" smtClean="0"/>
              <a:t>*/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r>
              <a:rPr lang="en-US" dirty="0"/>
              <a:t>http://www.studiopress.com/design/flexible-grid.htm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2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2.4: Flexible </a:t>
            </a:r>
            <a:r>
              <a:rPr lang="en-US" sz="1400" dirty="0" smtClean="0"/>
              <a:t>Images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add an image to our web page:</a:t>
            </a:r>
          </a:p>
          <a:p>
            <a:pPr marL="0" indent="0">
              <a:buNone/>
            </a:pPr>
            <a:r>
              <a:rPr lang="en-US" b="0" dirty="0"/>
              <a:t>&lt;div class="figure"&gt;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&lt;</a:t>
            </a:r>
            <a:r>
              <a:rPr lang="en-US" b="0" dirty="0"/>
              <a:t>p&gt;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&lt;</a:t>
            </a:r>
            <a:r>
              <a:rPr lang="en-US" b="0" dirty="0" err="1"/>
              <a:t>img</a:t>
            </a:r>
            <a:r>
              <a:rPr lang="en-US" b="0" dirty="0"/>
              <a:t> </a:t>
            </a:r>
            <a:r>
              <a:rPr lang="en-US" b="0" dirty="0" err="1"/>
              <a:t>src</a:t>
            </a:r>
            <a:r>
              <a:rPr lang="en-US" b="0" dirty="0" smtClean="0"/>
              <a:t>=“googledoodle.jpg</a:t>
            </a:r>
            <a:r>
              <a:rPr lang="en-US" b="0" dirty="0"/>
              <a:t>" alt="" /&gt;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 	&lt;</a:t>
            </a:r>
            <a:r>
              <a:rPr lang="en-US" b="0" dirty="0"/>
              <a:t>b class="</a:t>
            </a:r>
            <a:r>
              <a:rPr lang="en-US" b="0" dirty="0" err="1"/>
              <a:t>figcaption</a:t>
            </a:r>
            <a:r>
              <a:rPr lang="en-US" b="0" dirty="0" smtClean="0"/>
              <a:t>"&gt;Google doodles are </a:t>
            </a:r>
            <a:r>
              <a:rPr lang="en-US" b="0" dirty="0" err="1" smtClean="0"/>
              <a:t>tooooo</a:t>
            </a:r>
            <a:r>
              <a:rPr lang="en-US" b="0" dirty="0" smtClean="0"/>
              <a:t> good!&lt;/</a:t>
            </a:r>
            <a:r>
              <a:rPr lang="en-US" b="0" dirty="0"/>
              <a:t>b&gt;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&lt;/</a:t>
            </a:r>
            <a:r>
              <a:rPr lang="en-US" b="0" dirty="0"/>
              <a:t>p</a:t>
            </a:r>
            <a:r>
              <a:rPr lang="en-US" b="0" dirty="0" smtClean="0"/>
              <a:t>&gt;</a:t>
            </a:r>
          </a:p>
          <a:p>
            <a:pPr marL="0" indent="0">
              <a:buNone/>
            </a:pPr>
            <a:r>
              <a:rPr lang="en-US" b="0" dirty="0" smtClean="0"/>
              <a:t>&lt;/</a:t>
            </a:r>
            <a:r>
              <a:rPr lang="en-US" b="0" dirty="0"/>
              <a:t>div</a:t>
            </a:r>
            <a:r>
              <a:rPr lang="en-US" b="0" dirty="0" smtClean="0"/>
              <a:t>&gt;</a:t>
            </a:r>
          </a:p>
          <a:p>
            <a:r>
              <a:rPr lang="en-US" dirty="0"/>
              <a:t>With CSS set to:</a:t>
            </a:r>
          </a:p>
          <a:p>
            <a:pPr marL="0" indent="0">
              <a:buNone/>
            </a:pPr>
            <a:r>
              <a:rPr lang="en-US" b="0" dirty="0"/>
              <a:t>.figure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float</a:t>
            </a:r>
            <a:r>
              <a:rPr lang="en-US" b="0" dirty="0"/>
              <a:t>: right;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margin-bottom</a:t>
            </a:r>
            <a:r>
              <a:rPr lang="en-US" b="0" dirty="0"/>
              <a:t>: 0.5em;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margin-left</a:t>
            </a:r>
            <a:r>
              <a:rPr lang="en-US" b="0" dirty="0"/>
              <a:t>: 2.53164557%; /* 12px / 474px */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width</a:t>
            </a:r>
            <a:r>
              <a:rPr lang="en-US" b="0" dirty="0"/>
              <a:t>: 48.7341772%; /* 231px / 474px </a:t>
            </a:r>
            <a:r>
              <a:rPr lang="en-US" b="0" dirty="0" smtClean="0"/>
              <a:t>*/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2.4: Flexible Images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Images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74" y="1243477"/>
            <a:ext cx="2538412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3352800"/>
            <a:ext cx="104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05" y="1107281"/>
            <a:ext cx="5222246" cy="491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88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2.4: Flexible Images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Flexible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/>
              <a:t>img</a:t>
            </a:r>
            <a:r>
              <a:rPr lang="en-US" b="0" dirty="0"/>
              <a:t>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  max-width</a:t>
            </a:r>
            <a:r>
              <a:rPr lang="en-US" b="0" dirty="0"/>
              <a:t>: 100</a:t>
            </a:r>
            <a:r>
              <a:rPr lang="en-US" b="0" dirty="0" smtClean="0"/>
              <a:t>%;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0207"/>
            <a:ext cx="4153477" cy="489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" y="2624064"/>
            <a:ext cx="3181350" cy="351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53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707" y="1576388"/>
            <a:ext cx="5012911" cy="3305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Four components that make up a flexible grid:</a:t>
            </a:r>
          </a:p>
          <a:p>
            <a:pPr marL="800100" lvl="2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Type</a:t>
            </a:r>
          </a:p>
          <a:p>
            <a:pPr marL="800100" lvl="2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Containers</a:t>
            </a:r>
          </a:p>
          <a:p>
            <a:pPr marL="800100" lvl="2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Margins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800100" lvl="2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Flexible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Padding</a:t>
            </a:r>
            <a:endParaRPr lang="fr-FR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Use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and % in flexible container</a:t>
            </a:r>
          </a:p>
          <a:p>
            <a:pPr marL="342900" lvl="1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For flexible image,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can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use max-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width</a:t>
            </a:r>
            <a:endParaRPr lang="fr-FR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fr-FR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lvl="1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fr-FR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799" y="1042762"/>
            <a:ext cx="61278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177" y="1151086"/>
            <a:ext cx="4009431" cy="325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Flexible Grid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Flexible Type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Flexible </a:t>
            </a:r>
            <a:r>
              <a:rPr lang="en-US" dirty="0" smtClean="0">
                <a:latin typeface="Candara" panose="020E0502030303020204" pitchFamily="34" charset="0"/>
              </a:rPr>
              <a:t>Container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Flexible </a:t>
            </a:r>
            <a:r>
              <a:rPr lang="en-US" dirty="0" smtClean="0">
                <a:latin typeface="Candara" panose="020E0502030303020204" pitchFamily="34" charset="0"/>
              </a:rPr>
              <a:t>Container – Implementation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Flexible Margins and padding</a:t>
            </a:r>
          </a:p>
          <a:p>
            <a:pPr marL="28575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Flexible Images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dirty="0" smtClean="0"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dirty="0">
              <a:latin typeface="Candara" panose="020E0502030303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Flexible Grid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Flexible Grid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dirty="0"/>
              <a:t>Ingredients needed to effectively create “Responsive Design” are:</a:t>
            </a:r>
          </a:p>
          <a:p>
            <a:pPr lvl="1"/>
            <a:r>
              <a:rPr lang="en-US" dirty="0"/>
              <a:t>A flexible grid – including layout and images</a:t>
            </a:r>
          </a:p>
          <a:p>
            <a:pPr lvl="1"/>
            <a:r>
              <a:rPr lang="en-US" dirty="0"/>
              <a:t>Media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Using </a:t>
            </a:r>
            <a:r>
              <a:rPr lang="en-US" dirty="0"/>
              <a:t>a flexible grid </a:t>
            </a:r>
            <a:r>
              <a:rPr lang="en-US" dirty="0" smtClean="0"/>
              <a:t>we </a:t>
            </a:r>
            <a:r>
              <a:rPr lang="en-US" dirty="0"/>
              <a:t>can ensure </a:t>
            </a:r>
            <a:r>
              <a:rPr lang="en-US" dirty="0" smtClean="0"/>
              <a:t>our </a:t>
            </a:r>
            <a:r>
              <a:rPr lang="en-US" dirty="0"/>
              <a:t>site will re-size on its </a:t>
            </a:r>
            <a:r>
              <a:rPr lang="en-US" dirty="0" smtClean="0"/>
              <a:t>own</a:t>
            </a:r>
          </a:p>
          <a:p>
            <a:r>
              <a:rPr lang="en-US" dirty="0" smtClean="0"/>
              <a:t>Four components </a:t>
            </a:r>
            <a:r>
              <a:rPr lang="en-US" dirty="0"/>
              <a:t>that make up a flexible </a:t>
            </a:r>
            <a:r>
              <a:rPr lang="en-US" dirty="0" smtClean="0"/>
              <a:t>grid:</a:t>
            </a:r>
          </a:p>
          <a:p>
            <a:pPr lvl="1"/>
            <a:r>
              <a:rPr lang="fr-FR" b="0" dirty="0"/>
              <a:t>Flexible Type</a:t>
            </a:r>
          </a:p>
          <a:p>
            <a:pPr lvl="1"/>
            <a:r>
              <a:rPr lang="fr-FR" b="0" dirty="0"/>
              <a:t>Flexible Containers</a:t>
            </a:r>
          </a:p>
          <a:p>
            <a:pPr lvl="1"/>
            <a:r>
              <a:rPr lang="fr-FR" b="0" dirty="0"/>
              <a:t>Flexible </a:t>
            </a:r>
            <a:r>
              <a:rPr lang="fr-FR" b="0" dirty="0" err="1"/>
              <a:t>Margins</a:t>
            </a:r>
            <a:endParaRPr lang="fr-FR" b="0" dirty="0"/>
          </a:p>
          <a:p>
            <a:pPr lvl="1"/>
            <a:r>
              <a:rPr lang="fr-FR" b="0" dirty="0"/>
              <a:t>Flexible </a:t>
            </a:r>
            <a:r>
              <a:rPr lang="fr-FR" b="0" dirty="0" err="1" smtClean="0"/>
              <a:t>Padding</a:t>
            </a:r>
            <a:endParaRPr lang="fr-FR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2.2</a:t>
            </a:r>
            <a:r>
              <a:rPr lang="en-US" sz="1200" dirty="0"/>
              <a:t>: </a:t>
            </a:r>
            <a:r>
              <a:rPr lang="en-US" sz="1200" dirty="0" smtClean="0"/>
              <a:t>Flexible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Flexible Type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Most common </a:t>
            </a:r>
            <a:r>
              <a:rPr lang="en-US" b="0" dirty="0">
                <a:solidFill>
                  <a:schemeClr val="tx1"/>
                </a:solidFill>
              </a:rPr>
              <a:t>approach to styling type today is </a:t>
            </a:r>
            <a:r>
              <a:rPr lang="en-US" b="0" dirty="0" smtClean="0">
                <a:solidFill>
                  <a:schemeClr val="tx1"/>
                </a:solidFill>
              </a:rPr>
              <a:t>using pixels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But, using </a:t>
            </a:r>
            <a:r>
              <a:rPr lang="en-US" b="0" dirty="0">
                <a:solidFill>
                  <a:schemeClr val="tx1"/>
                </a:solidFill>
              </a:rPr>
              <a:t>proportionate values in our text will save us many lines of code in our media queries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If </a:t>
            </a:r>
            <a:r>
              <a:rPr lang="en-US" b="0" dirty="0">
                <a:solidFill>
                  <a:schemeClr val="tx1"/>
                </a:solidFill>
              </a:rPr>
              <a:t>we want to have smaller or larger text based on screen size we only need to change the parent element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Using </a:t>
            </a:r>
            <a:r>
              <a:rPr lang="en-US" b="0" dirty="0">
                <a:solidFill>
                  <a:schemeClr val="tx1"/>
                </a:solidFill>
              </a:rPr>
              <a:t>proportionately sized </a:t>
            </a:r>
            <a:r>
              <a:rPr lang="en-US" b="0" dirty="0" smtClean="0">
                <a:solidFill>
                  <a:schemeClr val="tx1"/>
                </a:solidFill>
              </a:rPr>
              <a:t>type any </a:t>
            </a:r>
            <a:r>
              <a:rPr lang="en-US" b="0" dirty="0">
                <a:solidFill>
                  <a:schemeClr val="tx1"/>
                </a:solidFill>
              </a:rPr>
              <a:t>change in our media query will affect all of the type in our base </a:t>
            </a:r>
            <a:r>
              <a:rPr lang="en-US" b="0" dirty="0" err="1">
                <a:solidFill>
                  <a:schemeClr val="tx1"/>
                </a:solidFill>
              </a:rPr>
              <a:t>css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file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Instead of pixels we can use ems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Use following formula:</a:t>
            </a:r>
          </a:p>
          <a:p>
            <a:r>
              <a:rPr lang="en-US" b="0" dirty="0">
                <a:solidFill>
                  <a:schemeClr val="tx1"/>
                </a:solidFill>
              </a:rPr>
              <a:t>target ÷ context = </a:t>
            </a:r>
            <a:r>
              <a:rPr lang="en-US" b="0" dirty="0" smtClean="0">
                <a:solidFill>
                  <a:schemeClr val="tx1"/>
                </a:solidFill>
              </a:rPr>
              <a:t>result</a:t>
            </a:r>
          </a:p>
          <a:p>
            <a:r>
              <a:rPr lang="en-US" dirty="0">
                <a:solidFill>
                  <a:schemeClr val="tx1"/>
                </a:solidFill>
              </a:rPr>
              <a:t>Target</a:t>
            </a:r>
            <a:r>
              <a:rPr lang="en-US" b="0" dirty="0">
                <a:solidFill>
                  <a:schemeClr val="tx1"/>
                </a:solidFill>
              </a:rPr>
              <a:t> – the font size we ultimately want to be displayed by default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Context</a:t>
            </a:r>
            <a:r>
              <a:rPr lang="en-US" b="0" dirty="0">
                <a:solidFill>
                  <a:schemeClr val="tx1"/>
                </a:solidFill>
              </a:rPr>
              <a:t> – the base font size our browser recognizes (typically 16px for most browsers)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2.2: History</a:t>
            </a:r>
            <a:br>
              <a:rPr lang="en-US" sz="1200" dirty="0" smtClean="0"/>
            </a:br>
            <a:r>
              <a:rPr lang="en-US" dirty="0" smtClean="0"/>
              <a:t>Example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if </a:t>
            </a:r>
            <a:r>
              <a:rPr lang="en-US" b="0" dirty="0" smtClean="0"/>
              <a:t>we want </a:t>
            </a:r>
            <a:r>
              <a:rPr lang="en-US" b="0" dirty="0"/>
              <a:t>a headline in my site to be seen by default at 32px, and </a:t>
            </a:r>
            <a:r>
              <a:rPr lang="en-US" b="0" dirty="0" smtClean="0"/>
              <a:t>we want </a:t>
            </a:r>
            <a:r>
              <a:rPr lang="en-US" b="0" dirty="0"/>
              <a:t>to express that size in </a:t>
            </a:r>
            <a:r>
              <a:rPr lang="en-US" b="0" dirty="0" err="1"/>
              <a:t>em’s</a:t>
            </a:r>
            <a:r>
              <a:rPr lang="en-US" b="0" dirty="0"/>
              <a:t>, </a:t>
            </a:r>
            <a:r>
              <a:rPr lang="en-US" b="0" dirty="0" smtClean="0"/>
              <a:t>then use this formula: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	32px </a:t>
            </a:r>
            <a:r>
              <a:rPr lang="en-US" b="0" dirty="0"/>
              <a:t>÷ 16px = </a:t>
            </a:r>
            <a:r>
              <a:rPr lang="en-US" b="0" dirty="0" smtClean="0"/>
              <a:t>2</a:t>
            </a:r>
          </a:p>
          <a:p>
            <a:r>
              <a:rPr lang="en-US" b="0" dirty="0"/>
              <a:t>When you use the formula and you come out with some </a:t>
            </a:r>
            <a:r>
              <a:rPr lang="en-US" b="0" dirty="0" smtClean="0"/>
              <a:t>long </a:t>
            </a:r>
            <a:r>
              <a:rPr lang="en-US" b="0" dirty="0"/>
              <a:t>decimal point – keep the whole </a:t>
            </a:r>
            <a:r>
              <a:rPr lang="en-US" b="0" dirty="0" smtClean="0"/>
              <a:t>thing, without rounding it off. It </a:t>
            </a:r>
            <a:r>
              <a:rPr lang="en-US" b="0" dirty="0"/>
              <a:t>will be more </a:t>
            </a:r>
            <a:r>
              <a:rPr lang="en-US" b="0" dirty="0" smtClean="0"/>
              <a:t>accurate</a:t>
            </a:r>
          </a:p>
          <a:p>
            <a:r>
              <a:rPr lang="en-US" b="0" dirty="0" smtClean="0"/>
              <a:t>Note </a:t>
            </a:r>
            <a:r>
              <a:rPr lang="en-US" b="0" dirty="0"/>
              <a:t>the formula next to the font size in your </a:t>
            </a:r>
            <a:r>
              <a:rPr lang="en-US" b="0" dirty="0" err="1"/>
              <a:t>css</a:t>
            </a:r>
            <a:r>
              <a:rPr lang="en-US" b="0" dirty="0"/>
              <a:t> for easy reference in case you want to change something later</a:t>
            </a:r>
          </a:p>
          <a:p>
            <a:pPr marL="0" indent="0">
              <a:buNone/>
            </a:pPr>
            <a:r>
              <a:rPr lang="en-US" dirty="0" smtClean="0"/>
              <a:t>		font-size</a:t>
            </a:r>
            <a:r>
              <a:rPr lang="en-US" dirty="0"/>
              <a:t>: 2em</a:t>
            </a:r>
            <a:r>
              <a:rPr lang="en-US" b="0" dirty="0"/>
              <a:t> </a:t>
            </a:r>
            <a:r>
              <a:rPr lang="en-US" dirty="0"/>
              <a:t>/* 32px/16px */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2.3: </a:t>
            </a:r>
            <a:r>
              <a:rPr lang="en-US" sz="1200" dirty="0"/>
              <a:t>Flexible Container</a:t>
            </a:r>
            <a:br>
              <a:rPr lang="en-US" sz="1200" dirty="0"/>
            </a:br>
            <a:r>
              <a:rPr lang="en-US" dirty="0"/>
              <a:t>Flexible Container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dirty="0" smtClean="0"/>
              <a:t>Consider </a:t>
            </a:r>
            <a:r>
              <a:rPr lang="en-US" dirty="0"/>
              <a:t>converting this blog design into a standards-based, flexible layout</a:t>
            </a:r>
          </a:p>
          <a:p>
            <a:pPr marL="457200" indent="-457200">
              <a:spcBef>
                <a:spcPts val="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5" y="2458720"/>
            <a:ext cx="4743450" cy="395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089" y="3080992"/>
            <a:ext cx="4144542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5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2.3: </a:t>
            </a:r>
            <a:r>
              <a:rPr lang="en-US" sz="1300" dirty="0" smtClean="0"/>
              <a:t>Flexible Container</a:t>
            </a:r>
            <a:br>
              <a:rPr lang="en-US" sz="1300" dirty="0" smtClean="0"/>
            </a:br>
            <a:r>
              <a:rPr lang="en-US" sz="2800" dirty="0"/>
              <a:t>Flexible Container -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/>
              <a:t>#page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margin</a:t>
            </a:r>
            <a:r>
              <a:rPr lang="en-US" sz="1400" b="0" dirty="0"/>
              <a:t>: 36px auto;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960px</a:t>
            </a:r>
            <a:r>
              <a:rPr lang="en-US" sz="1400" b="0" dirty="0" smtClean="0"/>
              <a:t>;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margin</a:t>
            </a:r>
            <a:r>
              <a:rPr lang="en-US" sz="1400" b="0" dirty="0"/>
              <a:t>: 0 auto 53px;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900px</a:t>
            </a:r>
            <a:r>
              <a:rPr lang="en-US" sz="1400" b="0" dirty="0" smtClean="0"/>
              <a:t>;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.main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float</a:t>
            </a:r>
            <a:r>
              <a:rPr lang="en-US" sz="1400" b="0" dirty="0"/>
              <a:t>: left;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566px</a:t>
            </a:r>
            <a:r>
              <a:rPr lang="en-US" sz="1400" b="0" dirty="0" smtClean="0"/>
              <a:t>;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.other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float</a:t>
            </a:r>
            <a:r>
              <a:rPr lang="en-US" sz="1400" b="0" dirty="0"/>
              <a:t>: right;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331px</a:t>
            </a:r>
            <a:r>
              <a:rPr lang="en-US" sz="1400" b="0" dirty="0" smtClean="0"/>
              <a:t>;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4226560" y="1435100"/>
            <a:ext cx="4429760" cy="4921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Outline can be created as follows:</a:t>
            </a:r>
          </a:p>
          <a:p>
            <a:pPr marL="0" indent="0">
              <a:buNone/>
            </a:pPr>
            <a:r>
              <a:rPr lang="en-US" dirty="0"/>
              <a:t>&lt;div class="main"&gt;</a:t>
            </a:r>
          </a:p>
          <a:p>
            <a:pPr marL="0" indent="0">
              <a:buNone/>
            </a:pPr>
            <a:r>
              <a:rPr lang="en-US" dirty="0"/>
              <a:t>   … </a:t>
            </a:r>
          </a:p>
          <a:p>
            <a:pPr marL="0" indent="0">
              <a:buNone/>
            </a:pPr>
            <a:r>
              <a:rPr lang="en-US" dirty="0"/>
              <a:t>  &lt;/div&gt;&lt;!-- /end .main --&gt;</a:t>
            </a:r>
          </a:p>
          <a:p>
            <a:pPr marL="0" indent="0">
              <a:buNone/>
            </a:pPr>
            <a:r>
              <a:rPr lang="en-US" dirty="0"/>
              <a:t>      &lt;div class="other"&gt; </a:t>
            </a:r>
          </a:p>
          <a:p>
            <a:pPr marL="0" indent="0">
              <a:buNone/>
            </a:pPr>
            <a:r>
              <a:rPr lang="en-US" dirty="0"/>
              <a:t>          … </a:t>
            </a:r>
          </a:p>
          <a:p>
            <a:pPr marL="0" indent="0">
              <a:buNone/>
            </a:pPr>
            <a:r>
              <a:rPr lang="en-US" dirty="0"/>
              <a:t>      &lt;/div&gt;&lt;!-- /end .other --&gt; </a:t>
            </a:r>
          </a:p>
          <a:p>
            <a:pPr marL="0" indent="0">
              <a:buNone/>
            </a:pPr>
            <a:r>
              <a:rPr lang="en-US" dirty="0"/>
              <a:t>  &lt;/div&gt;&lt;!-- /end .</a:t>
            </a:r>
            <a:r>
              <a:rPr lang="en-US" dirty="0" err="1"/>
              <a:t>blog.section</a:t>
            </a:r>
            <a:r>
              <a:rPr lang="en-US" dirty="0"/>
              <a:t> --&gt;</a:t>
            </a:r>
          </a:p>
          <a:p>
            <a:pPr marL="0" indent="0">
              <a:buNone/>
            </a:pPr>
            <a:r>
              <a:rPr lang="en-US" dirty="0"/>
              <a:t>&lt;/div&gt;&lt;!-- /end #page --&gt;</a:t>
            </a:r>
          </a:p>
          <a:p>
            <a:pPr marL="0" indent="0">
              <a:buNone/>
            </a:pPr>
            <a:r>
              <a:rPr lang="en-US" b="0" dirty="0"/>
              <a:t>total width is 960 pixels.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2.3: Flexible Container</a:t>
            </a:r>
            <a:br>
              <a:rPr lang="en-US" sz="1200" dirty="0"/>
            </a:br>
            <a:r>
              <a:rPr lang="en-US" dirty="0"/>
              <a:t>Flexible Container - 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From pixels to </a:t>
            </a:r>
            <a:r>
              <a:rPr lang="en-US" dirty="0" smtClean="0"/>
              <a:t>percentages</a:t>
            </a:r>
          </a:p>
          <a:p>
            <a:r>
              <a:rPr lang="en-US" b="0" dirty="0"/>
              <a:t>we need to express those widths in relative</a:t>
            </a:r>
            <a:r>
              <a:rPr lang="en-US" b="0" dirty="0" smtClean="0"/>
              <a:t>,</a:t>
            </a:r>
            <a:r>
              <a:rPr lang="en-US" b="0" dirty="0"/>
              <a:t> proportional terms </a:t>
            </a:r>
            <a:endParaRPr lang="en-US" b="0" dirty="0" smtClean="0"/>
          </a:p>
          <a:p>
            <a:r>
              <a:rPr lang="en-US" b="0" dirty="0" smtClean="0"/>
              <a:t>Then we will </a:t>
            </a:r>
            <a:r>
              <a:rPr lang="en-US" b="0" dirty="0"/>
              <a:t>have a grid that can resize itself as the viewport does, but without compromising the design’s original </a:t>
            </a:r>
            <a:r>
              <a:rPr lang="en-US" b="0" dirty="0" smtClean="0"/>
              <a:t>proportions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If we consider: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#</a:t>
            </a:r>
            <a:r>
              <a:rPr lang="en-US" b="0" dirty="0"/>
              <a:t>page </a:t>
            </a:r>
            <a:r>
              <a:rPr lang="en-US" b="0" dirty="0" smtClean="0"/>
              <a:t>{</a:t>
            </a:r>
          </a:p>
          <a:p>
            <a:pPr marL="0" indent="0">
              <a:buNone/>
            </a:pPr>
            <a:r>
              <a:rPr lang="en-US" b="0" dirty="0" smtClean="0"/>
              <a:t> 	margin</a:t>
            </a:r>
            <a:r>
              <a:rPr lang="en-US" b="0" dirty="0"/>
              <a:t>: 36px auto;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width</a:t>
            </a:r>
            <a:r>
              <a:rPr lang="en-US" b="0" dirty="0"/>
              <a:t>: 960px</a:t>
            </a:r>
            <a:r>
              <a:rPr lang="en-US" b="0" dirty="0" smtClean="0"/>
              <a:t>;</a:t>
            </a:r>
          </a:p>
          <a:p>
            <a:pPr marL="0" indent="0">
              <a:buNone/>
            </a:pPr>
            <a:r>
              <a:rPr lang="en-US" b="0" dirty="0" smtClean="0"/>
              <a:t>      }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Can be converted to:</a:t>
            </a:r>
          </a:p>
          <a:p>
            <a:pPr marL="0" indent="0">
              <a:buNone/>
            </a:pPr>
            <a:r>
              <a:rPr lang="en-US" b="0" dirty="0" smtClean="0"/>
              <a:t>    #</a:t>
            </a:r>
            <a:r>
              <a:rPr lang="en-US" b="0" dirty="0"/>
              <a:t>page {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margin</a:t>
            </a:r>
            <a:r>
              <a:rPr lang="en-US" b="0" dirty="0"/>
              <a:t>: 36px auto; 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	width</a:t>
            </a:r>
            <a:r>
              <a:rPr lang="en-US" b="0" dirty="0"/>
              <a:t>: </a:t>
            </a:r>
            <a:r>
              <a:rPr lang="en-US" b="0" dirty="0" smtClean="0"/>
              <a:t>90%;</a:t>
            </a:r>
          </a:p>
          <a:p>
            <a:pPr marL="0" indent="0">
              <a:buNone/>
            </a:pPr>
            <a:r>
              <a:rPr lang="en-US" b="0" dirty="0" smtClean="0"/>
              <a:t>        }</a:t>
            </a:r>
          </a:p>
          <a:p>
            <a:r>
              <a:rPr lang="en-US" b="0" dirty="0"/>
              <a:t>Instead of a value set in pixels, we need to express .blog’s width of 900px in proportional </a:t>
            </a:r>
            <a:r>
              <a:rPr lang="en-US" b="0" dirty="0" smtClean="0"/>
              <a:t>terms:</a:t>
            </a:r>
          </a:p>
          <a:p>
            <a:r>
              <a:rPr lang="en-US" b="0" dirty="0"/>
              <a:t>target ÷ context = </a:t>
            </a:r>
            <a:r>
              <a:rPr lang="en-US" b="0" dirty="0" smtClean="0"/>
              <a:t>result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2.3: </a:t>
            </a:r>
            <a:r>
              <a:rPr lang="en-US" sz="1300" dirty="0" smtClean="0"/>
              <a:t>Flexible Container</a:t>
            </a:r>
            <a:br>
              <a:rPr lang="en-US" sz="1300" dirty="0" smtClean="0"/>
            </a:br>
            <a:r>
              <a:rPr lang="en-US" sz="2800" dirty="0"/>
              <a:t>Flexible Container -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/>
              <a:t>#page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margin</a:t>
            </a:r>
            <a:r>
              <a:rPr lang="en-US" sz="1400" b="0" dirty="0"/>
              <a:t>: 36px auto;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width</a:t>
            </a:r>
            <a:r>
              <a:rPr lang="en-US" sz="1400" b="0" dirty="0"/>
              <a:t>: </a:t>
            </a:r>
            <a:r>
              <a:rPr lang="en-US" sz="1400" b="0" dirty="0" smtClean="0"/>
              <a:t>90%; /* random value */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margin</a:t>
            </a:r>
            <a:r>
              <a:rPr lang="en-US" sz="1400" b="0" dirty="0"/>
              <a:t>: 0 auto 53px;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</a:t>
            </a:r>
            <a:r>
              <a:rPr lang="en-US" sz="1400" b="0" dirty="0">
                <a:solidFill>
                  <a:srgbClr val="FF0000"/>
                </a:solidFill>
              </a:rPr>
              <a:t>width: 93.75%; /* 900px / 960px </a:t>
            </a:r>
            <a:r>
              <a:rPr lang="en-US" sz="1400" b="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.main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float</a:t>
            </a:r>
            <a:r>
              <a:rPr lang="en-US" sz="1400" b="0" dirty="0"/>
              <a:t>: left;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</a:t>
            </a:r>
            <a:r>
              <a:rPr lang="en-US" sz="1400" b="0" dirty="0">
                <a:solidFill>
                  <a:srgbClr val="FF0000"/>
                </a:solidFill>
              </a:rPr>
              <a:t>width: 62.8888889%; /* 566px / 900px </a:t>
            </a:r>
            <a:r>
              <a:rPr lang="en-US" sz="1400" b="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</a:p>
          <a:p>
            <a:pPr marL="0" indent="0">
              <a:buNone/>
            </a:pPr>
            <a:r>
              <a:rPr lang="en-US" sz="1400" b="0" dirty="0" smtClean="0"/>
              <a:t>.</a:t>
            </a:r>
            <a:r>
              <a:rPr lang="en-US" sz="1400" b="0" dirty="0"/>
              <a:t>blog .other {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float</a:t>
            </a:r>
            <a:r>
              <a:rPr lang="en-US" sz="1400" b="0" dirty="0"/>
              <a:t>: right; </a:t>
            </a:r>
            <a:endParaRPr lang="en-US" sz="1400" b="0" dirty="0" smtClean="0"/>
          </a:p>
          <a:p>
            <a:pPr marL="0" indent="0">
              <a:buNone/>
            </a:pPr>
            <a:r>
              <a:rPr lang="en-US" sz="1400" b="0" dirty="0" smtClean="0"/>
              <a:t>	</a:t>
            </a:r>
            <a:r>
              <a:rPr lang="en-US" sz="1400" b="0" dirty="0">
                <a:solidFill>
                  <a:srgbClr val="FF0000"/>
                </a:solidFill>
              </a:rPr>
              <a:t>width: 36.7777778%; /* 331px / 900px </a:t>
            </a:r>
            <a:r>
              <a:rPr lang="en-US" sz="1400" b="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1400" b="0" dirty="0" smtClean="0"/>
              <a:t>}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4765040" y="1276933"/>
            <a:ext cx="3556000" cy="476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target pixel width for our blog: 900px, </a:t>
            </a:r>
          </a:p>
          <a:p>
            <a:pPr marL="0" indent="0">
              <a:buNone/>
            </a:pPr>
            <a:r>
              <a:rPr lang="en-US" sz="1800" dirty="0"/>
              <a:t>#page element, we’ve got our context—namely, 960 </a:t>
            </a:r>
            <a:r>
              <a:rPr lang="en-US" sz="1800" dirty="0" smtClean="0"/>
              <a:t>pi</a:t>
            </a:r>
            <a:r>
              <a:rPr lang="en-US" sz="1800" dirty="0"/>
              <a:t>xels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divide our target width for .blog (900) by its context (960):</a:t>
            </a:r>
          </a:p>
          <a:p>
            <a:pPr marL="0" indent="0">
              <a:buNone/>
            </a:pPr>
            <a:r>
              <a:rPr lang="en-US" sz="1800" b="0" dirty="0"/>
              <a:t>900 ÷ 960 = </a:t>
            </a:r>
            <a:r>
              <a:rPr lang="en-US" sz="1800" b="0" dirty="0" smtClean="0"/>
              <a:t>0.9375</a:t>
            </a:r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.blog {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 </a:t>
            </a:r>
            <a:r>
              <a:rPr lang="en-US" sz="1800" b="0" dirty="0" smtClean="0"/>
              <a:t>    margin</a:t>
            </a:r>
            <a:r>
              <a:rPr lang="en-US" sz="1800" b="0" dirty="0"/>
              <a:t>: 0 auto 53px; </a:t>
            </a: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 </a:t>
            </a:r>
            <a:r>
              <a:rPr lang="en-US" sz="1800" b="0" dirty="0" smtClean="0"/>
              <a:t>    width</a:t>
            </a:r>
            <a:r>
              <a:rPr lang="en-US" sz="1800" b="0" dirty="0"/>
              <a:t>: 93.75%; /* 900px / 960px </a:t>
            </a:r>
            <a:r>
              <a:rPr lang="en-US" sz="1800" b="0" dirty="0" smtClean="0"/>
              <a:t>*/</a:t>
            </a:r>
          </a:p>
          <a:p>
            <a:pPr marL="0" indent="0">
              <a:buNone/>
            </a:pPr>
            <a:r>
              <a:rPr lang="en-US" sz="1800" b="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64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Props1.xml><?xml version="1.0" encoding="utf-8"?>
<ds:datastoreItem xmlns:ds="http://schemas.openxmlformats.org/officeDocument/2006/customXml" ds:itemID="{20228A00-3D88-473F-87A6-87EACCB781A9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9525</TotalTime>
  <Words>764</Words>
  <Application>Microsoft Office PowerPoint</Application>
  <PresentationFormat>On-screen Show (4:3)</PresentationFormat>
  <Paragraphs>193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Responsive Web Design</vt:lpstr>
      <vt:lpstr>Lesson Objectives</vt:lpstr>
      <vt:lpstr>2.1: Flexible Grid Flexible Grid</vt:lpstr>
      <vt:lpstr>2.2: Flexible Type Flexible Type</vt:lpstr>
      <vt:lpstr>2.2: History Example</vt:lpstr>
      <vt:lpstr>2.3: Flexible Container Flexible Container </vt:lpstr>
      <vt:lpstr>2.3: Flexible Container Flexible Container - implementation</vt:lpstr>
      <vt:lpstr>2.3: Flexible Container Flexible Container - implementation</vt:lpstr>
      <vt:lpstr>2.3: Flexible Container Flexible Container - implementation</vt:lpstr>
      <vt:lpstr>2.4: Flexible Container Flexible Margins and padding</vt:lpstr>
      <vt:lpstr>2.4: Flexible Container Flexible Margins</vt:lpstr>
      <vt:lpstr>2.4: Flexible Container Flexible Margins</vt:lpstr>
      <vt:lpstr>2.4: Flexible Images Flexible Images</vt:lpstr>
      <vt:lpstr>2.4: Flexible Images Flexible Images</vt:lpstr>
      <vt:lpstr>2.4: Flexible Images Flexible Images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553</cp:revision>
  <dcterms:created xsi:type="dcterms:W3CDTF">2012-05-18T02:59:15Z</dcterms:created>
  <dcterms:modified xsi:type="dcterms:W3CDTF">2017-07-10T09:49:35Z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