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8"/>
  </p:notesMasterIdLst>
  <p:handoutMasterIdLst>
    <p:handoutMasterId r:id="rId39"/>
  </p:handoutMasterIdLst>
  <p:sldIdLst>
    <p:sldId id="265" r:id="rId6"/>
    <p:sldId id="259" r:id="rId7"/>
    <p:sldId id="281" r:id="rId8"/>
    <p:sldId id="365" r:id="rId9"/>
    <p:sldId id="361" r:id="rId10"/>
    <p:sldId id="362" r:id="rId11"/>
    <p:sldId id="363" r:id="rId12"/>
    <p:sldId id="368" r:id="rId13"/>
    <p:sldId id="364" r:id="rId14"/>
    <p:sldId id="366" r:id="rId15"/>
    <p:sldId id="367" r:id="rId16"/>
    <p:sldId id="369" r:id="rId17"/>
    <p:sldId id="370" r:id="rId18"/>
    <p:sldId id="371" r:id="rId19"/>
    <p:sldId id="373" r:id="rId20"/>
    <p:sldId id="372" r:id="rId21"/>
    <p:sldId id="374" r:id="rId22"/>
    <p:sldId id="376" r:id="rId23"/>
    <p:sldId id="377" r:id="rId24"/>
    <p:sldId id="375" r:id="rId25"/>
    <p:sldId id="378" r:id="rId26"/>
    <p:sldId id="379" r:id="rId27"/>
    <p:sldId id="385" r:id="rId28"/>
    <p:sldId id="386" r:id="rId29"/>
    <p:sldId id="380" r:id="rId30"/>
    <p:sldId id="381" r:id="rId31"/>
    <p:sldId id="382" r:id="rId32"/>
    <p:sldId id="384" r:id="rId33"/>
    <p:sldId id="383" r:id="rId34"/>
    <p:sldId id="387" r:id="rId35"/>
    <p:sldId id="388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2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9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66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7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0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8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0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38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7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5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2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8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8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9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12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76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2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88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6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39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66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2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01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4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7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4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2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18629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3049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7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31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047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12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23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46551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01280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5277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17890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2697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89330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2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1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47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Basics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 – using Offset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98450" y="1495425"/>
          <a:ext cx="8845800" cy="49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  <a:gridCol w="737150"/>
              </a:tblGrid>
              <a:tr h="1240064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.col-xx-10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00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.col-xx-8   .col-xx-offset-2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andara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</a:tr>
              <a:tr h="1240064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.col-xx-offset-2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</a:tr>
              <a:tr h="124006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96333" marR="96333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6333" marR="96333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03274"/>
              </p:ext>
            </p:extLst>
          </p:nvPr>
        </p:nvGraphicFramePr>
        <p:xfrm>
          <a:off x="354876" y="1495424"/>
          <a:ext cx="8411748" cy="4564288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11410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1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9314" y="6255657"/>
            <a:ext cx="64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Note: </a:t>
            </a:r>
            <a:r>
              <a:rPr lang="en-US" dirty="0" smtClean="0">
                <a:latin typeface="Candara" panose="020E0502030303020204" pitchFamily="34" charset="0"/>
              </a:rPr>
              <a:t>Offset will be added to the left.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r>
              <a:rPr lang="en-US" dirty="0" smtClean="0">
                <a:solidFill>
                  <a:schemeClr val="tx1"/>
                </a:solidFill>
              </a:rPr>
              <a:t>-Offset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20" y="64008"/>
            <a:ext cx="6715172" cy="831832"/>
          </a:xfrm>
        </p:spPr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Multiple Grid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55594" y="1077686"/>
          <a:ext cx="8396520" cy="4916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7680"/>
                <a:gridCol w="2798840"/>
              </a:tblGrid>
              <a:tr h="4916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.col-md-8 .col-xs-12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.col-xs-6 .col-md-4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27989"/>
              </p:ext>
            </p:extLst>
          </p:nvPr>
        </p:nvGraphicFramePr>
        <p:xfrm>
          <a:off x="354876" y="1435608"/>
          <a:ext cx="8411748" cy="4544278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  <a:gridCol w="700979"/>
              </a:tblGrid>
              <a:tr h="45442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MultipleGrid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Close Icon    :  It is used to dismiss models and alerts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type="button" class="close" aria-hidden="true"&gt;&amp;times;&lt;/button&gt;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Carets  :   : It is used to indicate dropdown functionality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&lt;span class="caret"&gt;&lt;/span&gt;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Quick floats : To float an element left or right with a class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class="pull-right"&gt;Right Aligned&lt;/div&gt;  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class="pull-left"&gt;Left Aligned&lt;/div&gt;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Showing and hiding content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class="show"&gt;Show&lt;/div&gt;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&lt;div class="hidden"&gt;Hidden&lt;/div&gt;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774" y="2278743"/>
            <a:ext cx="173121" cy="1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2256" y="1320800"/>
            <a:ext cx="152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Helper Classes &amp; Responsive Utilities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Work with Images   :  We can apply simple styles to images like rounded corners, circle images &amp; padding with gray border which fits all sizes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-rounded"/&gt;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-circle"/&gt;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-thumbnail"/&gt;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="images/image.jpg" alt="Image" class="</a:t>
            </a:r>
            <a:r>
              <a:rPr lang="en-US" dirty="0" err="1" smtClean="0">
                <a:solidFill>
                  <a:schemeClr val="tx1"/>
                </a:solidFill>
              </a:rPr>
              <a:t>img</a:t>
            </a:r>
            <a:r>
              <a:rPr lang="en-US" smtClean="0">
                <a:solidFill>
                  <a:schemeClr val="tx1"/>
                </a:solidFill>
              </a:rPr>
              <a:t>-responsive"/&gt;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Center content blocks : To set an element to center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&lt;div class="center-block" style="width:150px;"&gt;Centered-Content&lt;/div&gt;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Responsive utilities : It is used for showing and hiding content by device via media query combined with large, medium, small &amp; extra small devices</a:t>
            </a:r>
          </a:p>
          <a:p>
            <a:pPr lvl="1" algn="just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&lt;div class="visible-md"&gt;&lt;h1&gt;Visible at Medium Mode&lt;/h1&gt;&lt;/div&gt;</a:t>
            </a:r>
          </a:p>
          <a:p>
            <a:pPr lvl="1" algn="just">
              <a:lnSpc>
                <a:spcPct val="170000"/>
              </a:lnSpc>
            </a:pPr>
            <a:r>
              <a:rPr lang="pt-BR" dirty="0" smtClean="0">
                <a:solidFill>
                  <a:schemeClr val="tx1"/>
                </a:solidFill>
              </a:rPr>
              <a:t>&lt;div class="hidden-md"&gt;&lt;h1&gt;hidden at Medium Mode&lt;/h1&gt;&lt;/div&gt;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HelperClasses-ResponsiveUtilities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use &lt;a&gt;, &lt;button&gt; or &lt;input type="button"/&gt; with '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' class to create a bootstrap button.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&lt;a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 err="1" smtClean="0">
                <a:solidFill>
                  <a:schemeClr val="tx1"/>
                </a:solidFill>
              </a:rPr>
              <a:t>href</a:t>
            </a:r>
            <a:r>
              <a:rPr lang="en-US" dirty="0" smtClean="0">
                <a:solidFill>
                  <a:schemeClr val="tx1"/>
                </a:solidFill>
              </a:rPr>
              <a:t>="#"&gt;Link Button&lt;/a&gt;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"&gt;Button&lt;/button&gt; &lt;!-- recommended for browser consistency --&gt;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&lt;input type="button"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" value="button"/&gt;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059918"/>
            <a:ext cx="5058682" cy="85725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button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-default"&gt;Default&lt;/button&gt;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-primary"&gt;Primary&lt;/button&gt;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-success"&gt;Success&lt;/button&gt;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-info"&gt;Info&lt;/button&gt;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-warning"&gt;Warning&lt;/button&gt;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-danger"&gt;Danger&lt;/button&gt;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-link"&gt;Link&lt;/button&gt;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856" y="5121297"/>
            <a:ext cx="8563431" cy="840446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Working with Buttons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Button has following sizes and states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btn-lg</a:t>
            </a:r>
            <a:r>
              <a:rPr lang="en-US" dirty="0" smtClean="0">
                <a:solidFill>
                  <a:schemeClr val="tx1"/>
                </a:solidFill>
              </a:rPr>
              <a:t>"&gt;Large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"&gt;Medium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btn-sm</a:t>
            </a:r>
            <a:r>
              <a:rPr lang="en-US" dirty="0" smtClean="0">
                <a:solidFill>
                  <a:schemeClr val="tx1"/>
                </a:solidFill>
              </a:rPr>
              <a:t>"&gt;Small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btn-xs</a:t>
            </a:r>
            <a:r>
              <a:rPr lang="en-US" dirty="0" smtClean="0">
                <a:solidFill>
                  <a:schemeClr val="tx1"/>
                </a:solidFill>
              </a:rPr>
              <a:t>"&gt;Extra Small Button&lt;/button&gt;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-block"&gt;Block&lt;/button&gt;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active"&gt;Active&lt;/button&gt;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	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 </a:t>
            </a:r>
            <a:r>
              <a:rPr lang="en-US" dirty="0" err="1" smtClean="0">
                <a:solidFill>
                  <a:schemeClr val="tx1"/>
                </a:solidFill>
              </a:rPr>
              <a:t>btn-md</a:t>
            </a:r>
            <a:r>
              <a:rPr lang="en-US" dirty="0" smtClean="0">
                <a:solidFill>
                  <a:schemeClr val="tx1"/>
                </a:solidFill>
              </a:rPr>
              <a:t> disabled"&gt;</a:t>
            </a:r>
            <a:r>
              <a:rPr lang="en-US" dirty="0" err="1" smtClean="0">
                <a:solidFill>
                  <a:schemeClr val="tx1"/>
                </a:solidFill>
              </a:rPr>
              <a:t>InActive</a:t>
            </a:r>
            <a:r>
              <a:rPr lang="en-US" dirty="0" smtClean="0">
                <a:solidFill>
                  <a:schemeClr val="tx1"/>
                </a:solidFill>
              </a:rPr>
              <a:t>&lt;/button&gt;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324" y="4804231"/>
            <a:ext cx="5038725" cy="1633760"/>
          </a:xfrm>
          <a:prstGeom prst="rect">
            <a:avLst/>
          </a:prstGeom>
          <a:noFill/>
          <a:ln w="127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143000"/>
            <a:ext cx="6793764" cy="49955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ndara" panose="020E0502030303020204" pitchFamily="34" charset="0"/>
              </a:rPr>
              <a:t>Bootstrap </a:t>
            </a:r>
            <a:r>
              <a:rPr lang="en-US" b="1" dirty="0">
                <a:latin typeface="Candara" panose="020E0502030303020204" pitchFamily="34" charset="0"/>
              </a:rPr>
              <a:t>Grid System</a:t>
            </a: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Bootstrap </a:t>
            </a:r>
            <a:r>
              <a:rPr lang="en-US" b="1" dirty="0" smtClean="0">
                <a:latin typeface="Candara" panose="020E0502030303020204" pitchFamily="34" charset="0"/>
              </a:rPr>
              <a:t>Basic </a:t>
            </a:r>
            <a:r>
              <a:rPr lang="en-US" b="1" dirty="0" smtClean="0">
                <a:latin typeface="Candara" panose="020E0502030303020204" pitchFamily="34" charset="0"/>
              </a:rPr>
              <a:t>components</a:t>
            </a:r>
            <a:endParaRPr lang="en-US" b="1" dirty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Buttons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GLYPHICONS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GLYPHICONS is a library of precisely prepared monochromatic icons and symbols, created with an emphasis on simplicity and easy orientation.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nothing but icon fonts which can be found under </a:t>
            </a:r>
            <a:r>
              <a:rPr lang="en-US" i="1" dirty="0" smtClean="0">
                <a:solidFill>
                  <a:schemeClr val="tx1"/>
                </a:solidFill>
              </a:rPr>
              <a:t>fonts</a:t>
            </a:r>
            <a:r>
              <a:rPr lang="en-US" dirty="0" smtClean="0">
                <a:solidFill>
                  <a:schemeClr val="tx1"/>
                </a:solidFill>
              </a:rPr>
              <a:t> folder as </a:t>
            </a:r>
            <a:r>
              <a:rPr lang="en-US" i="1" dirty="0" err="1" smtClean="0">
                <a:solidFill>
                  <a:schemeClr val="tx1"/>
                </a:solidFill>
              </a:rPr>
              <a:t>glyphicons</a:t>
            </a:r>
            <a:r>
              <a:rPr lang="en-US" i="1" dirty="0" smtClean="0">
                <a:solidFill>
                  <a:schemeClr val="tx1"/>
                </a:solidFill>
              </a:rPr>
              <a:t>-</a:t>
            </a:r>
            <a:r>
              <a:rPr lang="en-US" i="1" dirty="0" err="1" smtClean="0">
                <a:solidFill>
                  <a:schemeClr val="tx1"/>
                </a:solidFill>
              </a:rPr>
              <a:t>halflings</a:t>
            </a:r>
            <a:r>
              <a:rPr lang="en-US" i="1" dirty="0" smtClean="0">
                <a:solidFill>
                  <a:schemeClr val="tx1"/>
                </a:solidFill>
              </a:rPr>
              <a:t>-regular  </a:t>
            </a:r>
            <a:r>
              <a:rPr lang="en-US" dirty="0" smtClean="0">
                <a:solidFill>
                  <a:schemeClr val="tx1"/>
                </a:solidFill>
              </a:rPr>
              <a:t>with  </a:t>
            </a:r>
            <a:r>
              <a:rPr lang="en-US" dirty="0" err="1" smtClean="0">
                <a:solidFill>
                  <a:schemeClr val="tx1"/>
                </a:solidFill>
              </a:rPr>
              <a:t>eot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svg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ttf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woff</a:t>
            </a:r>
            <a:r>
              <a:rPr lang="en-US" dirty="0" smtClean="0">
                <a:solidFill>
                  <a:schemeClr val="tx1"/>
                </a:solidFill>
              </a:rPr>
              <a:t> formats from Bootstrap 3.x version.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have around 200 free bootstrap </a:t>
            </a:r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r>
              <a:rPr lang="en-US" dirty="0" smtClean="0">
                <a:solidFill>
                  <a:schemeClr val="tx1"/>
                </a:solidFill>
              </a:rPr>
              <a:t> which is listed under </a:t>
            </a:r>
            <a:r>
              <a:rPr lang="en-US" i="1" dirty="0" smtClean="0">
                <a:solidFill>
                  <a:schemeClr val="tx1"/>
                </a:solidFill>
              </a:rPr>
              <a:t>getbootstrap.com/components/#</a:t>
            </a:r>
            <a:r>
              <a:rPr lang="en-US" i="1" dirty="0" err="1" smtClean="0">
                <a:solidFill>
                  <a:schemeClr val="tx1"/>
                </a:solidFill>
              </a:rPr>
              <a:t>glyphicons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49829" y="3236687"/>
            <a:ext cx="6705600" cy="18433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&lt;span class="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-search"&gt;&lt;/span&gt;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&lt;button class="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-primary"&gt;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&lt;span class="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glyphicon</a:t>
            </a:r>
            <a:r>
              <a:rPr lang="en-US" dirty="0" smtClean="0">
                <a:solidFill>
                  <a:schemeClr val="tx1"/>
                </a:solidFill>
              </a:rPr>
              <a:t>-refresh"/&gt; Refresh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&lt;/button&gt;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&lt;/div&gt;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857" y="3454400"/>
            <a:ext cx="534580" cy="5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3984" y="4442513"/>
            <a:ext cx="1485673" cy="53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Glyphicons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following options to apply styles to the List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</a:t>
            </a:r>
            <a:r>
              <a:rPr lang="en-US" b="1" i="1" dirty="0" err="1" smtClean="0">
                <a:solidFill>
                  <a:schemeClr val="tx1"/>
                </a:solidFill>
              </a:rPr>
              <a:t>unstyled</a:t>
            </a:r>
            <a:r>
              <a:rPr lang="en-US" dirty="0" smtClean="0">
                <a:solidFill>
                  <a:schemeClr val="tx1"/>
                </a:solidFill>
              </a:rPr>
              <a:t> to remove numbering / bullet in the &lt;</a:t>
            </a:r>
            <a:r>
              <a:rPr lang="en-US" dirty="0" err="1" smtClean="0">
                <a:solidFill>
                  <a:schemeClr val="tx1"/>
                </a:solidFill>
              </a:rPr>
              <a:t>ol</a:t>
            </a:r>
            <a:r>
              <a:rPr lang="en-US" dirty="0" smtClean="0">
                <a:solidFill>
                  <a:schemeClr val="tx1"/>
                </a:solidFill>
              </a:rPr>
              <a:t>&gt; or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.list-inline </a:t>
            </a:r>
            <a:r>
              <a:rPr lang="en-US" dirty="0" smtClean="0">
                <a:solidFill>
                  <a:schemeClr val="tx1"/>
                </a:solidFill>
              </a:rPr>
              <a:t>to place all the items on a single line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create a list group use the class </a:t>
            </a:r>
            <a:r>
              <a:rPr lang="en-US" b="1" i="1" dirty="0" smtClean="0">
                <a:solidFill>
                  <a:schemeClr val="tx1"/>
                </a:solidFill>
              </a:rPr>
              <a:t>.list-group</a:t>
            </a:r>
            <a:r>
              <a:rPr lang="en-US" dirty="0" smtClean="0">
                <a:solidFill>
                  <a:schemeClr val="tx1"/>
                </a:solidFill>
              </a:rPr>
              <a:t>  to &lt;</a:t>
            </a:r>
            <a:r>
              <a:rPr lang="en-US" dirty="0" err="1" smtClean="0">
                <a:solidFill>
                  <a:schemeClr val="tx1"/>
                </a:solidFill>
              </a:rPr>
              <a:t>ul</a:t>
            </a:r>
            <a:r>
              <a:rPr lang="en-US" dirty="0" smtClean="0">
                <a:solidFill>
                  <a:schemeClr val="tx1"/>
                </a:solidFill>
              </a:rPr>
              <a:t>&gt; and </a:t>
            </a:r>
            <a:r>
              <a:rPr lang="en-US" b="1" i="1" dirty="0" smtClean="0">
                <a:solidFill>
                  <a:schemeClr val="tx1"/>
                </a:solidFill>
              </a:rPr>
              <a:t>.list-group-item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li</a:t>
            </a:r>
            <a:r>
              <a:rPr lang="en-US" dirty="0" smtClean="0">
                <a:solidFill>
                  <a:schemeClr val="tx1"/>
                </a:solidFill>
              </a:rPr>
              <a:t>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To add a badge component to any list group item which gets automatically position on the  right  by adding the </a:t>
            </a:r>
            <a:r>
              <a:rPr lang="en-US" b="1" i="1" dirty="0" smtClean="0">
                <a:solidFill>
                  <a:schemeClr val="tx1"/>
                </a:solidFill>
              </a:rPr>
              <a:t>&lt;span class="badge"&gt; with in the &lt;</a:t>
            </a:r>
            <a:r>
              <a:rPr lang="en-US" b="1" i="1" dirty="0" err="1" smtClean="0">
                <a:solidFill>
                  <a:schemeClr val="tx1"/>
                </a:solidFill>
              </a:rPr>
              <a:t>li</a:t>
            </a:r>
            <a:r>
              <a:rPr lang="en-US" b="1" i="1" dirty="0" smtClean="0">
                <a:solidFill>
                  <a:schemeClr val="tx1"/>
                </a:solidFill>
              </a:rPr>
              <a:t>&gt; element 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We can add  custom content to the list group using the following code snippet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99884" y="4513945"/>
            <a:ext cx="7228115" cy="9434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class='list-group'&gt;&lt;a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='#' class='list-group-item active'&gt;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&lt;h4 class='list-group-item-heading'&gt;IGATE Corporate University&lt;/h4&gt;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&lt;p class='list-group-item-text'/&gt;IGATE Training Division&lt;/p&gt;&lt;/a&gt;&lt;/div&gt;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3429" y="5573487"/>
            <a:ext cx="3122236" cy="79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a clean layout for building tables. Following classes can be used to apply styles over the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</a:t>
            </a:r>
            <a:r>
              <a:rPr lang="en-US" dirty="0" smtClean="0">
                <a:solidFill>
                  <a:schemeClr val="tx1"/>
                </a:solidFill>
              </a:rPr>
              <a:t> : To create a basic Bootstrap style table which takes 100% of the width of its container, and it also adds in some horizontal dividers.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table-striped</a:t>
            </a:r>
            <a:r>
              <a:rPr lang="en-US" dirty="0" smtClean="0">
                <a:solidFill>
                  <a:schemeClr val="tx1"/>
                </a:solidFill>
              </a:rPr>
              <a:t> : Provides a striping effect for the alternate rows in a table.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table-bordered</a:t>
            </a:r>
            <a:r>
              <a:rPr lang="en-US" dirty="0" smtClean="0">
                <a:solidFill>
                  <a:schemeClr val="tx1"/>
                </a:solidFill>
              </a:rPr>
              <a:t> : Provide a border to the table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table-hover :</a:t>
            </a:r>
            <a:r>
              <a:rPr lang="en-US" dirty="0" smtClean="0">
                <a:solidFill>
                  <a:schemeClr val="tx1"/>
                </a:solidFill>
              </a:rPr>
              <a:t> To add a slight hover effect as the mouse moves over a table row. 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table-condensed </a:t>
            </a:r>
            <a:r>
              <a:rPr lang="en-US" dirty="0" smtClean="0">
                <a:solidFill>
                  <a:schemeClr val="tx1"/>
                </a:solidFill>
              </a:rPr>
              <a:t>: It removes most of the cell padding and make the table a little more streamlined.</a:t>
            </a:r>
          </a:p>
          <a:p>
            <a:pPr lvl="1" algn="just">
              <a:lnSpc>
                <a:spcPct val="17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table-responsive :</a:t>
            </a:r>
            <a:r>
              <a:rPr lang="en-US" dirty="0" smtClean="0">
                <a:solidFill>
                  <a:schemeClr val="tx1"/>
                </a:solidFill>
              </a:rPr>
              <a:t> It makes the table scroll horizontally to view the contents in small devices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Contextual classes : active, success, warning and danger is used to apply background color for the table rows or individual cells.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provides 3 form layouts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 (default)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Vertical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a role form to the parent &lt;form&gt; element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dirty="0" smtClean="0">
                <a:solidFill>
                  <a:schemeClr val="tx1"/>
                </a:solidFill>
              </a:rPr>
              <a:t> to form elements and wrap labels and controls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Inline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.form-inline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  <a:r>
              <a:rPr lang="en-US" b="1" i="1" dirty="0" err="1" smtClean="0">
                <a:solidFill>
                  <a:schemeClr val="tx1"/>
                </a:solidFill>
              </a:rPr>
              <a:t>sr</a:t>
            </a:r>
            <a:r>
              <a:rPr lang="en-US" b="1" i="1" dirty="0" smtClean="0">
                <a:solidFill>
                  <a:schemeClr val="tx1"/>
                </a:solidFill>
              </a:rPr>
              <a:t>-only </a:t>
            </a:r>
            <a:r>
              <a:rPr lang="en-US" dirty="0" smtClean="0">
                <a:solidFill>
                  <a:schemeClr val="tx1"/>
                </a:solidFill>
              </a:rPr>
              <a:t>to hide the labels of the inline forms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Horizontal form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.form-horizontal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the &lt;form&gt; elements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.form-control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form elements and wrap labels and form elements in a &lt;div&gt; with class </a:t>
            </a:r>
            <a:r>
              <a:rPr lang="en-US" b="1" i="1" dirty="0" smtClean="0">
                <a:solidFill>
                  <a:schemeClr val="tx1"/>
                </a:solidFill>
              </a:rPr>
              <a:t>.form-group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Add the class </a:t>
            </a:r>
            <a:r>
              <a:rPr lang="en-US" b="1" i="1" dirty="0" smtClean="0">
                <a:solidFill>
                  <a:schemeClr val="tx1"/>
                </a:solidFill>
              </a:rPr>
              <a:t>. control-label </a:t>
            </a:r>
            <a:r>
              <a:rPr lang="en-US" dirty="0" smtClean="0">
                <a:solidFill>
                  <a:schemeClr val="tx1"/>
                </a:solidFill>
              </a:rPr>
              <a:t>to the labels.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Bootstrap's predefined grid classes to align label and groups of form controls in a horizontal layout.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Validation States :</a:t>
            </a:r>
            <a:r>
              <a:rPr lang="en-US" b="0" dirty="0" smtClean="0">
                <a:solidFill>
                  <a:schemeClr val="tx1"/>
                </a:solidFill>
              </a:rPr>
              <a:t> Bootstrap includes validation styles for error, warning and success message. To use add the classes .</a:t>
            </a:r>
            <a:r>
              <a:rPr lang="en-US" i="1" dirty="0" smtClean="0">
                <a:solidFill>
                  <a:schemeClr val="tx1"/>
                </a:solidFill>
              </a:rPr>
              <a:t>has-error</a:t>
            </a:r>
            <a:r>
              <a:rPr lang="en-US" b="0" i="1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chemeClr val="tx1"/>
                </a:solidFill>
              </a:rPr>
              <a:t> .has-warning</a:t>
            </a:r>
            <a:r>
              <a:rPr lang="en-US" b="0" i="1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chemeClr val="tx1"/>
                </a:solidFill>
              </a:rPr>
              <a:t> .has-success </a:t>
            </a:r>
            <a:r>
              <a:rPr lang="en-US" b="0" dirty="0" smtClean="0">
                <a:solidFill>
                  <a:schemeClr val="tx1"/>
                </a:solidFill>
              </a:rPr>
              <a:t>respectively.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Help Text : </a:t>
            </a:r>
            <a:r>
              <a:rPr lang="en-US" b="0" dirty="0" smtClean="0">
                <a:solidFill>
                  <a:schemeClr val="tx1"/>
                </a:solidFill>
              </a:rPr>
              <a:t>Use </a:t>
            </a:r>
            <a:r>
              <a:rPr lang="en-US" i="1" dirty="0" smtClean="0">
                <a:solidFill>
                  <a:schemeClr val="tx1"/>
                </a:solidFill>
              </a:rPr>
              <a:t>.help-block </a:t>
            </a:r>
            <a:r>
              <a:rPr lang="en-US" b="0" dirty="0" smtClean="0">
                <a:solidFill>
                  <a:schemeClr val="tx1"/>
                </a:solidFill>
              </a:rPr>
              <a:t> class to have block level help text for the form input controls.</a:t>
            </a:r>
            <a:endParaRPr lang="en-US" b="0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System in Bootstrap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systems are used for creating page layouts through a series of rows and columns to wrap the site content.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Primarily grids are about providing structure. For web designers a grid defines the horizontal and vertical guidelines for arranging content and enforcing margins.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Grids also define an intuitive structure for viewers because it's easy to follow a left to right or a right to left flow of content moving down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grid won't be visible with border like table, but it exists behind the scenes to provide order alignment and consistency.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grid system amongst its features.</a:t>
            </a:r>
          </a:p>
          <a:p>
            <a:pPr algn="just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2.2: Bootstrap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Typography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  <a:endParaRPr lang="en-US" b="0" i="1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All html headings(h1 to h6) are styled in bootstrap.</a:t>
            </a:r>
          </a:p>
          <a:p>
            <a:pPr lvl="1"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By adding </a:t>
            </a:r>
            <a:r>
              <a:rPr lang="en-US" b="1" i="1" dirty="0" smtClean="0">
                <a:solidFill>
                  <a:schemeClr val="tx1"/>
                </a:solidFill>
              </a:rPr>
              <a:t>.lead </a:t>
            </a:r>
            <a:r>
              <a:rPr lang="en-US" dirty="0" smtClean="0">
                <a:solidFill>
                  <a:schemeClr val="tx1"/>
                </a:solidFill>
              </a:rPr>
              <a:t>class to the paragraph, we can have a larger font size, lighter weight, and a taller line height.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em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tag emphasizes a text in italics and </a:t>
            </a:r>
            <a:r>
              <a:rPr lang="en-US" b="1" dirty="0" smtClean="0">
                <a:solidFill>
                  <a:schemeClr val="tx1"/>
                </a:solidFill>
              </a:rPr>
              <a:t>&lt;strong&gt; </a:t>
            </a:r>
            <a:r>
              <a:rPr lang="en-US" dirty="0" smtClean="0">
                <a:solidFill>
                  <a:schemeClr val="tx1"/>
                </a:solidFill>
              </a:rPr>
              <a:t>tag makes the text bold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&lt;small&gt; </a:t>
            </a:r>
            <a:r>
              <a:rPr lang="en-US" dirty="0" smtClean="0">
                <a:solidFill>
                  <a:schemeClr val="tx1"/>
                </a:solidFill>
              </a:rPr>
              <a:t>tag sets text at 85% the size of the parent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</a:t>
            </a:r>
            <a:r>
              <a:rPr lang="en-US" b="1" i="1" dirty="0" err="1" smtClean="0">
                <a:solidFill>
                  <a:schemeClr val="tx1"/>
                </a:solidFill>
              </a:rPr>
              <a:t>abbr</a:t>
            </a:r>
            <a:r>
              <a:rPr lang="en-US" b="1" i="1" dirty="0" smtClean="0">
                <a:solidFill>
                  <a:schemeClr val="tx1"/>
                </a:solidFill>
              </a:rPr>
              <a:t>&gt; </a:t>
            </a:r>
            <a:r>
              <a:rPr lang="en-US" dirty="0" smtClean="0">
                <a:solidFill>
                  <a:schemeClr val="tx1"/>
                </a:solidFill>
              </a:rPr>
              <a:t>styles the element with a light border along the bottom and reveals the full text on hover</a:t>
            </a: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&lt;address&gt; </a:t>
            </a:r>
            <a:r>
              <a:rPr lang="en-US" dirty="0" smtClean="0">
                <a:solidFill>
                  <a:schemeClr val="tx1"/>
                </a:solidFill>
              </a:rPr>
              <a:t>styles the contact information on web page. We need to use line breaks to break the lines because &lt;address&gt; default to </a:t>
            </a:r>
            <a:r>
              <a:rPr lang="en-US" dirty="0" err="1" smtClean="0">
                <a:solidFill>
                  <a:schemeClr val="tx1"/>
                </a:solidFill>
              </a:rPr>
              <a:t>display:block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7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text-left, text-center, text-right, text-muted, text-primary, text-success, text-info,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text-warning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i="1" dirty="0" smtClean="0">
                <a:solidFill>
                  <a:schemeClr val="tx1"/>
                </a:solidFill>
              </a:rPr>
              <a:t> text-danger </a:t>
            </a:r>
            <a:r>
              <a:rPr lang="en-US" dirty="0" smtClean="0">
                <a:solidFill>
                  <a:schemeClr val="tx1"/>
                </a:solidFill>
              </a:rPr>
              <a:t>class used to apply the styles to the text  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3 form layouts Vertical Form (default</a:t>
            </a:r>
            <a:r>
              <a:rPr lang="en-US" dirty="0" smtClean="0">
                <a:solidFill>
                  <a:schemeClr val="tx1"/>
                </a:solidFill>
              </a:rPr>
              <a:t>), Inline Form &amp; Horizontal Form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Bootstrap provides a clean layout for building tables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Using typography feature of Bootstrap we can create headings, paragraphs, lists and other inline elements.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Bootstrap includes a responsive, mobile first fluid grid system that appropriately scales up to 12 columns as the device or viewport size increases.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Every row in Bootstrap consists of 12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Rows must be placed within a </a:t>
            </a:r>
            <a:r>
              <a:rPr lang="en-US" i="1" dirty="0" smtClean="0">
                <a:solidFill>
                  <a:schemeClr val="tx1"/>
                </a:solidFill>
              </a:rPr>
              <a:t>.container </a:t>
            </a:r>
            <a:r>
              <a:rPr lang="en-US" dirty="0" smtClean="0">
                <a:solidFill>
                  <a:schemeClr val="tx1"/>
                </a:solidFill>
              </a:rPr>
              <a:t>class for proper alignment and padding.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Use rows to create horizontal groups of columns.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Content should be placed within columns, and only columns may be immediate children of 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Predefined grid classes like .</a:t>
            </a:r>
            <a:r>
              <a:rPr lang="en-US" i="1" dirty="0" smtClean="0">
                <a:solidFill>
                  <a:schemeClr val="tx1"/>
                </a:solidFill>
              </a:rPr>
              <a:t>row</a:t>
            </a:r>
            <a:r>
              <a:rPr lang="en-US" dirty="0" smtClean="0">
                <a:solidFill>
                  <a:schemeClr val="tx1"/>
                </a:solidFill>
              </a:rPr>
              <a:t> and .</a:t>
            </a:r>
            <a:r>
              <a:rPr lang="en-US" i="1" dirty="0" smtClean="0">
                <a:solidFill>
                  <a:schemeClr val="tx1"/>
                </a:solidFill>
              </a:rPr>
              <a:t>col-xx-4</a:t>
            </a:r>
            <a:r>
              <a:rPr lang="en-US" dirty="0" smtClean="0">
                <a:solidFill>
                  <a:schemeClr val="tx1"/>
                </a:solidFill>
              </a:rPr>
              <a:t> are available for quickly making grid layouts.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system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columns are created by specifying the number of twelve available columns you wish to span. For example, three equal columns would use three .col-xx-4.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Columns create gutters (gaps between column content) via padding. That padding is offset in rows for the first and last column via negative margin on .rows.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Grid has 4 sizes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lg</a:t>
            </a:r>
            <a:r>
              <a:rPr lang="en-US" dirty="0" smtClean="0">
                <a:solidFill>
                  <a:schemeClr val="tx1"/>
                </a:solidFill>
              </a:rPr>
              <a:t> : indicates that the large grid displaying. The grid stacks horizontally &lt; 1200px.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md</a:t>
            </a:r>
            <a:r>
              <a:rPr lang="en-US" dirty="0" smtClean="0">
                <a:solidFill>
                  <a:schemeClr val="tx1"/>
                </a:solidFill>
              </a:rPr>
              <a:t>  : indicates that the medium grid displaying. The grid stacks horizontally &lt; 992px.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sm</a:t>
            </a:r>
            <a:r>
              <a:rPr lang="en-US" dirty="0" smtClean="0">
                <a:solidFill>
                  <a:schemeClr val="tx1"/>
                </a:solidFill>
              </a:rPr>
              <a:t>  : indicates that the small grid displaying. The grid stacks horizontally &lt; 768px.</a:t>
            </a:r>
          </a:p>
          <a:p>
            <a:pPr lvl="1" algn="just">
              <a:lnSpc>
                <a:spcPct val="170000"/>
              </a:lnSpc>
            </a:pPr>
            <a:r>
              <a:rPr lang="en-US" b="1" dirty="0" err="1" smtClean="0">
                <a:solidFill>
                  <a:schemeClr val="tx1"/>
                </a:solidFill>
              </a:rPr>
              <a:t>xs</a:t>
            </a:r>
            <a:r>
              <a:rPr lang="en-US" dirty="0" smtClean="0">
                <a:solidFill>
                  <a:schemeClr val="tx1"/>
                </a:solidFill>
              </a:rPr>
              <a:t> : indicates that the extra small grid displaying. This grid is always horizontal.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Grid Options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73" y="1091973"/>
            <a:ext cx="8306998" cy="502257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Grid Structure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604" y="1742168"/>
            <a:ext cx="8324850" cy="32575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2.1: Bootstrap grid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Bootstrap grid sizes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98450" y="1495425"/>
          <a:ext cx="8846012" cy="500017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74336"/>
                <a:gridCol w="737167"/>
                <a:gridCol w="737167"/>
                <a:gridCol w="1474336"/>
                <a:gridCol w="1474336"/>
                <a:gridCol w="737167"/>
                <a:gridCol w="737167"/>
                <a:gridCol w="1474336"/>
              </a:tblGrid>
              <a:tr h="1250044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ndara" pitchFamily="34" charset="0"/>
                        </a:rPr>
                        <a:t>.col-xx-6</a:t>
                      </a:r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.col-xx-6</a:t>
                      </a: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.col-xx-4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.col-xx-3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50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andara" pitchFamily="34" charset="0"/>
                        </a:rPr>
                        <a:t>.col-xx-2</a:t>
                      </a:r>
                    </a:p>
                    <a:p>
                      <a:pPr algn="ctr"/>
                      <a:endParaRPr lang="en-US" b="1" dirty="0">
                        <a:latin typeface="Candara" pitchFamily="34" charset="0"/>
                      </a:endParaRPr>
                    </a:p>
                  </a:txBody>
                  <a:tcPr marL="92268" marR="922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470" y="1135743"/>
          <a:ext cx="8789124" cy="4988284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  <a:gridCol w="732427"/>
              </a:tblGrid>
              <a:tr h="1247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0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GridSizes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95C9A095-06D0-4951-9627-358C8A67A3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8229</TotalTime>
  <Words>3265</Words>
  <Application>Microsoft Office PowerPoint</Application>
  <PresentationFormat>On-screen Show (4:3)</PresentationFormat>
  <Paragraphs>302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2.1: Bootstrap grid system Grid System in Bootstrap</vt:lpstr>
      <vt:lpstr>2.1: Bootstrap grid system Bootstrap grid system</vt:lpstr>
      <vt:lpstr>2.1: Bootstrap grid system Bootstrap grid system – Contd…</vt:lpstr>
      <vt:lpstr>2.1: Bootstrap grid system Grid Options</vt:lpstr>
      <vt:lpstr>2.1: Bootstrap grid system Basic Grid Structure</vt:lpstr>
      <vt:lpstr>2.1: Bootstrap grid system Bootstrap grid sizes</vt:lpstr>
      <vt:lpstr>Demo</vt:lpstr>
      <vt:lpstr>2.1: Bootstrap grid system Bootstrap grid sizes – using Offset</vt:lpstr>
      <vt:lpstr>Demo</vt:lpstr>
      <vt:lpstr>2.1: Bootstrap grid system Multiple Grid</vt:lpstr>
      <vt:lpstr>Demo</vt:lpstr>
      <vt:lpstr>2.2: Bootstrap Basic Components Helper Classes &amp; Responsive Utilities</vt:lpstr>
      <vt:lpstr>2.2: Bootstrap Basics Helper Classes &amp; Responsive Utilities</vt:lpstr>
      <vt:lpstr>Demo</vt:lpstr>
      <vt:lpstr>2.2: Bootstrap Basics Working with Buttons</vt:lpstr>
      <vt:lpstr>2.2: Bootstrap Basics Working with Buttons</vt:lpstr>
      <vt:lpstr>2.2: Bootstrap Basics Working with Buttons</vt:lpstr>
      <vt:lpstr>Demo</vt:lpstr>
      <vt:lpstr>2.2: Bootstrap Basics GLYPHICONS</vt:lpstr>
      <vt:lpstr>Demo</vt:lpstr>
      <vt:lpstr>2.2: Bootstrap Basics List</vt:lpstr>
      <vt:lpstr>Demo</vt:lpstr>
      <vt:lpstr>2.2: Bootstrap Basics Tables</vt:lpstr>
      <vt:lpstr>Demo</vt:lpstr>
      <vt:lpstr>2.2: Bootstrap Basics Forms</vt:lpstr>
      <vt:lpstr>2.2: Bootstrap Basics Forms</vt:lpstr>
      <vt:lpstr>Demo</vt:lpstr>
      <vt:lpstr>2.2: Bootstrap Basics Typography</vt:lpstr>
      <vt:lpstr>Demo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708</cp:revision>
  <dcterms:created xsi:type="dcterms:W3CDTF">2012-05-18T02:59:15Z</dcterms:created>
  <dcterms:modified xsi:type="dcterms:W3CDTF">2017-07-10T06:32:09Z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