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  <p:sldMasterId id="2147483670" r:id="rId5"/>
  </p:sldMasterIdLst>
  <p:notesMasterIdLst>
    <p:notesMasterId r:id="rId30"/>
  </p:notesMasterIdLst>
  <p:handoutMasterIdLst>
    <p:handoutMasterId r:id="rId31"/>
  </p:handoutMasterIdLst>
  <p:sldIdLst>
    <p:sldId id="265" r:id="rId6"/>
    <p:sldId id="259" r:id="rId7"/>
    <p:sldId id="389" r:id="rId8"/>
    <p:sldId id="364" r:id="rId9"/>
    <p:sldId id="390" r:id="rId10"/>
    <p:sldId id="391" r:id="rId11"/>
    <p:sldId id="392" r:id="rId12"/>
    <p:sldId id="393" r:id="rId13"/>
    <p:sldId id="394" r:id="rId14"/>
    <p:sldId id="395" r:id="rId15"/>
    <p:sldId id="406" r:id="rId16"/>
    <p:sldId id="407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8" r:id="rId26"/>
    <p:sldId id="409" r:id="rId27"/>
    <p:sldId id="404" r:id="rId28"/>
    <p:sldId id="40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98814" autoAdjust="0"/>
  </p:normalViewPr>
  <p:slideViewPr>
    <p:cSldViewPr snapToGrid="0" showGuides="1">
      <p:cViewPr varScale="1">
        <p:scale>
          <a:sx n="70" d="100"/>
          <a:sy n="70" d="100"/>
        </p:scale>
        <p:origin x="11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32" y="22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AngularJS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					Introduction to Angular JS 				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Page 01 - 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49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67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81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40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856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846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41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40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33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424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74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62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76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332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12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95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9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481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0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06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32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24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477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93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2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41861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060382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7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366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80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317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950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47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30547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24255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1392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840792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231092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210957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9638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589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681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1.xml"/><Relationship Id="rId29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4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10,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10,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5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Bootstrap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</a:rPr>
              <a:t>Bootstrap Components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Dropdown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Nav</a:t>
            </a:r>
            <a:r>
              <a:rPr lang="en-US" dirty="0" smtClean="0"/>
              <a:t> &amp; </a:t>
            </a:r>
            <a:r>
              <a:rPr lang="en-US" dirty="0" err="1" smtClean="0"/>
              <a:t>Navbars</a:t>
            </a:r>
            <a:r>
              <a:rPr lang="en-US" dirty="0" smtClean="0"/>
              <a:t> 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Dropdown menus are </a:t>
            </a:r>
            <a:r>
              <a:rPr lang="en-US" sz="1600" dirty="0" err="1" smtClean="0">
                <a:solidFill>
                  <a:schemeClr val="tx1"/>
                </a:solidFill>
              </a:rPr>
              <a:t>toggleable</a:t>
            </a:r>
            <a:r>
              <a:rPr lang="en-US" sz="1600" dirty="0" smtClean="0">
                <a:solidFill>
                  <a:schemeClr val="tx1"/>
                </a:solidFill>
              </a:rPr>
              <a:t>, contextual menus for displaying links in a list format.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It can be used on a variety of different elements, </a:t>
            </a:r>
            <a:r>
              <a:rPr lang="en-US" sz="1600" dirty="0" err="1" smtClean="0">
                <a:solidFill>
                  <a:schemeClr val="tx1"/>
                </a:solidFill>
              </a:rPr>
              <a:t>navs</a:t>
            </a:r>
            <a:r>
              <a:rPr lang="en-US" sz="1600" dirty="0" smtClean="0">
                <a:solidFill>
                  <a:schemeClr val="tx1"/>
                </a:solidFill>
              </a:rPr>
              <a:t>, buttons and more.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We can also extend the dropdown into another submenu by simply adding .</a:t>
            </a:r>
            <a:r>
              <a:rPr lang="en-US" sz="1600" i="1" dirty="0" smtClean="0">
                <a:solidFill>
                  <a:schemeClr val="tx1"/>
                </a:solidFill>
              </a:rPr>
              <a:t>dropdown-submenu</a:t>
            </a:r>
            <a:r>
              <a:rPr lang="en-US" sz="1600" dirty="0" smtClean="0">
                <a:solidFill>
                  <a:schemeClr val="tx1"/>
                </a:solidFill>
              </a:rPr>
              <a:t> class to any &lt;</a:t>
            </a:r>
            <a:r>
              <a:rPr lang="en-US" sz="1600" dirty="0" err="1" smtClean="0">
                <a:solidFill>
                  <a:schemeClr val="tx1"/>
                </a:solidFill>
              </a:rPr>
              <a:t>li</a:t>
            </a:r>
            <a:r>
              <a:rPr lang="en-US" sz="1600" dirty="0" smtClean="0">
                <a:solidFill>
                  <a:schemeClr val="tx1"/>
                </a:solidFill>
              </a:rPr>
              <a:t>&gt; in an existing dropdown menu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2174" y="3454400"/>
            <a:ext cx="7776025" cy="278674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&lt;div class="dropdown"&gt;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&lt;button class="btn btn-primary" data-toggle="dropdown"&gt;Select an option &lt;span class="caret"&gt;&lt;/span&gt;&lt;/button&gt;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 &lt;ul class="dropdown-menu"&gt;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	&lt;li&gt;&lt;a href="#" tabindex="-1"&gt;One&lt;/a&gt;&lt;/li&gt;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	&lt;li class="divider"&gt;&lt;/li&gt;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	&lt;li class="disabled"&gt;&lt;a href="#" tabindex="-1"&gt;Two&lt;/a&gt;&lt;/li&gt;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  &lt;/ul&gt;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Nav-Navbars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 groups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516" y="1207008"/>
            <a:ext cx="8845484" cy="4931509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Input groups are extended Form Controls. 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Using input groups we can easily </a:t>
            </a:r>
            <a:r>
              <a:rPr lang="en-US" sz="1600" dirty="0" err="1" smtClean="0">
                <a:solidFill>
                  <a:schemeClr val="tx1"/>
                </a:solidFill>
              </a:rPr>
              <a:t>prepend</a:t>
            </a:r>
            <a:r>
              <a:rPr lang="en-US" sz="1600" dirty="0" smtClean="0">
                <a:solidFill>
                  <a:schemeClr val="tx1"/>
                </a:solidFill>
              </a:rPr>
              <a:t> and append text or buttons to text-based inputs.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To </a:t>
            </a:r>
            <a:r>
              <a:rPr lang="en-US" sz="1600" dirty="0" err="1" smtClean="0">
                <a:solidFill>
                  <a:schemeClr val="tx1"/>
                </a:solidFill>
              </a:rPr>
              <a:t>prepend</a:t>
            </a:r>
            <a:r>
              <a:rPr lang="en-US" sz="1600" dirty="0" smtClean="0">
                <a:solidFill>
                  <a:schemeClr val="tx1"/>
                </a:solidFill>
              </a:rPr>
              <a:t> or append elements to a .form-control:</a:t>
            </a:r>
          </a:p>
          <a:p>
            <a:pPr lvl="1"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Wrap &lt;input&gt; element in a &lt;div&gt; with class</a:t>
            </a:r>
            <a:r>
              <a:rPr lang="en-US" sz="1600" b="1" i="1" dirty="0" smtClean="0">
                <a:solidFill>
                  <a:schemeClr val="tx1"/>
                </a:solidFill>
              </a:rPr>
              <a:t> .input-group</a:t>
            </a:r>
          </a:p>
          <a:p>
            <a:pPr lvl="1"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Within that same &lt;div&gt; , place the extra content inside a &lt;span&gt; with class </a:t>
            </a:r>
            <a:r>
              <a:rPr lang="en-US" sz="1600" b="1" i="1" dirty="0" smtClean="0">
                <a:solidFill>
                  <a:schemeClr val="tx1"/>
                </a:solidFill>
              </a:rPr>
              <a:t>.input-group-</a:t>
            </a:r>
            <a:r>
              <a:rPr lang="en-US" sz="1600" b="1" i="1" dirty="0" err="1" smtClean="0">
                <a:solidFill>
                  <a:schemeClr val="tx1"/>
                </a:solidFill>
              </a:rPr>
              <a:t>addon</a:t>
            </a:r>
            <a:r>
              <a:rPr lang="en-US" sz="1600" b="1" i="1" dirty="0" smtClean="0">
                <a:solidFill>
                  <a:schemeClr val="tx1"/>
                </a:solidFill>
              </a:rPr>
              <a:t> . </a:t>
            </a:r>
            <a:r>
              <a:rPr lang="en-US" sz="1600" dirty="0" smtClean="0">
                <a:solidFill>
                  <a:schemeClr val="tx1"/>
                </a:solidFill>
              </a:rPr>
              <a:t>To wrap the buttons  instead of text use  the class </a:t>
            </a:r>
            <a:r>
              <a:rPr lang="en-US" sz="1600" b="1" i="1" dirty="0" smtClean="0">
                <a:solidFill>
                  <a:schemeClr val="tx1"/>
                </a:solidFill>
              </a:rPr>
              <a:t>.input-group-</a:t>
            </a:r>
            <a:r>
              <a:rPr lang="en-US" sz="1600" b="1" i="1" dirty="0" err="1" smtClean="0">
                <a:solidFill>
                  <a:schemeClr val="tx1"/>
                </a:solidFill>
              </a:rPr>
              <a:t>btn</a:t>
            </a:r>
            <a:r>
              <a:rPr lang="en-US" sz="1600" b="1" i="1" dirty="0" smtClean="0">
                <a:solidFill>
                  <a:schemeClr val="tx1"/>
                </a:solidFill>
              </a:rPr>
              <a:t> </a:t>
            </a:r>
          </a:p>
          <a:p>
            <a:pPr lvl="1"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Then place the &lt;span&gt; either before or after the &lt;input&gt; element.</a:t>
            </a:r>
          </a:p>
          <a:p>
            <a:pPr algn="just">
              <a:lnSpc>
                <a:spcPct val="170000"/>
              </a:lnSpc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6065" y="4775199"/>
            <a:ext cx="8302169" cy="1364343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&lt;div class="input-group"&gt;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&lt;span class="input-group-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addon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"&gt;@&lt;/span&gt;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&lt;input type="text" class="form-control" name="Name" placeholder="Email"/&gt;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Inputgroup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Pagination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516" y="1133856"/>
            <a:ext cx="8845484" cy="5004661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Bootstrap supports pagination component using the following classes</a:t>
            </a:r>
          </a:p>
          <a:p>
            <a:pPr lvl="1"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Add </a:t>
            </a:r>
            <a:r>
              <a:rPr lang="en-US" sz="1700" b="1" i="1" dirty="0" smtClean="0">
                <a:solidFill>
                  <a:schemeClr val="tx1"/>
                </a:solidFill>
              </a:rPr>
              <a:t>.pagination</a:t>
            </a:r>
            <a:r>
              <a:rPr lang="en-US" sz="1700" dirty="0" smtClean="0">
                <a:solidFill>
                  <a:schemeClr val="tx1"/>
                </a:solidFill>
              </a:rPr>
              <a:t> class to &lt;</a:t>
            </a:r>
            <a:r>
              <a:rPr lang="en-US" sz="1700" dirty="0" err="1" smtClean="0">
                <a:solidFill>
                  <a:schemeClr val="tx1"/>
                </a:solidFill>
              </a:rPr>
              <a:t>ul</a:t>
            </a:r>
            <a:r>
              <a:rPr lang="en-US" sz="1700" dirty="0" smtClean="0">
                <a:solidFill>
                  <a:schemeClr val="tx1"/>
                </a:solidFill>
              </a:rPr>
              <a:t>&gt; element  to get the pagination on page.</a:t>
            </a:r>
          </a:p>
          <a:p>
            <a:pPr lvl="1"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We can use the classes </a:t>
            </a:r>
            <a:r>
              <a:rPr lang="en-US" sz="1700" b="1" i="1" dirty="0" smtClean="0">
                <a:solidFill>
                  <a:schemeClr val="tx1"/>
                </a:solidFill>
              </a:rPr>
              <a:t>.disabled </a:t>
            </a:r>
            <a:r>
              <a:rPr lang="en-US" sz="1700" dirty="0" smtClean="0">
                <a:solidFill>
                  <a:schemeClr val="tx1"/>
                </a:solidFill>
              </a:rPr>
              <a:t>and</a:t>
            </a:r>
            <a:r>
              <a:rPr lang="en-US" sz="1700" b="1" i="1" dirty="0" smtClean="0">
                <a:solidFill>
                  <a:schemeClr val="tx1"/>
                </a:solidFill>
              </a:rPr>
              <a:t>  .active </a:t>
            </a:r>
            <a:r>
              <a:rPr lang="en-US" sz="1700" dirty="0" smtClean="0">
                <a:solidFill>
                  <a:schemeClr val="tx1"/>
                </a:solidFill>
              </a:rPr>
              <a:t>to set the states for the &lt;</a:t>
            </a:r>
            <a:r>
              <a:rPr lang="en-US" sz="1700" dirty="0" err="1" smtClean="0">
                <a:solidFill>
                  <a:schemeClr val="tx1"/>
                </a:solidFill>
              </a:rPr>
              <a:t>li</a:t>
            </a:r>
            <a:r>
              <a:rPr lang="en-US" sz="1700" dirty="0" smtClean="0">
                <a:solidFill>
                  <a:schemeClr val="tx1"/>
                </a:solidFill>
              </a:rPr>
              <a:t>&gt; elements</a:t>
            </a:r>
          </a:p>
          <a:p>
            <a:pPr lvl="1"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We can apply sizing using </a:t>
            </a:r>
            <a:r>
              <a:rPr lang="en-US" sz="1700" b="1" i="1" dirty="0" smtClean="0">
                <a:solidFill>
                  <a:schemeClr val="tx1"/>
                </a:solidFill>
              </a:rPr>
              <a:t>.pagination-</a:t>
            </a:r>
            <a:r>
              <a:rPr lang="en-US" sz="1700" b="1" i="1" dirty="0" err="1" smtClean="0">
                <a:solidFill>
                  <a:schemeClr val="tx1"/>
                </a:solidFill>
              </a:rPr>
              <a:t>lg</a:t>
            </a:r>
            <a:r>
              <a:rPr lang="en-US" sz="1700" b="1" i="1" dirty="0" smtClean="0">
                <a:solidFill>
                  <a:schemeClr val="tx1"/>
                </a:solidFill>
              </a:rPr>
              <a:t>, .pagination-</a:t>
            </a:r>
            <a:r>
              <a:rPr lang="en-US" sz="1700" b="1" i="1" dirty="0" err="1" smtClean="0">
                <a:solidFill>
                  <a:schemeClr val="tx1"/>
                </a:solidFill>
              </a:rPr>
              <a:t>md</a:t>
            </a:r>
            <a:r>
              <a:rPr lang="en-US" sz="1700" b="1" i="1" dirty="0" smtClean="0">
                <a:solidFill>
                  <a:schemeClr val="tx1"/>
                </a:solidFill>
              </a:rPr>
              <a:t>, .pagination-</a:t>
            </a:r>
            <a:r>
              <a:rPr lang="en-US" sz="1700" b="1" i="1" dirty="0" err="1" smtClean="0">
                <a:solidFill>
                  <a:schemeClr val="tx1"/>
                </a:solidFill>
              </a:rPr>
              <a:t>sm</a:t>
            </a:r>
            <a:r>
              <a:rPr lang="en-US" sz="1700" b="1" i="1" dirty="0" smtClean="0">
                <a:solidFill>
                  <a:schemeClr val="tx1"/>
                </a:solidFill>
              </a:rPr>
              <a:t> </a:t>
            </a:r>
            <a:r>
              <a:rPr lang="en-US" sz="1700" dirty="0" smtClean="0">
                <a:solidFill>
                  <a:schemeClr val="tx1"/>
                </a:solidFill>
              </a:rPr>
              <a:t>and</a:t>
            </a:r>
            <a:r>
              <a:rPr lang="en-US" sz="1700" b="1" i="1" dirty="0" smtClean="0">
                <a:solidFill>
                  <a:schemeClr val="tx1"/>
                </a:solidFill>
              </a:rPr>
              <a:t> .pagination-</a:t>
            </a:r>
            <a:r>
              <a:rPr lang="en-US" sz="1700" b="1" i="1" dirty="0" err="1" smtClean="0">
                <a:solidFill>
                  <a:schemeClr val="tx1"/>
                </a:solidFill>
              </a:rPr>
              <a:t>xs</a:t>
            </a:r>
            <a:r>
              <a:rPr lang="en-US" sz="1700" dirty="0" smtClean="0">
                <a:solidFill>
                  <a:schemeClr val="tx1"/>
                </a:solidFill>
              </a:rPr>
              <a:t> classes .</a:t>
            </a:r>
          </a:p>
          <a:p>
            <a:pPr lvl="1"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.</a:t>
            </a:r>
            <a:r>
              <a:rPr lang="en-US" sz="1700" b="1" i="1" dirty="0" smtClean="0">
                <a:solidFill>
                  <a:schemeClr val="tx1"/>
                </a:solidFill>
              </a:rPr>
              <a:t>pager</a:t>
            </a:r>
            <a:r>
              <a:rPr lang="en-US" sz="1700" dirty="0" smtClean="0">
                <a:solidFill>
                  <a:schemeClr val="tx1"/>
                </a:solidFill>
              </a:rPr>
              <a:t> class can be used to create simple pagination links previous and next. By default the links are centered. Use class </a:t>
            </a:r>
            <a:r>
              <a:rPr lang="en-US" sz="1700" b="1" dirty="0" smtClean="0">
                <a:solidFill>
                  <a:schemeClr val="tx1"/>
                </a:solidFill>
              </a:rPr>
              <a:t>.</a:t>
            </a:r>
            <a:r>
              <a:rPr lang="en-US" sz="1700" b="1" i="1" dirty="0" smtClean="0">
                <a:solidFill>
                  <a:schemeClr val="tx1"/>
                </a:solidFill>
              </a:rPr>
              <a:t>previous</a:t>
            </a:r>
            <a:r>
              <a:rPr lang="en-US" sz="1700" b="1" dirty="0" smtClean="0">
                <a:solidFill>
                  <a:schemeClr val="tx1"/>
                </a:solidFill>
              </a:rPr>
              <a:t> </a:t>
            </a:r>
            <a:r>
              <a:rPr lang="en-US" sz="1700" dirty="0" smtClean="0">
                <a:solidFill>
                  <a:schemeClr val="tx1"/>
                </a:solidFill>
              </a:rPr>
              <a:t>to left align and </a:t>
            </a:r>
            <a:r>
              <a:rPr lang="en-US" sz="1700" b="1" i="1" dirty="0" smtClean="0">
                <a:solidFill>
                  <a:schemeClr val="tx1"/>
                </a:solidFill>
              </a:rPr>
              <a:t>.next </a:t>
            </a:r>
            <a:r>
              <a:rPr lang="en-US" sz="1700" dirty="0" smtClean="0">
                <a:solidFill>
                  <a:schemeClr val="tx1"/>
                </a:solidFill>
              </a:rPr>
              <a:t>to right-align the links.  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70750" y="4681728"/>
            <a:ext cx="6477137" cy="157392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&lt;ul class="pagination pagination-sm"&gt;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 &lt;li class="disabled"&gt;&lt;a href="#"&gt;&amp;larr;&lt;/a&gt;&lt;/li&gt;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 &lt;li class="active"&gt;&lt;a href="#"&gt;1&lt;/a&gt;&lt;/li&gt;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 &lt;li&gt;&lt;a href="#"&gt;2&lt;/a&gt;&lt;/li&gt;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 &lt;li&gt;&lt;a href="#"&gt;&amp;rarr;&lt;/a&gt;&lt;/li&gt;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&lt;/ul&gt;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Pagination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Panel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Panel component is used to place the contents in a box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To get a basic panel, just add class .</a:t>
            </a:r>
            <a:r>
              <a:rPr lang="en-US" sz="1600" i="1" dirty="0" smtClean="0">
                <a:solidFill>
                  <a:schemeClr val="tx1"/>
                </a:solidFill>
              </a:rPr>
              <a:t>panel</a:t>
            </a:r>
            <a:r>
              <a:rPr lang="en-US" sz="1600" dirty="0" smtClean="0">
                <a:solidFill>
                  <a:schemeClr val="tx1"/>
                </a:solidFill>
              </a:rPr>
              <a:t> to the &lt;div&gt; element and add the style class like .</a:t>
            </a:r>
            <a:r>
              <a:rPr lang="en-US" sz="1600" i="1" dirty="0" smtClean="0">
                <a:solidFill>
                  <a:schemeClr val="tx1"/>
                </a:solidFill>
              </a:rPr>
              <a:t>panel-default </a:t>
            </a:r>
            <a:r>
              <a:rPr lang="en-US" sz="1600" dirty="0" smtClean="0">
                <a:solidFill>
                  <a:schemeClr val="tx1"/>
                </a:solidFill>
              </a:rPr>
              <a:t>along with it.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To specify heading, body and footer to panel use the classes  .</a:t>
            </a:r>
            <a:r>
              <a:rPr lang="en-US" sz="1600" i="1" dirty="0" smtClean="0">
                <a:solidFill>
                  <a:schemeClr val="tx1"/>
                </a:solidFill>
              </a:rPr>
              <a:t>panel-heading</a:t>
            </a:r>
            <a:r>
              <a:rPr lang="en-US" sz="1600" dirty="0" smtClean="0">
                <a:solidFill>
                  <a:schemeClr val="tx1"/>
                </a:solidFill>
              </a:rPr>
              <a:t>, .</a:t>
            </a:r>
            <a:r>
              <a:rPr lang="en-US" sz="1600" i="1" dirty="0" smtClean="0">
                <a:solidFill>
                  <a:schemeClr val="tx1"/>
                </a:solidFill>
              </a:rPr>
              <a:t>panel-body</a:t>
            </a:r>
            <a:r>
              <a:rPr lang="en-US" sz="1600" dirty="0" smtClean="0">
                <a:solidFill>
                  <a:schemeClr val="tx1"/>
                </a:solidFill>
              </a:rPr>
              <a:t> and .</a:t>
            </a:r>
            <a:r>
              <a:rPr lang="en-US" sz="1600" i="1" dirty="0" smtClean="0">
                <a:solidFill>
                  <a:schemeClr val="tx1"/>
                </a:solidFill>
              </a:rPr>
              <a:t>panel-footer</a:t>
            </a:r>
            <a:r>
              <a:rPr lang="en-US" sz="1600" dirty="0" smtClean="0">
                <a:solidFill>
                  <a:schemeClr val="tx1"/>
                </a:solidFill>
              </a:rPr>
              <a:t> respectively inside &lt;div&gt; with the class </a:t>
            </a:r>
            <a:r>
              <a:rPr lang="en-US" sz="1600" i="1" dirty="0" smtClean="0">
                <a:solidFill>
                  <a:schemeClr val="tx1"/>
                </a:solidFill>
              </a:rPr>
              <a:t>.panel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Use &lt;h1&gt; - &lt;h6&gt; with a .</a:t>
            </a:r>
            <a:r>
              <a:rPr lang="en-US" sz="1600" i="1" dirty="0" smtClean="0">
                <a:solidFill>
                  <a:schemeClr val="tx1"/>
                </a:solidFill>
              </a:rPr>
              <a:t>panel-title</a:t>
            </a:r>
            <a:r>
              <a:rPr lang="en-US" sz="1600" dirty="0" smtClean="0">
                <a:solidFill>
                  <a:schemeClr val="tx1"/>
                </a:solidFill>
              </a:rPr>
              <a:t> class inside the &lt;div&gt; with </a:t>
            </a:r>
            <a:r>
              <a:rPr lang="en-US" sz="1600" i="1" dirty="0" smtClean="0">
                <a:solidFill>
                  <a:schemeClr val="tx1"/>
                </a:solidFill>
              </a:rPr>
              <a:t>.panel-heading </a:t>
            </a:r>
            <a:r>
              <a:rPr lang="en-US" sz="1600" dirty="0" smtClean="0">
                <a:solidFill>
                  <a:schemeClr val="tx1"/>
                </a:solidFill>
              </a:rPr>
              <a:t>class to add a pre-styled heading.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5029" y="4663440"/>
            <a:ext cx="7373258" cy="135999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&lt;div class="panel 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panel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-primary"&gt;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&lt;div class="panel-heading"&gt; &lt;h2 class="panel-title"&gt;Title&lt;/h2&gt;&lt;/div&gt;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&lt;div class="panel-body"&gt; &lt;p&gt;Panel content ...&lt;/p&gt; &lt;/div&gt;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&lt;div class="panel-footer"&gt; &lt;p&gt;Footer&lt;/p&gt; &lt;/div&gt;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Panel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Well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A well is a container &lt;div&gt; that causes the content to appear sunken or an inset effect on the page.</a:t>
            </a:r>
          </a:p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To create a well, wrap the content with in a &lt;div&gt; containing the class </a:t>
            </a:r>
            <a:r>
              <a:rPr lang="en-US" sz="1700" i="1" dirty="0" smtClean="0">
                <a:solidFill>
                  <a:schemeClr val="tx1"/>
                </a:solidFill>
              </a:rPr>
              <a:t>.well</a:t>
            </a:r>
          </a:p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Padding size for the contents with in the well can be specified using the classes </a:t>
            </a:r>
            <a:r>
              <a:rPr lang="en-US" sz="1700" i="1" dirty="0" smtClean="0">
                <a:solidFill>
                  <a:schemeClr val="tx1"/>
                </a:solidFill>
              </a:rPr>
              <a:t>.well-</a:t>
            </a:r>
            <a:r>
              <a:rPr lang="en-US" sz="1700" i="1" dirty="0" err="1" smtClean="0">
                <a:solidFill>
                  <a:schemeClr val="tx1"/>
                </a:solidFill>
              </a:rPr>
              <a:t>lg</a:t>
            </a:r>
            <a:r>
              <a:rPr lang="en-US" sz="1700" i="1" dirty="0" smtClean="0">
                <a:solidFill>
                  <a:schemeClr val="tx1"/>
                </a:solidFill>
              </a:rPr>
              <a:t>, .well-</a:t>
            </a:r>
            <a:r>
              <a:rPr lang="en-US" sz="1700" i="1" dirty="0" err="1" smtClean="0">
                <a:solidFill>
                  <a:schemeClr val="tx1"/>
                </a:solidFill>
              </a:rPr>
              <a:t>md</a:t>
            </a:r>
            <a:r>
              <a:rPr lang="en-US" sz="1700" i="1" dirty="0" smtClean="0">
                <a:solidFill>
                  <a:schemeClr val="tx1"/>
                </a:solidFill>
              </a:rPr>
              <a:t>, .well-</a:t>
            </a:r>
            <a:r>
              <a:rPr lang="en-US" sz="1700" i="1" dirty="0" err="1" smtClean="0">
                <a:solidFill>
                  <a:schemeClr val="tx1"/>
                </a:solidFill>
              </a:rPr>
              <a:t>sm</a:t>
            </a:r>
            <a:r>
              <a:rPr lang="en-US" sz="1700" i="1" dirty="0" smtClean="0">
                <a:solidFill>
                  <a:schemeClr val="tx1"/>
                </a:solidFill>
              </a:rPr>
              <a:t> and .well-</a:t>
            </a:r>
            <a:r>
              <a:rPr lang="en-US" sz="1700" i="1" dirty="0" err="1" smtClean="0">
                <a:solidFill>
                  <a:schemeClr val="tx1"/>
                </a:solidFill>
              </a:rPr>
              <a:t>xs</a:t>
            </a:r>
            <a:r>
              <a:rPr lang="en-US" sz="1700" i="1" dirty="0" smtClean="0">
                <a:solidFill>
                  <a:schemeClr val="tx1"/>
                </a:solidFill>
              </a:rPr>
              <a:t> </a:t>
            </a:r>
            <a:r>
              <a:rPr lang="en-US" sz="1700" dirty="0" smtClean="0">
                <a:solidFill>
                  <a:schemeClr val="tx1"/>
                </a:solidFill>
              </a:rPr>
              <a:t>in conjunction with .</a:t>
            </a:r>
            <a:r>
              <a:rPr lang="en-US" sz="1700" i="1" dirty="0" smtClean="0">
                <a:solidFill>
                  <a:schemeClr val="tx1"/>
                </a:solidFill>
              </a:rPr>
              <a:t>well </a:t>
            </a:r>
            <a:r>
              <a:rPr lang="en-US" sz="1700" dirty="0" smtClean="0">
                <a:solidFill>
                  <a:schemeClr val="tx1"/>
                </a:solidFill>
              </a:rPr>
              <a:t>class</a:t>
            </a:r>
          </a:p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We can also apply the class .</a:t>
            </a:r>
            <a:r>
              <a:rPr lang="en-US" sz="1700" i="1" dirty="0" smtClean="0">
                <a:solidFill>
                  <a:schemeClr val="tx1"/>
                </a:solidFill>
              </a:rPr>
              <a:t>lead</a:t>
            </a:r>
            <a:r>
              <a:rPr lang="en-US" sz="1700" dirty="0" smtClean="0">
                <a:solidFill>
                  <a:schemeClr val="tx1"/>
                </a:solidFill>
              </a:rPr>
              <a:t> to the element which holds the content to provide additional emphasis .</a:t>
            </a:r>
          </a:p>
          <a:p>
            <a:pPr algn="just">
              <a:lnSpc>
                <a:spcPct val="170000"/>
              </a:lnSpc>
            </a:pP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19086" y="4688117"/>
            <a:ext cx="4310742" cy="126274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&lt;div class="well 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well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-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lg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"&gt;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  &lt;p class="lead"&gt;Well Content.&lt;/p&gt;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804672"/>
            <a:ext cx="6793764" cy="5333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799" y="1042761"/>
            <a:ext cx="62411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ndara" panose="020E0502030303020204" pitchFamily="34" charset="0"/>
              </a:rPr>
              <a:t>Working </a:t>
            </a:r>
            <a:r>
              <a:rPr lang="en-US" b="1" dirty="0" smtClean="0">
                <a:latin typeface="Candara" panose="020E0502030303020204" pitchFamily="34" charset="0"/>
              </a:rPr>
              <a:t>with Bootstrap components</a:t>
            </a:r>
          </a:p>
          <a:p>
            <a:pPr marL="225425" indent="-225425">
              <a:buClr>
                <a:srgbClr val="00B0F0"/>
              </a:buClr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1200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Well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Jumbotron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dirty="0" err="1">
                <a:solidFill>
                  <a:schemeClr val="tx1"/>
                </a:solidFill>
              </a:rPr>
              <a:t>Jumbotron</a:t>
            </a:r>
            <a:r>
              <a:rPr lang="en-US" sz="1600" dirty="0">
                <a:solidFill>
                  <a:schemeClr val="tx1"/>
                </a:solidFill>
              </a:rPr>
              <a:t> indicates a big box for calling extra attention to some special content or </a:t>
            </a:r>
            <a:r>
              <a:rPr lang="en-US" sz="1600" dirty="0" smtClean="0">
                <a:solidFill>
                  <a:schemeClr val="tx1"/>
                </a:solidFill>
              </a:rPr>
              <a:t>information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70000"/>
              </a:lnSpc>
            </a:pP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dirty="0" err="1">
                <a:solidFill>
                  <a:schemeClr val="tx1"/>
                </a:solidFill>
              </a:rPr>
              <a:t>Jumbotron</a:t>
            </a:r>
            <a:r>
              <a:rPr lang="en-US" sz="1600" dirty="0">
                <a:solidFill>
                  <a:schemeClr val="tx1"/>
                </a:solidFill>
              </a:rPr>
              <a:t> is displayed as a grey box with rounded corners. It also enlarges the font sizes of the text inside it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1600" dirty="0">
                <a:solidFill>
                  <a:schemeClr val="tx1"/>
                </a:solidFill>
              </a:rPr>
              <a:t>To use the </a:t>
            </a:r>
            <a:r>
              <a:rPr lang="en-US" sz="1600" dirty="0" err="1" smtClean="0">
                <a:solidFill>
                  <a:schemeClr val="tx1"/>
                </a:solidFill>
              </a:rPr>
              <a:t>Jumbotron</a:t>
            </a:r>
            <a:r>
              <a:rPr lang="en-US" sz="1600" dirty="0">
                <a:solidFill>
                  <a:schemeClr val="tx1"/>
                </a:solidFill>
              </a:rPr>
              <a:t>, simply create a container &lt;div&gt; with the class of .</a:t>
            </a:r>
            <a:r>
              <a:rPr lang="en-US" sz="1600" i="1" dirty="0" err="1" smtClean="0">
                <a:solidFill>
                  <a:schemeClr val="tx1"/>
                </a:solidFill>
              </a:rPr>
              <a:t>jumbotron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8000" y="4005943"/>
            <a:ext cx="7271657" cy="236582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div class="</a:t>
            </a:r>
            <a:r>
              <a:rPr lang="en-US" dirty="0" err="1">
                <a:solidFill>
                  <a:schemeClr val="tx1"/>
                </a:solidFill>
                <a:latin typeface="Candara" pitchFamily="34" charset="0"/>
              </a:rPr>
              <a:t>jumbotron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"&gt;		</a:t>
            </a:r>
            <a:endParaRPr lang="en-US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&lt;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div class="container text-center"&gt;			</a:t>
            </a:r>
            <a:endParaRPr lang="en-US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	&lt;h1&gt;Heading&lt;/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h1&gt;			</a:t>
            </a:r>
            <a:endParaRPr lang="en-US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	&lt;p&gt;Content.&lt;/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p&gt;			</a:t>
            </a:r>
            <a:endParaRPr lang="en-US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	     &lt;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a </a:t>
            </a:r>
            <a:r>
              <a:rPr lang="en-US" dirty="0" err="1">
                <a:solidFill>
                  <a:schemeClr val="tx1"/>
                </a:solidFill>
                <a:latin typeface="Candara" pitchFamily="34" charset="0"/>
              </a:rPr>
              <a:t>href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="#" class="</a:t>
            </a:r>
            <a:r>
              <a:rPr lang="en-US" dirty="0" err="1">
                <a:solidFill>
                  <a:schemeClr val="tx1"/>
                </a:solidFill>
                <a:latin typeface="Candara" pitchFamily="34" charset="0"/>
              </a:rPr>
              <a:t>btn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ndara" pitchFamily="34" charset="0"/>
              </a:rPr>
              <a:t>btn-lg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ndara" pitchFamily="34" charset="0"/>
              </a:rPr>
              <a:t>btn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-default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"&gt;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FreeTrail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  &lt;/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div&gt; 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27947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Jumbotron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3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Alerts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Alerts are used to provide contextual feedback messages for user actions 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Alert can be  created by wrapping the contextual messages in a  &lt;div&gt; and adding a class of .</a:t>
            </a:r>
            <a:r>
              <a:rPr lang="en-US" sz="1600" i="1" dirty="0" smtClean="0">
                <a:solidFill>
                  <a:schemeClr val="tx1"/>
                </a:solidFill>
              </a:rPr>
              <a:t>alert </a:t>
            </a:r>
            <a:r>
              <a:rPr lang="en-US" sz="1600" dirty="0" smtClean="0">
                <a:solidFill>
                  <a:schemeClr val="tx1"/>
                </a:solidFill>
              </a:rPr>
              <a:t>with one of the four contextual classes </a:t>
            </a:r>
          </a:p>
          <a:p>
            <a:pPr lvl="1"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.alert-success</a:t>
            </a:r>
          </a:p>
          <a:p>
            <a:pPr lvl="1"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.alert-info</a:t>
            </a:r>
          </a:p>
          <a:p>
            <a:pPr lvl="1"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.alert-warning</a:t>
            </a:r>
          </a:p>
          <a:p>
            <a:pPr lvl="1"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 .alert-danger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We can add close icon to alert with . alert-</a:t>
            </a:r>
            <a:r>
              <a:rPr lang="en-US" sz="1600" dirty="0" err="1" smtClean="0">
                <a:solidFill>
                  <a:schemeClr val="tx1"/>
                </a:solidFill>
              </a:rPr>
              <a:t>dismissable</a:t>
            </a:r>
            <a:r>
              <a:rPr lang="en-US" sz="1600" dirty="0" smtClean="0">
                <a:solidFill>
                  <a:schemeClr val="tx1"/>
                </a:solidFill>
              </a:rPr>
              <a:t> class  to the &lt;div&gt; tag and adding a close button with data-dismiss="alert"</a:t>
            </a:r>
          </a:p>
          <a:p>
            <a:pPr lvl="1" algn="just">
              <a:lnSpc>
                <a:spcPct val="170000"/>
              </a:lnSpc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78629" y="3246120"/>
            <a:ext cx="4310742" cy="144475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&lt;div class="well 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well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-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lg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"&gt;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  &lt;p class="lead"&gt;Well Content.&lt;/p&gt;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Alerts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Page Header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516" y="1002136"/>
            <a:ext cx="8845484" cy="5136382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Page header is used to add appropriate spacing around the headings on a page. It represents the heading part of the page.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It is used to orient the users about, what page they are visiting by specifying an heading and information below  the heading regarding that page.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It provides an horizontal ruler which gives a clear separation from the content of the page.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91028" y="5152126"/>
            <a:ext cx="7561943" cy="120468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&lt;div class="page-header"&gt;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 &lt;h1&gt;Page header demo&lt;/h1&gt;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 &lt;p&gt;This page demonstrates the usage of page header component&lt;/p&gt;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Pageheader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Breadcrumb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Breadcrumbs are used to show  the hierarchy-based information of a site 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It indicates the current page's location with navigational hierarchy.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Like page header component, bread crumb component also orient the users which page they are visiting.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 breadcrumb in Bootstrap is simply an unordered list with a class of </a:t>
            </a:r>
            <a:r>
              <a:rPr lang="en-US" i="1" dirty="0" smtClean="0">
                <a:solidFill>
                  <a:schemeClr val="tx1"/>
                </a:solidFill>
              </a:rPr>
              <a:t>.breadcrumb, </a:t>
            </a:r>
            <a:r>
              <a:rPr lang="en-US" dirty="0" smtClean="0">
                <a:solidFill>
                  <a:schemeClr val="tx1"/>
                </a:solidFill>
              </a:rPr>
              <a:t>in which the current page link is added with the class</a:t>
            </a:r>
            <a:r>
              <a:rPr lang="en-US" i="1" dirty="0" smtClean="0">
                <a:solidFill>
                  <a:schemeClr val="tx1"/>
                </a:solidFill>
              </a:rPr>
              <a:t> .active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54480" y="4956048"/>
            <a:ext cx="6035040" cy="135331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&lt;ol class="breadcrumb"&gt;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&lt;li&gt;&lt;a href="#"&gt;India&lt;/a&gt;&lt;/li&gt;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&lt;li&gt;&lt;a href="#"&gt;Karnataka&lt;/a&gt;&lt;/li&gt;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&lt;li class="active"&gt;Bangalore&lt;/li&gt;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&lt;/ol&gt;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Breadcrumb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 Groups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516" y="1106424"/>
            <a:ext cx="8845484" cy="5032093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Button group allows us to work with an inline set of buttons.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To create a basic button group we need to wrap a series of buttons with class </a:t>
            </a:r>
            <a:r>
              <a:rPr lang="en-US" sz="1600" i="1" dirty="0" smtClean="0">
                <a:solidFill>
                  <a:schemeClr val="tx1"/>
                </a:solidFill>
              </a:rPr>
              <a:t>.</a:t>
            </a:r>
            <a:r>
              <a:rPr lang="en-US" sz="1600" i="1" dirty="0" err="1" smtClean="0">
                <a:solidFill>
                  <a:schemeClr val="tx1"/>
                </a:solidFill>
              </a:rPr>
              <a:t>btn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in </a:t>
            </a:r>
            <a:r>
              <a:rPr lang="en-US" sz="1600" i="1" dirty="0" smtClean="0">
                <a:solidFill>
                  <a:schemeClr val="tx1"/>
                </a:solidFill>
              </a:rPr>
              <a:t>.</a:t>
            </a:r>
            <a:r>
              <a:rPr lang="en-US" sz="1600" i="1" dirty="0" err="1" smtClean="0">
                <a:solidFill>
                  <a:schemeClr val="tx1"/>
                </a:solidFill>
              </a:rPr>
              <a:t>btn</a:t>
            </a:r>
            <a:r>
              <a:rPr lang="en-US" sz="1600" i="1" dirty="0" smtClean="0">
                <a:solidFill>
                  <a:schemeClr val="tx1"/>
                </a:solidFill>
              </a:rPr>
              <a:t>-group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We can apply </a:t>
            </a:r>
            <a:r>
              <a:rPr lang="en-US" sz="1600" i="1" dirty="0" smtClean="0">
                <a:solidFill>
                  <a:schemeClr val="tx1"/>
                </a:solidFill>
              </a:rPr>
              <a:t>.</a:t>
            </a:r>
            <a:r>
              <a:rPr lang="en-US" sz="1600" i="1" dirty="0" err="1" smtClean="0">
                <a:solidFill>
                  <a:schemeClr val="tx1"/>
                </a:solidFill>
              </a:rPr>
              <a:t>btn</a:t>
            </a:r>
            <a:r>
              <a:rPr lang="en-US" sz="1600" i="1" dirty="0" smtClean="0">
                <a:solidFill>
                  <a:schemeClr val="tx1"/>
                </a:solidFill>
              </a:rPr>
              <a:t>-group-</a:t>
            </a:r>
            <a:r>
              <a:rPr lang="en-US" sz="1600" i="1" dirty="0" err="1" smtClean="0">
                <a:solidFill>
                  <a:schemeClr val="tx1"/>
                </a:solidFill>
              </a:rPr>
              <a:t>lg</a:t>
            </a:r>
            <a:r>
              <a:rPr lang="en-US" sz="1600" i="1" dirty="0" smtClean="0">
                <a:solidFill>
                  <a:schemeClr val="tx1"/>
                </a:solidFill>
              </a:rPr>
              <a:t>, .</a:t>
            </a:r>
            <a:r>
              <a:rPr lang="en-US" sz="1600" i="1" dirty="0" err="1" smtClean="0">
                <a:solidFill>
                  <a:schemeClr val="tx1"/>
                </a:solidFill>
              </a:rPr>
              <a:t>btn</a:t>
            </a:r>
            <a:r>
              <a:rPr lang="en-US" sz="1600" i="1" dirty="0" smtClean="0">
                <a:solidFill>
                  <a:schemeClr val="tx1"/>
                </a:solidFill>
              </a:rPr>
              <a:t>-group-</a:t>
            </a:r>
            <a:r>
              <a:rPr lang="en-US" sz="1600" i="1" dirty="0" err="1" smtClean="0">
                <a:solidFill>
                  <a:schemeClr val="tx1"/>
                </a:solidFill>
              </a:rPr>
              <a:t>md</a:t>
            </a:r>
            <a:r>
              <a:rPr lang="en-US" sz="1600" i="1" dirty="0" smtClean="0">
                <a:solidFill>
                  <a:schemeClr val="tx1"/>
                </a:solidFill>
              </a:rPr>
              <a:t>, .</a:t>
            </a:r>
            <a:r>
              <a:rPr lang="en-US" sz="1600" i="1" dirty="0" err="1" smtClean="0">
                <a:solidFill>
                  <a:schemeClr val="tx1"/>
                </a:solidFill>
              </a:rPr>
              <a:t>btn</a:t>
            </a:r>
            <a:r>
              <a:rPr lang="en-US" sz="1600" i="1" dirty="0" smtClean="0">
                <a:solidFill>
                  <a:schemeClr val="tx1"/>
                </a:solidFill>
              </a:rPr>
              <a:t>-group-</a:t>
            </a:r>
            <a:r>
              <a:rPr lang="en-US" sz="1600" i="1" dirty="0" err="1" smtClean="0">
                <a:solidFill>
                  <a:schemeClr val="tx1"/>
                </a:solidFill>
              </a:rPr>
              <a:t>sm</a:t>
            </a:r>
            <a:r>
              <a:rPr lang="en-US" sz="1600" i="1" dirty="0" smtClean="0">
                <a:solidFill>
                  <a:schemeClr val="tx1"/>
                </a:solidFill>
              </a:rPr>
              <a:t>, .</a:t>
            </a:r>
            <a:r>
              <a:rPr lang="en-US" sz="1600" i="1" dirty="0" err="1" smtClean="0">
                <a:solidFill>
                  <a:schemeClr val="tx1"/>
                </a:solidFill>
              </a:rPr>
              <a:t>btn</a:t>
            </a:r>
            <a:r>
              <a:rPr lang="en-US" sz="1600" i="1" dirty="0" smtClean="0">
                <a:solidFill>
                  <a:schemeClr val="tx1"/>
                </a:solidFill>
              </a:rPr>
              <a:t>-group-</a:t>
            </a:r>
            <a:r>
              <a:rPr lang="en-US" sz="1600" i="1" dirty="0" err="1" smtClean="0">
                <a:solidFill>
                  <a:schemeClr val="tx1"/>
                </a:solidFill>
              </a:rPr>
              <a:t>xs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classes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to button group  to resize the buttons placed inside it.</a:t>
            </a:r>
          </a:p>
          <a:p>
            <a:pPr algn="just">
              <a:lnSpc>
                <a:spcPct val="170000"/>
              </a:lnSpc>
            </a:pPr>
            <a:r>
              <a:rPr lang="en-US" sz="1600" i="1" dirty="0" smtClean="0">
                <a:solidFill>
                  <a:schemeClr val="tx1"/>
                </a:solidFill>
              </a:rPr>
              <a:t>.</a:t>
            </a:r>
            <a:r>
              <a:rPr lang="en-US" sz="1600" i="1" dirty="0" err="1" smtClean="0">
                <a:solidFill>
                  <a:schemeClr val="tx1"/>
                </a:solidFill>
              </a:rPr>
              <a:t>btn</a:t>
            </a:r>
            <a:r>
              <a:rPr lang="en-US" sz="1600" i="1" dirty="0" smtClean="0">
                <a:solidFill>
                  <a:schemeClr val="tx1"/>
                </a:solidFill>
              </a:rPr>
              <a:t>-group-vertical</a:t>
            </a:r>
            <a:r>
              <a:rPr lang="en-US" sz="1600" dirty="0" smtClean="0">
                <a:solidFill>
                  <a:schemeClr val="tx1"/>
                </a:solidFill>
              </a:rPr>
              <a:t> make a set of buttons appear vertically stacked rather than horizontally.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We can even use  button groups as checkboxes / radio buttons in a form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41832" y="4507992"/>
            <a:ext cx="7387768" cy="183475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&lt;div class="btn-group btn-group-sm"&gt;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&lt;button type="button" class="btn btn-default"&gt;Button 1&lt;/button&gt;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&lt;button type="button" class="btn btn-default"&gt;Button </a:t>
            </a:r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2&lt;/</a:t>
            </a:r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button&gt;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&lt;button type="button" class="btn btn-default"&gt;Button 3&lt;/button&gt;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Buttongroup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Dropdowns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516" y="1161288"/>
            <a:ext cx="8845484" cy="4977229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Dropdown menus are </a:t>
            </a:r>
            <a:r>
              <a:rPr lang="en-US" sz="2000" dirty="0" err="1" smtClean="0">
                <a:solidFill>
                  <a:schemeClr val="tx1"/>
                </a:solidFill>
              </a:rPr>
              <a:t>toggleable</a:t>
            </a:r>
            <a:r>
              <a:rPr lang="en-US" sz="2000" dirty="0" smtClean="0">
                <a:solidFill>
                  <a:schemeClr val="tx1"/>
                </a:solidFill>
              </a:rPr>
              <a:t>, contextual menus for displaying links in a list format.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It can be used on a variety of different elements, </a:t>
            </a:r>
            <a:r>
              <a:rPr lang="en-US" sz="2000" dirty="0" err="1" smtClean="0">
                <a:solidFill>
                  <a:schemeClr val="tx1"/>
                </a:solidFill>
              </a:rPr>
              <a:t>navs</a:t>
            </a:r>
            <a:r>
              <a:rPr lang="en-US" sz="2000" dirty="0" smtClean="0">
                <a:solidFill>
                  <a:schemeClr val="tx1"/>
                </a:solidFill>
              </a:rPr>
              <a:t>, buttons and more.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We can also extend the dropdown into another submenu by simply adding .</a:t>
            </a:r>
            <a:r>
              <a:rPr lang="en-US" sz="2000" i="1" dirty="0" smtClean="0">
                <a:solidFill>
                  <a:schemeClr val="tx1"/>
                </a:solidFill>
              </a:rPr>
              <a:t>dropdown-submenu</a:t>
            </a:r>
            <a:r>
              <a:rPr lang="en-US" sz="2000" dirty="0" smtClean="0">
                <a:solidFill>
                  <a:schemeClr val="tx1"/>
                </a:solidFill>
              </a:rPr>
              <a:t> class to any &lt;</a:t>
            </a:r>
            <a:r>
              <a:rPr lang="en-US" sz="2000" dirty="0" err="1" smtClean="0">
                <a:solidFill>
                  <a:schemeClr val="tx1"/>
                </a:solidFill>
              </a:rPr>
              <a:t>li</a:t>
            </a:r>
            <a:r>
              <a:rPr lang="en-US" sz="2000" dirty="0" smtClean="0">
                <a:solidFill>
                  <a:schemeClr val="tx1"/>
                </a:solidFill>
              </a:rPr>
              <a:t>&gt; in an existing dropdown menu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2174" y="3913632"/>
            <a:ext cx="7812601" cy="2327513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&lt;div class="dropdown"&gt;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&lt;button class="btn btn-primary" data-toggle="dropdown"&gt;Select an option &lt;span class="caret"&gt;&lt;/span&gt;&lt;/button&gt;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 &lt;ul class="dropdown-menu"&gt;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	&lt;li&gt;&lt;a href="#" tabindex="-1"&gt;One&lt;/a&gt;&lt;/li&gt;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	&lt;li class="divider"&gt;&lt;/li&gt;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	&lt;li class="disabled"&gt;&lt;a href="#" tabindex="-1"&gt;Two&lt;/a&gt;&lt;/li&gt;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  &lt;/ul&gt;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Template</Material_x0020_Type>
    <Level xmlns="2792f03d-d3b8-434f-88d1-32c1c69d1f7a">Generic</Level>
    <Category xmlns="2792f03d-d3b8-434f-88d1-32c1c69d1f7a">Module Artifact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B9A73E-277C-47B8-A663-366B012A039A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8723</TotalTime>
  <Words>2212</Words>
  <Application>Microsoft Office PowerPoint</Application>
  <PresentationFormat>On-screen Show (4:3)</PresentationFormat>
  <Paragraphs>200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Candara</vt:lpstr>
      <vt:lpstr>Helvetica Light</vt:lpstr>
      <vt:lpstr>ＭＳ Ｐゴシック</vt:lpstr>
      <vt:lpstr>Wingdings</vt:lpstr>
      <vt:lpstr>1_Office Theme</vt:lpstr>
      <vt:lpstr>2_Corporate Presentation Template (4x3 - Normal)</vt:lpstr>
      <vt:lpstr>think-cell Slide</vt:lpstr>
      <vt:lpstr>Bootstrap</vt:lpstr>
      <vt:lpstr>Lesson Objectives</vt:lpstr>
      <vt:lpstr>3.1: Bootstrap Components Page Header</vt:lpstr>
      <vt:lpstr>Demo</vt:lpstr>
      <vt:lpstr>3.1: Bootstrap Components Breadcrumb</vt:lpstr>
      <vt:lpstr>Demo</vt:lpstr>
      <vt:lpstr>3.1: Bootstrap Components Button Groups</vt:lpstr>
      <vt:lpstr>Demo</vt:lpstr>
      <vt:lpstr>3.1: Bootstrap Components Dropdowns</vt:lpstr>
      <vt:lpstr>Demo</vt:lpstr>
      <vt:lpstr>3.1: Bootstrap Components Nav &amp; Navbars </vt:lpstr>
      <vt:lpstr>Demo</vt:lpstr>
      <vt:lpstr>3.1: Bootstrap Components Input groups</vt:lpstr>
      <vt:lpstr>Demo</vt:lpstr>
      <vt:lpstr>3.1: Bootstrap Components Pagination</vt:lpstr>
      <vt:lpstr>Demo</vt:lpstr>
      <vt:lpstr>3.1: Bootstrap Components Panel</vt:lpstr>
      <vt:lpstr>Demo</vt:lpstr>
      <vt:lpstr>3.1: Bootstrap Components Well</vt:lpstr>
      <vt:lpstr>Demo</vt:lpstr>
      <vt:lpstr>3.1: Bootstrap Components Jumbotron</vt:lpstr>
      <vt:lpstr>Demo</vt:lpstr>
      <vt:lpstr>3.1: Bootstrap Components Alerts</vt:lpstr>
      <vt:lpstr>Demo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Introduction</dc:title>
  <dc:subject>AngularJS</dc:subject>
  <dc:creator>Karthik Muthukrishnan</dc:creator>
  <dc:description>Angular JS created by Karthik M (714709)</dc:description>
  <cp:lastModifiedBy>Vikash, Rahul</cp:lastModifiedBy>
  <cp:revision>834</cp:revision>
  <dcterms:created xsi:type="dcterms:W3CDTF">2012-05-18T02:59:15Z</dcterms:created>
  <dcterms:modified xsi:type="dcterms:W3CDTF">2017-07-10T06:42:26Z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