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33"/>
  </p:notesMasterIdLst>
  <p:handoutMasterIdLst>
    <p:handoutMasterId r:id="rId34"/>
  </p:handoutMasterIdLst>
  <p:sldIdLst>
    <p:sldId id="265" r:id="rId6"/>
    <p:sldId id="259" r:id="rId7"/>
    <p:sldId id="281" r:id="rId8"/>
    <p:sldId id="392" r:id="rId9"/>
    <p:sldId id="391" r:id="rId10"/>
    <p:sldId id="393" r:id="rId11"/>
    <p:sldId id="390" r:id="rId12"/>
    <p:sldId id="394" r:id="rId13"/>
    <p:sldId id="395" r:id="rId14"/>
    <p:sldId id="396" r:id="rId15"/>
    <p:sldId id="372" r:id="rId16"/>
    <p:sldId id="397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8814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22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2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5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8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2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90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33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44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6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0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54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1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13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8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7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11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54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7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27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24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5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3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1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1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3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4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8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77720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932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087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355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5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629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8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547137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16580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85195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941549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08748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20831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306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70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1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Bootstrap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Bootstrap </a:t>
            </a:r>
            <a:r>
              <a:rPr lang="en-US" sz="2000" b="0" dirty="0" err="1" smtClean="0">
                <a:solidFill>
                  <a:schemeClr val="tx1"/>
                </a:solidFill>
              </a:rPr>
              <a:t>Plugins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Modal Plug-in Events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2857" y="1144134"/>
          <a:ext cx="8519886" cy="48357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43132"/>
                <a:gridCol w="3484089"/>
                <a:gridCol w="3092665"/>
              </a:tblGrid>
              <a:tr h="303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Event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ctr">
                    <a:solidFill>
                      <a:schemeClr val="tx1"/>
                    </a:solidFill>
                  </a:tcPr>
                </a:tc>
              </a:tr>
              <a:tr h="1031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show.bs.modal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after the show method is called.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show.bs.modal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</a:tr>
              <a:tr h="1039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shown.bs.modal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when the modal has been made visible to the user (will wait for CSS transitions to complete).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shown.bs.modal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</a:tr>
              <a:tr h="122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hide.bs.modal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when the hide instance method has been called.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hide.bs.modal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</a:tr>
              <a:tr h="1236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hidden.bs.modal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when the modal has finished being hidden from the user.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hidden.bs.modal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Modal-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Carousel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 Carousel gives you a picture Carousel that can cycle through a series of images.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Carousel works best when all of the images have the same resolution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Carousel  can also have a caption inside of each item that typically consists of some header text and some additional text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set the  interval to how frequently to swap the pictures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also control the carousel using user pause, previous and next buttons.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include this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functionality individually we need carousel.js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Carousel Plug-in options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5430" y="1088572"/>
          <a:ext cx="8490856" cy="50219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32828"/>
                <a:gridCol w="1832828"/>
                <a:gridCol w="1870232"/>
                <a:gridCol w="2954968"/>
              </a:tblGrid>
              <a:tr h="463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Option Name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Default Value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Data attribute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46370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interval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number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data-interval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The amount of time to delay between automatically cycling an item. If false, carousel will not automatically cycle.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91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5000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70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pause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string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data-pause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Pauses the cycling of the carousel on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mouseenter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and resumes the cycling of the carousel on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mouseleave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91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"hover"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70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wrap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boolean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data-wrap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Whether the carousel should cycle continuously or have hard stops.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83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true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Carousel Plug-in methods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5770" y="1219201"/>
          <a:ext cx="8665030" cy="45347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48116"/>
                <a:gridCol w="2801257"/>
                <a:gridCol w="3715657"/>
              </a:tblGrid>
              <a:tr h="411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ctr">
                    <a:solidFill>
                      <a:schemeClr val="tx1"/>
                    </a:solidFill>
                  </a:tcPr>
                </a:tc>
              </a:tr>
              <a:tr h="1170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.carousel(options)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Initializes the carousel with an optional options object and starts cycling through items.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$('#identifier').carousel({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interval: 2000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  <a:tr h="678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.carousel('cycle')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Cycles through the carousel items from left to right.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$('#identifier').carousel('cycle')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  <a:tr h="678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.carousel('pause')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Stops the carousel from cycling through items.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$('#identifier')..carousel('pause')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  <a:tr h="678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.carousel(number)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Cycles the carousel to a particular frame (0 based, similar to an array).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$('#identifier').carousel(number)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  <a:tr h="38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.carousel('prev')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Cycles to the previous item.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$('#identifier').carousel('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prev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  <a:tr h="38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.carousel('next')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Cycles to the next item..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$('#identifier').carousel('next')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Carousel Plug-in Events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8341" y="1378858"/>
          <a:ext cx="8316687" cy="39482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59430"/>
                <a:gridCol w="2743200"/>
                <a:gridCol w="3614057"/>
              </a:tblGrid>
              <a:tr h="405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Event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</a:tr>
              <a:tr h="1582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slide.bs.carousel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fires immediately when the slide instance method is invoked..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slide.bs.carousel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() {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// do something…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  <a:tr h="1959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slid.bs.carousel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is fired when the carousel has completed its slide transition.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slid.bs.carousel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() {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// do something…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Carousel Plug-in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Collapse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Collapse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makes it easy to make collapsing divisions of the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is used to create collapsible groups or accordion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data-toggle="collapse" </a:t>
            </a:r>
            <a:r>
              <a:rPr lang="en-US" dirty="0" smtClean="0">
                <a:solidFill>
                  <a:schemeClr val="tx1"/>
                </a:solidFill>
              </a:rPr>
              <a:t>is added to the link on which we click to expand or collapse the component.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href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or a</a:t>
            </a:r>
            <a:r>
              <a:rPr lang="en-US" b="1" dirty="0" smtClean="0">
                <a:solidFill>
                  <a:schemeClr val="tx1"/>
                </a:solidFill>
              </a:rPr>
              <a:t> data-target attribute</a:t>
            </a:r>
            <a:r>
              <a:rPr lang="en-US" dirty="0" smtClean="0">
                <a:solidFill>
                  <a:schemeClr val="tx1"/>
                </a:solidFill>
              </a:rPr>
              <a:t> is added to the parent component, whose value is id of the child component.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data-parent</a:t>
            </a:r>
            <a:r>
              <a:rPr lang="en-US" dirty="0" smtClean="0">
                <a:solidFill>
                  <a:schemeClr val="tx1"/>
                </a:solidFill>
              </a:rPr>
              <a:t> attribute is added to is added for creating accordion like effect.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.collapse </a:t>
            </a:r>
            <a:r>
              <a:rPr lang="en-US" dirty="0" smtClean="0">
                <a:solidFill>
                  <a:schemeClr val="tx1"/>
                </a:solidFill>
              </a:rPr>
              <a:t>class is used to hide the content  and </a:t>
            </a:r>
            <a:r>
              <a:rPr lang="en-US" b="1" i="1" dirty="0" smtClean="0">
                <a:solidFill>
                  <a:schemeClr val="tx1"/>
                </a:solidFill>
              </a:rPr>
              <a:t>.</a:t>
            </a:r>
            <a:r>
              <a:rPr lang="en-US" b="1" i="1" dirty="0" err="1" smtClean="0">
                <a:solidFill>
                  <a:schemeClr val="tx1"/>
                </a:solidFill>
              </a:rPr>
              <a:t>collapse.in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class is used to show the content</a:t>
            </a:r>
            <a:endParaRPr lang="en-US" b="1" i="1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include this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functionality individually we need to use collapse.js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CollapsePlug</a:t>
            </a:r>
            <a:r>
              <a:rPr lang="en-US" dirty="0" smtClean="0"/>
              <a:t>-in options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48177"/>
              </p:ext>
            </p:extLst>
          </p:nvPr>
        </p:nvGraphicFramePr>
        <p:xfrm>
          <a:off x="576073" y="1261871"/>
          <a:ext cx="8219583" cy="48097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33655"/>
                <a:gridCol w="1318635"/>
                <a:gridCol w="1579019"/>
                <a:gridCol w="4088274"/>
              </a:tblGrid>
              <a:tr h="1023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Option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Default Value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Data attribute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</a:tr>
              <a:tr h="51167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parent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selector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data-parent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If selector then all collapsible elements under the specified parent will be closed when this collapsible item is shown. (similar to traditional accordion behavior - this dependent on the accordion-group class)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</a:tr>
              <a:tr h="1739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false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67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toggle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boolean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data-toggle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Toggles the collapsible element on invocation.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</a:tr>
              <a:tr h="1023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true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CollapsePlug</a:t>
            </a:r>
            <a:r>
              <a:rPr lang="en-US" dirty="0" smtClean="0"/>
              <a:t>-in methods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61640"/>
              </p:ext>
            </p:extLst>
          </p:nvPr>
        </p:nvGraphicFramePr>
        <p:xfrm>
          <a:off x="478971" y="1146628"/>
          <a:ext cx="8331201" cy="49918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70629"/>
                <a:gridCol w="2438400"/>
                <a:gridCol w="3222172"/>
              </a:tblGrid>
              <a:tr h="68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</a:tr>
              <a:tr h="16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Options: .collapse(options)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Activates your content as a collapsible element. Accepts an optional options object.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$('#identifier').collapse({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toggle: false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  <a:tr h="1248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Toggle: .collapse('toggle')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Toggles a collapsible element to shown or hidden.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$('#identifier').collapse('toggle')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  <a:tr h="695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Show: .collapse('show')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Shows a collapsible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$('#identifier').collapse('show')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  <a:tr h="695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Hide: .collapse('hide')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Hides a collapsible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$('#identifier').collapse('hide')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16152"/>
            <a:ext cx="6793764" cy="49223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1042761"/>
            <a:ext cx="6241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ndara" panose="020E0502030303020204" pitchFamily="34" charset="0"/>
              </a:rPr>
              <a:t>Working </a:t>
            </a:r>
            <a:r>
              <a:rPr lang="en-US" b="1" dirty="0" smtClean="0">
                <a:latin typeface="Candara" panose="020E0502030303020204" pitchFamily="34" charset="0"/>
              </a:rPr>
              <a:t>with jQuery Plugins</a:t>
            </a: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Collapse Plug-in Events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28096"/>
              </p:ext>
            </p:extLst>
          </p:nvPr>
        </p:nvGraphicFramePr>
        <p:xfrm>
          <a:off x="391886" y="1161140"/>
          <a:ext cx="8447314" cy="49773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44914"/>
                <a:gridCol w="3367314"/>
                <a:gridCol w="3135086"/>
              </a:tblGrid>
              <a:tr h="29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Event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ctr">
                    <a:solidFill>
                      <a:schemeClr val="tx1"/>
                    </a:solidFill>
                  </a:tcPr>
                </a:tc>
              </a:tr>
              <a:tr h="116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show.bs.collapse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after the show method is called.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show.bs.collapse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</a:tr>
              <a:tr h="1170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shown.bs.collapse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is fired when a collapse element has been made visible to the user (will wait for CSS transitions to complete).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shown.bs.collapse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</a:tr>
              <a:tr h="116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hide.bs.collapse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when the hide instance method has been called.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hide.bs.collapse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</a:tr>
              <a:tr h="1170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hidden.bs.collapse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is fired when a collapse element has been hidden from the user (will wait for CSS transitions to complete).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hidden.bs.collapse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Collapsible-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Tabs are used to arrange a navigational menu with links to other pages or sections of the site.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Tab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, we can transition through panes of local content in tabs or pills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Adding the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and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i="1" dirty="0" smtClean="0">
                <a:solidFill>
                  <a:schemeClr val="tx1"/>
                </a:solidFill>
              </a:rPr>
              <a:t>-tabs</a:t>
            </a:r>
            <a:r>
              <a:rPr lang="en-US" dirty="0" smtClean="0">
                <a:solidFill>
                  <a:schemeClr val="tx1"/>
                </a:solidFill>
              </a:rPr>
              <a:t> classes to the tab 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 will apply the Bootstrap tab styling, while adding the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and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i="1" dirty="0" smtClean="0">
                <a:solidFill>
                  <a:schemeClr val="tx1"/>
                </a:solidFill>
              </a:rPr>
              <a:t>-pills</a:t>
            </a:r>
            <a:r>
              <a:rPr lang="en-US" dirty="0" smtClean="0">
                <a:solidFill>
                  <a:schemeClr val="tx1"/>
                </a:solidFill>
              </a:rPr>
              <a:t> classes will apply pill styling.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.tab() method activates a tab element and content container. Tab should have either a data-target or an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 targeting a container node in the DOM.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include this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functionality individually we need tab.js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 Plug-in Events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9313" y="1175657"/>
          <a:ext cx="8490857" cy="4717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19087"/>
                <a:gridCol w="3192430"/>
                <a:gridCol w="3179340"/>
              </a:tblGrid>
              <a:tr h="291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Event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</a:tr>
              <a:tr h="2316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show.bs.tab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fires on tab show, but before the new tab has been shown. Use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and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to target the active tab and the previous active tab (if available) respectively.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$('a[data-toggle="tab"]').on('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show.bs.tab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(e) 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activated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previous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</a:tr>
              <a:tr h="2108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shown.bs.tab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fires on tab show after a tab has been shown. Use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and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to target the active tab and the previous active tab (if available) respectively.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$('a[data-toggle="tab"]').on('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shown.bs.tab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(e) 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activated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previous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Tab-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Tooltip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Tabs are used to arrange a navigational menu with links to other pages or sections of the site.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Tab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, we can transition through panes of local content in tabs or pills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Adding the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and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i="1" dirty="0" smtClean="0">
                <a:solidFill>
                  <a:schemeClr val="tx1"/>
                </a:solidFill>
              </a:rPr>
              <a:t>-tabs</a:t>
            </a:r>
            <a:r>
              <a:rPr lang="en-US" dirty="0" smtClean="0">
                <a:solidFill>
                  <a:schemeClr val="tx1"/>
                </a:solidFill>
              </a:rPr>
              <a:t> classes to the tab 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 will apply the Bootstrap tab styling, while adding the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and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i="1" dirty="0" smtClean="0">
                <a:solidFill>
                  <a:schemeClr val="tx1"/>
                </a:solidFill>
              </a:rPr>
              <a:t>-pills</a:t>
            </a:r>
            <a:r>
              <a:rPr lang="en-US" dirty="0" smtClean="0">
                <a:solidFill>
                  <a:schemeClr val="tx1"/>
                </a:solidFill>
              </a:rPr>
              <a:t> classes will apply pill styling.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.tab() method activates a tab element and content container. Tab should have either a data-target or an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 targeting a container node in the DOM.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include this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functionality individually we need tab.js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 Plug-in Events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77930"/>
              </p:ext>
            </p:extLst>
          </p:nvPr>
        </p:nvGraphicFramePr>
        <p:xfrm>
          <a:off x="319313" y="1106424"/>
          <a:ext cx="8490857" cy="47863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19087"/>
                <a:gridCol w="3192430"/>
                <a:gridCol w="3179340"/>
              </a:tblGrid>
              <a:tr h="296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Event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</a:tr>
              <a:tr h="2350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show.bs.tab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fires on tab show, but before the new tab has been shown. Use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and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to target the active tab and the previous active tab (if available) respectively.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$('a[data-toggle="tab"]').on('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show.bs.tab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(e) 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activated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previous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</a:tr>
              <a:tr h="21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shown.bs.tab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fires on tab show after a tab has been shown. Use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and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to target the active tab and the previous active tab (if available) respectively.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$('a[data-toggle="tab"]').on('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shown.bs.tab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(e) 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activated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previous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Tooltip-Plugin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jQuery Plugins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Bootstrap comes bundled with 12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 that extend the features and can add more interaction to your site.</a:t>
            </a:r>
          </a:p>
          <a:p>
            <a:pPr algn="just"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 can be included individually (using Bootstrap's individual *.js files) or all at once (using bootstrap.js or the minified </a:t>
            </a:r>
            <a:r>
              <a:rPr lang="en-US" dirty="0" err="1" smtClean="0">
                <a:solidFill>
                  <a:schemeClr val="tx1"/>
                </a:solidFill>
              </a:rPr>
              <a:t>bootstrap.min.js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Both bootstrap.js and </a:t>
            </a:r>
            <a:r>
              <a:rPr lang="en-US" dirty="0" err="1" smtClean="0">
                <a:solidFill>
                  <a:schemeClr val="tx1"/>
                </a:solidFill>
              </a:rPr>
              <a:t>bootstrap.min.js</a:t>
            </a:r>
            <a:r>
              <a:rPr lang="en-US" dirty="0" smtClean="0">
                <a:solidFill>
                  <a:schemeClr val="tx1"/>
                </a:solidFill>
              </a:rPr>
              <a:t> contain all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 in a single file.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use all Bootstrap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 either through the markup API using data-* attributes without writing a single line of JavaScript or purely through the JavaScript API.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disable  data attribute API and access plug-ins  through JavaScript API.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Disable all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$(document).off('.data-</a:t>
            </a:r>
            <a:r>
              <a:rPr lang="en-US" b="1" dirty="0" err="1" smtClean="0">
                <a:solidFill>
                  <a:schemeClr val="tx1"/>
                </a:solidFill>
              </a:rPr>
              <a:t>api</a:t>
            </a:r>
            <a:r>
              <a:rPr lang="en-US" b="1" dirty="0" smtClean="0">
                <a:solidFill>
                  <a:schemeClr val="tx1"/>
                </a:solidFill>
              </a:rPr>
              <a:t>')  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Disable a specific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i="1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$(document).off('.</a:t>
            </a:r>
            <a:r>
              <a:rPr lang="en-US" b="1" dirty="0" err="1" smtClean="0">
                <a:solidFill>
                  <a:schemeClr val="tx1"/>
                </a:solidFill>
              </a:rPr>
              <a:t>alert.data-api</a:t>
            </a:r>
            <a:r>
              <a:rPr lang="en-US" b="1" dirty="0" smtClean="0">
                <a:solidFill>
                  <a:schemeClr val="tx1"/>
                </a:solidFill>
              </a:rPr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</a:t>
            </a:r>
            <a:r>
              <a:rPr lang="en-US" sz="1200" dirty="0" err="1" smtClean="0"/>
              <a:t>Plugins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Methods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JavaScript API  methods can accept an optional options object, a string which targets a particular method, or nothing (which initiates 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with default behavior)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initialized with defaults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$(selector).</a:t>
            </a:r>
            <a:r>
              <a:rPr lang="en-US" dirty="0" err="1" smtClean="0">
                <a:solidFill>
                  <a:schemeClr val="tx1"/>
                </a:solidFill>
              </a:rPr>
              <a:t>ApiMethod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initialized with Options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$(selector). </a:t>
            </a:r>
            <a:r>
              <a:rPr lang="en-US" dirty="0" err="1" smtClean="0">
                <a:solidFill>
                  <a:schemeClr val="tx1"/>
                </a:solidFill>
              </a:rPr>
              <a:t>ApiMethod</a:t>
            </a:r>
            <a:r>
              <a:rPr lang="en-US" dirty="0" smtClean="0">
                <a:solidFill>
                  <a:schemeClr val="tx1"/>
                </a:solidFill>
              </a:rPr>
              <a:t>({options})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initialized with methods to be invoked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$(selector).</a:t>
            </a:r>
            <a:r>
              <a:rPr lang="en-US" dirty="0" err="1" smtClean="0">
                <a:solidFill>
                  <a:schemeClr val="tx1"/>
                </a:solidFill>
              </a:rPr>
              <a:t>ApiMethod</a:t>
            </a:r>
            <a:r>
              <a:rPr lang="en-US" dirty="0" smtClean="0">
                <a:solidFill>
                  <a:schemeClr val="tx1"/>
                </a:solidFill>
              </a:rPr>
              <a:t>('</a:t>
            </a:r>
            <a:r>
              <a:rPr lang="en-US" dirty="0" err="1" smtClean="0">
                <a:solidFill>
                  <a:schemeClr val="tx1"/>
                </a:solidFill>
              </a:rPr>
              <a:t>methodName</a:t>
            </a:r>
            <a:r>
              <a:rPr lang="en-US" dirty="0" smtClean="0">
                <a:solidFill>
                  <a:schemeClr val="tx1"/>
                </a:solidFill>
              </a:rPr>
              <a:t>')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</a:t>
            </a:r>
            <a:r>
              <a:rPr lang="en-US" sz="1200" dirty="0" err="1" smtClean="0"/>
              <a:t>Plugins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Events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custom events for most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' unique actions.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Bootstrap events are </a:t>
            </a:r>
            <a:r>
              <a:rPr lang="en-US" dirty="0" err="1" smtClean="0">
                <a:solidFill>
                  <a:schemeClr val="tx1"/>
                </a:solidFill>
              </a:rPr>
              <a:t>namespaced</a:t>
            </a:r>
            <a:r>
              <a:rPr lang="en-US" dirty="0" smtClean="0">
                <a:solidFill>
                  <a:schemeClr val="tx1"/>
                </a:solidFill>
              </a:rPr>
              <a:t> i.e. &lt;event&gt;.</a:t>
            </a:r>
            <a:r>
              <a:rPr lang="en-US" dirty="0" err="1" smtClean="0">
                <a:solidFill>
                  <a:schemeClr val="tx1"/>
                </a:solidFill>
              </a:rPr>
              <a:t>bs</a:t>
            </a:r>
            <a:r>
              <a:rPr lang="en-US" dirty="0" smtClean="0">
                <a:solidFill>
                  <a:schemeClr val="tx1"/>
                </a:solidFill>
              </a:rPr>
              <a:t>.&lt;component&gt; 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  <a:r>
              <a:rPr lang="en-US" dirty="0" err="1" smtClean="0">
                <a:solidFill>
                  <a:schemeClr val="tx1"/>
                </a:solidFill>
              </a:rPr>
              <a:t>show.bs.modal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If (show) is triggered at the start of an event, its past participle form (shown) is triggered on the completion of an 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Transition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Transition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provides simple transition effects.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apply transitions on Modal, Tab, Alerts and Carousel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These are the classes for the different transitions: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.fade (fade out)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fade.in</a:t>
            </a:r>
            <a:r>
              <a:rPr lang="en-US" dirty="0" smtClean="0">
                <a:solidFill>
                  <a:schemeClr val="tx1"/>
                </a:solidFill>
              </a:rPr>
              <a:t> (fade in)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.collapse (collapse out)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collapse.in</a:t>
            </a:r>
            <a:r>
              <a:rPr lang="en-US" dirty="0" smtClean="0">
                <a:solidFill>
                  <a:schemeClr val="tx1"/>
                </a:solidFill>
              </a:rPr>
              <a:t> (collapse in)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you use the modal then the fade class adds animation to the modal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.fade (fade out to top 0)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fade.in</a:t>
            </a:r>
            <a:r>
              <a:rPr lang="en-US" dirty="0" smtClean="0">
                <a:solidFill>
                  <a:schemeClr val="tx1"/>
                </a:solidFill>
              </a:rPr>
              <a:t> (fade in from top to 50% height)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Modal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 Modal dialog is a dialog that overlays the rest of the web page and take the  control of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 modal is a child window that is layered over its parent window.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invoke the modal window, we can use a button or a link with data-toggle ="modal" along with a data-target="#identifier" or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="#identifier" to target a specific modal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There are 3 distinct parts inside a Modal: header, body and footer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include this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functionality individually we need to use modal.js</a:t>
            </a:r>
          </a:p>
          <a:p>
            <a:pPr algn="just">
              <a:lnSpc>
                <a:spcPct val="17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Modal Plug-in options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9311" y="1045027"/>
          <a:ext cx="8389260" cy="49926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6575"/>
                <a:gridCol w="1553029"/>
                <a:gridCol w="1567543"/>
                <a:gridCol w="3672113"/>
              </a:tblGrid>
              <a:tr h="369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Options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Default 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Value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Data </a:t>
                      </a: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attribute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ctr">
                    <a:solidFill>
                      <a:schemeClr val="tx1"/>
                    </a:solidFill>
                  </a:tcPr>
                </a:tc>
              </a:tr>
              <a:tr h="544389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backdrop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boolean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or the string 'static'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data-backdrop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specify static for a backdrop, if you don’t want the modal to be closed when the user clicks outside of the modal.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  <a:tr h="537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true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88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keyboard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boolean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data-keyboard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Closes the modal when escape key is pressed; set to false to disable.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  <a:tr h="275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true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88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show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boolean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data-show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Shows the modal when initialized.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  <a:tr h="275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true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0790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remote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path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data-remote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Using the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jQuery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.load method, inject content into the modal body. If an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href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with a valid URL is added, it will load that content. An example of this is shown below: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  <a:tr h="275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false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  <a:tr h="767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&lt;a data-toggle="modal" 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href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="remote.html" data-target="#modal"&gt;Click me&lt;/a&gt;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Modal Plug-in methods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3485" y="1567541"/>
          <a:ext cx="8258631" cy="31560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41716"/>
                <a:gridCol w="3599542"/>
                <a:gridCol w="2917373"/>
              </a:tblGrid>
              <a:tr h="59341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Method</a:t>
                      </a:r>
                      <a:endParaRPr lang="en-US" sz="1800" b="1" u="none" strike="noStrike" kern="1200" dirty="0">
                        <a:solidFill>
                          <a:schemeClr val="bg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u="none" strike="noStrike" kern="1200" dirty="0">
                        <a:solidFill>
                          <a:schemeClr val="bg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u="none" strike="noStrike" kern="1200" dirty="0">
                        <a:solidFill>
                          <a:schemeClr val="bg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ctr">
                    <a:solidFill>
                      <a:schemeClr val="tx1"/>
                    </a:solidFill>
                  </a:tcPr>
                </a:tc>
              </a:tr>
              <a:tr h="8580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.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modal(options)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  Activates 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your content as a modal. Accepts an </a:t>
                      </a:r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 optional 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options object.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$('#identifier').modal({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keyboard: false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})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</a:tr>
              <a:tr h="5681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.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modal('toggle')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 Manually 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toggles a modal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$('#identifier').modal('toggle')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</a:tr>
              <a:tr h="5681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.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modal('show')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 Manually 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opens a modal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$('#identifier').modal('show')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</a:tr>
              <a:tr h="5681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.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modal('hide')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 Manually 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hides a modal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$('#identifier').modal('hide')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D3833CAF-0D4E-400F-A265-BAFCFE5A1E8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8666</TotalTime>
  <Words>3529</Words>
  <Application>Microsoft Office PowerPoint</Application>
  <PresentationFormat>On-screen Show (4:3)</PresentationFormat>
  <Paragraphs>385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Candara</vt:lpstr>
      <vt:lpstr>Helvetica Light</vt:lpstr>
      <vt:lpstr>ＭＳ Ｐゴシック</vt:lpstr>
      <vt:lpstr>Wingdings</vt:lpstr>
      <vt:lpstr>1_Office Theme</vt:lpstr>
      <vt:lpstr>2_Corporate Presentation Template (4x3 - Normal)</vt:lpstr>
      <vt:lpstr>think-cell Slide</vt:lpstr>
      <vt:lpstr>Bootstrap</vt:lpstr>
      <vt:lpstr>Lesson Objectives</vt:lpstr>
      <vt:lpstr>4.1: Bootstrap Plugins Bootstrap jQuery Plugins</vt:lpstr>
      <vt:lpstr>4.1: Bootstrap Plugins Working with Methods</vt:lpstr>
      <vt:lpstr>4.1: Bootstrap Plugins Working with Events</vt:lpstr>
      <vt:lpstr>4.1: Bootstrap Plug-ins Transition Plug-in</vt:lpstr>
      <vt:lpstr>4.1: Bootstrap Plug-ins Modal Plug-in</vt:lpstr>
      <vt:lpstr>4.1: Bootstrap Plug-ins Modal Plug-in options</vt:lpstr>
      <vt:lpstr>4.1: Bootstrap Plug-ins Modal Plug-in methods</vt:lpstr>
      <vt:lpstr>4.1: Bootstrap Plug-ins Modal Plug-in Events</vt:lpstr>
      <vt:lpstr>Demo</vt:lpstr>
      <vt:lpstr>4.1: Bootstrap Plug-ins Carousel Plug-in</vt:lpstr>
      <vt:lpstr>4.1: Bootstrap Plug-ins  Carousel Plug-in options</vt:lpstr>
      <vt:lpstr>4.1: Bootstrap Plug-ins Carousel Plug-in methods</vt:lpstr>
      <vt:lpstr>4.1: Bootstrap Plug-ins Carousel Plug-in Events</vt:lpstr>
      <vt:lpstr>Demo</vt:lpstr>
      <vt:lpstr>4.1: Bootstrap Plug-ins Collapse Plug-in</vt:lpstr>
      <vt:lpstr>4.1: Bootstrap Plug-ins  CollapsePlug-in options</vt:lpstr>
      <vt:lpstr>4.1: Bootstrap Plug-ins CollapsePlug-in methods</vt:lpstr>
      <vt:lpstr>4.1: Bootstrap Plug-ins Collapse Plug-in Events</vt:lpstr>
      <vt:lpstr>Demo</vt:lpstr>
      <vt:lpstr>4.1: Bootstrap Plug-ins Tab Plug-in</vt:lpstr>
      <vt:lpstr>4.1: Bootstrap Plug-ins Tab Plug-in Events</vt:lpstr>
      <vt:lpstr>Demo</vt:lpstr>
      <vt:lpstr>4.1: Bootstrap Plug-ins Tooltip Plug-in</vt:lpstr>
      <vt:lpstr>4.1: Bootstrap Plug-ins Tab Plug-in Events</vt:lpstr>
      <vt:lpstr>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825</cp:revision>
  <dcterms:created xsi:type="dcterms:W3CDTF">2012-05-18T02:59:15Z</dcterms:created>
  <dcterms:modified xsi:type="dcterms:W3CDTF">2017-07-10T06:50:33Z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