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ＭＳ Ｐゴシック" panose="020B0604020202020204" charset="-128"/>
      <p:regular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  <p:embeddedFont>
      <p:font typeface="宋体" panose="02010600030101010101" pitchFamily="2" charset="-122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86486" autoAdjust="0"/>
  </p:normalViewPr>
  <p:slideViewPr>
    <p:cSldViewPr snapToGrid="0" showGuides="1">
      <p:cViewPr varScale="1">
        <p:scale>
          <a:sx n="61" d="100"/>
          <a:sy n="61" d="100"/>
        </p:scale>
        <p:origin x="1412" y="4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anose="020E0502030303020204" pitchFamily="34" charset="0"/>
                <a:cs typeface="Arial" pitchFamily="34" charset="0"/>
              </a:rPr>
              <a:t>HTML5 &amp; Its New Features                                                                                       HTML5- Native Features		</a:t>
            </a:r>
            <a:endParaRPr lang="en-US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		 Page 04-</a:t>
            </a:r>
            <a:fld id="{BD9FB300-F9DC-4669-88F4-967ABA23CC04}" type="slidenum">
              <a:rPr lang="en-US" sz="1000" smtClean="0">
                <a:latin typeface="Candara" panose="020E0502030303020204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  </a:t>
            </a:r>
            <a:endParaRPr lang="en-US" sz="1000" dirty="0"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/>
              <a:t>Call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In html5 we can call from html5 web page to any number using device internal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calling Feature this feature is same like XHTML because we can also use calling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feature using XHTML</a:t>
            </a:r>
            <a:r>
              <a:rPr lang="en-US" altLang="zh-CN" dirty="0" smtClean="0"/>
              <a:t>.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The html5 Telephonic API and with the help of telephonic API we can directly get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calling control of  Device and call to any number.</a:t>
            </a:r>
          </a:p>
          <a:p>
            <a:pPr marL="144155" indent="-144155"/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HTML5 syntax for using call API:</a:t>
            </a:r>
          </a:p>
          <a:p>
            <a:pPr marL="144155" indent="-144155"/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US" altLang="zh-CN" b="1" i="1" dirty="0" smtClean="0">
                <a:latin typeface="Arial" pitchFamily="34" charset="0"/>
              </a:rPr>
              <a:t>&lt;a href="</a:t>
            </a:r>
            <a:r>
              <a:rPr lang="en-US" altLang="zh-CN" b="1" i="1" dirty="0" err="1" smtClean="0">
                <a:latin typeface="Arial" pitchFamily="34" charset="0"/>
              </a:rPr>
              <a:t>tel</a:t>
            </a:r>
            <a:r>
              <a:rPr lang="en-US" altLang="zh-CN" b="1" i="1" dirty="0" smtClean="0">
                <a:latin typeface="Arial" pitchFamily="34" charset="0"/>
              </a:rPr>
              <a:t>:+918600993494" data-role="button" rel=external&gt;Call Now&lt;/a&gt;</a:t>
            </a:r>
          </a:p>
          <a:p>
            <a:pPr marL="144155" indent="-144155"/>
            <a:endParaRPr lang="en-US" altLang="zh-CN" b="1" i="1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We have to pass only contact number in href attribute. We have to pass only contact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number in href attribute.</a:t>
            </a:r>
            <a:r>
              <a:rPr lang="en-IN" altLang="zh-CN" dirty="0" smtClean="0">
                <a:latin typeface="Arial" pitchFamily="34" charset="0"/>
              </a:rPr>
              <a:t> 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8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>
                <a:latin typeface="Arial" pitchFamily="34" charset="0"/>
              </a:rPr>
              <a:t>SMS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In html5 we can SMS from HTML5 web page to any number using device internal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SMS Feature this feature is same like XHTML because we can also use SMS feature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using XHTML.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The html5 SMS API and with the help of SMS API we can directly get SMS window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control of Device and SMS to any number.</a:t>
            </a:r>
          </a:p>
          <a:p>
            <a:pPr marL="144155" indent="-144155"/>
            <a:endParaRPr lang="en-US" altLang="zh-CN" b="1" dirty="0" smtClean="0">
              <a:latin typeface="Arial" pitchFamily="34" charset="0"/>
            </a:endParaRPr>
          </a:p>
          <a:p>
            <a:pPr marL="144155" indent="-144155"/>
            <a:r>
              <a:rPr lang="en-US" altLang="zh-CN" b="1" dirty="0" smtClean="0">
                <a:latin typeface="Arial" pitchFamily="34" charset="0"/>
              </a:rPr>
              <a:t>HTML5 syntax for using SMS API:</a:t>
            </a:r>
          </a:p>
          <a:p>
            <a:pPr marL="144155" indent="-144155"/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US" altLang="zh-CN" b="1" i="1" dirty="0" smtClean="0">
                <a:latin typeface="Arial" pitchFamily="34" charset="0"/>
              </a:rPr>
              <a:t>&lt;a href="sms:+918600993494"&gt;Send information to me&lt;/a&gt;</a:t>
            </a:r>
          </a:p>
          <a:p>
            <a:pPr marL="144155" indent="-144155"/>
            <a:endParaRPr lang="en-US" altLang="zh-CN" b="1" i="1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We have to pass only contact number in href attribute.</a:t>
            </a:r>
          </a:p>
        </p:txBody>
      </p:sp>
    </p:spTree>
    <p:extLst>
      <p:ext uri="{BB962C8B-B14F-4D97-AF65-F5344CB8AC3E}">
        <p14:creationId xmlns:p14="http://schemas.microsoft.com/office/powerpoint/2010/main" val="1632459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4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003157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4850" y="841375"/>
            <a:ext cx="4667250" cy="3502025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903" y="4572001"/>
            <a:ext cx="4649391" cy="3964214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26569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78977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4354286"/>
            <a:ext cx="4647903" cy="3962703"/>
          </a:xfrm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/>
              <a:t>The Geolocation:</a:t>
            </a:r>
          </a:p>
          <a:p>
            <a:pPr marL="144155" indent="-144155"/>
            <a:endParaRPr lang="en-IN" altLang="zh-CN" b="1" u="sng" dirty="0" smtClean="0"/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 Geolocation API provides a method to locate the user’s exact (more or less)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position. This is useful in a number of ways ranging from providing a user with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location specific information to providing route navigation.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Although it’s not actually part of the HTML5 specification, as it was developed as a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separate specification by the W3C, rather than the WHATWG.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 Geolocation API lets you find out where the user is and keep tabs on them as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they move around, always with the user's consent. This functionality could be used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as part of user queries, e.g. to guide someone to a destination point. It could also be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used for "geo-tagging" some content the user has created, e.g. to mark where a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photo was taken. The API is device-agnostic; it doesn't care how the browser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determines location, so long as clients can request and receive location data in a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standard way. The underlying mechanism might be via GPS, wifi, or simply asking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 user to enter their location manually. Since any of these lookups is going to take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some time, the API is asynchronous; you pass it a callback method whenever you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request a location.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5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4354286"/>
            <a:ext cx="4647903" cy="3962703"/>
          </a:xfrm>
          <a:noFill/>
          <a:ln/>
        </p:spPr>
        <p:txBody>
          <a:bodyPr/>
          <a:lstStyle/>
          <a:p>
            <a:pPr marL="144155" indent="-144155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4354286"/>
            <a:ext cx="4647903" cy="3962703"/>
          </a:xfrm>
          <a:noFill/>
          <a:ln/>
        </p:spPr>
        <p:txBody>
          <a:bodyPr/>
          <a:lstStyle/>
          <a:p>
            <a:pPr marL="144155" indent="-144155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5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4354286"/>
            <a:ext cx="4647903" cy="3962703"/>
          </a:xfrm>
          <a:noFill/>
          <a:ln/>
        </p:spPr>
        <p:txBody>
          <a:bodyPr/>
          <a:lstStyle/>
          <a:p>
            <a:pPr marL="144155" indent="-144155"/>
            <a:r>
              <a:rPr lang="en-IN" altLang="zh-CN" b="1" u="sng" dirty="0" smtClean="0"/>
              <a:t>Determine the User's Current Location</a:t>
            </a:r>
          </a:p>
          <a:p>
            <a:pPr marL="144155" indent="-144155"/>
            <a:r>
              <a:rPr lang="en-IN" altLang="zh-CN" b="1" dirty="0" smtClean="0"/>
              <a:t>getCurrentPosition()</a:t>
            </a:r>
            <a:r>
              <a:rPr lang="en-IN" altLang="zh-CN" dirty="0" smtClean="0"/>
              <a:t> will asynchronously report on the user's current location.</a:t>
            </a:r>
          </a:p>
          <a:p>
            <a:pPr marL="144155" indent="-144155"/>
            <a:r>
              <a:rPr lang="en-IN" altLang="zh-CN" dirty="0" smtClean="0"/>
              <a:t>Call it as soon as the page loads, so that it will correctly populate - and save for</a:t>
            </a:r>
          </a:p>
          <a:p>
            <a:pPr marL="144155" indent="-144155"/>
            <a:r>
              <a:rPr lang="en-IN" altLang="zh-CN" dirty="0" smtClean="0"/>
              <a:t>later - the starting position: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891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4354286"/>
            <a:ext cx="4647903" cy="3962703"/>
          </a:xfrm>
          <a:noFill/>
          <a:ln/>
        </p:spPr>
        <p:txBody>
          <a:bodyPr/>
          <a:lstStyle/>
          <a:p>
            <a:pPr marL="144155" indent="-144155"/>
            <a:r>
              <a:rPr lang="en-IN" altLang="zh-CN" b="1" u="sng" dirty="0" smtClean="0">
                <a:latin typeface="Arial" pitchFamily="34" charset="0"/>
              </a:rPr>
              <a:t>Monitor the User's Location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 previous call to </a:t>
            </a:r>
            <a:r>
              <a:rPr lang="en-IN" altLang="zh-CN" b="1" dirty="0" smtClean="0">
                <a:latin typeface="Arial" pitchFamily="34" charset="0"/>
              </a:rPr>
              <a:t>getCurrentPosition()</a:t>
            </a:r>
            <a:r>
              <a:rPr lang="en-IN" altLang="zh-CN" dirty="0" smtClean="0">
                <a:latin typeface="Arial" pitchFamily="34" charset="0"/>
              </a:rPr>
              <a:t> was only executed once, on page load. To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track changes, use </a:t>
            </a:r>
            <a:r>
              <a:rPr lang="en-IN" altLang="zh-CN" b="1" dirty="0" smtClean="0">
                <a:latin typeface="Arial" pitchFamily="34" charset="0"/>
              </a:rPr>
              <a:t>watchPosition()</a:t>
            </a:r>
            <a:r>
              <a:rPr lang="en-IN" altLang="zh-CN" dirty="0" smtClean="0">
                <a:latin typeface="Arial" pitchFamily="34" charset="0"/>
              </a:rPr>
              <a:t>. It will automatically notify a callback function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whenever the user moves: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2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>
                <a:latin typeface="Arial" pitchFamily="34" charset="0"/>
              </a:rPr>
              <a:t>File System</a:t>
            </a:r>
            <a:endParaRPr lang="en-US" altLang="zh-CN" u="sng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In html5 file system API we can directly access the internal file system of a device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like memory card or phone memory and we can directly select any file from file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system and upload to html5 page.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HTML5 and with the help of these API’s a user can directly access the file system of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devices like galley and phone memory etc.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In Native part we have different layer on a device on top we have Web packages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which bypass through java script extension and then access the gallery below policy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management.</a:t>
            </a:r>
          </a:p>
        </p:txBody>
      </p:sp>
    </p:spTree>
    <p:extLst>
      <p:ext uri="{BB962C8B-B14F-4D97-AF65-F5344CB8AC3E}">
        <p14:creationId xmlns:p14="http://schemas.microsoft.com/office/powerpoint/2010/main" val="263280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508000"/>
            <a:ext cx="4647903" cy="3962703"/>
          </a:xfrm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>
                <a:latin typeface="Arial" pitchFamily="34" charset="0"/>
              </a:rPr>
              <a:t>HTML5 syntax for using file-system API:</a:t>
            </a:r>
          </a:p>
          <a:p>
            <a:pPr marL="144155" indent="-144155"/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First we have to provide an input type in html tag like this-</a:t>
            </a:r>
          </a:p>
          <a:p>
            <a:pPr marL="144155" indent="-144155"/>
            <a:r>
              <a:rPr lang="en-US" altLang="zh-CN" b="1" i="1" dirty="0" smtClean="0">
                <a:latin typeface="Arial" pitchFamily="34" charset="0"/>
              </a:rPr>
              <a:t> &lt;input type="file" accept="image/*;capture=</a:t>
            </a:r>
            <a:r>
              <a:rPr lang="en-US" altLang="zh-CN" b="1" i="1" dirty="0" err="1" smtClean="0">
                <a:latin typeface="Arial" pitchFamily="34" charset="0"/>
              </a:rPr>
              <a:t>filesystem</a:t>
            </a:r>
            <a:r>
              <a:rPr lang="en-US" altLang="zh-CN" b="1" i="1" dirty="0" smtClean="0">
                <a:latin typeface="Arial" pitchFamily="34" charset="0"/>
              </a:rPr>
              <a:t>" id="capture"&gt;</a:t>
            </a:r>
          </a:p>
          <a:p>
            <a:pPr marL="144155" indent="-144155"/>
            <a:endParaRPr lang="en-US" altLang="zh-CN" dirty="0" smtClean="0">
              <a:latin typeface="Arial" pitchFamily="34" charset="0"/>
            </a:endParaRP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Where accept shows the file format acceptance extension if we use image then it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means that we can access the image directly from the device file system.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We can also use </a:t>
            </a:r>
            <a:r>
              <a:rPr lang="en-US" altLang="zh-CN" b="1" dirty="0" smtClean="0">
                <a:latin typeface="Arial" pitchFamily="34" charset="0"/>
              </a:rPr>
              <a:t>image/*, sound/*, or video/*</a:t>
            </a:r>
            <a:r>
              <a:rPr lang="en-US" altLang="zh-CN" dirty="0" smtClean="0">
                <a:latin typeface="Arial" pitchFamily="34" charset="0"/>
              </a:rPr>
              <a:t> mime types in accept attribute user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agent can invoke a file picker that allows respectively the user to take a picture,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record a sound file, or record a video in addition to selecting an existing file from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The file system. Similarly, the capture parameter can take one of the following values:</a:t>
            </a:r>
          </a:p>
          <a:p>
            <a:pPr marL="144155" indent="-144155" algn="just"/>
            <a:r>
              <a:rPr lang="en-US" altLang="zh-CN" b="1" dirty="0" smtClean="0">
                <a:latin typeface="Arial" pitchFamily="34" charset="0"/>
              </a:rPr>
              <a:t>camera, camcorder, microphone, </a:t>
            </a:r>
            <a:r>
              <a:rPr lang="en-US" altLang="zh-CN" b="1" dirty="0" err="1" smtClean="0">
                <a:latin typeface="Arial" pitchFamily="34" charset="0"/>
              </a:rPr>
              <a:t>filesystem</a:t>
            </a:r>
            <a:r>
              <a:rPr lang="en-US" altLang="zh-CN" b="1" dirty="0" smtClean="0">
                <a:latin typeface="Arial" pitchFamily="34" charset="0"/>
              </a:rPr>
              <a:t>.</a:t>
            </a:r>
            <a:r>
              <a:rPr lang="en-US" altLang="zh-CN" dirty="0" smtClean="0">
                <a:latin typeface="Arial" pitchFamily="34" charset="0"/>
              </a:rPr>
              <a:t> These values indicate which source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the file picker interface should preferably present to the user by default. But we all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know that HTML5 is very new and its APIs are also in under development, That’s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why we can’t commit its behavior on each and every device, According to me I Am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tested this API’s on Blackberry 6.0, android 2.2 and iPhone 3.</a:t>
            </a:r>
          </a:p>
        </p:txBody>
      </p:sp>
    </p:spTree>
    <p:extLst>
      <p:ext uri="{BB962C8B-B14F-4D97-AF65-F5344CB8AC3E}">
        <p14:creationId xmlns:p14="http://schemas.microsoft.com/office/powerpoint/2010/main" val="207814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hilpa.bhosle@igatepatni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15727" y="3421750"/>
            <a:ext cx="5652089" cy="77287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HTML5- Native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andara"/>
              </a:rPr>
              <a:t>Introducing HTML5</a:t>
            </a:r>
            <a:endParaRPr lang="en-US" sz="3600" dirty="0">
              <a:solidFill>
                <a:srgbClr val="000000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5785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HTML5 – Native Features</a:t>
            </a:r>
            <a:endParaRPr lang="en-AU" dirty="0"/>
          </a:p>
        </p:txBody>
      </p:sp>
      <p:sp>
        <p:nvSpPr>
          <p:cNvPr id="11267" name="Content Placeholder 6"/>
          <p:cNvSpPr>
            <a:spLocks/>
          </p:cNvSpPr>
          <p:nvPr/>
        </p:nvSpPr>
        <p:spPr bwMode="auto">
          <a:xfrm>
            <a:off x="457200" y="1265238"/>
            <a:ext cx="8229600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Call - In HTML5 we can call from HTML5 web page to any number using device internal calling Feature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6400" y="2184400"/>
            <a:ext cx="8305800" cy="7493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&lt;a </a:t>
            </a:r>
            <a:r>
              <a:rPr lang="en-US" sz="2000" dirty="0" err="1">
                <a:solidFill>
                  <a:srgbClr val="000000"/>
                </a:solidFill>
                <a:latin typeface="Candara"/>
                <a:cs typeface="Arial" pitchFamily="34" charset="0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="</a:t>
            </a:r>
            <a:r>
              <a:rPr lang="en-US" sz="2000" dirty="0" err="1">
                <a:solidFill>
                  <a:srgbClr val="000000"/>
                </a:solidFill>
                <a:latin typeface="Candara"/>
                <a:cs typeface="Arial" pitchFamily="34" charset="0"/>
              </a:rPr>
              <a:t>tel</a:t>
            </a:r>
            <a:r>
              <a:rPr lang="en-US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:+918600993494" data-role="button" </a:t>
            </a:r>
            <a:r>
              <a:rPr lang="en-US" sz="2000" dirty="0" err="1">
                <a:solidFill>
                  <a:srgbClr val="000000"/>
                </a:solidFill>
                <a:latin typeface="Candara"/>
                <a:cs typeface="Arial" pitchFamily="34" charset="0"/>
              </a:rPr>
              <a:t>rel</a:t>
            </a:r>
            <a:r>
              <a:rPr lang="en-US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=”external”&gt;Call Now&lt;/a&gt;</a:t>
            </a:r>
            <a:endParaRPr lang="en-US" sz="2000" i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" y="3403600"/>
            <a:ext cx="30480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2300" y="3390900"/>
            <a:ext cx="3048000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HTML5 – Native Features</a:t>
            </a:r>
            <a:endParaRPr lang="en-AU" dirty="0"/>
          </a:p>
        </p:txBody>
      </p:sp>
      <p:sp>
        <p:nvSpPr>
          <p:cNvPr id="12291" name="Content Placeholder 6"/>
          <p:cNvSpPr>
            <a:spLocks/>
          </p:cNvSpPr>
          <p:nvPr/>
        </p:nvSpPr>
        <p:spPr bwMode="auto">
          <a:xfrm>
            <a:off x="381000" y="990600"/>
            <a:ext cx="8229600" cy="548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SMS - In html5 we can sms from html5 web page to any number using device internal sms feature</a:t>
            </a:r>
            <a:r>
              <a:rPr lang="en-US" sz="2800" dirty="0">
                <a:latin typeface="Candara"/>
                <a:cs typeface="Arial" pitchFamily="34" charset="0"/>
              </a:rPr>
              <a:t> </a:t>
            </a:r>
            <a:endParaRPr lang="en-US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US" sz="2000" b="1" dirty="0">
              <a:latin typeface="Candara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82700" y="1884363"/>
            <a:ext cx="6096000" cy="533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&lt;a href="sms:+918600993494"&gt;Message me&lt;/a&gt;</a:t>
            </a:r>
            <a:endParaRPr lang="en-US" sz="2000" i="1" dirty="0">
              <a:solidFill>
                <a:srgbClr val="000000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2595563"/>
            <a:ext cx="3048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1800" y="2582863"/>
            <a:ext cx="3048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6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HTML5 – Native Features</a:t>
            </a:r>
            <a:endParaRPr lang="en-AU" dirty="0"/>
          </a:p>
        </p:txBody>
      </p:sp>
      <p:sp>
        <p:nvSpPr>
          <p:cNvPr id="13315" name="Content Placeholder 6"/>
          <p:cNvSpPr>
            <a:spLocks/>
          </p:cNvSpPr>
          <p:nvPr/>
        </p:nvSpPr>
        <p:spPr bwMode="auto">
          <a:xfrm>
            <a:off x="457200" y="1265238"/>
            <a:ext cx="82296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Email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HTML5 also provide support for Contact List &amp; Camera but both the features are still in W3C Draft under Working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1699" y="1816100"/>
            <a:ext cx="7487557" cy="533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&lt;a href=</a:t>
            </a:r>
            <a:r>
              <a:rPr lang="pt-BR" sz="2000" dirty="0">
                <a:solidFill>
                  <a:srgbClr val="000000"/>
                </a:solidFill>
                <a:latin typeface="Candara"/>
                <a:cs typeface="Arial" pitchFamily="34" charset="0"/>
                <a:hlinkClick r:id="rId3"/>
              </a:rPr>
              <a:t>mailto:shilpa.bhosle@igatepatni.com</a:t>
            </a:r>
            <a:r>
              <a:rPr lang="pt-BR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&gt;Write to Me&lt;/a&gt;</a:t>
            </a:r>
            <a:endParaRPr lang="en-US" sz="2000" i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6462712" cy="452596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module, you have learnt: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Different Native features supported by HTML5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Geolocation – Lets you find the user’s location and also monitors it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FileSystem – JavaScript API lets you access device’s internal memory card or phone memory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HTML5 also provides support for Call, Email &amp; SMS native features</a:t>
            </a:r>
          </a:p>
          <a:p>
            <a:pPr lvl="1"/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lvl="1"/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4200" y="1576388"/>
            <a:ext cx="1716088" cy="1547812"/>
            <a:chOff x="4176" y="993"/>
            <a:chExt cx="1273" cy="1119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42" name="Picture 6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900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dirty="0">
                <a:latin typeface="Candara" panose="020E0502030303020204" pitchFamily="34" charset="0"/>
                <a:ea typeface="+mj-ea"/>
                <a:cs typeface="+mj-cs"/>
              </a:rPr>
              <a:t>Review Question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81800" y="1576388"/>
            <a:ext cx="1868488" cy="1471612"/>
            <a:chOff x="4176" y="993"/>
            <a:chExt cx="1273" cy="1119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5366" name="Picture 5" descr="knowledgechec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38" y="1074"/>
              <a:ext cx="949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4" name="Content Placeholder 12"/>
          <p:cNvSpPr>
            <a:spLocks/>
          </p:cNvSpPr>
          <p:nvPr/>
        </p:nvSpPr>
        <p:spPr bwMode="auto">
          <a:xfrm>
            <a:off x="319088" y="1219200"/>
            <a:ext cx="6386512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State whether True/False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The Geolocation APIs are asynchronous APIs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Geolocation seeks the user's permission before obtaining their geographical presence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Fill in the blank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The ________ API used in directly accessing the internal file system of a device like memory card or phone memory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In HTML5 we can call from HTML5 web page to any number using _________ Feature</a:t>
            </a:r>
          </a:p>
        </p:txBody>
      </p:sp>
    </p:spTree>
    <p:extLst>
      <p:ext uri="{BB962C8B-B14F-4D97-AF65-F5344CB8AC3E}">
        <p14:creationId xmlns:p14="http://schemas.microsoft.com/office/powerpoint/2010/main" val="16300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</a:p>
        </p:txBody>
      </p:sp>
      <p:sp>
        <p:nvSpPr>
          <p:cNvPr id="4099" name="Rectangle 6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6767512" cy="452596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lesson you will learn about:</a:t>
            </a:r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List of HTML5 Native Features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1576388"/>
            <a:ext cx="1716088" cy="1471612"/>
            <a:chOff x="4176" y="993"/>
            <a:chExt cx="1273" cy="1119"/>
          </a:xfrm>
        </p:grpSpPr>
        <p:sp>
          <p:nvSpPr>
            <p:cNvPr id="4101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2" name="Picture 9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842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The Geolocation</a:t>
            </a:r>
            <a:endParaRPr lang="en-AU" dirty="0"/>
          </a:p>
        </p:txBody>
      </p:sp>
      <p:sp>
        <p:nvSpPr>
          <p:cNvPr id="5123" name="Content Placeholder 6"/>
          <p:cNvSpPr>
            <a:spLocks/>
          </p:cNvSpPr>
          <p:nvPr/>
        </p:nvSpPr>
        <p:spPr bwMode="auto">
          <a:xfrm>
            <a:off x="228600" y="1066800"/>
            <a:ext cx="8229600" cy="531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Geolocation API lets you find out where the user is.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It also keeps the track of as they move around, always with the user's consent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This functionality could be used as part of user queries, e.g. to guide someone to a destination point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It could also be used for "geo-tagging" some content the user has created, e.g. to mark where a photo was taken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API is device-agnostic; it doesn't care how the browser determines location, so long as clients can request and receive location data in a standard way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underlying mechanism might be via GPS, wifi, or simply asking the user to enter their location manually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Since any of these lookups is going to take some time, the API is asynchronous; you pass it a callback method whenever you request a location</a:t>
            </a:r>
            <a:endParaRPr lang="en-US" sz="2000" b="1" dirty="0">
              <a:latin typeface="Candar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Browser Compatibility </a:t>
            </a:r>
            <a:endParaRPr lang="en-AU" dirty="0"/>
          </a:p>
        </p:txBody>
      </p:sp>
      <p:sp>
        <p:nvSpPr>
          <p:cNvPr id="6147" name="Content Placeholder 6"/>
          <p:cNvSpPr>
            <a:spLocks/>
          </p:cNvSpPr>
          <p:nvPr/>
        </p:nvSpPr>
        <p:spPr bwMode="auto">
          <a:xfrm>
            <a:off x="228600" y="1066800"/>
            <a:ext cx="8229600" cy="536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Currently the W3C Geolocation API is supported by the following desktop browsers: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Firefox 3.5+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Chrome 5.0+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Safari 5.0+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Opera 10.60+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Internet Explorer 9.0+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There is also support for the W3C Geolocation API on mobile devices: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Android 2.0+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iPhone 3.0+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Opera Mobile 10.1+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Symbian (S60 3rd &amp; 5th generation)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Blackberry OS 6</a:t>
            </a:r>
          </a:p>
        </p:txBody>
      </p:sp>
    </p:spTree>
    <p:extLst>
      <p:ext uri="{BB962C8B-B14F-4D97-AF65-F5344CB8AC3E}">
        <p14:creationId xmlns:p14="http://schemas.microsoft.com/office/powerpoint/2010/main" val="20622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200" dirty="0" smtClean="0"/>
              <a:t> </a:t>
            </a:r>
            <a:r>
              <a:rPr lang="en-US" dirty="0"/>
              <a:t>Data Protection</a:t>
            </a:r>
            <a:endParaRPr lang="en-AU" dirty="0"/>
          </a:p>
        </p:txBody>
      </p:sp>
      <p:sp>
        <p:nvSpPr>
          <p:cNvPr id="7171" name="Content Placeholder 6"/>
          <p:cNvSpPr>
            <a:spLocks/>
          </p:cNvSpPr>
          <p:nvPr/>
        </p:nvSpPr>
        <p:spPr bwMode="auto">
          <a:xfrm>
            <a:off x="228600" y="1066800"/>
            <a:ext cx="82296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specification explicitly states that since the nature of the API also exposes the user’s location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Therefore it could compromise their privacy, the user’s permission to attempt to obtain the geolocation information must be sought before proceeding</a:t>
            </a:r>
          </a:p>
        </p:txBody>
      </p:sp>
      <p:pic>
        <p:nvPicPr>
          <p:cNvPr id="7172" name="Picture 4" descr="safari-geolocation-permis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200400"/>
            <a:ext cx="56388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98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Geolocation - Steps to be followed</a:t>
            </a:r>
            <a:endParaRPr lang="en-AU" dirty="0"/>
          </a:p>
        </p:txBody>
      </p:sp>
      <p:sp>
        <p:nvSpPr>
          <p:cNvPr id="8195" name="Content Placeholder 6"/>
          <p:cNvSpPr>
            <a:spLocks/>
          </p:cNvSpPr>
          <p:nvPr/>
        </p:nvSpPr>
        <p:spPr bwMode="auto">
          <a:xfrm>
            <a:off x="228600" y="1066800"/>
            <a:ext cx="8229600" cy="539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Step 1. Check for Compatibility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You can easily check for compatibility by testing for the presence of the geolocation object: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Step2. Determine the User's Current Location</a:t>
            </a:r>
            <a:r>
              <a:rPr lang="en-IN" sz="2800" dirty="0">
                <a:latin typeface="Candara"/>
                <a:cs typeface="Arial" pitchFamily="34" charset="0"/>
              </a:rPr>
              <a:t>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8914" y="2217057"/>
            <a:ext cx="6705600" cy="1676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// check for Geolocation support if (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navigator.geolocation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) { console.log('Geolocation is supported!'); } else { console.log('Geolocation is not supported for this Browser/OS version yet.'); }</a:t>
            </a: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2" name="Rounded Rectangle 3"/>
          <p:cNvSpPr/>
          <p:nvPr/>
        </p:nvSpPr>
        <p:spPr>
          <a:xfrm>
            <a:off x="838200" y="4495800"/>
            <a:ext cx="6705600" cy="1676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window.onload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function() { var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navigator.geolocation.getCurrentPosition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(function(position) {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position;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document.getElementById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('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startLat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').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innerHTML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startPos.coords.latitude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document.getElementById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('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startLon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').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innerHTML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startPos.coords.longitude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}); }; </a:t>
            </a:r>
            <a:endParaRPr lang="en-US" sz="1600" dirty="0">
              <a:solidFill>
                <a:srgbClr val="000000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Geolocation - Steps to be followed</a:t>
            </a:r>
            <a:endParaRPr lang="en-AU" dirty="0"/>
          </a:p>
        </p:txBody>
      </p:sp>
      <p:sp>
        <p:nvSpPr>
          <p:cNvPr id="9219" name="Content Placeholder 6"/>
          <p:cNvSpPr>
            <a:spLocks/>
          </p:cNvSpPr>
          <p:nvPr/>
        </p:nvSpPr>
        <p:spPr bwMode="auto">
          <a:xfrm>
            <a:off x="228600" y="1066800"/>
            <a:ext cx="82296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Step 3. Monitor the User's Location</a:t>
            </a:r>
            <a:r>
              <a:rPr lang="en-IN" sz="2800" dirty="0">
                <a:latin typeface="Candara"/>
                <a:cs typeface="Arial" pitchFamily="34" charset="0"/>
              </a:rPr>
              <a:t> </a:t>
            </a:r>
            <a:endParaRPr lang="en-IN" sz="2000" b="1" dirty="0">
              <a:latin typeface="Candara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2057400"/>
            <a:ext cx="7315200" cy="27432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>
              <a:solidFill>
                <a:srgbClr val="000000"/>
              </a:solidFill>
              <a:latin typeface="Candara"/>
              <a:ea typeface="ＭＳ Ｐゴシック" pitchFamily="34" charset="-128"/>
            </a:endParaRPr>
          </a:p>
          <a:p>
            <a:pPr>
              <a:defRPr/>
            </a:pP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window.onload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function() { var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navigator.geolocation.getCurrentPosition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(function(position) {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position;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document.getElementById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('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startLat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').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innerHTML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startPos.coords.latitude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document.getElementById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('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startLon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').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innerHTML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startPos.coords.longitude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}); }; </a:t>
            </a:r>
            <a:endParaRPr lang="en-US" sz="2000" dirty="0">
              <a:solidFill>
                <a:srgbClr val="000000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HTML5 – Native Features</a:t>
            </a:r>
            <a:endParaRPr lang="en-AU" dirty="0"/>
          </a:p>
        </p:txBody>
      </p:sp>
      <p:sp>
        <p:nvSpPr>
          <p:cNvPr id="10243" name="Content Placeholder 6"/>
          <p:cNvSpPr>
            <a:spLocks/>
          </p:cNvSpPr>
          <p:nvPr/>
        </p:nvSpPr>
        <p:spPr bwMode="auto">
          <a:xfrm>
            <a:off x="457200" y="1265238"/>
            <a:ext cx="82296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File System – File API used in directly accessing the internal file system of a device like memory card or phone memory and we can directly select any file from file system and upload to html5 page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6900" y="2717800"/>
            <a:ext cx="8227786" cy="3683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&lt;input type="file" accept="image/*;capture=</a:t>
            </a:r>
            <a:r>
              <a:rPr lang="en-US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filesystem</a:t>
            </a: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" id="capture"&gt;</a:t>
            </a:r>
            <a:endParaRPr lang="en-US" sz="2000" i="1" dirty="0">
              <a:solidFill>
                <a:srgbClr val="000000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76600"/>
            <a:ext cx="822960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89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99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Generic</Level>
    <Category xmlns="2792f03d-d3b8-434f-88d1-32c1c69d1f7a">Module Artifact</Category>
  </documentManagement>
</p:properties>
</file>

<file path=customXml/itemProps1.xml><?xml version="1.0" encoding="utf-8"?>
<ds:datastoreItem xmlns:ds="http://schemas.openxmlformats.org/officeDocument/2006/customXml" ds:itemID="{6C3BBFC2-3B67-40A8-9EA0-887F758E6FBB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</TotalTime>
  <Words>1477</Words>
  <Application>Microsoft Office PowerPoint</Application>
  <PresentationFormat>On-screen Show (4:3)</PresentationFormat>
  <Paragraphs>149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ＭＳ Ｐゴシック</vt:lpstr>
      <vt:lpstr>Candara</vt:lpstr>
      <vt:lpstr>Arial</vt:lpstr>
      <vt:lpstr>宋体</vt:lpstr>
      <vt:lpstr>Wingdings</vt:lpstr>
      <vt:lpstr>1_Office Theme</vt:lpstr>
      <vt:lpstr>Introducing HTML5</vt:lpstr>
      <vt:lpstr>Lesson Objectives</vt:lpstr>
      <vt:lpstr>  The Geolocation</vt:lpstr>
      <vt:lpstr>  Browser Compatibility </vt:lpstr>
      <vt:lpstr>  Data Protection</vt:lpstr>
      <vt:lpstr>  Geolocation - Steps to be followed</vt:lpstr>
      <vt:lpstr>  Geolocation - Steps to be followed</vt:lpstr>
      <vt:lpstr>  HTML5 – Native Features</vt:lpstr>
      <vt:lpstr>PowerPoint Presentation</vt:lpstr>
      <vt:lpstr>  HTML5 – Native Features</vt:lpstr>
      <vt:lpstr>  HTML5 – Native Features</vt:lpstr>
      <vt:lpstr>  HTML5 – Native Features</vt:lpstr>
      <vt:lpstr>Summary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133</cp:revision>
  <dcterms:created xsi:type="dcterms:W3CDTF">2012-05-18T02:59:15Z</dcterms:created>
  <dcterms:modified xsi:type="dcterms:W3CDTF">2017-07-13T05:40:47Z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