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8"/>
  </p:notesMasterIdLst>
  <p:handoutMasterIdLst>
    <p:handoutMasterId r:id="rId19"/>
  </p:handoutMasterIdLst>
  <p:sldIdLst>
    <p:sldId id="269" r:id="rId5"/>
    <p:sldId id="257" r:id="rId6"/>
    <p:sldId id="258" r:id="rId7"/>
    <p:sldId id="259" r:id="rId8"/>
    <p:sldId id="260" r:id="rId9"/>
    <p:sldId id="261" r:id="rId10"/>
    <p:sldId id="262" r:id="rId11"/>
    <p:sldId id="263" r:id="rId12"/>
    <p:sldId id="264" r:id="rId13"/>
    <p:sldId id="270" r:id="rId14"/>
    <p:sldId id="266" r:id="rId15"/>
    <p:sldId id="267" r:id="rId16"/>
    <p:sldId id="268" r:id="rId17"/>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MS PGothic" panose="020B0604020202020204" charset="-128"/>
      <p:regular r:id="rId24"/>
    </p:embeddedFont>
    <p:embeddedFont>
      <p:font typeface="Candara" panose="020E050203030302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26">
          <p15:clr>
            <a:srgbClr val="A4A3A4"/>
          </p15:clr>
        </p15:guide>
        <p15:guide id="2" pos="12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p:scale>
          <a:sx n="80" d="100"/>
          <a:sy n="80" d="100"/>
        </p:scale>
        <p:origin x="880" y="-55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8" y="52"/>
      </p:cViewPr>
      <p:guideLst>
        <p:guide orient="horz" pos="2426"/>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7/13/2017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40570706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0848"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60848" y="4100538"/>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Candara"/>
                <a:ea typeface="ＭＳ Ｐゴシック" pitchFamily="34" charset="-128"/>
              </a:rPr>
              <a:t>Web Basics - JavaScript</a:t>
            </a:r>
            <a:r>
              <a:rPr lang="en-US" sz="1200" dirty="0" smtClean="0">
                <a:solidFill>
                  <a:schemeClr val="tx1"/>
                </a:solidFill>
                <a:latin typeface="Candara" pitchFamily="34" charset="0"/>
                <a:cs typeface="Arial" pitchFamily="34" charset="0"/>
              </a:rPr>
              <a: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789040" y="822822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
        <p:nvSpPr>
          <p:cNvPr id="10" name="Line 8"/>
          <p:cNvSpPr>
            <a:spLocks noChangeShapeType="1"/>
          </p:cNvSpPr>
          <p:nvPr/>
        </p:nvSpPr>
        <p:spPr bwMode="auto">
          <a:xfrm>
            <a:off x="177281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mn-cs"/>
      </a:defRPr>
    </a:lvl1pPr>
    <a:lvl2pPr marL="457200" algn="l" defTabSz="914400" rtl="0" eaLnBrk="1" latinLnBrk="0" hangingPunct="1">
      <a:defRPr sz="1000" kern="1200">
        <a:solidFill>
          <a:schemeClr val="tx1"/>
        </a:solidFill>
        <a:latin typeface="Candara" pitchFamily="34" charset="0"/>
        <a:ea typeface="+mn-ea"/>
        <a:cs typeface="+mn-cs"/>
      </a:defRPr>
    </a:lvl2pPr>
    <a:lvl3pPr marL="914400" algn="l" defTabSz="914400" rtl="0" eaLnBrk="1" latinLnBrk="0" hangingPunct="1">
      <a:defRPr sz="1000" kern="1200">
        <a:solidFill>
          <a:schemeClr val="tx1"/>
        </a:solidFill>
        <a:latin typeface="Candara" pitchFamily="34" charset="0"/>
        <a:ea typeface="+mn-ea"/>
        <a:cs typeface="+mn-cs"/>
      </a:defRPr>
    </a:lvl3pPr>
    <a:lvl4pPr marL="1371600" algn="l" defTabSz="914400" rtl="0" eaLnBrk="1" latinLnBrk="0" hangingPunct="1">
      <a:defRPr sz="1000" kern="1200">
        <a:solidFill>
          <a:schemeClr val="tx1"/>
        </a:solidFill>
        <a:latin typeface="Candara" pitchFamily="34" charset="0"/>
        <a:ea typeface="+mn-ea"/>
        <a:cs typeface="+mn-cs"/>
      </a:defRPr>
    </a:lvl4pPr>
    <a:lvl5pPr marL="1828800" algn="l" defTabSz="914400" rtl="0" eaLnBrk="1" latinLnBrk="0" hangingPunct="1">
      <a:defRPr sz="10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807" y="429393"/>
            <a:ext cx="4572000" cy="3429000"/>
          </a:xfrm>
        </p:spPr>
      </p:sp>
      <p:sp>
        <p:nvSpPr>
          <p:cNvPr id="3" name="Notes Placeholder 2"/>
          <p:cNvSpPr>
            <a:spLocks noGrp="1"/>
          </p:cNvSpPr>
          <p:nvPr>
            <p:ph type="body" idx="1"/>
          </p:nvPr>
        </p:nvSpPr>
        <p:spPr/>
        <p:txBody>
          <a:bodyPr/>
          <a:lstStyle/>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a:p>
          <a:p>
            <a:pPr algn="just"/>
            <a:endParaRPr lang="en-US" sz="1000" dirty="0" smtClean="0"/>
          </a:p>
          <a:p>
            <a:pPr algn="just"/>
            <a:endParaRPr lang="en-US" sz="1000" dirty="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r>
              <a:rPr lang="en-US" sz="1000" dirty="0" smtClean="0"/>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000" dirty="0" smtClean="0"/>
          </a:p>
          <a:p>
            <a:pPr algn="just"/>
            <a:r>
              <a:rPr lang="en-US" sz="1000" dirty="0" smtClean="0"/>
              <a:t>IGATE Corporation considers information included in this document to be Confidential and Proprietary.</a:t>
            </a: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259587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4485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5465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21909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4452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45410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260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449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312594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53899"/>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67224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4132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6325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04489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42024"/>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37166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4934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13,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607599" y="652887"/>
            <a:ext cx="4679038" cy="646331"/>
          </a:xfrm>
          <a:prstGeom prst="rect">
            <a:avLst/>
          </a:prstGeom>
        </p:spPr>
        <p:txBody>
          <a:bodyPr wrap="none">
            <a:spAutoFit/>
          </a:bodyPr>
          <a:lstStyle/>
          <a:p>
            <a:r>
              <a:rPr lang="en-US" sz="3600" dirty="0" smtClean="0">
                <a:latin typeface="Candara" panose="020E0502030303020204" pitchFamily="34" charset="0"/>
              </a:rPr>
              <a:t>Web Basics - JavaScript</a:t>
            </a:r>
            <a:endParaRPr lang="en-US" sz="3600" dirty="0">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
                <a:srgbClr val="FF9900"/>
              </a:buClr>
            </a:pPr>
            <a:r>
              <a:rPr lang="en-US" sz="2800" dirty="0">
                <a:solidFill>
                  <a:srgbClr val="000000"/>
                </a:solidFill>
                <a:latin typeface="Candara"/>
                <a:ea typeface="ヒラギノ角ゴ Pro W3"/>
                <a:cs typeface="Arial" pitchFamily="34" charset="0"/>
              </a:rPr>
              <a:t>Table of Contents</a:t>
            </a:r>
          </a:p>
        </p:txBody>
      </p:sp>
      <p:sp>
        <p:nvSpPr>
          <p:cNvPr id="225286" name="Rectangle 6"/>
          <p:cNvSpPr>
            <a:spLocks/>
          </p:cNvSpPr>
          <p:nvPr/>
        </p:nvSpPr>
        <p:spPr bwMode="auto">
          <a:xfrm>
            <a:off x="611560" y="141277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Wingdings" panose="05000000000000000000" pitchFamily="2" charset="2"/>
              <a:buChar char="Ø"/>
            </a:pPr>
            <a:r>
              <a:rPr lang="en-US" dirty="0"/>
              <a:t>Lesson </a:t>
            </a:r>
            <a:r>
              <a:rPr lang="en-US" dirty="0" smtClean="0"/>
              <a:t>09</a:t>
            </a:r>
            <a:endParaRPr lang="en-US" dirty="0"/>
          </a:p>
          <a:p>
            <a:pPr lvl="1"/>
            <a:r>
              <a:rPr lang="en-US" dirty="0"/>
              <a:t>Object-Oriented Terminology</a:t>
            </a:r>
          </a:p>
          <a:p>
            <a:pPr lvl="1"/>
            <a:r>
              <a:rPr lang="en-US" dirty="0"/>
              <a:t>Types of Objects</a:t>
            </a:r>
          </a:p>
          <a:p>
            <a:pPr lvl="1"/>
            <a:r>
              <a:rPr lang="en-US" dirty="0"/>
              <a:t>Creating New Types of Objects (Reference Types)</a:t>
            </a:r>
          </a:p>
          <a:p>
            <a:pPr lvl="1"/>
            <a:r>
              <a:rPr lang="en-US" dirty="0"/>
              <a:t>Accessing Object Values / Getter and Setter methods</a:t>
            </a:r>
          </a:p>
          <a:p>
            <a:pPr lvl="1"/>
            <a:r>
              <a:rPr lang="en-US" dirty="0"/>
              <a:t>Prototype paradigm</a:t>
            </a:r>
          </a:p>
          <a:p>
            <a:pPr marL="285750" indent="-285750">
              <a:buFont typeface="Wingdings" panose="05000000000000000000" pitchFamily="2" charset="2"/>
              <a:buChar char="Ø"/>
            </a:pPr>
            <a:r>
              <a:rPr lang="en-US" dirty="0"/>
              <a:t>Lesson </a:t>
            </a:r>
            <a:r>
              <a:rPr lang="en-US" dirty="0" smtClean="0"/>
              <a:t>10</a:t>
            </a:r>
            <a:endParaRPr lang="en-US" dirty="0"/>
          </a:p>
          <a:p>
            <a:pPr lvl="1"/>
            <a:r>
              <a:rPr lang="en-US" dirty="0"/>
              <a:t>Prototypal inheritance </a:t>
            </a:r>
          </a:p>
          <a:p>
            <a:pPr lvl="1"/>
            <a:r>
              <a:rPr lang="en-US" dirty="0"/>
              <a:t>Prototypal inheritance using __proto__ </a:t>
            </a:r>
          </a:p>
          <a:p>
            <a:pPr lvl="1"/>
            <a:r>
              <a:rPr lang="en-US" dirty="0"/>
              <a:t>Prototypal inheritance using create()</a:t>
            </a:r>
          </a:p>
          <a:p>
            <a:pPr lvl="1"/>
            <a:r>
              <a:rPr lang="en-US" dirty="0"/>
              <a:t>Prototypal inheritance using prototype</a:t>
            </a:r>
          </a:p>
          <a:p>
            <a:pPr marL="285750" indent="-285750">
              <a:buFont typeface="Wingdings" panose="05000000000000000000" pitchFamily="2" charset="2"/>
              <a:buChar char="Ø"/>
            </a:pPr>
            <a:r>
              <a:rPr lang="en-US" dirty="0"/>
              <a:t>Lesson </a:t>
            </a:r>
            <a:r>
              <a:rPr lang="en-US" dirty="0" smtClean="0"/>
              <a:t>11</a:t>
            </a:r>
            <a:endParaRPr lang="en-US" dirty="0"/>
          </a:p>
          <a:p>
            <a:pPr lvl="1"/>
            <a:r>
              <a:rPr lang="en-US" dirty="0"/>
              <a:t>JavaScript Functions </a:t>
            </a:r>
          </a:p>
          <a:p>
            <a:pPr lvl="1"/>
            <a:r>
              <a:rPr lang="en-US" dirty="0"/>
              <a:t>Working with JavaScript Functions</a:t>
            </a:r>
          </a:p>
          <a:p>
            <a:pPr lvl="1"/>
            <a:r>
              <a:rPr lang="en-US" dirty="0"/>
              <a:t>JSON Object</a:t>
            </a:r>
          </a:p>
          <a:p>
            <a:pPr lvl="1"/>
            <a:r>
              <a:rPr lang="en-US" dirty="0" err="1"/>
              <a:t>JSON.stringify</a:t>
            </a:r>
            <a:r>
              <a:rPr lang="en-US" dirty="0"/>
              <a:t> and </a:t>
            </a:r>
            <a:r>
              <a:rPr lang="en-US" dirty="0" err="1"/>
              <a:t>JSON.parse</a:t>
            </a:r>
            <a:endParaRPr lang="en-US" dirty="0"/>
          </a:p>
          <a:p>
            <a:pPr marL="628650" lvl="1">
              <a:spcBef>
                <a:spcPct val="20000"/>
              </a:spcBef>
              <a:buClr>
                <a:srgbClr val="00A1E4"/>
              </a:buClr>
            </a:pPr>
            <a:endParaRPr lang="en-US" sz="1600" dirty="0">
              <a:latin typeface="Candara" panose="020E0502030303020204" pitchFamily="34" charset="0"/>
            </a:endParaRPr>
          </a:p>
          <a:p>
            <a:pPr marL="457200" indent="-457200" eaLnBrk="0" hangingPunct="0">
              <a:spcBef>
                <a:spcPct val="20000"/>
              </a:spcBef>
              <a:buClr>
                <a:srgbClr val="00A1E4"/>
              </a:buClr>
              <a:buFont typeface="Arial" pitchFamily="34" charset="0"/>
              <a:buChar char="•"/>
            </a:pPr>
            <a:endParaRPr lang="en-US" sz="2800" dirty="0">
              <a:solidFill>
                <a:srgbClr val="000000"/>
              </a:solidFill>
              <a:latin typeface="Candara"/>
              <a:cs typeface="Arial" pitchFamily="34" charset="0"/>
            </a:endParaRPr>
          </a:p>
        </p:txBody>
      </p:sp>
    </p:spTree>
    <p:extLst>
      <p:ext uri="{BB962C8B-B14F-4D97-AF65-F5344CB8AC3E}">
        <p14:creationId xmlns:p14="http://schemas.microsoft.com/office/powerpoint/2010/main" val="2759734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p:cNvSpPr>
          <p:nvPr>
            <p:ph type="body" idx="1"/>
          </p:nvPr>
        </p:nvSpPr>
        <p:spPr>
          <a:xfrm>
            <a:off x="457200" y="1341438"/>
            <a:ext cx="6324600" cy="4525962"/>
          </a:xfrm>
          <a:noFill/>
        </p:spPr>
        <p:txBody>
          <a:bodyPr>
            <a:normAutofit/>
          </a:bodyPr>
          <a:lstStyle/>
          <a:p>
            <a:pPr>
              <a:buFont typeface="Wingdings" pitchFamily="2" charset="2"/>
              <a:buChar char="Ø"/>
            </a:pPr>
            <a:r>
              <a:rPr lang="en-US" dirty="0">
                <a:solidFill>
                  <a:schemeClr val="tx1"/>
                </a:solidFill>
              </a:rPr>
              <a:t>JavaScript: A Beginner's Guide - by John Pollock</a:t>
            </a:r>
          </a:p>
          <a:p>
            <a:pPr>
              <a:buFont typeface="Wingdings" pitchFamily="2" charset="2"/>
              <a:buChar char="Ø"/>
            </a:pPr>
            <a:r>
              <a:rPr lang="en-US" dirty="0" smtClean="0">
                <a:solidFill>
                  <a:schemeClr val="tx1"/>
                </a:solidFill>
              </a:rPr>
              <a:t>http</a:t>
            </a:r>
            <a:r>
              <a:rPr lang="en-US" dirty="0">
                <a:solidFill>
                  <a:schemeClr val="tx1"/>
                </a:solidFill>
              </a:rPr>
              <a:t>://www.w3schools.com/</a:t>
            </a:r>
          </a:p>
        </p:txBody>
      </p:sp>
      <p:pic>
        <p:nvPicPr>
          <p:cNvPr id="219140" name="Picture 4" descr="for bibl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447800"/>
            <a:ext cx="14478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1914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References</a:t>
            </a:r>
          </a:p>
        </p:txBody>
      </p:sp>
    </p:spTree>
    <p:extLst>
      <p:ext uri="{BB962C8B-B14F-4D97-AF65-F5344CB8AC3E}">
        <p14:creationId xmlns:p14="http://schemas.microsoft.com/office/powerpoint/2010/main" val="2732052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p:cNvSpPr>
          <p:nvPr>
            <p:ph type="body" idx="1"/>
          </p:nvPr>
        </p:nvSpPr>
        <p:spPr>
          <a:xfrm>
            <a:off x="457200" y="1341438"/>
            <a:ext cx="6400800" cy="4525962"/>
          </a:xfrm>
          <a:noFill/>
        </p:spPr>
        <p:txBody>
          <a:bodyPr>
            <a:normAutofit/>
          </a:bodyPr>
          <a:lstStyle/>
          <a:p>
            <a:pPr>
              <a:buFont typeface="Wingdings" pitchFamily="2" charset="2"/>
              <a:buChar char="Ø"/>
            </a:pPr>
            <a:r>
              <a:rPr lang="en-US" dirty="0">
                <a:solidFill>
                  <a:schemeClr val="tx1"/>
                </a:solidFill>
              </a:rPr>
              <a:t>Servlet</a:t>
            </a:r>
          </a:p>
          <a:p>
            <a:pPr>
              <a:buFont typeface="Wingdings" pitchFamily="2" charset="2"/>
              <a:buChar char="Ø"/>
            </a:pPr>
            <a:r>
              <a:rPr lang="en-US" dirty="0" smtClean="0">
                <a:solidFill>
                  <a:schemeClr val="tx1"/>
                </a:solidFill>
              </a:rPr>
              <a:t>JSP</a:t>
            </a:r>
            <a:endParaRPr lang="en-US" dirty="0">
              <a:solidFill>
                <a:schemeClr val="tx1"/>
              </a:solidFill>
            </a:endParaRPr>
          </a:p>
        </p:txBody>
      </p:sp>
      <p:pic>
        <p:nvPicPr>
          <p:cNvPr id="221188" name="Picture 4" descr="stai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24000"/>
            <a:ext cx="14478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2119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Next Step Courses (if applicable)</a:t>
            </a:r>
          </a:p>
        </p:txBody>
      </p:sp>
    </p:spTree>
    <p:extLst>
      <p:ext uri="{BB962C8B-B14F-4D97-AF65-F5344CB8AC3E}">
        <p14:creationId xmlns:p14="http://schemas.microsoft.com/office/powerpoint/2010/main" val="4111503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p:cNvSpPr>
          <p:nvPr>
            <p:ph type="body" idx="1"/>
          </p:nvPr>
        </p:nvSpPr>
        <p:spPr>
          <a:xfrm>
            <a:off x="457200" y="1371600"/>
            <a:ext cx="8305800" cy="4648200"/>
          </a:xfrm>
          <a:noFill/>
        </p:spPr>
        <p:txBody>
          <a:bodyPr>
            <a:normAutofit/>
          </a:bodyPr>
          <a:lstStyle/>
          <a:p>
            <a:pPr>
              <a:buFont typeface="Wingdings" pitchFamily="2" charset="2"/>
              <a:buChar char="Ø"/>
            </a:pPr>
            <a:r>
              <a:rPr lang="en-US" b="1" dirty="0">
                <a:solidFill>
                  <a:schemeClr val="tx1"/>
                </a:solidFill>
              </a:rPr>
              <a:t>VBScript</a:t>
            </a:r>
          </a:p>
        </p:txBody>
      </p:sp>
      <p:sp>
        <p:nvSpPr>
          <p:cNvPr id="22323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Other Parallel Technology Areas</a:t>
            </a:r>
          </a:p>
        </p:txBody>
      </p:sp>
    </p:spTree>
    <p:extLst>
      <p:ext uri="{BB962C8B-B14F-4D97-AF65-F5344CB8AC3E}">
        <p14:creationId xmlns:p14="http://schemas.microsoft.com/office/powerpoint/2010/main" val="2307720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9315" name="Group 115"/>
          <p:cNvGraphicFramePr>
            <a:graphicFrameLocks noGrp="1"/>
          </p:cNvGraphicFramePr>
          <p:nvPr>
            <p:ph sz="half" idx="1"/>
            <p:extLst>
              <p:ext uri="{D42A27DB-BD31-4B8C-83A1-F6EECF244321}">
                <p14:modId xmlns:p14="http://schemas.microsoft.com/office/powerpoint/2010/main" val="1251884192"/>
              </p:ext>
            </p:extLst>
          </p:nvPr>
        </p:nvGraphicFramePr>
        <p:xfrm>
          <a:off x="457200" y="1600200"/>
          <a:ext cx="8229600" cy="3632076"/>
        </p:xfrm>
        <a:graphic>
          <a:graphicData uri="http://schemas.openxmlformats.org/drawingml/2006/table">
            <a:tbl>
              <a:tblPr/>
              <a:tblGrid>
                <a:gridCol w="1296988"/>
                <a:gridCol w="1216025"/>
                <a:gridCol w="1754187"/>
                <a:gridCol w="1524000"/>
                <a:gridCol w="2438400"/>
              </a:tblGrid>
              <a:tr h="7921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Candara"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6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19-Sep-2009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Pradnya Jagtap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Updated to new template.</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And incorporated new 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Apr-2011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Anu Mitra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Integration updates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Apr-2015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Rathnajothi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Revamped according to revised curriculum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July-2017</a:t>
                      </a:r>
                      <a:endParaRPr kumimoji="0" lang="en-US" sz="12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4.0</a:t>
                      </a:r>
                      <a:endParaRPr kumimoji="0" lang="en-US" sz="12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NA</a:t>
                      </a:r>
                      <a:endParaRPr kumimoji="0" lang="en-US" sz="12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Rahul Vikash</a:t>
                      </a:r>
                      <a:endParaRPr kumimoji="0" lang="en-US" sz="12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Revamped according to BU</a:t>
                      </a:r>
                      <a:endParaRPr kumimoji="0" lang="en-US" sz="12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31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Document History</a:t>
            </a:r>
          </a:p>
        </p:txBody>
      </p:sp>
    </p:spTree>
    <p:extLst>
      <p:ext uri="{BB962C8B-B14F-4D97-AF65-F5344CB8AC3E}">
        <p14:creationId xmlns:p14="http://schemas.microsoft.com/office/powerpoint/2010/main" val="24281711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9" name="Picture 7" descr="goal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524000"/>
            <a:ext cx="14478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82282" name="Rectangle 10"/>
          <p:cNvSpPr>
            <a:spLocks noGrp="1" noChangeArrowheads="1"/>
          </p:cNvSpPr>
          <p:nvPr>
            <p:ph type="body" idx="1"/>
          </p:nvPr>
        </p:nvSpPr>
        <p:spPr>
          <a:xfrm>
            <a:off x="455613" y="1370013"/>
            <a:ext cx="8372475" cy="4456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buFont typeface="Wingdings" pitchFamily="2" charset="2"/>
              <a:buChar char="Ø"/>
            </a:pPr>
            <a:r>
              <a:rPr lang="en-US" b="1" dirty="0">
                <a:solidFill>
                  <a:schemeClr val="tx1"/>
                </a:solidFill>
              </a:rPr>
              <a:t>Course Goals:</a:t>
            </a:r>
          </a:p>
          <a:p>
            <a:pPr marL="904875" lvl="1" indent="-276225"/>
            <a:r>
              <a:rPr lang="en-US" dirty="0">
                <a:solidFill>
                  <a:schemeClr val="tx1"/>
                </a:solidFill>
              </a:rPr>
              <a:t>At the end of this course you will be able to:</a:t>
            </a:r>
          </a:p>
          <a:p>
            <a:pPr marL="1257300" lvl="2" indent="-238125"/>
            <a:r>
              <a:rPr lang="en-US" dirty="0">
                <a:solidFill>
                  <a:schemeClr val="tx1"/>
                </a:solidFill>
              </a:rPr>
              <a:t>Add interactivity to the static html pages</a:t>
            </a:r>
          </a:p>
          <a:p>
            <a:pPr marL="1257300" lvl="2" indent="-238125"/>
            <a:r>
              <a:rPr lang="en-US" dirty="0">
                <a:solidFill>
                  <a:schemeClr val="tx1"/>
                </a:solidFill>
              </a:rPr>
              <a:t>Validate the input data provided by users, on the client side</a:t>
            </a:r>
          </a:p>
          <a:p>
            <a:pPr marL="1257300" lvl="2" indent="-238125"/>
            <a:r>
              <a:rPr lang="en-US" dirty="0">
                <a:solidFill>
                  <a:schemeClr val="tx1"/>
                </a:solidFill>
              </a:rPr>
              <a:t>Manipulate style sheets on the fly to give a sophisticated look to any website</a:t>
            </a:r>
          </a:p>
          <a:p>
            <a:pPr marL="1257300" lvl="2" indent="-238125"/>
            <a:r>
              <a:rPr lang="en-US" dirty="0">
                <a:solidFill>
                  <a:schemeClr val="tx1"/>
                </a:solidFill>
              </a:rPr>
              <a:t>Offload routine tasks from the server to the client side</a:t>
            </a:r>
          </a:p>
          <a:p>
            <a:pPr marL="1257300" lvl="2" indent="-238125">
              <a:buFont typeface="Arial" pitchFamily="34" charset="0"/>
              <a:buNone/>
            </a:pPr>
            <a:r>
              <a:rPr lang="en-US" sz="1600" dirty="0">
                <a:solidFill>
                  <a:schemeClr val="tx1"/>
                </a:solidFill>
              </a:rPr>
              <a:t> </a:t>
            </a:r>
          </a:p>
          <a:p>
            <a:pPr>
              <a:buFont typeface="Wingdings" pitchFamily="2" charset="2"/>
              <a:buChar char="Ø"/>
            </a:pPr>
            <a:r>
              <a:rPr lang="en-US" b="1" dirty="0">
                <a:solidFill>
                  <a:schemeClr val="tx1"/>
                </a:solidFill>
              </a:rPr>
              <a:t>Course Non Goals:</a:t>
            </a:r>
          </a:p>
          <a:p>
            <a:pPr marL="904875" lvl="1" indent="-276225"/>
            <a:r>
              <a:rPr lang="en-US" dirty="0">
                <a:solidFill>
                  <a:schemeClr val="tx1"/>
                </a:solidFill>
              </a:rPr>
              <a:t>Server-side scripting not covered.</a:t>
            </a:r>
          </a:p>
          <a:p>
            <a:pPr marL="1257300" lvl="2" indent="-238125"/>
            <a:endParaRPr lang="en-US" sz="1600" dirty="0">
              <a:solidFill>
                <a:schemeClr val="tx1"/>
              </a:solidFill>
            </a:endParaRPr>
          </a:p>
        </p:txBody>
      </p:sp>
      <p:sp>
        <p:nvSpPr>
          <p:cNvPr id="18228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Course Goals and Non Goals</a:t>
            </a:r>
          </a:p>
        </p:txBody>
      </p:sp>
    </p:spTree>
    <p:extLst>
      <p:ext uri="{BB962C8B-B14F-4D97-AF65-F5344CB8AC3E}">
        <p14:creationId xmlns:p14="http://schemas.microsoft.com/office/powerpoint/2010/main" val="41211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2" name="Rectangle 6"/>
          <p:cNvSpPr>
            <a:spLocks noGrp="1" noChangeArrowheads="1"/>
          </p:cNvSpPr>
          <p:nvPr>
            <p:ph type="body" idx="1"/>
          </p:nvPr>
        </p:nvSpPr>
        <p:spPr>
          <a:xfrm>
            <a:off x="457200" y="13716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rmAutofit/>
          </a:bodyPr>
          <a:lstStyle/>
          <a:p>
            <a:pPr>
              <a:buFont typeface="Wingdings" pitchFamily="2" charset="2"/>
              <a:buChar char="Ø"/>
            </a:pPr>
            <a:r>
              <a:rPr lang="en-US" b="1" dirty="0">
                <a:solidFill>
                  <a:schemeClr val="tx1"/>
                </a:solidFill>
              </a:rPr>
              <a:t>Prerequisites for this course are:</a:t>
            </a:r>
          </a:p>
          <a:p>
            <a:pPr lvl="1"/>
            <a:r>
              <a:rPr lang="en-US" dirty="0" smtClean="0">
                <a:solidFill>
                  <a:schemeClr val="tx1"/>
                </a:solidFill>
              </a:rPr>
              <a:t>Familiarity </a:t>
            </a:r>
            <a:r>
              <a:rPr lang="en-US" dirty="0">
                <a:solidFill>
                  <a:schemeClr val="tx1"/>
                </a:solidFill>
              </a:rPr>
              <a:t>with Windows, GUI Concept and Web Browser  Application</a:t>
            </a:r>
          </a:p>
          <a:p>
            <a:pPr lvl="1"/>
            <a:r>
              <a:rPr lang="en-US" dirty="0" smtClean="0">
                <a:solidFill>
                  <a:schemeClr val="tx1"/>
                </a:solidFill>
              </a:rPr>
              <a:t>HTML</a:t>
            </a:r>
            <a:endParaRPr lang="en-US" dirty="0">
              <a:solidFill>
                <a:schemeClr val="tx1"/>
              </a:solidFill>
            </a:endParaRPr>
          </a:p>
          <a:p>
            <a:pPr lvl="1"/>
            <a:r>
              <a:rPr lang="en-US" dirty="0" smtClean="0">
                <a:solidFill>
                  <a:schemeClr val="tx1"/>
                </a:solidFill>
              </a:rPr>
              <a:t>Experience </a:t>
            </a:r>
            <a:r>
              <a:rPr lang="en-US" dirty="0">
                <a:solidFill>
                  <a:schemeClr val="tx1"/>
                </a:solidFill>
              </a:rPr>
              <a:t>of creation of a web page using HTML</a:t>
            </a:r>
          </a:p>
          <a:p>
            <a:pPr lvl="1"/>
            <a:r>
              <a:rPr lang="en-US" dirty="0" smtClean="0">
                <a:solidFill>
                  <a:schemeClr val="tx1"/>
                </a:solidFill>
              </a:rPr>
              <a:t>Object </a:t>
            </a:r>
            <a:r>
              <a:rPr lang="en-US" dirty="0">
                <a:solidFill>
                  <a:schemeClr val="tx1"/>
                </a:solidFill>
              </a:rPr>
              <a:t>Oriented Programming Concepts</a:t>
            </a:r>
          </a:p>
          <a:p>
            <a:pPr lvl="1"/>
            <a:endParaRPr lang="en-US" sz="1400" dirty="0">
              <a:solidFill>
                <a:schemeClr val="tx1"/>
              </a:solidFill>
            </a:endParaRPr>
          </a:p>
        </p:txBody>
      </p:sp>
      <p:sp>
        <p:nvSpPr>
          <p:cNvPr id="18330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Pre-requisites</a:t>
            </a:r>
          </a:p>
        </p:txBody>
      </p:sp>
    </p:spTree>
    <p:extLst>
      <p:ext uri="{BB962C8B-B14F-4D97-AF65-F5344CB8AC3E}">
        <p14:creationId xmlns:p14="http://schemas.microsoft.com/office/powerpoint/2010/main" val="130195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8" name="Picture 8" descr="tagt audi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524000"/>
            <a:ext cx="1657350" cy="1295400"/>
          </a:xfrm>
          <a:prstGeom prst="rect">
            <a:avLst/>
          </a:prstGeom>
          <a:noFill/>
          <a:extLst>
            <a:ext uri="{909E8E84-426E-40DD-AFC4-6F175D3DCCD1}">
              <a14:hiddenFill xmlns:a14="http://schemas.microsoft.com/office/drawing/2010/main">
                <a:solidFill>
                  <a:srgbClr val="FFFFFF"/>
                </a:solidFill>
              </a14:hiddenFill>
            </a:ext>
          </a:extLst>
        </p:spPr>
      </p:pic>
      <p:sp>
        <p:nvSpPr>
          <p:cNvPr id="184332" name="Rectangle 12"/>
          <p:cNvSpPr>
            <a:spLocks noGrp="1" noChangeArrowheads="1"/>
          </p:cNvSpPr>
          <p:nvPr>
            <p:ph type="body" idx="1"/>
          </p:nvPr>
        </p:nvSpPr>
        <p:spPr>
          <a:xfrm>
            <a:off x="455613" y="1370013"/>
            <a:ext cx="8515350" cy="4456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buFont typeface="Wingdings" pitchFamily="2" charset="2"/>
              <a:buChar char="Ø"/>
            </a:pPr>
            <a:r>
              <a:rPr lang="en-US" b="1" dirty="0">
                <a:solidFill>
                  <a:schemeClr val="tx1"/>
                </a:solidFill>
              </a:rPr>
              <a:t>This course is designed for:</a:t>
            </a:r>
          </a:p>
          <a:p>
            <a:pPr marL="800100" lvl="1" indent="-342900"/>
            <a:r>
              <a:rPr lang="en-US" dirty="0" smtClean="0">
                <a:solidFill>
                  <a:schemeClr val="tx1"/>
                </a:solidFill>
              </a:rPr>
              <a:t>Trainee </a:t>
            </a:r>
            <a:r>
              <a:rPr lang="en-US" dirty="0">
                <a:solidFill>
                  <a:schemeClr val="tx1"/>
                </a:solidFill>
              </a:rPr>
              <a:t>Programmers</a:t>
            </a:r>
          </a:p>
          <a:p>
            <a:pPr marL="800100" lvl="1" indent="-342900"/>
            <a:r>
              <a:rPr lang="en-US" dirty="0" smtClean="0">
                <a:solidFill>
                  <a:schemeClr val="tx1"/>
                </a:solidFill>
              </a:rPr>
              <a:t>Software </a:t>
            </a:r>
            <a:r>
              <a:rPr lang="en-US" dirty="0">
                <a:solidFill>
                  <a:schemeClr val="tx1"/>
                </a:solidFill>
              </a:rPr>
              <a:t>Professionals</a:t>
            </a:r>
          </a:p>
        </p:txBody>
      </p:sp>
      <p:sp>
        <p:nvSpPr>
          <p:cNvPr id="18433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Intended Audience</a:t>
            </a:r>
          </a:p>
        </p:txBody>
      </p:sp>
    </p:spTree>
    <p:extLst>
      <p:ext uri="{BB962C8B-B14F-4D97-AF65-F5344CB8AC3E}">
        <p14:creationId xmlns:p14="http://schemas.microsoft.com/office/powerpoint/2010/main" val="2503629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5"/>
          <p:cNvSpPr>
            <a:spLocks noGrp="1" noChangeArrowheads="1"/>
          </p:cNvSpPr>
          <p:nvPr>
            <p:ph type="body" idx="1"/>
          </p:nvPr>
        </p:nvSpPr>
        <p:spPr>
          <a:xfrm>
            <a:off x="455613" y="1371600"/>
            <a:ext cx="8515350" cy="44561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rmAutofit/>
          </a:bodyPr>
          <a:lstStyle/>
          <a:p>
            <a:pPr>
              <a:buFont typeface="Wingdings" pitchFamily="2" charset="2"/>
              <a:buChar char="Ø"/>
            </a:pPr>
            <a:r>
              <a:rPr lang="en-US" dirty="0">
                <a:solidFill>
                  <a:schemeClr val="tx1"/>
                </a:solidFill>
              </a:rPr>
              <a:t>Day 1</a:t>
            </a:r>
          </a:p>
          <a:p>
            <a:pPr marL="904875" lvl="1" indent="-276225"/>
            <a:r>
              <a:rPr lang="en-US" dirty="0">
                <a:solidFill>
                  <a:schemeClr val="tx1"/>
                </a:solidFill>
              </a:rPr>
              <a:t>Lesson 1: Introduction to JavaScript</a:t>
            </a:r>
          </a:p>
          <a:p>
            <a:pPr marL="904875" lvl="1" indent="-276225"/>
            <a:r>
              <a:rPr lang="en-US" dirty="0">
                <a:solidFill>
                  <a:schemeClr val="tx1"/>
                </a:solidFill>
              </a:rPr>
              <a:t>Lesson 2: </a:t>
            </a:r>
            <a:r>
              <a:rPr lang="en-US" dirty="0" smtClean="0">
                <a:solidFill>
                  <a:schemeClr val="tx1"/>
                </a:solidFill>
              </a:rPr>
              <a:t>JavaScript </a:t>
            </a:r>
            <a:r>
              <a:rPr lang="en-US" dirty="0">
                <a:solidFill>
                  <a:schemeClr val="tx1"/>
                </a:solidFill>
              </a:rPr>
              <a:t>Language</a:t>
            </a:r>
          </a:p>
          <a:p>
            <a:pPr marL="904875" lvl="1" indent="-276225"/>
            <a:r>
              <a:rPr lang="en-US" dirty="0">
                <a:solidFill>
                  <a:schemeClr val="tx1"/>
                </a:solidFill>
              </a:rPr>
              <a:t>Lesson </a:t>
            </a:r>
            <a:r>
              <a:rPr lang="en-US" dirty="0" smtClean="0">
                <a:solidFill>
                  <a:schemeClr val="tx1"/>
                </a:solidFill>
              </a:rPr>
              <a:t>3: </a:t>
            </a:r>
            <a:r>
              <a:rPr lang="en-US" dirty="0">
                <a:solidFill>
                  <a:schemeClr val="tx1"/>
                </a:solidFill>
              </a:rPr>
              <a:t>Working with Predefined Core Objects</a:t>
            </a:r>
          </a:p>
          <a:p>
            <a:pPr marL="904875" lvl="1" indent="-276225"/>
            <a:r>
              <a:rPr lang="en-US" dirty="0">
                <a:solidFill>
                  <a:schemeClr val="tx1"/>
                </a:solidFill>
              </a:rPr>
              <a:t>Lesson </a:t>
            </a:r>
            <a:r>
              <a:rPr lang="en-US" dirty="0" smtClean="0">
                <a:solidFill>
                  <a:schemeClr val="tx1"/>
                </a:solidFill>
              </a:rPr>
              <a:t>4: </a:t>
            </a:r>
            <a:r>
              <a:rPr lang="en-US" dirty="0">
                <a:solidFill>
                  <a:schemeClr val="tx1"/>
                </a:solidFill>
              </a:rPr>
              <a:t>Working with Arrays</a:t>
            </a:r>
          </a:p>
          <a:p>
            <a:pPr marL="904875" lvl="1" indent="-276225"/>
            <a:r>
              <a:rPr lang="en-US" dirty="0">
                <a:solidFill>
                  <a:schemeClr val="tx1"/>
                </a:solidFill>
              </a:rPr>
              <a:t>Lesson </a:t>
            </a:r>
            <a:r>
              <a:rPr lang="en-US" dirty="0" smtClean="0">
                <a:solidFill>
                  <a:schemeClr val="tx1"/>
                </a:solidFill>
              </a:rPr>
              <a:t>5: Document </a:t>
            </a:r>
            <a:r>
              <a:rPr lang="en-US" dirty="0">
                <a:solidFill>
                  <a:schemeClr val="tx1"/>
                </a:solidFill>
              </a:rPr>
              <a:t>Object </a:t>
            </a:r>
            <a:r>
              <a:rPr lang="en-US" dirty="0" smtClean="0">
                <a:solidFill>
                  <a:schemeClr val="tx1"/>
                </a:solidFill>
              </a:rPr>
              <a:t>Model</a:t>
            </a:r>
            <a:endParaRPr lang="en-GB" sz="1800" dirty="0"/>
          </a:p>
          <a:p>
            <a:pPr>
              <a:buFont typeface="Wingdings" pitchFamily="2" charset="2"/>
              <a:buChar char="Ø"/>
            </a:pPr>
            <a:r>
              <a:rPr lang="en-GB" dirty="0">
                <a:solidFill>
                  <a:schemeClr val="tx1"/>
                </a:solidFill>
              </a:rPr>
              <a:t>Day 2</a:t>
            </a:r>
            <a:endParaRPr lang="en-US" dirty="0">
              <a:solidFill>
                <a:schemeClr val="tx1"/>
              </a:solidFill>
            </a:endParaRPr>
          </a:p>
          <a:p>
            <a:pPr marL="904875" lvl="1" indent="-276225"/>
            <a:r>
              <a:rPr lang="en-US" dirty="0" smtClean="0">
                <a:solidFill>
                  <a:schemeClr val="tx1"/>
                </a:solidFill>
              </a:rPr>
              <a:t>Lesson </a:t>
            </a:r>
            <a:r>
              <a:rPr lang="en-US" dirty="0">
                <a:solidFill>
                  <a:schemeClr val="tx1"/>
                </a:solidFill>
              </a:rPr>
              <a:t>6</a:t>
            </a:r>
            <a:r>
              <a:rPr lang="en-US" dirty="0" smtClean="0">
                <a:solidFill>
                  <a:schemeClr val="tx1"/>
                </a:solidFill>
              </a:rPr>
              <a:t>: </a:t>
            </a:r>
            <a:r>
              <a:rPr lang="en-US" dirty="0">
                <a:solidFill>
                  <a:schemeClr val="tx1"/>
                </a:solidFill>
              </a:rPr>
              <a:t>Working with </a:t>
            </a:r>
            <a:r>
              <a:rPr lang="en-US" dirty="0" smtClean="0">
                <a:solidFill>
                  <a:schemeClr val="tx1"/>
                </a:solidFill>
              </a:rPr>
              <a:t>Document object</a:t>
            </a:r>
            <a:endParaRPr lang="en-US" dirty="0">
              <a:solidFill>
                <a:schemeClr val="tx1"/>
              </a:solidFill>
            </a:endParaRPr>
          </a:p>
          <a:p>
            <a:pPr marL="904875" lvl="1" indent="-276225"/>
            <a:r>
              <a:rPr lang="en-US" dirty="0">
                <a:solidFill>
                  <a:schemeClr val="tx1"/>
                </a:solidFill>
              </a:rPr>
              <a:t>Lesson 7</a:t>
            </a:r>
            <a:r>
              <a:rPr lang="en-US" dirty="0" smtClean="0">
                <a:solidFill>
                  <a:schemeClr val="tx1"/>
                </a:solidFill>
              </a:rPr>
              <a:t>: </a:t>
            </a:r>
            <a:r>
              <a:rPr lang="en-US" dirty="0">
                <a:solidFill>
                  <a:schemeClr val="tx1"/>
                </a:solidFill>
              </a:rPr>
              <a:t>Working with Form object</a:t>
            </a:r>
            <a:endParaRPr lang="en-GB" dirty="0">
              <a:solidFill>
                <a:schemeClr val="tx1"/>
              </a:solidFill>
            </a:endParaRPr>
          </a:p>
          <a:p>
            <a:pPr marL="904875" lvl="1" indent="-276225"/>
            <a:r>
              <a:rPr lang="en-US" dirty="0">
                <a:solidFill>
                  <a:schemeClr val="tx1"/>
                </a:solidFill>
              </a:rPr>
              <a:t>Lesson 8</a:t>
            </a:r>
            <a:r>
              <a:rPr lang="en-US" dirty="0" smtClean="0">
                <a:solidFill>
                  <a:schemeClr val="tx1"/>
                </a:solidFill>
              </a:rPr>
              <a:t>: </a:t>
            </a:r>
            <a:r>
              <a:rPr lang="en-US" dirty="0">
                <a:solidFill>
                  <a:schemeClr val="tx1"/>
                </a:solidFill>
              </a:rPr>
              <a:t>Working with Regular </a:t>
            </a:r>
            <a:r>
              <a:rPr lang="en-US" dirty="0" smtClean="0">
                <a:solidFill>
                  <a:schemeClr val="tx1"/>
                </a:solidFill>
              </a:rPr>
              <a:t>Expressions</a:t>
            </a:r>
          </a:p>
          <a:p>
            <a:pPr marL="571500">
              <a:buFont typeface="Wingdings" panose="05000000000000000000" pitchFamily="2" charset="2"/>
              <a:buChar char="Ø"/>
            </a:pPr>
            <a:r>
              <a:rPr lang="en-US" b="1" dirty="0" smtClean="0">
                <a:solidFill>
                  <a:schemeClr val="tx1"/>
                </a:solidFill>
              </a:rPr>
              <a:t>Day3</a:t>
            </a:r>
          </a:p>
          <a:p>
            <a:pPr marL="628650" lvl="1" indent="0">
              <a:buNone/>
            </a:pPr>
            <a:r>
              <a:rPr lang="en-US" dirty="0" smtClean="0">
                <a:solidFill>
                  <a:schemeClr val="tx1"/>
                </a:solidFill>
              </a:rPr>
              <a:t>Lesson 10: </a:t>
            </a:r>
            <a:r>
              <a:rPr lang="en-US" dirty="0" smtClean="0">
                <a:solidFill>
                  <a:schemeClr val="tx1">
                    <a:lumMod val="65000"/>
                    <a:lumOff val="35000"/>
                  </a:schemeClr>
                </a:solidFill>
              </a:rPr>
              <a:t>Object </a:t>
            </a:r>
            <a:r>
              <a:rPr lang="en-US" dirty="0">
                <a:solidFill>
                  <a:schemeClr val="tx1">
                    <a:lumMod val="65000"/>
                    <a:lumOff val="35000"/>
                  </a:schemeClr>
                </a:solidFill>
              </a:rPr>
              <a:t>Oriented </a:t>
            </a:r>
            <a:r>
              <a:rPr lang="en-US" dirty="0" smtClean="0">
                <a:solidFill>
                  <a:schemeClr val="tx1">
                    <a:lumMod val="65000"/>
                    <a:lumOff val="35000"/>
                  </a:schemeClr>
                </a:solidFill>
              </a:rPr>
              <a:t>Programming</a:t>
            </a:r>
            <a:endParaRPr lang="en-US" dirty="0" smtClean="0">
              <a:solidFill>
                <a:schemeClr val="tx1"/>
              </a:solidFill>
            </a:endParaRPr>
          </a:p>
          <a:p>
            <a:pPr marL="628650" lvl="1" indent="0">
              <a:buNone/>
            </a:pPr>
            <a:r>
              <a:rPr lang="en-US" dirty="0" smtClean="0">
                <a:solidFill>
                  <a:schemeClr val="tx1"/>
                </a:solidFill>
              </a:rPr>
              <a:t>Lesson 11: </a:t>
            </a:r>
            <a:r>
              <a:rPr lang="en-US" dirty="0"/>
              <a:t>Prototypal inheritance </a:t>
            </a:r>
            <a:endParaRPr lang="en-US" dirty="0" smtClean="0">
              <a:solidFill>
                <a:schemeClr val="tx1"/>
              </a:solidFill>
            </a:endParaRPr>
          </a:p>
          <a:p>
            <a:pPr marL="628650" lvl="1" indent="0">
              <a:buNone/>
            </a:pPr>
            <a:r>
              <a:rPr lang="en-US" dirty="0" smtClean="0">
                <a:solidFill>
                  <a:schemeClr val="tx1"/>
                </a:solidFill>
              </a:rPr>
              <a:t>Lesson 12:</a:t>
            </a:r>
            <a:r>
              <a:rPr lang="en-US" dirty="0"/>
              <a:t>JavaScript Functions </a:t>
            </a:r>
          </a:p>
          <a:p>
            <a:pPr marL="628650" lvl="1" indent="0">
              <a:buNone/>
            </a:pPr>
            <a:endParaRPr lang="en-GB" dirty="0">
              <a:solidFill>
                <a:schemeClr val="tx1"/>
              </a:solidFill>
            </a:endParaRPr>
          </a:p>
        </p:txBody>
      </p:sp>
      <p:sp>
        <p:nvSpPr>
          <p:cNvPr id="18535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Day Wise Schedule</a:t>
            </a:r>
          </a:p>
        </p:txBody>
      </p:sp>
    </p:spTree>
    <p:extLst>
      <p:ext uri="{BB962C8B-B14F-4D97-AF65-F5344CB8AC3E}">
        <p14:creationId xmlns:p14="http://schemas.microsoft.com/office/powerpoint/2010/main" val="3096077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p:cNvSpPr>
          <p:nvPr>
            <p:ph type="body" idx="1"/>
          </p:nvPr>
        </p:nvSpPr>
        <p:spPr>
          <a:xfrm>
            <a:off x="457200" y="1371600"/>
            <a:ext cx="8229600" cy="4800600"/>
          </a:xfrm>
          <a:noFill/>
        </p:spPr>
        <p:txBody>
          <a:bodyPr/>
          <a:lstStyle/>
          <a:p>
            <a:pPr>
              <a:buFont typeface="Wingdings" pitchFamily="2" charset="2"/>
              <a:buChar char="Ø"/>
            </a:pPr>
            <a:r>
              <a:rPr lang="en-US" dirty="0" smtClean="0">
                <a:solidFill>
                  <a:schemeClr val="tx1"/>
                </a:solidFill>
              </a:rPr>
              <a:t>Lesson 1: Introduction to JavaScript</a:t>
            </a:r>
          </a:p>
          <a:p>
            <a:pPr marL="904875" lvl="1" indent="-276225"/>
            <a:r>
              <a:rPr lang="en-US" dirty="0" smtClean="0">
                <a:solidFill>
                  <a:schemeClr val="tx1"/>
                </a:solidFill>
              </a:rPr>
              <a:t>1.1</a:t>
            </a:r>
            <a:r>
              <a:rPr lang="en-US" dirty="0">
                <a:solidFill>
                  <a:schemeClr val="tx1"/>
                </a:solidFill>
              </a:rPr>
              <a:t>. Basic Concepts of JavaScript</a:t>
            </a:r>
          </a:p>
          <a:p>
            <a:pPr marL="904875" lvl="1" indent="-276225"/>
            <a:r>
              <a:rPr lang="en-US" dirty="0">
                <a:solidFill>
                  <a:schemeClr val="tx1"/>
                </a:solidFill>
              </a:rPr>
              <a:t>1.2. Embedding JavaScript in HTML</a:t>
            </a:r>
          </a:p>
          <a:p>
            <a:pPr marL="838200" lvl="1" indent="-381000">
              <a:buFont typeface="Arial" pitchFamily="34" charset="0"/>
              <a:buNone/>
            </a:pPr>
            <a:endParaRPr lang="en-US" sz="1800" dirty="0"/>
          </a:p>
          <a:p>
            <a:pPr>
              <a:buFont typeface="Wingdings" pitchFamily="2" charset="2"/>
              <a:buChar char="Ø"/>
            </a:pPr>
            <a:r>
              <a:rPr lang="en-US" dirty="0">
                <a:solidFill>
                  <a:schemeClr val="tx1"/>
                </a:solidFill>
              </a:rPr>
              <a:t>Lesson 2: </a:t>
            </a:r>
            <a:r>
              <a:rPr lang="en-US" dirty="0" smtClean="0">
                <a:solidFill>
                  <a:schemeClr val="tx1"/>
                </a:solidFill>
              </a:rPr>
              <a:t>JavaScript </a:t>
            </a:r>
            <a:r>
              <a:rPr lang="en-US" dirty="0">
                <a:solidFill>
                  <a:schemeClr val="tx1"/>
                </a:solidFill>
              </a:rPr>
              <a:t>Language</a:t>
            </a:r>
          </a:p>
          <a:p>
            <a:pPr marL="904875" lvl="1" indent="-276225"/>
            <a:r>
              <a:rPr lang="en-US" dirty="0">
                <a:solidFill>
                  <a:schemeClr val="tx1"/>
                </a:solidFill>
              </a:rPr>
              <a:t>2.1. Data Types and Variables</a:t>
            </a:r>
          </a:p>
          <a:p>
            <a:pPr marL="904875" lvl="1" indent="-276225"/>
            <a:r>
              <a:rPr lang="en-US" dirty="0">
                <a:solidFill>
                  <a:schemeClr val="tx1"/>
                </a:solidFill>
              </a:rPr>
              <a:t>2.2. JavaScript Operators</a:t>
            </a:r>
          </a:p>
          <a:p>
            <a:pPr marL="904875" lvl="1" indent="-276225"/>
            <a:r>
              <a:rPr lang="en-US" dirty="0">
                <a:solidFill>
                  <a:schemeClr val="tx1"/>
                </a:solidFill>
              </a:rPr>
              <a:t>2.3. Control Structures and Loops</a:t>
            </a:r>
          </a:p>
          <a:p>
            <a:pPr marL="904875" lvl="1" indent="-276225"/>
            <a:r>
              <a:rPr lang="en-US" dirty="0">
                <a:solidFill>
                  <a:schemeClr val="tx1"/>
                </a:solidFill>
              </a:rPr>
              <a:t>2.4. JavaScript Functions</a:t>
            </a:r>
          </a:p>
          <a:p>
            <a:pPr marL="838200" lvl="1" indent="-381000">
              <a:buFont typeface="Arial" pitchFamily="34" charset="0"/>
              <a:buNone/>
            </a:pPr>
            <a:endParaRPr lang="en-US" sz="2000" b="1" dirty="0"/>
          </a:p>
          <a:p>
            <a:pPr>
              <a:buFont typeface="Wingdings" pitchFamily="2" charset="2"/>
              <a:buChar char="Ø"/>
            </a:pPr>
            <a:r>
              <a:rPr lang="en-US" dirty="0">
                <a:solidFill>
                  <a:schemeClr val="tx1"/>
                </a:solidFill>
              </a:rPr>
              <a:t>Lesson 3: Working with Predefined Core Objects</a:t>
            </a:r>
          </a:p>
          <a:p>
            <a:pPr marL="904875" lvl="1" indent="-276225"/>
            <a:r>
              <a:rPr lang="en-US" dirty="0">
                <a:solidFill>
                  <a:schemeClr val="tx1"/>
                </a:solidFill>
              </a:rPr>
              <a:t>3.1. Data Types in JavaScript</a:t>
            </a:r>
          </a:p>
          <a:p>
            <a:pPr marL="904875" lvl="1" indent="-276225"/>
            <a:r>
              <a:rPr lang="en-US" dirty="0">
                <a:solidFill>
                  <a:schemeClr val="tx1"/>
                </a:solidFill>
              </a:rPr>
              <a:t>3.2. Overview of String, Math, Data objects</a:t>
            </a:r>
          </a:p>
          <a:p>
            <a:pPr marL="457200" indent="-457200">
              <a:buFont typeface="Arial" pitchFamily="34" charset="0"/>
              <a:buNone/>
            </a:pPr>
            <a:endParaRPr lang="en-US" sz="2000" b="1" dirty="0"/>
          </a:p>
        </p:txBody>
      </p:sp>
      <p:sp>
        <p:nvSpPr>
          <p:cNvPr id="18637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Table of Contents</a:t>
            </a:r>
          </a:p>
        </p:txBody>
      </p:sp>
    </p:spTree>
    <p:extLst>
      <p:ext uri="{BB962C8B-B14F-4D97-AF65-F5344CB8AC3E}">
        <p14:creationId xmlns:p14="http://schemas.microsoft.com/office/powerpoint/2010/main" val="1266105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p:cNvSpPr>
          <p:nvPr>
            <p:ph type="body" idx="1"/>
          </p:nvPr>
        </p:nvSpPr>
        <p:spPr>
          <a:xfrm>
            <a:off x="457200" y="1341438"/>
            <a:ext cx="8229600" cy="4525962"/>
          </a:xfrm>
          <a:noFill/>
        </p:spPr>
        <p:txBody>
          <a:bodyPr/>
          <a:lstStyle/>
          <a:p>
            <a:pPr>
              <a:buFont typeface="Wingdings" pitchFamily="2" charset="2"/>
              <a:buChar char="Ø"/>
            </a:pPr>
            <a:r>
              <a:rPr lang="en-US" dirty="0" smtClean="0">
                <a:solidFill>
                  <a:schemeClr val="tx1"/>
                </a:solidFill>
              </a:rPr>
              <a:t>Lesson 4: Working with Arrays</a:t>
            </a:r>
          </a:p>
          <a:p>
            <a:pPr marL="904875" lvl="1" indent="-276225"/>
            <a:r>
              <a:rPr lang="en-US" dirty="0" smtClean="0">
                <a:solidFill>
                  <a:schemeClr val="tx1"/>
                </a:solidFill>
              </a:rPr>
              <a:t>4.1. Array Objects</a:t>
            </a:r>
          </a:p>
          <a:p>
            <a:pPr marL="904875" lvl="1" indent="-276225"/>
            <a:r>
              <a:rPr lang="en-US" dirty="0" smtClean="0">
                <a:solidFill>
                  <a:schemeClr val="tx1"/>
                </a:solidFill>
              </a:rPr>
              <a:t>4.2. Properties and Methods of Array objects</a:t>
            </a:r>
          </a:p>
          <a:p>
            <a:pPr marL="838200" lvl="1" indent="-381000">
              <a:buFont typeface="Arial" pitchFamily="34" charset="0"/>
              <a:buNone/>
            </a:pPr>
            <a:endParaRPr lang="en-US" sz="1800" dirty="0" smtClean="0"/>
          </a:p>
          <a:p>
            <a:pPr>
              <a:buFont typeface="Wingdings" pitchFamily="2" charset="2"/>
              <a:buChar char="Ø"/>
            </a:pPr>
            <a:r>
              <a:rPr lang="en-US" dirty="0" smtClean="0">
                <a:solidFill>
                  <a:schemeClr val="tx1"/>
                </a:solidFill>
              </a:rPr>
              <a:t>Lesson </a:t>
            </a:r>
            <a:r>
              <a:rPr lang="en-US" dirty="0">
                <a:solidFill>
                  <a:schemeClr val="tx1"/>
                </a:solidFill>
              </a:rPr>
              <a:t>5: </a:t>
            </a:r>
            <a:r>
              <a:rPr lang="en-US" dirty="0" smtClean="0">
                <a:solidFill>
                  <a:schemeClr val="tx1"/>
                </a:solidFill>
              </a:rPr>
              <a:t>Document Object Model</a:t>
            </a:r>
            <a:endParaRPr lang="en-US" dirty="0">
              <a:solidFill>
                <a:schemeClr val="tx1"/>
              </a:solidFill>
            </a:endParaRPr>
          </a:p>
          <a:p>
            <a:pPr marL="904875" lvl="1" indent="-276225"/>
            <a:r>
              <a:rPr lang="en-US" dirty="0">
                <a:solidFill>
                  <a:schemeClr val="tx1"/>
                </a:solidFill>
              </a:rPr>
              <a:t>5.1. JavaScript Document Object Model</a:t>
            </a:r>
          </a:p>
          <a:p>
            <a:pPr marL="904875" lvl="1" indent="-276225"/>
            <a:r>
              <a:rPr lang="en-US" dirty="0">
                <a:solidFill>
                  <a:schemeClr val="tx1"/>
                </a:solidFill>
              </a:rPr>
              <a:t>5.2. Window object, Frame, and Navigator </a:t>
            </a:r>
            <a:r>
              <a:rPr lang="en-US" dirty="0" smtClean="0">
                <a:solidFill>
                  <a:schemeClr val="tx1"/>
                </a:solidFill>
              </a:rPr>
              <a:t>Object</a:t>
            </a:r>
          </a:p>
          <a:p>
            <a:pPr marL="904875" lvl="1" indent="-276225"/>
            <a:r>
              <a:rPr lang="en-US" dirty="0" smtClean="0">
                <a:solidFill>
                  <a:schemeClr val="tx1"/>
                </a:solidFill>
              </a:rPr>
              <a:t>5.3. </a:t>
            </a:r>
            <a:r>
              <a:rPr lang="en-US" dirty="0">
                <a:solidFill>
                  <a:schemeClr val="tx1"/>
                </a:solidFill>
              </a:rPr>
              <a:t>Working with Location Object</a:t>
            </a:r>
          </a:p>
          <a:p>
            <a:pPr marL="904875" lvl="1" indent="-276225"/>
            <a:r>
              <a:rPr lang="en-US" dirty="0" smtClean="0">
                <a:solidFill>
                  <a:schemeClr val="tx1"/>
                </a:solidFill>
              </a:rPr>
              <a:t>5.4. </a:t>
            </a:r>
            <a:r>
              <a:rPr lang="en-US" dirty="0">
                <a:solidFill>
                  <a:schemeClr val="tx1"/>
                </a:solidFill>
              </a:rPr>
              <a:t>Working with History </a:t>
            </a:r>
            <a:r>
              <a:rPr lang="en-US" dirty="0" smtClean="0">
                <a:solidFill>
                  <a:schemeClr val="tx1"/>
                </a:solidFill>
              </a:rPr>
              <a:t>Object</a:t>
            </a:r>
          </a:p>
          <a:p>
            <a:pPr marL="904875" lvl="1" indent="-276225"/>
            <a:endParaRPr lang="en-US" dirty="0">
              <a:solidFill>
                <a:schemeClr val="tx1"/>
              </a:solidFill>
            </a:endParaRPr>
          </a:p>
          <a:p>
            <a:pPr>
              <a:buFont typeface="Wingdings" pitchFamily="2" charset="2"/>
              <a:buChar char="Ø"/>
            </a:pPr>
            <a:r>
              <a:rPr lang="en-US" dirty="0">
                <a:solidFill>
                  <a:schemeClr val="tx1"/>
                </a:solidFill>
              </a:rPr>
              <a:t>Lesson 6: Working With Document Object</a:t>
            </a:r>
          </a:p>
          <a:p>
            <a:pPr marL="904875" lvl="1" indent="-276225"/>
            <a:r>
              <a:rPr lang="en-US" dirty="0">
                <a:solidFill>
                  <a:schemeClr val="tx1"/>
                </a:solidFill>
              </a:rPr>
              <a:t>6.1. Document Objects</a:t>
            </a:r>
          </a:p>
          <a:p>
            <a:pPr marL="904875" lvl="1" indent="-276225"/>
            <a:r>
              <a:rPr lang="en-US" dirty="0">
                <a:solidFill>
                  <a:schemeClr val="tx1"/>
                </a:solidFill>
              </a:rPr>
              <a:t>6.2. Link and Anchor Objects</a:t>
            </a:r>
          </a:p>
          <a:p>
            <a:pPr marL="904875" lvl="1" indent="-276225"/>
            <a:endParaRPr lang="en-US" dirty="0">
              <a:solidFill>
                <a:schemeClr val="tx1"/>
              </a:solidFill>
            </a:endParaRPr>
          </a:p>
          <a:p>
            <a:pPr marL="838200" lvl="1" indent="-381000">
              <a:buFont typeface="Arial" pitchFamily="34" charset="0"/>
              <a:buNone/>
            </a:pPr>
            <a:endParaRPr lang="en-US" sz="1800" dirty="0"/>
          </a:p>
        </p:txBody>
      </p:sp>
      <p:sp>
        <p:nvSpPr>
          <p:cNvPr id="20480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Table of Contents</a:t>
            </a:r>
          </a:p>
        </p:txBody>
      </p:sp>
    </p:spTree>
    <p:extLst>
      <p:ext uri="{BB962C8B-B14F-4D97-AF65-F5344CB8AC3E}">
        <p14:creationId xmlns:p14="http://schemas.microsoft.com/office/powerpoint/2010/main" val="381826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
                <a:srgbClr val="FF9900"/>
              </a:buClr>
            </a:pPr>
            <a:r>
              <a:rPr lang="en-US" sz="2800" dirty="0">
                <a:solidFill>
                  <a:srgbClr val="000000"/>
                </a:solidFill>
                <a:latin typeface="Candara"/>
                <a:ea typeface="ヒラギノ角ゴ Pro W3"/>
                <a:cs typeface="Arial" pitchFamily="34" charset="0"/>
              </a:rPr>
              <a:t>Table of Contents</a:t>
            </a:r>
          </a:p>
        </p:txBody>
      </p:sp>
      <p:sp>
        <p:nvSpPr>
          <p:cNvPr id="225286" name="Rectangle 6"/>
          <p:cNvSpPr>
            <a:spLocks/>
          </p:cNvSpPr>
          <p:nvPr/>
        </p:nvSpPr>
        <p:spPr bwMode="auto">
          <a:xfrm>
            <a:off x="457200"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Lesson 7: </a:t>
            </a:r>
            <a:r>
              <a:rPr lang="en-US" b="1" dirty="0">
                <a:latin typeface="Candara" panose="020E0502030303020204" pitchFamily="34" charset="0"/>
              </a:rPr>
              <a:t>Working with Form Object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.1</a:t>
            </a:r>
            <a:r>
              <a:rPr lang="en-US" sz="1600" dirty="0">
                <a:latin typeface="Candara" panose="020E0502030303020204" pitchFamily="34" charset="0"/>
              </a:rPr>
              <a:t>. Form properties, Methods &amp; Event handlers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.2</a:t>
            </a:r>
            <a:r>
              <a:rPr lang="en-US" sz="1600" dirty="0">
                <a:latin typeface="Candara" panose="020E0502030303020204" pitchFamily="34" charset="0"/>
              </a:rPr>
              <a:t>. Text-Related Objects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.3</a:t>
            </a:r>
            <a:r>
              <a:rPr lang="en-US" sz="1600" dirty="0">
                <a:latin typeface="Candara" panose="020E0502030303020204" pitchFamily="34" charset="0"/>
              </a:rPr>
              <a:t>. Button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.4</a:t>
            </a:r>
            <a:r>
              <a:rPr lang="en-US" sz="1600" dirty="0">
                <a:latin typeface="Candara" panose="020E0502030303020204" pitchFamily="34" charset="0"/>
              </a:rPr>
              <a:t>. Check Box and Radio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.5</a:t>
            </a:r>
            <a:r>
              <a:rPr lang="en-US" sz="1600" dirty="0">
                <a:latin typeface="Candara" panose="020E0502030303020204" pitchFamily="34" charset="0"/>
              </a:rPr>
              <a:t>. Select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.6</a:t>
            </a:r>
            <a:r>
              <a:rPr lang="en-US" sz="1600" dirty="0">
                <a:latin typeface="Candara" panose="020E0502030303020204" pitchFamily="34" charset="0"/>
              </a:rPr>
              <a:t>. Validate Data and Form </a:t>
            </a:r>
            <a:r>
              <a:rPr lang="en-US" sz="1600" dirty="0" smtClean="0">
                <a:latin typeface="Candara" panose="020E0502030303020204" pitchFamily="34" charset="0"/>
              </a:rPr>
              <a:t>Submission</a:t>
            </a:r>
          </a:p>
          <a:p>
            <a:pPr marL="904875" lvl="1" indent="-276225">
              <a:spcBef>
                <a:spcPct val="20000"/>
              </a:spcBef>
              <a:buClr>
                <a:srgbClr val="00A1E4"/>
              </a:buClr>
              <a:buFont typeface="Arial" panose="020B0604020202020204" pitchFamily="34" charset="0"/>
              <a:buChar char="–"/>
            </a:pPr>
            <a:endParaRPr lang="en-US"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Lesson 8: Work with Regular Expressions</a:t>
            </a:r>
          </a:p>
          <a:p>
            <a:pPr marL="904875" lvl="1" indent="-276225">
              <a:spcBef>
                <a:spcPct val="20000"/>
              </a:spcBef>
              <a:buClr>
                <a:srgbClr val="00A1E4"/>
              </a:buClr>
              <a:buFont typeface="Arial" panose="020B0604020202020204" pitchFamily="34" charset="0"/>
              <a:buChar char="–"/>
            </a:pPr>
            <a:r>
              <a:rPr lang="en-US" sz="2000" b="1" dirty="0"/>
              <a:t>	</a:t>
            </a:r>
            <a:r>
              <a:rPr lang="en-US" sz="1600" dirty="0">
                <a:latin typeface="Candara" panose="020E0502030303020204" pitchFamily="34" charset="0"/>
              </a:rPr>
              <a:t>8.1. Use  regular expressions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8.2. Search using simple patterns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8.3. Search using special characters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8.4. Work with </a:t>
            </a:r>
            <a:r>
              <a:rPr lang="en-US" sz="1600" dirty="0" err="1">
                <a:latin typeface="Candara" panose="020E0502030303020204" pitchFamily="34" charset="0"/>
              </a:rPr>
              <a:t>RegExp</a:t>
            </a:r>
            <a:r>
              <a:rPr lang="en-US" sz="1600" dirty="0">
                <a:latin typeface="Candara" panose="020E0502030303020204" pitchFamily="34" charset="0"/>
              </a:rPr>
              <a:t> objects</a:t>
            </a:r>
          </a:p>
          <a:p>
            <a:pPr marL="904875" lvl="1" indent="-276225">
              <a:spcBef>
                <a:spcPct val="20000"/>
              </a:spcBef>
              <a:buClr>
                <a:srgbClr val="00A1E4"/>
              </a:buClr>
              <a:buFont typeface="Arial" panose="020B0604020202020204" pitchFamily="34" charset="0"/>
              <a:buChar char="–"/>
            </a:pPr>
            <a:endParaRPr lang="en-US" sz="1600" dirty="0">
              <a:latin typeface="Candara" panose="020E0502030303020204" pitchFamily="34" charset="0"/>
            </a:endParaRPr>
          </a:p>
          <a:p>
            <a:pPr marL="457200" indent="-457200" eaLnBrk="0" hangingPunct="0">
              <a:spcBef>
                <a:spcPct val="20000"/>
              </a:spcBef>
              <a:buClr>
                <a:srgbClr val="00A1E4"/>
              </a:buClr>
              <a:buFont typeface="Arial" pitchFamily="34" charset="0"/>
              <a:buChar char="•"/>
            </a:pPr>
            <a:endParaRPr lang="en-US" sz="2800" dirty="0">
              <a:solidFill>
                <a:srgbClr val="000000"/>
              </a:solidFill>
              <a:latin typeface="Candara"/>
              <a:cs typeface="Arial" pitchFamily="34" charset="0"/>
            </a:endParaRPr>
          </a:p>
        </p:txBody>
      </p:sp>
    </p:spTree>
    <p:extLst>
      <p:ext uri="{BB962C8B-B14F-4D97-AF65-F5344CB8AC3E}">
        <p14:creationId xmlns:p14="http://schemas.microsoft.com/office/powerpoint/2010/main" val="361443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BDABE862-554A-429C-816C-3E99BB7EB077}"/>
</file>

<file path=customXml/itemProps2.xml><?xml version="1.0" encoding="utf-8"?>
<ds:datastoreItem xmlns:ds="http://schemas.openxmlformats.org/officeDocument/2006/customXml" ds:itemID="{E6D7665F-8C87-49F1-94B0-6D13FB5E127F}"/>
</file>

<file path=customXml/itemProps3.xml><?xml version="1.0" encoding="utf-8"?>
<ds:datastoreItem xmlns:ds="http://schemas.openxmlformats.org/officeDocument/2006/customXml" ds:itemID="{E63433B7-998A-4D4C-91CD-BC966B06FCAD}"/>
</file>

<file path=docProps/app.xml><?xml version="1.0" encoding="utf-8"?>
<Properties xmlns="http://schemas.openxmlformats.org/officeDocument/2006/extended-properties" xmlns:vt="http://schemas.openxmlformats.org/officeDocument/2006/docPropsVTypes">
  <TotalTime>1364</TotalTime>
  <Words>595</Words>
  <Application>Microsoft Office PowerPoint</Application>
  <PresentationFormat>On-screen Show (4:3)</PresentationFormat>
  <Paragraphs>152</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ヒラギノ角ゴ Pro W3</vt:lpstr>
      <vt:lpstr>MS PGothic</vt:lpstr>
      <vt:lpstr>Candara</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Vikash, Rahul</cp:lastModifiedBy>
  <cp:revision>82</cp:revision>
  <dcterms:created xsi:type="dcterms:W3CDTF">2014-04-28T11:21:39Z</dcterms:created>
  <dcterms:modified xsi:type="dcterms:W3CDTF">2017-07-13T06:08:59Z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