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ndara" panose="020E0502030303020204" pitchFamily="34" charset="0"/>
      <p:regular r:id="rId26"/>
      <p:bold r:id="rId27"/>
      <p:italic r:id="rId28"/>
      <p:boldItalic r:id="rId29"/>
    </p:embeddedFont>
    <p:embeddedFont>
      <p:font typeface="MS PGothic" panose="020B0600070205080204" pitchFamily="34" charset="-128"/>
      <p:regular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latin typeface="Candara" panose="020E0502030303020204" pitchFamily="34" charset="0"/>
                <a:ea typeface="ＭＳ Ｐゴシック" pitchFamily="34" charset="-128"/>
              </a:rPr>
              <a:t>Web</a:t>
            </a:r>
            <a:r>
              <a:rPr lang="en-IN" sz="1000" baseline="0" dirty="0" smtClean="0">
                <a:latin typeface="Candara" panose="020E0502030303020204" pitchFamily="34" charset="0"/>
                <a:ea typeface="ＭＳ Ｐゴシック" pitchFamily="34" charset="-128"/>
              </a:rPr>
              <a:t> Basics - JavaScript</a:t>
            </a:r>
            <a:r>
              <a:rPr lang="en-IN" sz="1000" dirty="0" smtClean="0">
                <a:latin typeface="Candara" panose="020E0502030303020204" pitchFamily="34" charset="0"/>
                <a:ea typeface="ＭＳ Ｐゴシック" pitchFamily="34" charset="-128"/>
              </a:rPr>
              <a:t>				   Introduction to JavaScript</a:t>
            </a:r>
            <a:endParaRPr lang="en-US" sz="1000" b="1" dirty="0">
              <a:latin typeface="Candara" pitchFamily="34" charset="0"/>
              <a:cs typeface="Arial" pitchFamily="34" charset="0"/>
            </a:endParaRPr>
          </a:p>
        </p:txBody>
      </p:sp>
      <p:sp>
        <p:nvSpPr>
          <p:cNvPr id="12" name="Rectangle 14"/>
          <p:cNvSpPr>
            <a:spLocks noChangeArrowheads="1"/>
          </p:cNvSpPr>
          <p:nvPr/>
        </p:nvSpPr>
        <p:spPr bwMode="auto">
          <a:xfrm>
            <a:off x="3855918" y="8365432"/>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01-</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819279"/>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Candara" panose="020E0502030303020204" pitchFamily="34" charset="0"/>
              </a:rPr>
              <a:t>Where to Write JavaScript? In External File:</a:t>
            </a:r>
          </a:p>
          <a:p>
            <a:pPr algn="just">
              <a:spcBef>
                <a:spcPct val="30000"/>
              </a:spcBef>
            </a:pPr>
            <a:r>
              <a:rPr lang="en-US" sz="1000" dirty="0">
                <a:latin typeface="Candara" panose="020E0502030303020204" pitchFamily="34" charset="0"/>
              </a:rPr>
              <a:t>The example on the slide demonstrates how to write JavaScript code in an external file. The extension of the external file has to be .</a:t>
            </a:r>
            <a:r>
              <a:rPr lang="en-US" sz="1000" dirty="0" err="1">
                <a:latin typeface="Candara" panose="020E0502030303020204" pitchFamily="34" charset="0"/>
              </a:rPr>
              <a:t>js</a:t>
            </a:r>
            <a:r>
              <a:rPr lang="en-US" sz="1000" dirty="0">
                <a:latin typeface="Candara" panose="020E0502030303020204" pitchFamily="34" charset="0"/>
              </a:rPr>
              <a:t> and the it does not contain the scrip tag.</a:t>
            </a:r>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
        <p:nvSpPr>
          <p:cNvPr id="2" name="TextBox 1"/>
          <p:cNvSpPr txBox="1"/>
          <p:nvPr/>
        </p:nvSpPr>
        <p:spPr>
          <a:xfrm>
            <a:off x="430306" y="1299147"/>
            <a:ext cx="1169894" cy="954107"/>
          </a:xfrm>
          <a:prstGeom prst="rect">
            <a:avLst/>
          </a:prstGeom>
          <a:noFill/>
        </p:spPr>
        <p:txBody>
          <a:bodyPr wrap="square" rtlCol="0">
            <a:spAutoFit/>
          </a:bodyPr>
          <a:lstStyle/>
          <a:p>
            <a:r>
              <a:rPr lang="en-US" sz="1400" dirty="0" smtClean="0">
                <a:latin typeface="Candara" panose="020E0502030303020204" pitchFamily="34" charset="0"/>
              </a:rPr>
              <a:t>Answers</a:t>
            </a:r>
          </a:p>
          <a:p>
            <a:pPr marL="342900" indent="-342900">
              <a:buAutoNum type="arabicPeriod"/>
            </a:pPr>
            <a:r>
              <a:rPr lang="en-US" sz="1400" dirty="0" smtClean="0">
                <a:latin typeface="Candara" panose="020E0502030303020204" pitchFamily="34" charset="0"/>
              </a:rPr>
              <a:t>Option 2</a:t>
            </a:r>
          </a:p>
          <a:p>
            <a:pPr marL="342900" indent="-342900">
              <a:buAutoNum type="arabicPeriod"/>
            </a:pPr>
            <a:r>
              <a:rPr lang="en-US" sz="1400" dirty="0" smtClean="0">
                <a:latin typeface="Candara" panose="020E0502030303020204" pitchFamily="34" charset="0"/>
              </a:rPr>
              <a:t>False</a:t>
            </a:r>
          </a:p>
          <a:p>
            <a:pPr marL="342900" indent="-342900">
              <a:buAutoNum type="arabicPeriod"/>
            </a:pPr>
            <a:r>
              <a:rPr lang="en-US" sz="1400" dirty="0" err="1" smtClean="0">
                <a:latin typeface="Candara" panose="020E0502030303020204" pitchFamily="34" charset="0"/>
              </a:rPr>
              <a:t>noscript</a:t>
            </a:r>
            <a:endParaRPr lang="en-US" sz="1400" dirty="0">
              <a:latin typeface="Candara" panose="020E0502030303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028825" y="628651"/>
            <a:ext cx="4670425" cy="3503612"/>
          </a:xfrm>
          <a:ln/>
        </p:spPr>
      </p:sp>
      <p:sp>
        <p:nvSpPr>
          <p:cNvPr id="77829" name="Rectangle 5"/>
          <p:cNvSpPr>
            <a:spLocks noGrp="1" noChangeArrowheads="1"/>
          </p:cNvSpPr>
          <p:nvPr>
            <p:ph type="body" idx="1"/>
          </p:nvPr>
        </p:nvSpPr>
        <p:spPr>
          <a:xfrm>
            <a:off x="2039550" y="4605866"/>
            <a:ext cx="4586881" cy="37447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TextBox 3"/>
          <p:cNvSpPr txBox="1"/>
          <p:nvPr/>
        </p:nvSpPr>
        <p:spPr>
          <a:xfrm>
            <a:off x="430306" y="1299147"/>
            <a:ext cx="1169894" cy="1169551"/>
          </a:xfrm>
          <a:prstGeom prst="rect">
            <a:avLst/>
          </a:prstGeom>
          <a:noFill/>
        </p:spPr>
        <p:txBody>
          <a:bodyPr wrap="square" rtlCol="0">
            <a:spAutoFit/>
          </a:bodyPr>
          <a:lstStyle/>
          <a:p>
            <a:r>
              <a:rPr lang="en-US" sz="1400" dirty="0" smtClean="0">
                <a:latin typeface="Candara" panose="020E0502030303020204" pitchFamily="34" charset="0"/>
              </a:rPr>
              <a:t>Answers</a:t>
            </a:r>
          </a:p>
          <a:p>
            <a:pPr marL="342900" indent="-342900">
              <a:buAutoNum type="arabicPeriod"/>
            </a:pPr>
            <a:r>
              <a:rPr lang="en-US" sz="1400" dirty="0" smtClean="0">
                <a:latin typeface="Candara" panose="020E0502030303020204" pitchFamily="34" charset="0"/>
              </a:rPr>
              <a:t>3</a:t>
            </a:r>
          </a:p>
          <a:p>
            <a:pPr marL="342900" indent="-342900">
              <a:buAutoNum type="arabicPeriod"/>
            </a:pPr>
            <a:r>
              <a:rPr lang="en-US" sz="1400" dirty="0" smtClean="0">
                <a:latin typeface="Candara" panose="020E0502030303020204" pitchFamily="34" charset="0"/>
              </a:rPr>
              <a:t>1</a:t>
            </a:r>
          </a:p>
          <a:p>
            <a:pPr marL="342900" indent="-342900">
              <a:buAutoNum type="arabicPeriod"/>
            </a:pPr>
            <a:r>
              <a:rPr lang="en-US" sz="1400" dirty="0" smtClean="0">
                <a:latin typeface="Candara" panose="020E0502030303020204" pitchFamily="34" charset="0"/>
              </a:rPr>
              <a:t>4</a:t>
            </a:r>
          </a:p>
          <a:p>
            <a:pPr marL="342900" indent="-342900">
              <a:buAutoNum type="arabicPeriod"/>
            </a:pPr>
            <a:r>
              <a:rPr lang="en-US" sz="1400" dirty="0" smtClean="0">
                <a:latin typeface="Candara" panose="020E0502030303020204" pitchFamily="34" charset="0"/>
              </a:rPr>
              <a:t>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putting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normAutofit/>
          </a:bodyPr>
          <a:lstStyle/>
          <a:p>
            <a:r>
              <a:rPr lang="en-US" dirty="0" smtClean="0"/>
              <a:t>How does JavaScript work?</a:t>
            </a:r>
          </a:p>
          <a:p>
            <a:r>
              <a:rPr lang="en-US" dirty="0" smtClean="0"/>
              <a:t>When a JavaScript is inserted into an HTML document, the Internet browser will read the HTML and interpret the JavaScript. The JavaScript can be executed immediately, or at a later event.</a:t>
            </a:r>
          </a:p>
        </p:txBody>
      </p:sp>
      <p:sp>
        <p:nvSpPr>
          <p:cNvPr id="5" name="Slide Image Placeholder 4"/>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put dynamic text into an HTML page : A simple HTML text which displays static content such as &lt;h1&gt;</a:t>
            </a:r>
            <a:r>
              <a:rPr lang="en-US" dirty="0" err="1" smtClean="0"/>
              <a:t>Patni</a:t>
            </a:r>
            <a:r>
              <a:rPr lang="en-US" dirty="0" smtClean="0"/>
              <a:t>&lt;/h1&gt;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1"/>
            <a:ext cx="4670425" cy="3503612"/>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a:t>
            </a:r>
            <a:r>
              <a:rPr lang="en-US" dirty="0" smtClean="0"/>
              <a:t>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lstStyle/>
          <a:p>
            <a:r>
              <a:rPr lang="en-US" b="0" dirty="0">
                <a:ea typeface="ＭＳ Ｐゴシック" pitchFamily="34" charset="-128"/>
              </a:rPr>
              <a:t>Lesson 1</a:t>
            </a:r>
            <a:r>
              <a:rPr lang="en-US" b="0" dirty="0" smtClean="0">
                <a:ea typeface="ＭＳ Ｐゴシック" pitchFamily="34" charset="-128"/>
              </a:rPr>
              <a:t>: Introduction </a:t>
            </a:r>
            <a:r>
              <a:rPr lang="en-US" b="0" dirty="0">
                <a:ea typeface="ＭＳ Ｐゴシック" pitchFamily="34" charset="-128"/>
              </a:rPr>
              <a:t>to </a:t>
            </a:r>
            <a:r>
              <a:rPr lang="en-US" b="0" dirty="0" smtClean="0">
                <a:ea typeface="ＭＳ Ｐゴシック" pitchFamily="34" charset="-128"/>
              </a:rPr>
              <a:t>JavaScript</a:t>
            </a:r>
            <a:endParaRPr lang="en-US" b="0" dirty="0">
              <a:ea typeface="ＭＳ Ｐゴシック" pitchFamily="34" charset="-128"/>
            </a:endParaRPr>
          </a:p>
        </p:txBody>
      </p:sp>
      <p:sp>
        <p:nvSpPr>
          <p:cNvPr id="11" name="Title 10"/>
          <p:cNvSpPr>
            <a:spLocks noGrp="1"/>
          </p:cNvSpPr>
          <p:nvPr>
            <p:ph type="ctrTitle"/>
          </p:nvPr>
        </p:nvSpPr>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76200"/>
            <a:ext cx="8229600" cy="715963"/>
          </a:xfrm>
        </p:spPr>
        <p:txBody>
          <a:bodyPr lIns="90488" tIns="44450" rIns="90488" bIns="44450">
            <a:normAutofit/>
          </a:bodyPr>
          <a:lstStyle/>
          <a:p>
            <a:r>
              <a:rPr lang="en-US" dirty="0"/>
              <a:t>Embedding JavaScript in HTML (Contd.)</a:t>
            </a:r>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latin typeface="Candara"/>
                <a:cs typeface="Arial" pitchFamily="34" charset="0"/>
              </a:rPr>
              <a:t>&lt;!DOCTYPE html&gt;</a:t>
            </a:r>
          </a:p>
          <a:p>
            <a:r>
              <a:rPr lang="en-US" dirty="0" smtClean="0">
                <a:latin typeface="Candara"/>
                <a:cs typeface="Arial" pitchFamily="34" charset="0"/>
              </a:rPr>
              <a:t>&lt;</a:t>
            </a:r>
            <a:r>
              <a:rPr lang="en-US" dirty="0">
                <a:latin typeface="Candara"/>
                <a:cs typeface="Arial" pitchFamily="34" charset="0"/>
              </a:rPr>
              <a:t>html&gt;</a:t>
            </a:r>
          </a:p>
          <a:p>
            <a:r>
              <a:rPr lang="en-US" dirty="0">
                <a:latin typeface="Candara"/>
                <a:cs typeface="Arial" pitchFamily="34" charset="0"/>
              </a:rPr>
              <a:t>&lt;head&gt; &lt;/head&gt;</a:t>
            </a:r>
          </a:p>
          <a:p>
            <a:r>
              <a:rPr lang="en-US" dirty="0">
                <a:latin typeface="Candara"/>
                <a:cs typeface="Arial" pitchFamily="34" charset="0"/>
              </a:rPr>
              <a:t>&lt;body&gt;</a:t>
            </a:r>
          </a:p>
          <a:p>
            <a:r>
              <a:rPr lang="en-US" dirty="0">
                <a:latin typeface="Candara"/>
                <a:cs typeface="Arial" pitchFamily="34" charset="0"/>
              </a:rPr>
              <a:t>&lt;script type="text/</a:t>
            </a:r>
            <a:r>
              <a:rPr lang="en-US" dirty="0" err="1">
                <a:latin typeface="Candara"/>
                <a:cs typeface="Arial" pitchFamily="34" charset="0"/>
              </a:rPr>
              <a:t>javascript</a:t>
            </a:r>
            <a:r>
              <a:rPr lang="en-US" dirty="0">
                <a:latin typeface="Candara"/>
                <a:cs typeface="Arial" pitchFamily="34" charset="0"/>
              </a:rPr>
              <a:t>"&gt;</a:t>
            </a:r>
          </a:p>
          <a:p>
            <a:r>
              <a:rPr lang="en-US" dirty="0" err="1">
                <a:latin typeface="Candara"/>
                <a:cs typeface="Arial" pitchFamily="34" charset="0"/>
              </a:rPr>
              <a:t>document.write</a:t>
            </a:r>
            <a:r>
              <a:rPr lang="en-US" dirty="0">
                <a:latin typeface="Candara"/>
                <a:cs typeface="Arial" pitchFamily="34" charset="0"/>
              </a:rPr>
              <a:t>("&lt;H1&gt;Hello World!&lt;/H1&gt;")</a:t>
            </a:r>
          </a:p>
          <a:p>
            <a:r>
              <a:rPr lang="en-US" dirty="0">
                <a:latin typeface="Candara"/>
                <a:cs typeface="Arial" pitchFamily="34" charset="0"/>
              </a:rPr>
              <a:t>&lt;/script&gt;</a:t>
            </a:r>
          </a:p>
          <a:p>
            <a:r>
              <a:rPr lang="en-US" dirty="0">
                <a:latin typeface="Candara"/>
                <a:cs typeface="Arial" pitchFamily="34" charset="0"/>
              </a:rPr>
              <a:t>&lt;/body&gt;</a:t>
            </a:r>
          </a:p>
          <a:p>
            <a:r>
              <a:rPr lang="en-US" dirty="0">
                <a:latin typeface="Candara"/>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a:spLocks/>
          </p:cNvSpPr>
          <p:nvPr/>
        </p:nvSpPr>
        <p:spPr bwMode="auto">
          <a:xfrm>
            <a:off x="304800" y="12192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Including text-formatting features</a:t>
            </a:r>
          </a:p>
        </p:txBody>
      </p:sp>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1" name="Rectangle 3"/>
          <p:cNvSpPr>
            <a:spLocks noGrp="1" noChangeArrowheads="1"/>
          </p:cNvSpPr>
          <p:nvPr>
            <p:ph type="body" idx="4294967295"/>
          </p:nvPr>
        </p:nvSpPr>
        <p:spPr>
          <a:xfrm>
            <a:off x="304800" y="1219200"/>
            <a:ext cx="8229600" cy="4525963"/>
          </a:xfrm>
        </p:spPr>
        <p:txBody>
          <a:bodyPr lIns="90488" tIns="44450" rIns="90488" bIns="44450"/>
          <a:lstStyle/>
          <a:p>
            <a:pPr marL="347663" indent="-347663"/>
            <a:r>
              <a:rPr lang="en-US" dirty="0">
                <a:solidFill>
                  <a:srgbClr val="000000"/>
                </a:solidFill>
                <a:latin typeface="Candara"/>
                <a:cs typeface="Arial" pitchFamily="34" charset="0"/>
              </a:rPr>
              <a:t>Head Section</a:t>
            </a:r>
          </a:p>
          <a:p>
            <a:pPr marL="347663" indent="-347663"/>
            <a:endParaRPr lang="en-US" dirty="0">
              <a:solidFill>
                <a:srgbClr val="000000"/>
              </a:solidFill>
              <a:latin typeface="Candara"/>
              <a:cs typeface="Arial" pitchFamily="34" charset="0"/>
            </a:endParaRPr>
          </a:p>
          <a:p>
            <a:pPr marL="347663" indent="-347663"/>
            <a:r>
              <a:rPr lang="en-US" dirty="0">
                <a:solidFill>
                  <a:srgbClr val="000000"/>
                </a:solidFill>
                <a:latin typeface="Candara"/>
                <a:cs typeface="Arial" pitchFamily="34" charset="0"/>
              </a:rPr>
              <a:t>Body Section</a:t>
            </a:r>
          </a:p>
          <a:p>
            <a:pPr marL="347663" indent="-347663"/>
            <a:endParaRPr lang="en-US" dirty="0">
              <a:solidFill>
                <a:srgbClr val="000000"/>
              </a:solidFill>
              <a:latin typeface="Candara"/>
              <a:cs typeface="Arial" pitchFamily="34" charset="0"/>
            </a:endParaRPr>
          </a:p>
          <a:p>
            <a:pPr marL="347663" indent="-347663"/>
            <a:r>
              <a:rPr lang="en-US" dirty="0">
                <a:solidFill>
                  <a:srgbClr val="000000"/>
                </a:solidFill>
                <a:latin typeface="Candara"/>
                <a:cs typeface="Arial" pitchFamily="34" charset="0"/>
              </a:rPr>
              <a:t>External File</a:t>
            </a:r>
          </a:p>
        </p:txBody>
      </p:sp>
      <p:grpSp>
        <p:nvGrpSpPr>
          <p:cNvPr id="2" name="Group 1"/>
          <p:cNvGrpSpPr/>
          <p:nvPr/>
        </p:nvGrpSpPr>
        <p:grpSpPr>
          <a:xfrm>
            <a:off x="3048000" y="922338"/>
            <a:ext cx="5678488" cy="47926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Candara" pitchFamily="34" charset="0"/>
                  <a:cs typeface="Arial" pitchFamily="34" charset="0"/>
                </a:rPr>
                <a:t>&lt;script language=</a:t>
              </a:r>
            </a:p>
            <a:p>
              <a:pPr eaLnBrk="1" hangingPunct="1">
                <a:spcBef>
                  <a:spcPct val="50000"/>
                </a:spcBef>
              </a:pPr>
              <a:r>
                <a:rPr lang="en-US" dirty="0">
                  <a:latin typeface="Candara" pitchFamily="34" charset="0"/>
                  <a:cs typeface="Arial" pitchFamily="34" charset="0"/>
                </a:rPr>
                <a:t>“JavaScript”&gt;</a:t>
              </a:r>
            </a:p>
            <a:p>
              <a:pPr eaLnBrk="1" hangingPunct="1">
                <a:spcBef>
                  <a:spcPct val="50000"/>
                </a:spcBef>
              </a:pPr>
              <a:r>
                <a:rPr lang="en-US" dirty="0">
                  <a:latin typeface="Candara" pitchFamily="34" charset="0"/>
                  <a:cs typeface="Arial" pitchFamily="34" charset="0"/>
                </a:rPr>
                <a:t>&lt;/script&gt;</a:t>
              </a:r>
            </a:p>
          </p:txBody>
        </p:sp>
        <p:sp>
          <p:nvSpPr>
            <p:cNvPr id="19469" name="Text Box 9" descr="cross-tab-1"/>
            <p:cNvSpPr txBox="1">
              <a:spLocks noChangeArrowheads="1"/>
            </p:cNvSpPr>
            <p:nvPr/>
          </p:nvSpPr>
          <p:spPr bwMode="auto">
            <a:xfrm>
              <a:off x="6307138" y="1690688"/>
              <a:ext cx="1681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atin typeface="Candara" pitchFamily="34" charset="0"/>
                  <a:cs typeface="Arial" pitchFamily="34" charset="0"/>
                </a:rPr>
                <a:t>&lt;head&gt;&lt;/head&gt;</a:t>
              </a:r>
            </a:p>
          </p:txBody>
        </p:sp>
        <p:sp>
          <p:nvSpPr>
            <p:cNvPr id="19470" name="Text Box 10" descr="cross-tab-1"/>
            <p:cNvSpPr txBox="1">
              <a:spLocks noChangeArrowheads="1"/>
            </p:cNvSpPr>
            <p:nvPr/>
          </p:nvSpPr>
          <p:spPr bwMode="auto">
            <a:xfrm>
              <a:off x="6346825" y="3038475"/>
              <a:ext cx="1694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atin typeface="Candara" pitchFamily="34" charset="0"/>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515100" y="922338"/>
              <a:ext cx="1196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Html Page</a:t>
              </a:r>
            </a:p>
          </p:txBody>
        </p:sp>
        <p:sp>
          <p:nvSpPr>
            <p:cNvPr id="19473" name="Text Box 15" descr="cross-tab-1"/>
            <p:cNvSpPr txBox="1">
              <a:spLocks noChangeArrowheads="1"/>
            </p:cNvSpPr>
            <p:nvPr/>
          </p:nvSpPr>
          <p:spPr bwMode="auto">
            <a:xfrm>
              <a:off x="6535738" y="4467225"/>
              <a:ext cx="13468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atin typeface="Candara" pitchFamily="34" charset="0"/>
                  <a:cs typeface="Arial" pitchFamily="34" charset="0"/>
                </a:rPr>
                <a:t>External file</a:t>
              </a:r>
            </a:p>
          </p:txBody>
        </p:sp>
        <p:sp>
          <p:nvSpPr>
            <p:cNvPr id="19474" name="Text Box 16" descr="cross-tab-1"/>
            <p:cNvSpPr txBox="1">
              <a:spLocks noChangeArrowheads="1"/>
            </p:cNvSpPr>
            <p:nvPr/>
          </p:nvSpPr>
          <p:spPr bwMode="auto">
            <a:xfrm>
              <a:off x="6235700" y="5114925"/>
              <a:ext cx="191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atin typeface="Candara" pitchFamily="34" charset="0"/>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9477" name="Title 1"/>
          <p:cNvSpPr>
            <a:spLocks/>
          </p:cNvSpPr>
          <p:nvPr/>
        </p:nvSpPr>
        <p:spPr bwMode="auto">
          <a:xfrm>
            <a:off x="466725" y="0"/>
            <a:ext cx="8153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nl-NL" sz="1200" b="1" dirty="0">
                <a:latin typeface="Candara"/>
                <a:ea typeface="ヒラギノ角ゴ Pro W3"/>
                <a:cs typeface="Arial" pitchFamily="34" charset="0"/>
              </a:rPr>
              <a:t>1.3: Embedding JavaScript in HTML </a:t>
            </a:r>
            <a:endParaRPr lang="nl-NL" sz="1200" b="1" dirty="0" smtClean="0">
              <a:latin typeface="Candara"/>
              <a:ea typeface="ヒラギノ角ゴ Pro W3"/>
              <a:cs typeface="Arial" pitchFamily="34" charset="0"/>
            </a:endParaRPr>
          </a:p>
          <a:p>
            <a:pPr eaLnBrk="0" hangingPunct="0">
              <a:lnSpc>
                <a:spcPct val="80000"/>
              </a:lnSpc>
            </a:pPr>
            <a:r>
              <a:rPr lang="en-US" sz="2800" dirty="0" smtClean="0">
                <a:latin typeface="Candara"/>
                <a:ea typeface="ヒラギノ角ゴ Pro W3"/>
                <a:cs typeface="Arial" pitchFamily="34" charset="0"/>
              </a:rPr>
              <a:t>Where </a:t>
            </a:r>
            <a:r>
              <a:rPr lang="en-US" sz="2800" dirty="0">
                <a:latin typeface="Candara"/>
                <a:ea typeface="ヒラギノ角ゴ Pro W3"/>
                <a:cs typeface="Arial" pitchFamily="34" charset="0"/>
              </a:rPr>
              <a:t>to Write JavaScript</a:t>
            </a:r>
            <a:r>
              <a:rPr lang="en-US" sz="2800" dirty="0" smtClean="0">
                <a:latin typeface="Candara"/>
                <a:ea typeface="ヒラギノ角ゴ Pro W3"/>
                <a:cs typeface="Arial" pitchFamily="34" charset="0"/>
              </a:rPr>
              <a:t>?</a:t>
            </a:r>
            <a:endParaRPr lang="en-US" sz="2800" dirty="0">
              <a:latin typeface="Candara"/>
              <a:ea typeface="ヒラギノ角ゴ Pro W3"/>
              <a:cs typeface="Arial" pitchFamily="34" charset="0"/>
            </a:endParaRPr>
          </a:p>
        </p:txBody>
      </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04800" y="1233488"/>
            <a:ext cx="82264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a:t>
            </a:r>
          </a:p>
        </p:txBody>
      </p:sp>
      <p:sp>
        <p:nvSpPr>
          <p:cNvPr id="20491" name="AutoShape 11"/>
          <p:cNvSpPr>
            <a:spLocks noChangeArrowheads="1"/>
          </p:cNvSpPr>
          <p:nvPr/>
        </p:nvSpPr>
        <p:spPr bwMode="auto">
          <a:xfrm>
            <a:off x="671513" y="1752600"/>
            <a:ext cx="7939087" cy="42672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latin typeface="Candara"/>
                <a:cs typeface="Arial" pitchFamily="34" charset="0"/>
              </a:rPr>
              <a:t>&lt;!DOCTYPE html&gt;</a:t>
            </a:r>
          </a:p>
          <a:p>
            <a:pPr lvl="1"/>
            <a:r>
              <a:rPr lang="en-US" dirty="0" smtClean="0">
                <a:solidFill>
                  <a:schemeClr val="tx1"/>
                </a:solidFill>
                <a:latin typeface="Candara"/>
                <a:cs typeface="Arial" pitchFamily="34" charset="0"/>
              </a:rPr>
              <a:t>&lt;</a:t>
            </a:r>
            <a:r>
              <a:rPr lang="en-US" dirty="0">
                <a:solidFill>
                  <a:schemeClr val="tx1"/>
                </a:solidFill>
                <a:latin typeface="Candara"/>
                <a:cs typeface="Arial" pitchFamily="34" charset="0"/>
              </a:rPr>
              <a:t>html&gt;</a:t>
            </a:r>
          </a:p>
          <a:p>
            <a:pPr lvl="1"/>
            <a:r>
              <a:rPr lang="en-US" dirty="0">
                <a:solidFill>
                  <a:schemeClr val="tx1"/>
                </a:solidFill>
                <a:latin typeface="Candara"/>
                <a:cs typeface="Arial" pitchFamily="34" charset="0"/>
              </a:rPr>
              <a:t>&lt;head&gt;</a:t>
            </a:r>
          </a:p>
          <a:p>
            <a:pPr lvl="1"/>
            <a:r>
              <a:rPr lang="en-US" dirty="0">
                <a:solidFill>
                  <a:schemeClr val="tx1"/>
                </a:solidFill>
                <a:latin typeface="Candara"/>
                <a:cs typeface="Arial" pitchFamily="34" charset="0"/>
              </a:rPr>
              <a:t>&lt;script type="text/</a:t>
            </a:r>
            <a:r>
              <a:rPr lang="en-US" dirty="0" err="1">
                <a:solidFill>
                  <a:schemeClr val="tx1"/>
                </a:solidFill>
                <a:latin typeface="Candara"/>
                <a:cs typeface="Arial" pitchFamily="34" charset="0"/>
              </a:rPr>
              <a:t>javascript</a:t>
            </a:r>
            <a:r>
              <a:rPr lang="en-US" dirty="0">
                <a:solidFill>
                  <a:schemeClr val="tx1"/>
                </a:solidFill>
                <a:latin typeface="Candara"/>
                <a:cs typeface="Arial" pitchFamily="34" charset="0"/>
              </a:rPr>
              <a:t>"&gt;</a:t>
            </a:r>
          </a:p>
          <a:p>
            <a:pPr lvl="1"/>
            <a:r>
              <a:rPr lang="en-US" dirty="0">
                <a:solidFill>
                  <a:schemeClr val="tx1"/>
                </a:solidFill>
                <a:latin typeface="Candara"/>
                <a:cs typeface="Arial" pitchFamily="34" charset="0"/>
              </a:rPr>
              <a:t>function message()</a:t>
            </a:r>
          </a:p>
          <a:p>
            <a:pPr lvl="1"/>
            <a:r>
              <a:rPr lang="en-US" dirty="0">
                <a:solidFill>
                  <a:schemeClr val="tx1"/>
                </a:solidFill>
                <a:latin typeface="Candara"/>
                <a:cs typeface="Arial" pitchFamily="34" charset="0"/>
              </a:rPr>
              <a:t>       {</a:t>
            </a:r>
          </a:p>
          <a:p>
            <a:pPr lvl="1"/>
            <a:r>
              <a:rPr lang="en-US" dirty="0">
                <a:solidFill>
                  <a:schemeClr val="tx1"/>
                </a:solidFill>
                <a:latin typeface="Candara"/>
                <a:cs typeface="Arial" pitchFamily="34" charset="0"/>
              </a:rPr>
              <a:t>          alert("This alert box was called with the </a:t>
            </a:r>
          </a:p>
          <a:p>
            <a:pPr lvl="1"/>
            <a:r>
              <a:rPr lang="en-US" dirty="0">
                <a:solidFill>
                  <a:schemeClr val="tx1"/>
                </a:solidFill>
                <a:latin typeface="Candara"/>
                <a:cs typeface="Arial" pitchFamily="34" charset="0"/>
              </a:rPr>
              <a:t>                   </a:t>
            </a:r>
            <a:r>
              <a:rPr lang="en-US" dirty="0" err="1">
                <a:solidFill>
                  <a:schemeClr val="tx1"/>
                </a:solidFill>
                <a:latin typeface="Candara"/>
                <a:cs typeface="Arial" pitchFamily="34" charset="0"/>
              </a:rPr>
              <a:t>onload</a:t>
            </a:r>
            <a:r>
              <a:rPr lang="en-US" dirty="0">
                <a:solidFill>
                  <a:schemeClr val="tx1"/>
                </a:solidFill>
                <a:latin typeface="Candara"/>
                <a:cs typeface="Arial" pitchFamily="34" charset="0"/>
              </a:rPr>
              <a:t> event")</a:t>
            </a:r>
          </a:p>
          <a:p>
            <a:pPr lvl="1"/>
            <a:r>
              <a:rPr lang="en-US" dirty="0">
                <a:solidFill>
                  <a:schemeClr val="tx1"/>
                </a:solidFill>
                <a:latin typeface="Candara"/>
                <a:cs typeface="Arial" pitchFamily="34" charset="0"/>
              </a:rPr>
              <a:t>        }</a:t>
            </a:r>
          </a:p>
          <a:p>
            <a:pPr lvl="1"/>
            <a:r>
              <a:rPr lang="en-US" dirty="0">
                <a:solidFill>
                  <a:schemeClr val="tx1"/>
                </a:solidFill>
                <a:latin typeface="Candara"/>
                <a:cs typeface="Arial" pitchFamily="34" charset="0"/>
              </a:rPr>
              <a:t>&lt;/script&gt;</a:t>
            </a:r>
          </a:p>
          <a:p>
            <a:pPr lvl="1"/>
            <a:r>
              <a:rPr lang="en-US" dirty="0">
                <a:solidFill>
                  <a:schemeClr val="tx1"/>
                </a:solidFill>
                <a:latin typeface="Candara"/>
                <a:cs typeface="Arial" pitchFamily="34" charset="0"/>
              </a:rPr>
              <a:t>&lt;/head&gt;</a:t>
            </a:r>
          </a:p>
          <a:p>
            <a:pPr lvl="1"/>
            <a:r>
              <a:rPr lang="en-US" dirty="0">
                <a:solidFill>
                  <a:schemeClr val="tx1"/>
                </a:solidFill>
                <a:latin typeface="Candara"/>
                <a:cs typeface="Arial" pitchFamily="34" charset="0"/>
              </a:rPr>
              <a:t>&lt;body </a:t>
            </a:r>
            <a:r>
              <a:rPr lang="en-US" dirty="0" err="1">
                <a:solidFill>
                  <a:schemeClr val="tx1"/>
                </a:solidFill>
                <a:latin typeface="Candara"/>
                <a:cs typeface="Arial" pitchFamily="34" charset="0"/>
              </a:rPr>
              <a:t>onload</a:t>
            </a:r>
            <a:r>
              <a:rPr lang="en-US" dirty="0">
                <a:solidFill>
                  <a:schemeClr val="tx1"/>
                </a:solidFill>
                <a:latin typeface="Candara"/>
                <a:cs typeface="Arial" pitchFamily="34" charset="0"/>
              </a:rPr>
              <a:t>="message()"&gt;</a:t>
            </a:r>
          </a:p>
          <a:p>
            <a:pPr lvl="1"/>
            <a:r>
              <a:rPr lang="en-US" dirty="0">
                <a:solidFill>
                  <a:schemeClr val="tx1"/>
                </a:solidFill>
                <a:latin typeface="Candara"/>
                <a:cs typeface="Arial" pitchFamily="34" charset="0"/>
              </a:rPr>
              <a:t>&lt;/body&gt;</a:t>
            </a:r>
          </a:p>
          <a:p>
            <a:pPr lvl="1"/>
            <a:r>
              <a:rPr lang="en-US" dirty="0">
                <a:solidFill>
                  <a:schemeClr val="tx1"/>
                </a:solidFill>
                <a:latin typeface="Candara"/>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
        <p:nvSpPr>
          <p:cNvPr id="2049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nl-NL" sz="1200" b="1" dirty="0">
                <a:solidFill>
                  <a:srgbClr val="000000"/>
                </a:solidFill>
                <a:latin typeface="Candara"/>
                <a:ea typeface="ヒラギノ角ゴ Pro W3"/>
                <a:cs typeface="Arial" pitchFamily="34" charset="0"/>
              </a:rPr>
              <a:t>1.3: </a:t>
            </a:r>
            <a:r>
              <a:rPr lang="en-US" sz="1200" b="1" dirty="0">
                <a:solidFill>
                  <a:srgbClr val="000000"/>
                </a:solidFill>
                <a:latin typeface="Candara"/>
                <a:cs typeface="Arial" pitchFamily="34" charset="0"/>
              </a:rPr>
              <a:t>Where to Write JavaScript? </a:t>
            </a:r>
            <a:r>
              <a:rPr lang="nl-NL" sz="1200" b="1" dirty="0">
                <a:solidFill>
                  <a:srgbClr val="000000"/>
                </a:solidFill>
                <a:latin typeface="Candara"/>
                <a:ea typeface="ヒラギノ角ゴ Pro W3"/>
                <a:cs typeface="Arial" pitchFamily="34" charset="0"/>
              </a:rPr>
              <a:t/>
            </a:r>
            <a:br>
              <a:rPr lang="nl-NL"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ヒラギノ角ゴ Pro W3"/>
                <a:cs typeface="Arial" pitchFamily="34" charset="0"/>
              </a:rPr>
              <a:t>JavaScript </a:t>
            </a:r>
            <a:r>
              <a:rPr lang="en-US" sz="2800" dirty="0">
                <a:solidFill>
                  <a:srgbClr val="000000"/>
                </a:solidFill>
                <a:latin typeface="Candara"/>
                <a:ea typeface="ヒラギノ角ゴ Pro W3"/>
                <a:cs typeface="Arial" pitchFamily="34" charset="0"/>
              </a:rPr>
              <a:t>in Head Section</a:t>
            </a: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192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a:t>
            </a:r>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a:t>
            </a:r>
            <a:r>
              <a:rPr lang="en-US" sz="1400" b="1" dirty="0">
                <a:solidFill>
                  <a:srgbClr val="000000"/>
                </a:solidFill>
                <a:latin typeface="Candara"/>
                <a:cs typeface="Arial" pitchFamily="34" charset="0"/>
              </a:rPr>
              <a:t>Where to Write JavaScript?</a:t>
            </a:r>
            <a:r>
              <a:rPr lang="en-US" sz="1200" b="1" dirty="0">
                <a:solidFill>
                  <a:srgbClr val="000000"/>
                </a:solidFill>
                <a:latin typeface="Candara"/>
                <a:ea typeface="ヒラギノ角ゴ Pro W3"/>
                <a:cs typeface="Arial" pitchFamily="34" charset="0"/>
              </a:rPr>
              <a:t>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JavaScript in Body Section</a:t>
            </a: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latin typeface="Candara"/>
                <a:cs typeface="Arial" pitchFamily="34" charset="0"/>
              </a:rPr>
              <a:t>&lt;!DOCTYPE html&gt;</a:t>
            </a:r>
          </a:p>
          <a:p>
            <a:pPr lvl="1"/>
            <a:r>
              <a:rPr lang="en-US" dirty="0" smtClean="0">
                <a:solidFill>
                  <a:srgbClr val="000000"/>
                </a:solidFill>
                <a:latin typeface="Candara"/>
                <a:cs typeface="Arial" pitchFamily="34" charset="0"/>
              </a:rPr>
              <a:t>&lt;</a:t>
            </a:r>
            <a:r>
              <a:rPr lang="en-US" dirty="0">
                <a:solidFill>
                  <a:srgbClr val="000000"/>
                </a:solidFill>
                <a:latin typeface="Candara"/>
                <a:cs typeface="Arial" pitchFamily="34" charset="0"/>
              </a:rPr>
              <a:t>html&gt;</a:t>
            </a:r>
          </a:p>
          <a:p>
            <a:pPr lvl="1"/>
            <a:r>
              <a:rPr lang="en-US" dirty="0">
                <a:solidFill>
                  <a:srgbClr val="000000"/>
                </a:solidFill>
                <a:latin typeface="Candara"/>
                <a:cs typeface="Arial" pitchFamily="34" charset="0"/>
              </a:rPr>
              <a:t>&lt;head&gt;</a:t>
            </a:r>
          </a:p>
          <a:p>
            <a:pPr lvl="1"/>
            <a:r>
              <a:rPr lang="en-US" dirty="0">
                <a:solidFill>
                  <a:srgbClr val="000000"/>
                </a:solidFill>
                <a:latin typeface="Candara"/>
                <a:cs typeface="Arial" pitchFamily="34" charset="0"/>
              </a:rPr>
              <a:t>&lt;title&gt;script tag in body&lt;/title&gt;</a:t>
            </a:r>
          </a:p>
          <a:p>
            <a:pPr lvl="1"/>
            <a:r>
              <a:rPr lang="en-US" dirty="0">
                <a:solidFill>
                  <a:srgbClr val="000000"/>
                </a:solidFill>
                <a:latin typeface="Candara"/>
                <a:cs typeface="Arial" pitchFamily="34" charset="0"/>
              </a:rPr>
              <a:t>&lt;/head&gt;</a:t>
            </a:r>
          </a:p>
          <a:p>
            <a:pPr lvl="1"/>
            <a:r>
              <a:rPr lang="en-US" dirty="0">
                <a:solidFill>
                  <a:srgbClr val="000000"/>
                </a:solidFill>
                <a:latin typeface="Candara"/>
                <a:cs typeface="Arial" pitchFamily="34" charset="0"/>
              </a:rPr>
              <a:t>&lt;body &gt;</a:t>
            </a:r>
          </a:p>
          <a:p>
            <a:pPr lvl="1"/>
            <a:r>
              <a:rPr lang="en-US" dirty="0">
                <a:solidFill>
                  <a:srgbClr val="000000"/>
                </a:solidFill>
                <a:latin typeface="Candara"/>
                <a:cs typeface="Arial" pitchFamily="34" charset="0"/>
              </a:rPr>
              <a:t>&lt;script language=“</a:t>
            </a:r>
            <a:r>
              <a:rPr lang="en-US" dirty="0" err="1">
                <a:solidFill>
                  <a:srgbClr val="000000"/>
                </a:solidFill>
                <a:latin typeface="Candara"/>
                <a:cs typeface="Arial" pitchFamily="34" charset="0"/>
              </a:rPr>
              <a:t>javascript</a:t>
            </a:r>
            <a:r>
              <a:rPr lang="en-US" dirty="0">
                <a:solidFill>
                  <a:srgbClr val="000000"/>
                </a:solidFill>
                <a:latin typeface="Candara"/>
                <a:cs typeface="Arial" pitchFamily="34" charset="0"/>
              </a:rPr>
              <a:t>"&gt;</a:t>
            </a:r>
          </a:p>
          <a:p>
            <a:pPr lvl="1"/>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document.write</a:t>
            </a:r>
            <a:r>
              <a:rPr lang="en-US" dirty="0">
                <a:solidFill>
                  <a:srgbClr val="000000"/>
                </a:solidFill>
                <a:latin typeface="Candara"/>
                <a:cs typeface="Arial" pitchFamily="34" charset="0"/>
              </a:rPr>
              <a:t>("this message is written when the page loads“)</a:t>
            </a:r>
          </a:p>
          <a:p>
            <a:pPr lvl="1"/>
            <a:r>
              <a:rPr lang="en-US" dirty="0">
                <a:solidFill>
                  <a:srgbClr val="000000"/>
                </a:solidFill>
                <a:latin typeface="Candara"/>
                <a:cs typeface="Arial" pitchFamily="34" charset="0"/>
              </a:rPr>
              <a:t>&lt;/script&gt;</a:t>
            </a:r>
          </a:p>
          <a:p>
            <a:pPr lvl="1"/>
            <a:r>
              <a:rPr lang="en-US" dirty="0">
                <a:solidFill>
                  <a:srgbClr val="000000"/>
                </a:solidFill>
                <a:latin typeface="Candara"/>
                <a:cs typeface="Arial" pitchFamily="34" charset="0"/>
              </a:rPr>
              <a:t>&lt;/body&gt;</a:t>
            </a:r>
          </a:p>
          <a:p>
            <a:pPr lvl="1"/>
            <a:r>
              <a:rPr lang="en-US" dirty="0">
                <a:solidFill>
                  <a:srgbClr val="000000"/>
                </a:solidFill>
                <a:latin typeface="Candara"/>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&lt;!DOCTYPE html&gt;</a:t>
            </a:r>
          </a:p>
          <a:p>
            <a:pPr marL="742950" lvl="1" indent="-285750"/>
            <a:r>
              <a:rPr lang="en-US" dirty="0" smtClean="0">
                <a:latin typeface="Candara"/>
                <a:cs typeface="Arial" pitchFamily="34" charset="0"/>
              </a:rPr>
              <a:t>&lt;</a:t>
            </a:r>
            <a:r>
              <a:rPr lang="en-US" dirty="0">
                <a:latin typeface="Candara"/>
                <a:cs typeface="Arial" pitchFamily="34" charset="0"/>
              </a:rPr>
              <a:t>html&gt;</a:t>
            </a:r>
          </a:p>
          <a:p>
            <a:pPr marL="742950" lvl="1" indent="-285750"/>
            <a:r>
              <a:rPr lang="en-US" dirty="0">
                <a:latin typeface="Candara"/>
                <a:cs typeface="Arial" pitchFamily="34" charset="0"/>
              </a:rPr>
              <a:t>&lt;head&gt;&lt;title&gt;script tag in external file&lt;/title&gt;</a:t>
            </a:r>
          </a:p>
          <a:p>
            <a:pPr marL="742950" lvl="1" indent="-285750"/>
            <a:r>
              <a:rPr lang="en-US" dirty="0">
                <a:latin typeface="Candara"/>
                <a:cs typeface="Arial" pitchFamily="34" charset="0"/>
              </a:rPr>
              <a:t>&lt;script </a:t>
            </a:r>
            <a:r>
              <a:rPr lang="en-US" dirty="0" err="1">
                <a:latin typeface="Candara"/>
                <a:cs typeface="Arial" pitchFamily="34" charset="0"/>
              </a:rPr>
              <a:t>src</a:t>
            </a:r>
            <a:r>
              <a:rPr lang="en-US" dirty="0">
                <a:latin typeface="Candara"/>
                <a:cs typeface="Arial" pitchFamily="34" charset="0"/>
              </a:rPr>
              <a:t>="common.js"&gt;</a:t>
            </a:r>
          </a:p>
          <a:p>
            <a:pPr marL="742950" lvl="1" indent="-285750"/>
            <a:r>
              <a:rPr lang="en-US" dirty="0">
                <a:latin typeface="Candara"/>
                <a:cs typeface="Arial" pitchFamily="34" charset="0"/>
              </a:rPr>
              <a:t>&lt;!– no </a:t>
            </a:r>
            <a:r>
              <a:rPr lang="en-US" dirty="0" err="1">
                <a:latin typeface="Candara"/>
                <a:cs typeface="Arial" pitchFamily="34" charset="0"/>
              </a:rPr>
              <a:t>javascript</a:t>
            </a:r>
            <a:r>
              <a:rPr lang="en-US" dirty="0">
                <a:latin typeface="Candara"/>
                <a:cs typeface="Arial" pitchFamily="34" charset="0"/>
              </a:rPr>
              <a:t> statements can be written here</a:t>
            </a:r>
            <a:r>
              <a:rPr lang="en-US" dirty="0">
                <a:latin typeface="Candara"/>
                <a:cs typeface="Arial" pitchFamily="34" charset="0"/>
                <a:sym typeface="Wingdings" pitchFamily="2" charset="2"/>
              </a:rPr>
              <a:t></a:t>
            </a:r>
            <a:endParaRPr lang="en-US" dirty="0">
              <a:latin typeface="Candara"/>
              <a:cs typeface="Arial" pitchFamily="34" charset="0"/>
            </a:endParaRPr>
          </a:p>
          <a:p>
            <a:pPr marL="742950" lvl="1" indent="-285750"/>
            <a:r>
              <a:rPr lang="en-US" dirty="0">
                <a:latin typeface="Candara"/>
                <a:cs typeface="Arial" pitchFamily="34" charset="0"/>
              </a:rPr>
              <a:t>&lt;/ script&gt;</a:t>
            </a:r>
          </a:p>
          <a:p>
            <a:pPr marL="742950" lvl="1" indent="-285750"/>
            <a:r>
              <a:rPr lang="en-US" dirty="0">
                <a:latin typeface="Candara"/>
                <a:cs typeface="Arial" pitchFamily="34" charset="0"/>
              </a:rPr>
              <a:t>&lt;/head&gt;</a:t>
            </a:r>
          </a:p>
          <a:p>
            <a:pPr marL="742950" lvl="1" indent="-285750"/>
            <a:r>
              <a:rPr lang="en-US" dirty="0">
                <a:latin typeface="Candara"/>
                <a:cs typeface="Arial" pitchFamily="34" charset="0"/>
              </a:rPr>
              <a:t>&lt;body&gt; &lt;script&gt;</a:t>
            </a:r>
          </a:p>
          <a:p>
            <a:pPr marL="742950" lvl="1" indent="-285750"/>
            <a:r>
              <a:rPr lang="en-US" dirty="0" err="1">
                <a:latin typeface="Candara"/>
                <a:cs typeface="Arial" pitchFamily="34" charset="0"/>
              </a:rPr>
              <a:t>document.write</a:t>
            </a:r>
            <a:r>
              <a:rPr lang="en-US" dirty="0">
                <a:latin typeface="Candara"/>
                <a:cs typeface="Arial" pitchFamily="34" charset="0"/>
              </a:rPr>
              <a:t>("display value of a variable”+</a:t>
            </a:r>
            <a:r>
              <a:rPr lang="en-US" dirty="0" err="1">
                <a:latin typeface="Candara"/>
                <a:cs typeface="Arial" pitchFamily="34" charset="0"/>
              </a:rPr>
              <a:t>msg</a:t>
            </a:r>
            <a:r>
              <a:rPr lang="en-US" dirty="0">
                <a:latin typeface="Candara"/>
                <a:cs typeface="Arial" pitchFamily="34" charset="0"/>
              </a:rPr>
              <a:t>)</a:t>
            </a:r>
          </a:p>
          <a:p>
            <a:pPr marL="742950" lvl="1" indent="-285750"/>
            <a:r>
              <a:rPr lang="en-US" dirty="0">
                <a:latin typeface="Candara"/>
                <a:cs typeface="Arial" pitchFamily="34" charset="0"/>
              </a:rPr>
              <a:t>&lt;/script&gt; &lt;/body&gt;</a:t>
            </a:r>
          </a:p>
          <a:p>
            <a:pPr marL="742950" lvl="1" indent="-285750"/>
            <a:r>
              <a:rPr lang="en-US" dirty="0">
                <a:latin typeface="Candara"/>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msg</a:t>
            </a:r>
            <a:endParaRPr lang="en-US" dirty="0">
              <a:latin typeface="Candara"/>
              <a:cs typeface="Arial" pitchFamily="34" charset="0"/>
            </a:endParaRPr>
          </a:p>
          <a:p>
            <a:pPr marL="742950" lvl="1" indent="-285750"/>
            <a:r>
              <a:rPr lang="en-US" dirty="0" err="1">
                <a:latin typeface="Candara"/>
                <a:cs typeface="Arial" pitchFamily="34" charset="0"/>
              </a:rPr>
              <a:t>msg</a:t>
            </a:r>
            <a:r>
              <a:rPr lang="en-US" dirty="0">
                <a:latin typeface="Candara"/>
                <a:cs typeface="Arial" pitchFamily="34" charset="0"/>
              </a:rPr>
              <a:t>=“&lt;h1&gt;declared in external </a:t>
            </a:r>
            <a:r>
              <a:rPr lang="en-US" dirty="0" err="1">
                <a:latin typeface="Candara"/>
                <a:cs typeface="Arial" pitchFamily="34" charset="0"/>
              </a:rPr>
              <a:t>js</a:t>
            </a:r>
            <a:r>
              <a:rPr lang="en-US" dirty="0">
                <a:latin typeface="Candara"/>
                <a:cs typeface="Arial" pitchFamily="34" charset="0"/>
              </a:rPr>
              <a:t> file&lt;/h1&gt;"</a:t>
            </a:r>
          </a:p>
          <a:p>
            <a:endParaRPr lang="en-US" dirty="0">
              <a:latin typeface="Candara"/>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Content of common.js</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356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Where to Write JavaScript?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JavaScript in External File</a:t>
            </a: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7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Demo</a:t>
            </a:r>
          </a:p>
        </p:txBody>
      </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Hello.html</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Head_section.html</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Extern_file.html</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Comm.js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Var_ex.html</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grpSp>
        <p:nvGrpSpPr>
          <p:cNvPr id="2" name="Group 81"/>
          <p:cNvGrpSpPr>
            <a:grpSpLocks/>
          </p:cNvGrpSpPr>
          <p:nvPr/>
        </p:nvGrpSpPr>
        <p:grpSpPr bwMode="auto">
          <a:xfrm>
            <a:off x="5757863" y="1546225"/>
            <a:ext cx="2905125" cy="1670050"/>
            <a:chOff x="781" y="1008"/>
            <a:chExt cx="4107" cy="2525"/>
          </a:xfrm>
        </p:grpSpPr>
        <p:sp>
          <p:nvSpPr>
            <p:cNvPr id="25682" name="Rectangle 82"/>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3"/>
            <p:cNvGrpSpPr>
              <a:grpSpLocks/>
            </p:cNvGrpSpPr>
            <p:nvPr/>
          </p:nvGrpSpPr>
          <p:grpSpPr bwMode="auto">
            <a:xfrm>
              <a:off x="2641" y="1963"/>
              <a:ext cx="796" cy="355"/>
              <a:chOff x="2624" y="1896"/>
              <a:chExt cx="796" cy="355"/>
            </a:xfrm>
          </p:grpSpPr>
          <p:sp>
            <p:nvSpPr>
              <p:cNvPr id="25684" name="Freeform 84"/>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5" name="Freeform 85"/>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6" name="Line 86"/>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7" name="Line 87"/>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8" name="Freeform 88"/>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9"/>
            <p:cNvGrpSpPr>
              <a:grpSpLocks/>
            </p:cNvGrpSpPr>
            <p:nvPr/>
          </p:nvGrpSpPr>
          <p:grpSpPr bwMode="auto">
            <a:xfrm>
              <a:off x="2196" y="2406"/>
              <a:ext cx="996" cy="690"/>
              <a:chOff x="2074" y="2432"/>
              <a:chExt cx="996" cy="690"/>
            </a:xfrm>
          </p:grpSpPr>
          <p:sp>
            <p:nvSpPr>
              <p:cNvPr id="25690" name="Freeform 90"/>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1" name="Freeform 91"/>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2" name="Freeform 92"/>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3" name="Freeform 93"/>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4" name="Freeform 94"/>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5" name="Freeform 95"/>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6" name="Freeform 96"/>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7" name="Freeform 97"/>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8" name="Freeform 98"/>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9" name="Freeform 99"/>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0" name="Freeform 100"/>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101"/>
            <p:cNvGrpSpPr>
              <a:grpSpLocks/>
            </p:cNvGrpSpPr>
            <p:nvPr/>
          </p:nvGrpSpPr>
          <p:grpSpPr bwMode="auto">
            <a:xfrm>
              <a:off x="1547" y="1137"/>
              <a:ext cx="1302" cy="1554"/>
              <a:chOff x="1458" y="1110"/>
              <a:chExt cx="1302" cy="1554"/>
            </a:xfrm>
          </p:grpSpPr>
          <p:grpSp>
            <p:nvGrpSpPr>
              <p:cNvPr id="6" name="Group 102"/>
              <p:cNvGrpSpPr>
                <a:grpSpLocks/>
              </p:cNvGrpSpPr>
              <p:nvPr/>
            </p:nvGrpSpPr>
            <p:grpSpPr bwMode="auto">
              <a:xfrm>
                <a:off x="1464" y="1968"/>
                <a:ext cx="1296" cy="696"/>
                <a:chOff x="1464" y="1968"/>
                <a:chExt cx="1296" cy="696"/>
              </a:xfrm>
            </p:grpSpPr>
            <p:sp>
              <p:nvSpPr>
                <p:cNvPr id="25703" name="Freeform 103"/>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4"/>
                <p:cNvGrpSpPr>
                  <a:grpSpLocks/>
                </p:cNvGrpSpPr>
                <p:nvPr/>
              </p:nvGrpSpPr>
              <p:grpSpPr bwMode="auto">
                <a:xfrm>
                  <a:off x="1464" y="1968"/>
                  <a:ext cx="1296" cy="690"/>
                  <a:chOff x="1464" y="1968"/>
                  <a:chExt cx="1296" cy="690"/>
                </a:xfrm>
              </p:grpSpPr>
              <p:grpSp>
                <p:nvGrpSpPr>
                  <p:cNvPr id="8" name="Group 105"/>
                  <p:cNvGrpSpPr>
                    <a:grpSpLocks/>
                  </p:cNvGrpSpPr>
                  <p:nvPr/>
                </p:nvGrpSpPr>
                <p:grpSpPr bwMode="auto">
                  <a:xfrm>
                    <a:off x="1464" y="1968"/>
                    <a:ext cx="1296" cy="690"/>
                    <a:chOff x="1200" y="2160"/>
                    <a:chExt cx="1296" cy="690"/>
                  </a:xfrm>
                </p:grpSpPr>
                <p:sp>
                  <p:nvSpPr>
                    <p:cNvPr id="25706" name="Freeform 106"/>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7" name="Freeform 107"/>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8" name="Freeform 108"/>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9" name="Freeform 109"/>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0" name="Line 110"/>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5711" name="Freeform 111"/>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2"/>
              <p:cNvGrpSpPr>
                <a:grpSpLocks/>
              </p:cNvGrpSpPr>
              <p:nvPr/>
            </p:nvGrpSpPr>
            <p:grpSpPr bwMode="auto">
              <a:xfrm>
                <a:off x="1458" y="1110"/>
                <a:ext cx="1125" cy="1098"/>
                <a:chOff x="1458" y="1110"/>
                <a:chExt cx="1125" cy="1098"/>
              </a:xfrm>
            </p:grpSpPr>
            <p:sp>
              <p:nvSpPr>
                <p:cNvPr id="25713" name="Freeform 113"/>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4" name="Freeform 114"/>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5" name="Freeform 115"/>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6" name="Freeform 116"/>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7" name="Freeform 117"/>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8" name="Line 118"/>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9" name="Freeform 119"/>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5720" name="Freeform 120"/>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1" name="Freeform 121"/>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2" name="Freeform 122"/>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3"/>
            <p:cNvGrpSpPr>
              <a:grpSpLocks/>
            </p:cNvGrpSpPr>
            <p:nvPr/>
          </p:nvGrpSpPr>
          <p:grpSpPr bwMode="auto">
            <a:xfrm>
              <a:off x="781" y="2595"/>
              <a:ext cx="1304" cy="752"/>
              <a:chOff x="781" y="2595"/>
              <a:chExt cx="1304" cy="752"/>
            </a:xfrm>
          </p:grpSpPr>
          <p:sp>
            <p:nvSpPr>
              <p:cNvPr id="25724" name="Freeform 124"/>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5" name="Freeform 125"/>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6" name="Freeform 126"/>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7" name="Freeform 127"/>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8" name="Freeform 128"/>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9" name="Freeform 129"/>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30"/>
            <p:cNvGrpSpPr>
              <a:grpSpLocks/>
            </p:cNvGrpSpPr>
            <p:nvPr/>
          </p:nvGrpSpPr>
          <p:grpSpPr bwMode="auto">
            <a:xfrm>
              <a:off x="2549" y="1361"/>
              <a:ext cx="2203" cy="2087"/>
              <a:chOff x="2549" y="1361"/>
              <a:chExt cx="2203" cy="2087"/>
            </a:xfrm>
          </p:grpSpPr>
          <p:grpSp>
            <p:nvGrpSpPr>
              <p:cNvPr id="12" name="Group 131"/>
              <p:cNvGrpSpPr>
                <a:grpSpLocks/>
              </p:cNvGrpSpPr>
              <p:nvPr/>
            </p:nvGrpSpPr>
            <p:grpSpPr bwMode="auto">
              <a:xfrm rot="105239">
                <a:off x="2549" y="2499"/>
                <a:ext cx="672" cy="436"/>
                <a:chOff x="2452" y="2860"/>
                <a:chExt cx="768" cy="516"/>
              </a:xfrm>
            </p:grpSpPr>
            <p:sp>
              <p:nvSpPr>
                <p:cNvPr id="25732" name="Freeform 132"/>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3" name="Freeform 133"/>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5734" name="Freeform 134"/>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5" name="Freeform 135"/>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6" name="Freeform 136"/>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7" name="Freeform 137"/>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8" name="Freeform 138"/>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9" name="Freeform 139"/>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0" name="Freeform 140"/>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1" name="Freeform 141"/>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2" name="Freeform 142"/>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3" name="Freeform 143"/>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4" name="Freeform 144"/>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5" name="Freeform 145"/>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6" name="Freeform 146"/>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7" name="Freeform 147"/>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8" name="Freeform 148"/>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9" name="Freeform 149"/>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50" name="Freeform 150"/>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705600" y="1576388"/>
            <a:ext cx="1944688" cy="1624012"/>
            <a:chOff x="4224" y="993"/>
            <a:chExt cx="1225" cy="1023"/>
          </a:xfrm>
        </p:grpSpPr>
        <p:sp>
          <p:nvSpPr>
            <p:cNvPr id="26632"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6633"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Basic concepts of JavaScript</a:t>
            </a:r>
          </a:p>
        </p:txBody>
      </p:sp>
      <p:sp>
        <p:nvSpPr>
          <p:cNvPr id="2663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Lab</a:t>
            </a:r>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Summary</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the client side scripting language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When a JavaScript is placed inside a web page, the browser loads the page &amp; built-in interpreter reads the JavaScript code &amp; execute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used in Web pages for</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Validating client side data. </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Putting dynamic content into an HTML page.</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Storing client’s information in the form of  Cookies. </a:t>
            </a:r>
          </a:p>
          <a:p>
            <a:pPr marL="742950" lvl="1" indent="-285750" eaLnBrk="0" hangingPunct="0">
              <a:spcBef>
                <a:spcPct val="20000"/>
              </a:spcBef>
              <a:buClr>
                <a:srgbClr val="00A1E4"/>
              </a:buClr>
              <a:buFont typeface="Arial" pitchFamily="34" charset="0"/>
              <a:buChar char="–"/>
            </a:pPr>
            <a:endParaRPr lang="en-US" sz="1600"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p:txBody>
      </p:sp>
      <p:grpSp>
        <p:nvGrpSpPr>
          <p:cNvPr id="2" name="Group 11"/>
          <p:cNvGrpSpPr>
            <a:grpSpLocks/>
          </p:cNvGrpSpPr>
          <p:nvPr/>
        </p:nvGrpSpPr>
        <p:grpSpPr bwMode="auto">
          <a:xfrm>
            <a:off x="6934200" y="1576388"/>
            <a:ext cx="1716088" cy="1547812"/>
            <a:chOff x="4176" y="993"/>
            <a:chExt cx="1273" cy="1119"/>
          </a:xfrm>
        </p:grpSpPr>
        <p:sp>
          <p:nvSpPr>
            <p:cNvPr id="27660"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7661" name="Picture 13"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Review Question</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Question 1: JavaScript, a scripting language, is:</a:t>
            </a:r>
          </a:p>
          <a:p>
            <a:pPr marL="742950" lvl="1" indent="-285750" eaLnBrk="0" hangingPunct="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1: Cross-platform</a:t>
            </a:r>
            <a:r>
              <a:rPr lang="en-US" sz="1600" dirty="0">
                <a:solidFill>
                  <a:srgbClr val="000000"/>
                </a:solidFill>
                <a:latin typeface="Candara"/>
                <a:cs typeface="Arial" pitchFamily="34" charset="0"/>
              </a:rPr>
              <a:t>, object-oriented </a:t>
            </a:r>
          </a:p>
          <a:p>
            <a:pPr marL="742950" lvl="1" indent="-285750" eaLnBrk="0" hangingPunct="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2: Cross-platform</a:t>
            </a:r>
            <a:r>
              <a:rPr lang="en-US" sz="1600" dirty="0">
                <a:solidFill>
                  <a:srgbClr val="000000"/>
                </a:solidFill>
                <a:latin typeface="Candara"/>
                <a:cs typeface="Arial" pitchFamily="34" charset="0"/>
              </a:rPr>
              <a:t>, object-based</a:t>
            </a:r>
          </a:p>
          <a:p>
            <a:pPr marL="742950" lvl="1" indent="-285750" eaLnBrk="0" hangingPunct="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3: Non </a:t>
            </a:r>
            <a:r>
              <a:rPr lang="en-US" sz="1600" dirty="0">
                <a:solidFill>
                  <a:srgbClr val="000000"/>
                </a:solidFill>
                <a:latin typeface="Candara"/>
                <a:cs typeface="Arial" pitchFamily="34" charset="0"/>
              </a:rPr>
              <a:t>cross-platform, object-oriented</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Question 2:The &lt;SCR&gt; tag is an extension to HTML that can enclose any number of JavaScript statements.</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True/False</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Question 3:HTML enclosed within a ___________ tag is displayed by browsers that do not support JavaScript.</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grpSp>
        <p:nvGrpSpPr>
          <p:cNvPr id="2" name="Group 9"/>
          <p:cNvGrpSpPr>
            <a:grpSpLocks/>
          </p:cNvGrpSpPr>
          <p:nvPr/>
        </p:nvGrpSpPr>
        <p:grpSpPr bwMode="auto">
          <a:xfrm>
            <a:off x="7086600" y="1143000"/>
            <a:ext cx="1868488" cy="1471613"/>
            <a:chOff x="4176" y="993"/>
            <a:chExt cx="1273" cy="1119"/>
          </a:xfrm>
        </p:grpSpPr>
        <p:sp>
          <p:nvSpPr>
            <p:cNvPr id="28682"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8683" name="Picture 11"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81800" y="1576388"/>
            <a:ext cx="1868488" cy="1471612"/>
            <a:chOff x="4176" y="993"/>
            <a:chExt cx="1273" cy="1119"/>
          </a:xfrm>
        </p:grpSpPr>
        <p:sp>
          <p:nvSpPr>
            <p:cNvPr id="76803" name="Rectangle 3"/>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76804" name="Picture 4"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7680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Review Question: Match the Following</a:t>
            </a:r>
          </a:p>
        </p:txBody>
      </p:sp>
      <p:graphicFrame>
        <p:nvGraphicFramePr>
          <p:cNvPr id="76807" name="Group 7"/>
          <p:cNvGraphicFramePr>
            <a:graphicFrameLocks noGrp="1"/>
          </p:cNvGraphicFramePr>
          <p:nvPr>
            <p:ph sz="half" idx="1"/>
            <p:extLst>
              <p:ext uri="{D42A27DB-BD31-4B8C-83A1-F6EECF244321}">
                <p14:modId xmlns:p14="http://schemas.microsoft.com/office/powerpoint/2010/main" val="2387106123"/>
              </p:ext>
            </p:extLst>
          </p:nvPr>
        </p:nvGraphicFramePr>
        <p:xfrm>
          <a:off x="457200" y="1600200"/>
          <a:ext cx="3810000" cy="4383089"/>
        </p:xfrm>
        <a:graphic>
          <a:graphicData uri="http://schemas.openxmlformats.org/drawingml/2006/table">
            <a:tbl>
              <a:tblPr/>
              <a:tblGrid>
                <a:gridCol w="3810000"/>
              </a:tblGrid>
              <a:tr h="14081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Candara" pitchFamily="34" charset="0"/>
                        </a:rPr>
                        <a:t>Embed JavaScript in an HTML document as statements and functions within a tag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526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Candara" pitchFamily="34" charset="0"/>
                        </a:rPr>
                        <a:t>To specify alternate content for browsers that do not support JavaScript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Candara" pitchFamily="34" charset="0"/>
                        </a:rPr>
                        <a:t>Feature of JavaScript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3450">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Candara" pitchFamily="34" charset="0"/>
                        </a:rPr>
                        <a:t>JavaScript can be written in these sections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2"/>
            <p:extLst>
              <p:ext uri="{D42A27DB-BD31-4B8C-83A1-F6EECF244321}">
                <p14:modId xmlns:p14="http://schemas.microsoft.com/office/powerpoint/2010/main" val="2973907947"/>
              </p:ext>
            </p:extLst>
          </p:nvPr>
        </p:nvGraphicFramePr>
        <p:xfrm>
          <a:off x="4571999" y="1600200"/>
          <a:ext cx="2061029" cy="4124199"/>
        </p:xfrm>
        <a:graphic>
          <a:graphicData uri="http://schemas.openxmlformats.org/drawingml/2006/table">
            <a:tbl>
              <a:tblPr/>
              <a:tblGrid>
                <a:gridCol w="2061029"/>
              </a:tblGrid>
              <a:tr h="123666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Candara" pitchFamily="34" charset="0"/>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4250">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Candara" pitchFamily="34" charset="0"/>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Candara" pitchFamily="34" charset="0"/>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Candara" pitchFamily="34" charset="0"/>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5050">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Candara" pitchFamily="34" charset="0"/>
                        </a:rPr>
                        <a:t>Head, Body JavaScript can be used to validate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To understand the following topics: </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Basic Concepts of JavaScript</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Embedding JavaScript in HTML</a:t>
            </a:r>
          </a:p>
        </p:txBody>
      </p:sp>
      <p:grpSp>
        <p:nvGrpSpPr>
          <p:cNvPr id="2" name="Group 19"/>
          <p:cNvGrpSpPr>
            <a:grpSpLocks/>
          </p:cNvGrpSpPr>
          <p:nvPr/>
        </p:nvGrpSpPr>
        <p:grpSpPr bwMode="auto">
          <a:xfrm>
            <a:off x="6934200" y="1576388"/>
            <a:ext cx="1716088" cy="1471612"/>
            <a:chOff x="4176" y="993"/>
            <a:chExt cx="1273" cy="1119"/>
          </a:xfrm>
        </p:grpSpPr>
        <p:sp>
          <p:nvSpPr>
            <p:cNvPr id="6164" name="Rectangle 2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6165" name="Picture 21"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3652"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the scripting language of the Web</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used putting dynamic content into HTML page and for client side validation</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1.1: Basic Concepts of JavaScript</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Basic Concepts of JavaScript</a:t>
            </a:r>
          </a:p>
        </p:txBody>
      </p:sp>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Netscape's cross-platform, object-based scripting language </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code is embedded into HTML pages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It is a lightweight programming language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Client-side JavaScript extends the core language by supplying objects to control a browser and its Document Object Model</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Server-side JavaScript extends the core language by supplying objects relevant to running JavaScript on a server</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1.1: Basic Concepts of JavaScript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Overview</a:t>
            </a:r>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90525" y="136753"/>
            <a:ext cx="8229600" cy="715963"/>
          </a:xfrm>
          <a:noFill/>
        </p:spPr>
        <p:txBody>
          <a:bodyPr lIns="90488" tIns="44450" rIns="90488" bIns="44450"/>
          <a:lstStyle/>
          <a:p>
            <a:r>
              <a:rPr lang="en-US" sz="1200" b="1" dirty="0"/>
              <a:t>1.1: Basic Concepts of JavaScript &gt; 1.1.2: How does it </a:t>
            </a:r>
            <a:r>
              <a:rPr lang="en-US" sz="1200" b="1" dirty="0" smtClean="0"/>
              <a:t>work?</a:t>
            </a:r>
            <a:br>
              <a:rPr lang="en-US" sz="1200" b="1" dirty="0" smtClean="0"/>
            </a:br>
            <a:r>
              <a:rPr lang="en-US" sz="2800" dirty="0" smtClean="0"/>
              <a:t>How </a:t>
            </a:r>
            <a:r>
              <a:rPr lang="en-US" sz="2800" dirty="0"/>
              <a:t>does it work ?</a:t>
            </a:r>
          </a:p>
        </p:txBody>
      </p:sp>
      <p:sp>
        <p:nvSpPr>
          <p:cNvPr id="13" name="Content Placeholder 12"/>
          <p:cNvSpPr>
            <a:spLocks/>
          </p:cNvSpPr>
          <p:nvPr/>
        </p:nvSpPr>
        <p:spPr bwMode="auto">
          <a:xfrm>
            <a:off x="379186" y="1320573"/>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When a JavaScript is inserted into an HTML document, and the HTML document is opened on a web browser:</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The browser will read the HTML .</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 It interprets the JavaScript .</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 It executes the JavaScript immediately, or at a later event </a:t>
            </a:r>
            <a:r>
              <a:rPr lang="en-US" sz="1600" dirty="0" err="1">
                <a:solidFill>
                  <a:srgbClr val="000000"/>
                </a:solidFill>
                <a:latin typeface="Candara"/>
                <a:cs typeface="Arial" pitchFamily="34" charset="0"/>
              </a:rPr>
              <a:t>i.e</a:t>
            </a:r>
            <a:r>
              <a:rPr lang="en-US" sz="1600" dirty="0">
                <a:solidFill>
                  <a:srgbClr val="000000"/>
                </a:solidFill>
                <a:latin typeface="Candara"/>
                <a:cs typeface="Arial" pitchFamily="34" charset="0"/>
              </a:rPr>
              <a:t> could be based on user action or system event.</a:t>
            </a:r>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Provides HTML designers a programming tool</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Puts dynamic text into an HTML page</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Reacts to events</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Reads and writes to HTML elements</a:t>
            </a:r>
          </a:p>
          <a:p>
            <a:pPr marL="742950" lvl="1" indent="-285750" eaLnBrk="0" hangingPunct="0">
              <a:spcBef>
                <a:spcPct val="20000"/>
              </a:spcBef>
              <a:buClr>
                <a:srgbClr val="00A1E4"/>
              </a:buClr>
              <a:buFont typeface="Arial" pitchFamily="34" charset="0"/>
              <a:buChar char="–"/>
            </a:pPr>
            <a:r>
              <a:rPr lang="en-US" sz="1600" dirty="0">
                <a:solidFill>
                  <a:srgbClr val="000000"/>
                </a:solidFill>
                <a:latin typeface="Candara"/>
                <a:cs typeface="Arial" pitchFamily="34" charset="0"/>
              </a:rPr>
              <a:t>Can be used to validate data</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1.1: Basic Concepts of JavaScript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Why use JavaScript?</a:t>
            </a:r>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The &lt;SCRIPT&gt; tag</a:t>
            </a:r>
          </a:p>
        </p:txBody>
      </p:sp>
      <p:sp>
        <p:nvSpPr>
          <p:cNvPr id="13322" name="AutoShape 10"/>
          <p:cNvSpPr>
            <a:spLocks noChangeArrowheads="1"/>
          </p:cNvSpPr>
          <p:nvPr/>
        </p:nvSpPr>
        <p:spPr bwMode="auto">
          <a:xfrm>
            <a:off x="609600" y="18288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&lt;SCRIPT&gt;</a:t>
            </a:r>
          </a:p>
          <a:p>
            <a:pPr lvl="1">
              <a:lnSpc>
                <a:spcPct val="135000"/>
              </a:lnSpc>
            </a:pPr>
            <a:r>
              <a:rPr lang="en-US" dirty="0">
                <a:latin typeface="Candara"/>
                <a:cs typeface="Arial" pitchFamily="34" charset="0"/>
              </a:rPr>
              <a:t>    JavaScript statements …</a:t>
            </a:r>
          </a:p>
          <a:p>
            <a:pPr lvl="1">
              <a:lnSpc>
                <a:spcPct val="135000"/>
              </a:lnSpc>
            </a:pPr>
            <a:r>
              <a:rPr lang="en-US" dirty="0">
                <a:latin typeface="Candara"/>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Specifying the </a:t>
            </a:r>
            <a:r>
              <a:rPr lang="en-US" b="1" dirty="0" err="1">
                <a:solidFill>
                  <a:srgbClr val="000000"/>
                </a:solidFill>
                <a:latin typeface="Candara"/>
                <a:cs typeface="Arial" pitchFamily="34" charset="0"/>
              </a:rPr>
              <a:t>javascript</a:t>
            </a:r>
            <a:r>
              <a:rPr lang="en-US" b="1" dirty="0">
                <a:solidFill>
                  <a:srgbClr val="000000"/>
                </a:solidFill>
                <a:latin typeface="Candara"/>
                <a:cs typeface="Arial" pitchFamily="34" charset="0"/>
              </a:rPr>
              <a:t> version</a:t>
            </a: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r>
              <a:rPr lang="en-US">
                <a:latin typeface="Candara"/>
                <a:cs typeface="Arial" pitchFamily="34" charset="0"/>
              </a:rPr>
              <a:t>&lt;SCRIPT LANGUAGE=“JavaScript 1.2”&gt;</a:t>
            </a:r>
          </a:p>
          <a:p>
            <a:pPr lvl="1">
              <a:lnSpc>
                <a:spcPct val="135000"/>
              </a:lnSpc>
            </a:pPr>
            <a:r>
              <a:rPr lang="en-US">
                <a:latin typeface="Candara"/>
                <a:cs typeface="Arial" pitchFamily="34" charset="0"/>
              </a:rPr>
              <a:t>    </a:t>
            </a:r>
          </a:p>
        </p:txBody>
      </p:sp>
      <p:sp>
        <p:nvSpPr>
          <p:cNvPr id="1332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nl-NL" sz="1200" b="1" dirty="0">
                <a:solidFill>
                  <a:srgbClr val="000000"/>
                </a:solidFill>
                <a:latin typeface="Candara"/>
                <a:ea typeface="ヒラギノ角ゴ Pro W3"/>
                <a:cs typeface="Arial" pitchFamily="34" charset="0"/>
              </a:rPr>
              <a:t>1.2: Embedding JavaScript in HTML</a:t>
            </a:r>
            <a:br>
              <a:rPr lang="nl-NL"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Embedding JavaScript in HTML</a:t>
            </a:r>
          </a:p>
        </p:txBody>
      </p:sp>
    </p:spTree>
    <p:extLst>
      <p:ext uri="{BB962C8B-B14F-4D97-AF65-F5344CB8AC3E}">
        <p14:creationId xmlns:p14="http://schemas.microsoft.com/office/powerpoint/2010/main" val="31265792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Hiding Scripts with Comment tags</a:t>
            </a:r>
          </a:p>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Candara"/>
                <a:cs typeface="Arial" pitchFamily="34" charset="0"/>
              </a:rPr>
              <a:t>&lt;script type=“text/</a:t>
            </a:r>
            <a:r>
              <a:rPr lang="en-US" dirty="0" err="1">
                <a:latin typeface="Candara"/>
                <a:cs typeface="Arial" pitchFamily="34" charset="0"/>
              </a:rPr>
              <a:t>javascript</a:t>
            </a:r>
            <a:r>
              <a:rPr lang="en-US" dirty="0">
                <a:latin typeface="Candara"/>
                <a:cs typeface="Arial" pitchFamily="34" charset="0"/>
              </a:rPr>
              <a:t>”&gt;</a:t>
            </a:r>
          </a:p>
          <a:p>
            <a:pPr lvl="1">
              <a:lnSpc>
                <a:spcPct val="135000"/>
              </a:lnSpc>
            </a:pPr>
            <a:r>
              <a:rPr lang="en-US" dirty="0">
                <a:latin typeface="Candara"/>
                <a:cs typeface="Arial" pitchFamily="34" charset="0"/>
              </a:rPr>
              <a:t>	&lt;!--</a:t>
            </a:r>
          </a:p>
          <a:p>
            <a:pPr lvl="1">
              <a:lnSpc>
                <a:spcPct val="135000"/>
              </a:lnSpc>
            </a:pPr>
            <a:r>
              <a:rPr lang="en-US" dirty="0">
                <a:latin typeface="Candara"/>
                <a:cs typeface="Arial" pitchFamily="34" charset="0"/>
              </a:rPr>
              <a:t>		some statements …</a:t>
            </a:r>
          </a:p>
          <a:p>
            <a:pPr lvl="1">
              <a:lnSpc>
                <a:spcPct val="135000"/>
              </a:lnSpc>
            </a:pPr>
            <a:r>
              <a:rPr lang="en-US" dirty="0">
                <a:latin typeface="Candara"/>
                <a:cs typeface="Arial" pitchFamily="34" charset="0"/>
              </a:rPr>
              <a:t>	// --&gt;</a:t>
            </a:r>
          </a:p>
          <a:p>
            <a:pPr lvl="1">
              <a:lnSpc>
                <a:spcPct val="135000"/>
              </a:lnSpc>
            </a:pPr>
            <a:r>
              <a:rPr lang="en-US" dirty="0">
                <a:latin typeface="Candara"/>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78854" name="Rectangle 2"/>
          <p:cNvSpPr>
            <a:spLocks noChangeArrowheads="1"/>
          </p:cNvSpPr>
          <p:nvPr/>
        </p:nvSpPr>
        <p:spPr bwMode="auto">
          <a:xfrm>
            <a:off x="457200" y="762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p>
            <a:pPr eaLnBrk="0" hangingPunct="0"/>
            <a:r>
              <a:rPr lang="en-US" sz="2800" dirty="0">
                <a:latin typeface="Candara"/>
                <a:cs typeface="Arial" pitchFamily="34" charset="0"/>
              </a:rPr>
              <a:t>Embedding JavaScript in HTML(</a:t>
            </a:r>
            <a:r>
              <a:rPr lang="en-US" sz="2800" dirty="0" err="1">
                <a:latin typeface="Candara"/>
                <a:cs typeface="Arial" pitchFamily="34" charset="0"/>
              </a:rPr>
              <a:t>contd</a:t>
            </a:r>
            <a:r>
              <a:rPr lang="en-US" sz="2800" dirty="0">
                <a:latin typeface="Candara"/>
                <a:cs typeface="Arial" pitchFamily="34" charset="0"/>
              </a:rPr>
              <a:t>)</a:t>
            </a: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57200" y="76200"/>
            <a:ext cx="8229600" cy="715963"/>
          </a:xfrm>
          <a:noFill/>
        </p:spPr>
        <p:txBody>
          <a:bodyPr lIns="90488" tIns="44450" rIns="90488" bIns="44450">
            <a:normAutofit/>
          </a:bodyPr>
          <a:lstStyle/>
          <a:p>
            <a:r>
              <a:rPr lang="en-US" dirty="0"/>
              <a:t>Embedding JavaScript in HTML (Contd.)</a:t>
            </a:r>
          </a:p>
        </p:txBody>
      </p:sp>
      <p:sp>
        <p:nvSpPr>
          <p:cNvPr id="16389" name="Rectangle 3"/>
          <p:cNvSpPr>
            <a:spLocks noGrp="1" noChangeArrowheads="1"/>
          </p:cNvSpPr>
          <p:nvPr>
            <p:ph type="body" idx="4294967295"/>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2192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Using Quotation Marks</a:t>
            </a: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Candara"/>
                <a:cs typeface="Arial" pitchFamily="34" charset="0"/>
              </a:rPr>
              <a:t>document.write</a:t>
            </a:r>
            <a:r>
              <a:rPr lang="en-US" dirty="0">
                <a:latin typeface="Candara"/>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Candara"/>
                <a:cs typeface="Arial" pitchFamily="34" charset="0"/>
              </a:rPr>
              <a:t>NOSCRIPT&gt;</a:t>
            </a:r>
          </a:p>
          <a:p>
            <a:pPr lvl="1"/>
            <a:r>
              <a:rPr lang="en-US" dirty="0">
                <a:solidFill>
                  <a:srgbClr val="000000"/>
                </a:solidFill>
                <a:latin typeface="Candara"/>
                <a:cs typeface="Arial" pitchFamily="34" charset="0"/>
              </a:rPr>
              <a:t>		Your browser has JavaScript turned off.</a:t>
            </a:r>
          </a:p>
          <a:p>
            <a:pPr lvl="1"/>
            <a:r>
              <a:rPr lang="en-US" dirty="0">
                <a:solidFill>
                  <a:srgbClr val="000000"/>
                </a:solidFill>
                <a:latin typeface="Candara"/>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A01C2E4-A3C4-4D30-BB2B-18C13B5B7E84}"/>
</file>

<file path=docProps/app.xml><?xml version="1.0" encoding="utf-8"?>
<Properties xmlns="http://schemas.openxmlformats.org/officeDocument/2006/extended-properties" xmlns:vt="http://schemas.openxmlformats.org/officeDocument/2006/docPropsVTypes">
  <Template/>
  <TotalTime>2767</TotalTime>
  <Words>2195</Words>
  <Application>Microsoft Office PowerPoint</Application>
  <PresentationFormat>On-screen Show (4:3)</PresentationFormat>
  <Paragraphs>282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ヒラギノ角ゴ Pro W3</vt:lpstr>
      <vt:lpstr>Wingdings</vt:lpstr>
      <vt:lpstr>Candara</vt:lpstr>
      <vt:lpstr>MS PGothic</vt:lpstr>
      <vt:lpstr>Calibri</vt:lpstr>
      <vt:lpstr>1_Office Theme</vt:lpstr>
      <vt:lpstr>Web basics-JavaScript</vt:lpstr>
      <vt:lpstr>PowerPoint Presentation</vt:lpstr>
      <vt:lpstr>PowerPoint Presentation</vt:lpstr>
      <vt:lpstr>PowerPoint Presentation</vt:lpstr>
      <vt:lpstr>1.1: Basic Concepts of JavaScript &gt; 1.1.2: How does it work? How does it work ?</vt:lpstr>
      <vt:lpstr>PowerPoint Presentation</vt:lpstr>
      <vt:lpstr>PowerPoint Presentation</vt:lpstr>
      <vt:lpstr>PowerPoint Presentation</vt:lpstr>
      <vt:lpstr>Embedding JavaScript in HTML (Contd.)</vt:lpstr>
      <vt:lpstr>Embedding JavaScript in HTML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140</cp:revision>
  <dcterms:created xsi:type="dcterms:W3CDTF">2012-05-18T02:59:15Z</dcterms:created>
  <dcterms:modified xsi:type="dcterms:W3CDTF">2015-06-03T13:49:22Z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