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40"/>
  </p:notesMasterIdLst>
  <p:handoutMasterIdLst>
    <p:handoutMasterId r:id="rId4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6858000" type="screen4x3"/>
  <p:notesSz cx="6858000" cy="9144000"/>
  <p:embeddedFontLst>
    <p:embeddedFont>
      <p:font typeface="Trebuchet MS" panose="020B0603020202020204" pitchFamily="34" charset="0"/>
      <p:regular r:id="rId42"/>
      <p:bold r:id="rId43"/>
      <p:italic r:id="rId44"/>
      <p:boldItalic r:id="rId45"/>
    </p:embeddedFont>
    <p:embeddedFont>
      <p:font typeface="Candara" panose="020E0502030303020204" pitchFamily="34" charset="0"/>
      <p:regular r:id="rId46"/>
      <p:bold r:id="rId47"/>
      <p:italic r:id="rId48"/>
      <p:boldItalic r:id="rId49"/>
    </p:embeddedFont>
    <p:embeddedFont>
      <p:font typeface="MS PGothic" panose="020B0600070205080204" pitchFamily="34" charset="-128"/>
      <p:regular r:id="rId50"/>
    </p:embeddedFont>
    <p:embeddedFont>
      <p:font typeface="Calibri" panose="020F0502020204030204"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865"/>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63768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latin typeface="Candara" pitchFamily="34" charset="0"/>
                <a:cs typeface="Arial" pitchFamily="34" charset="0"/>
              </a:rPr>
              <a:t>Web Basics              				            </a:t>
            </a:r>
            <a:r>
              <a:rPr lang="en-US" sz="1000" b="0" dirty="0" err="1" smtClean="0">
                <a:latin typeface="Candara" pitchFamily="34" charset="0"/>
                <a:cs typeface="Arial" pitchFamily="34" charset="0"/>
              </a:rPr>
              <a:t>Javascript</a:t>
            </a:r>
            <a:r>
              <a:rPr lang="en-US" sz="1000" b="0" dirty="0" smtClean="0">
                <a:latin typeface="Candara" pitchFamily="34" charset="0"/>
                <a:cs typeface="Arial" pitchFamily="34" charset="0"/>
              </a:rPr>
              <a:t> language		</a:t>
            </a:r>
            <a:endParaRPr lang="en-US" sz="1000" b="0" dirty="0">
              <a:latin typeface="Candara" pitchFamily="34" charset="0"/>
              <a:cs typeface="Arial" pitchFamily="34" charset="0"/>
            </a:endParaRPr>
          </a:p>
        </p:txBody>
      </p:sp>
      <p:sp>
        <p:nvSpPr>
          <p:cNvPr id="12" name="Rectangle 14"/>
          <p:cNvSpPr>
            <a:spLocks noChangeArrowheads="1"/>
          </p:cNvSpPr>
          <p:nvPr/>
        </p:nvSpPr>
        <p:spPr bwMode="auto">
          <a:xfrm>
            <a:off x="3867791" y="8355064"/>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Page 02-</a:t>
            </a:r>
            <a:fld id="{BD9FB300-F9DC-4669-88F4-967ABA23CC04}" type="slidenum">
              <a:rPr lang="en-US" sz="12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anose="020E0502030303020204"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6125" y="917575"/>
            <a:ext cx="4572000" cy="3429000"/>
          </a:xfrm>
        </p:spPr>
      </p:sp>
      <p:sp>
        <p:nvSpPr>
          <p:cNvPr id="3" name="Notes Placeholder 2"/>
          <p:cNvSpPr>
            <a:spLocks noGrp="1"/>
          </p:cNvSpPr>
          <p:nvPr>
            <p:ph type="body" idx="1"/>
          </p:nvPr>
        </p:nvSpPr>
        <p:spPr>
          <a:xfrm>
            <a:off x="2016125" y="4556459"/>
            <a:ext cx="4586881"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Rot="1" noChangeAspect="1" noChangeArrowheads="1" noTextEdit="1"/>
          </p:cNvSpPr>
          <p:nvPr>
            <p:ph type="sldImg"/>
          </p:nvPr>
        </p:nvSpPr>
        <p:spPr>
          <a:xfrm>
            <a:off x="1970088" y="839788"/>
            <a:ext cx="4670425" cy="3503612"/>
          </a:xfrm>
          <a:ln/>
        </p:spPr>
      </p:sp>
      <p:sp>
        <p:nvSpPr>
          <p:cNvPr id="51205" name="Rectangle 9"/>
          <p:cNvSpPr>
            <a:spLocks noGrp="1" noChangeArrowheads="1"/>
          </p:cNvSpPr>
          <p:nvPr>
            <p:ph type="body" idx="1"/>
          </p:nvPr>
        </p:nvSpPr>
        <p:spPr>
          <a:xfrm>
            <a:off x="2039550" y="4555066"/>
            <a:ext cx="4586881" cy="37955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r>
              <a:rPr lang="en-US" b="1" u="sng" dirty="0" err="1" smtClean="0"/>
              <a:t>Typeof</a:t>
            </a:r>
            <a:r>
              <a:rPr lang="en-US" b="1" u="sng" dirty="0" smtClean="0"/>
              <a:t> Operator:</a:t>
            </a:r>
          </a:p>
          <a:p>
            <a:pPr eaLnBrk="1" hangingPunct="1"/>
            <a:endParaRPr lang="en-US" b="1" u="sng" dirty="0" smtClean="0"/>
          </a:p>
          <a:p>
            <a:pPr eaLnBrk="1" hangingPunct="1"/>
            <a:r>
              <a:rPr lang="en-US" dirty="0" smtClean="0"/>
              <a:t>The </a:t>
            </a:r>
            <a:r>
              <a:rPr lang="en-US" dirty="0" err="1" smtClean="0"/>
              <a:t>typeof</a:t>
            </a:r>
            <a:r>
              <a:rPr lang="en-US" dirty="0" smtClean="0"/>
              <a:t> operator returns the type of data that its operand  currently holds.</a:t>
            </a:r>
          </a:p>
          <a:p>
            <a:pPr eaLnBrk="1" hangingPunct="1">
              <a:spcBef>
                <a:spcPct val="0"/>
              </a:spcBef>
            </a:pPr>
            <a:endParaRPr lang="en-US" dirty="0" smtClean="0"/>
          </a:p>
          <a:p>
            <a:pPr eaLnBrk="1" hangingPunct="1">
              <a:spcBef>
                <a:spcPct val="0"/>
              </a:spcBef>
            </a:pPr>
            <a:endParaRPr lang="en-US" dirty="0" smtClean="0">
              <a:solidFill>
                <a:srgbClr val="990000"/>
              </a:solidFill>
            </a:endParaRPr>
          </a:p>
          <a:p>
            <a:pPr eaLnBrk="1" hangingPunct="1">
              <a:spcBef>
                <a:spcPct val="0"/>
              </a:spcBef>
            </a:pPr>
            <a:endParaRPr lang="en-US" dirty="0">
              <a:solidFill>
                <a:srgbClr val="990000"/>
              </a:solidFill>
            </a:endParaRPr>
          </a:p>
          <a:p>
            <a:pPr eaLnBrk="1" hangingPunct="1">
              <a:spcBef>
                <a:spcPct val="0"/>
              </a:spcBef>
            </a:pPr>
            <a:endParaRPr lang="en-US" dirty="0" smtClean="0">
              <a:solidFill>
                <a:srgbClr val="990000"/>
              </a:solidFill>
            </a:endParaRPr>
          </a:p>
          <a:p>
            <a:pPr eaLnBrk="1" hangingPunct="1">
              <a:spcBef>
                <a:spcPct val="0"/>
              </a:spcBef>
            </a:pPr>
            <a:r>
              <a:rPr lang="en-US" dirty="0" smtClean="0"/>
              <a:t>&lt;HTML&gt;</a:t>
            </a:r>
          </a:p>
          <a:p>
            <a:pPr eaLnBrk="1" hangingPunct="1">
              <a:spcBef>
                <a:spcPct val="0"/>
              </a:spcBef>
            </a:pPr>
            <a:r>
              <a:rPr lang="en-US" dirty="0" smtClean="0"/>
              <a:t>&lt;HEAD&gt;</a:t>
            </a:r>
          </a:p>
          <a:p>
            <a:pPr eaLnBrk="1" hangingPunct="1">
              <a:spcBef>
                <a:spcPct val="0"/>
              </a:spcBef>
            </a:pPr>
            <a:r>
              <a:rPr lang="en-US" dirty="0" smtClean="0"/>
              <a:t>&lt;TITLE&gt;Using </a:t>
            </a:r>
            <a:r>
              <a:rPr lang="en-US" dirty="0" err="1" smtClean="0"/>
              <a:t>typeof</a:t>
            </a:r>
            <a:r>
              <a:rPr lang="en-US" dirty="0" smtClean="0"/>
              <a:t>&lt;/TITLE&gt;</a:t>
            </a:r>
          </a:p>
          <a:p>
            <a:pPr eaLnBrk="1" hangingPunct="1">
              <a:spcBef>
                <a:spcPct val="0"/>
              </a:spcBef>
            </a:pPr>
            <a:r>
              <a:rPr lang="en-US" dirty="0" smtClean="0"/>
              <a:t>&lt;/HEAD&gt;</a:t>
            </a:r>
          </a:p>
          <a:p>
            <a:pPr eaLnBrk="1" hangingPunct="1">
              <a:spcBef>
                <a:spcPct val="0"/>
              </a:spcBef>
            </a:pPr>
            <a:r>
              <a:rPr lang="en-US" dirty="0" smtClean="0"/>
              <a:t>&lt;BODY&gt;</a:t>
            </a:r>
          </a:p>
          <a:p>
            <a:pPr eaLnBrk="1" hangingPunct="1">
              <a:spcBef>
                <a:spcPct val="0"/>
              </a:spcBef>
            </a:pPr>
            <a:r>
              <a:rPr lang="en-US" dirty="0" smtClean="0"/>
              <a:t>&lt;SCRIPT LANGUAGE="JavaScript"&gt;</a:t>
            </a:r>
            <a:endParaRPr lang="sv-SE" dirty="0" smtClean="0"/>
          </a:p>
          <a:p>
            <a:pPr eaLnBrk="1" hangingPunct="1">
              <a:spcBef>
                <a:spcPct val="0"/>
              </a:spcBef>
            </a:pPr>
            <a:r>
              <a:rPr lang="sv-SE" dirty="0" smtClean="0"/>
              <a:t>&lt;!--  var num1=20</a:t>
            </a:r>
          </a:p>
          <a:p>
            <a:pPr eaLnBrk="1" hangingPunct="1">
              <a:spcBef>
                <a:spcPct val="0"/>
              </a:spcBef>
            </a:pPr>
            <a:r>
              <a:rPr lang="sv-SE" dirty="0" smtClean="0"/>
              <a:t>  var str1="abc"</a:t>
            </a:r>
          </a:p>
          <a:p>
            <a:pPr eaLnBrk="1" hangingPunct="1">
              <a:spcBef>
                <a:spcPct val="0"/>
              </a:spcBef>
            </a:pPr>
            <a:r>
              <a:rPr lang="sv-SE" dirty="0" smtClean="0"/>
              <a:t>  var bool1=true</a:t>
            </a:r>
          </a:p>
          <a:p>
            <a:pPr eaLnBrk="1" hangingPunct="1">
              <a:spcBef>
                <a:spcPct val="0"/>
              </a:spcBef>
            </a:pPr>
            <a:r>
              <a:rPr lang="sv-SE" dirty="0" smtClean="0"/>
              <a:t>  var num2=null</a:t>
            </a:r>
          </a:p>
          <a:p>
            <a:pPr eaLnBrk="1" hangingPunct="1">
              <a:spcBef>
                <a:spcPct val="0"/>
              </a:spcBef>
            </a:pPr>
            <a:r>
              <a:rPr lang="sv-SE" dirty="0" smtClean="0"/>
              <a:t>  </a:t>
            </a:r>
            <a:r>
              <a:rPr lang="en-US" dirty="0" err="1" smtClean="0"/>
              <a:t>var</a:t>
            </a:r>
            <a:r>
              <a:rPr lang="en-US" dirty="0" smtClean="0"/>
              <a:t> var1;</a:t>
            </a:r>
          </a:p>
          <a:p>
            <a:pPr eaLnBrk="1" hangingPunct="1">
              <a:spcBef>
                <a:spcPct val="0"/>
              </a:spcBef>
            </a:pPr>
            <a:r>
              <a:rPr lang="en-US" dirty="0" smtClean="0"/>
              <a:t>  </a:t>
            </a:r>
            <a:r>
              <a:rPr lang="en-US" dirty="0" err="1" smtClean="0"/>
              <a:t>document.write</a:t>
            </a:r>
            <a:r>
              <a:rPr lang="en-US" dirty="0" smtClean="0"/>
              <a:t>("type of str1 : "+</a:t>
            </a:r>
            <a:r>
              <a:rPr lang="en-US" dirty="0" err="1" smtClean="0"/>
              <a:t>typeof</a:t>
            </a:r>
            <a:r>
              <a:rPr lang="en-US" dirty="0" smtClean="0"/>
              <a:t>(str1)+"&lt;BR&gt;")             </a:t>
            </a:r>
          </a:p>
          <a:p>
            <a:pPr eaLnBrk="1" hangingPunct="1">
              <a:spcBef>
                <a:spcPct val="0"/>
              </a:spcBef>
            </a:pPr>
            <a:r>
              <a:rPr lang="en-US" dirty="0" smtClean="0"/>
              <a:t>  </a:t>
            </a:r>
            <a:r>
              <a:rPr lang="en-US" dirty="0" err="1" smtClean="0"/>
              <a:t>document.write</a:t>
            </a:r>
            <a:r>
              <a:rPr lang="en-US" dirty="0" smtClean="0"/>
              <a:t>("type of num1 : "+</a:t>
            </a:r>
            <a:r>
              <a:rPr lang="en-US" dirty="0" err="1" smtClean="0"/>
              <a:t>typeof</a:t>
            </a:r>
            <a:r>
              <a:rPr lang="en-US" dirty="0" smtClean="0"/>
              <a:t>(num1)+"&lt;BR&gt;") </a:t>
            </a:r>
          </a:p>
          <a:p>
            <a:pPr eaLnBrk="1" hangingPunct="1"/>
            <a:r>
              <a:rPr lang="en-US" dirty="0" err="1" smtClean="0"/>
              <a:t>document.write</a:t>
            </a:r>
            <a:r>
              <a:rPr lang="en-US" dirty="0" smtClean="0"/>
              <a:t>("type of bool1 : "+</a:t>
            </a:r>
            <a:r>
              <a:rPr lang="en-US" dirty="0" err="1" smtClean="0"/>
              <a:t>typeof</a:t>
            </a:r>
            <a:r>
              <a:rPr lang="en-US" dirty="0" smtClean="0"/>
              <a:t>(bool1)+"&lt;BR&gt;") </a:t>
            </a:r>
          </a:p>
          <a:p>
            <a:pPr eaLnBrk="1" hangingPunct="1"/>
            <a:r>
              <a:rPr lang="en-US" dirty="0" err="1" smtClean="0"/>
              <a:t>document.write</a:t>
            </a:r>
            <a:r>
              <a:rPr lang="en-US" dirty="0" smtClean="0"/>
              <a:t>("type of num2 : "+</a:t>
            </a:r>
            <a:r>
              <a:rPr lang="en-US" dirty="0" err="1" smtClean="0"/>
              <a:t>typeof</a:t>
            </a:r>
            <a:r>
              <a:rPr lang="en-US" dirty="0" smtClean="0"/>
              <a:t>(num2)+"&lt;BR&gt;") --&gt;</a:t>
            </a:r>
          </a:p>
          <a:p>
            <a:pPr eaLnBrk="1" hangingPunct="1"/>
            <a:r>
              <a:rPr lang="en-US" dirty="0" smtClean="0"/>
              <a:t>&lt;/SCRIPT&gt;</a:t>
            </a:r>
          </a:p>
          <a:p>
            <a:pPr eaLnBrk="1" hangingPunct="1"/>
            <a:r>
              <a:rPr lang="en-US" dirty="0" smtClean="0"/>
              <a:t>&lt;/BODY&gt;</a:t>
            </a:r>
          </a:p>
          <a:p>
            <a:pPr eaLnBrk="1" hangingPunct="1"/>
            <a:r>
              <a:rPr lang="en-US" dirty="0" smtClean="0"/>
              <a:t>&lt;/HTML&gt;</a:t>
            </a:r>
          </a:p>
          <a:p>
            <a:pPr eaLnBrk="1" hangingPunct="1"/>
            <a:endParaRPr lang="en-US" dirty="0" smtClean="0">
              <a:solidFill>
                <a:srgbClr val="990000"/>
              </a:solidFill>
            </a:endParaRPr>
          </a:p>
          <a:p>
            <a:pPr eaLnBrk="1" hangingPunct="1"/>
            <a:r>
              <a:rPr lang="en-US" dirty="0" smtClean="0"/>
              <a:t>Example 2.1 </a:t>
            </a:r>
            <a:r>
              <a:rPr lang="en-US" dirty="0" err="1" smtClean="0"/>
              <a:t>typeof</a:t>
            </a:r>
            <a:r>
              <a:rPr lang="en-US" dirty="0" smtClean="0"/>
              <a:t> operator (typeof.html)</a:t>
            </a:r>
          </a:p>
          <a:p>
            <a:pPr eaLnBrk="1" hangingPunct="1">
              <a:spcBef>
                <a:spcPct val="0"/>
              </a:spcBef>
            </a:pPr>
            <a:endParaRPr lang="en-US" dirty="0" smtClean="0"/>
          </a:p>
          <a:p>
            <a:pPr eaLnBrk="1" hangingPunct="1"/>
            <a:r>
              <a:rPr lang="en-US" dirty="0" smtClean="0"/>
              <a:t>    </a:t>
            </a:r>
          </a:p>
        </p:txBody>
      </p:sp>
      <p:sp>
        <p:nvSpPr>
          <p:cNvPr id="51206" name="AutoShape 10"/>
          <p:cNvSpPr>
            <a:spLocks noChangeArrowheads="1"/>
          </p:cNvSpPr>
          <p:nvPr/>
        </p:nvSpPr>
        <p:spPr bwMode="auto">
          <a:xfrm>
            <a:off x="1946910" y="5151120"/>
            <a:ext cx="4343400" cy="30423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Candara"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70425" cy="3503612"/>
          </a:xfrm>
          <a:ln/>
        </p:spPr>
      </p:sp>
      <p:sp>
        <p:nvSpPr>
          <p:cNvPr id="52229" name="Rectangle 3"/>
          <p:cNvSpPr>
            <a:spLocks noGrp="1" noChangeArrowheads="1"/>
          </p:cNvSpPr>
          <p:nvPr>
            <p:ph type="body" idx="1"/>
          </p:nvPr>
        </p:nvSpPr>
        <p:spPr>
          <a:xfrm>
            <a:off x="2039550" y="4588932"/>
            <a:ext cx="4586881" cy="3761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70425" cy="3503612"/>
          </a:xfrm>
          <a:ln/>
        </p:spPr>
      </p:sp>
      <p:sp>
        <p:nvSpPr>
          <p:cNvPr id="53253" name="Rectangle 3"/>
          <p:cNvSpPr>
            <a:spLocks noGrp="1" noChangeArrowheads="1"/>
          </p:cNvSpPr>
          <p:nvPr>
            <p:ph type="body" idx="1"/>
          </p:nvPr>
        </p:nvSpPr>
        <p:spPr>
          <a:xfrm>
            <a:off x="2039550" y="4605866"/>
            <a:ext cx="4586881" cy="37447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Control Structures and Loops</a:t>
            </a:r>
          </a:p>
          <a:p>
            <a:pPr algn="just" eaLnBrk="1" hangingPunct="1"/>
            <a:r>
              <a:rPr lang="en-US" dirty="0" smtClean="0"/>
              <a:t>Conditional statements are used to perform different actions based on different conditions. Loops execute a block of code for specified number of times or while a specified condition is true.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Rot="1" noChangeAspect="1" noChangeArrowheads="1" noTextEdit="1"/>
          </p:cNvSpPr>
          <p:nvPr>
            <p:ph type="sldImg"/>
          </p:nvPr>
        </p:nvSpPr>
        <p:spPr>
          <a:xfrm>
            <a:off x="1970088" y="839788"/>
            <a:ext cx="4670425" cy="3503612"/>
          </a:xfrm>
          <a:ln/>
        </p:spPr>
      </p:sp>
      <p:sp>
        <p:nvSpPr>
          <p:cNvPr id="54277" name="Rectangle 6"/>
          <p:cNvSpPr>
            <a:spLocks noGrp="1" noChangeArrowheads="1"/>
          </p:cNvSpPr>
          <p:nvPr>
            <p:ph type="body" idx="1"/>
          </p:nvPr>
        </p:nvSpPr>
        <p:spPr>
          <a:xfrm>
            <a:off x="2039550" y="4572000"/>
            <a:ext cx="4586881" cy="37786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The if Statement:</a:t>
            </a:r>
          </a:p>
          <a:p>
            <a:pPr algn="just" eaLnBrk="1" hangingPunct="1"/>
            <a:r>
              <a:rPr lang="en-US" dirty="0" smtClean="0"/>
              <a:t>The condition is any JavaScript expression that evaluates to the Boolean type, either true or false. </a:t>
            </a:r>
          </a:p>
          <a:p>
            <a:pPr algn="just" eaLnBrk="1" hangingPunct="1"/>
            <a:r>
              <a:rPr lang="en-US" dirty="0" smtClean="0"/>
              <a:t>The example as shown on the slide.</a:t>
            </a:r>
          </a:p>
          <a:p>
            <a:pPr algn="just" eaLnBrk="1" hangingPunct="1"/>
            <a:r>
              <a:rPr lang="en-US" dirty="0" smtClean="0"/>
              <a:t>A shorthand method can also be used for these types of statements, where ? indicates the ‘if’ portion and : indicates the ‘else’ portion. This statement is equivalent to the previous example: </a:t>
            </a:r>
          </a:p>
          <a:p>
            <a:pPr algn="just" eaLnBrk="1" hangingPunct="1"/>
            <a:r>
              <a:rPr lang="en-US" dirty="0" smtClean="0"/>
              <a:t>The equivalent shorthand method is also seen on the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
        <p:nvSpPr>
          <p:cNvPr id="55301" name="Rectangle 3"/>
          <p:cNvSpPr>
            <a:spLocks noGrp="1" noChangeArrowheads="1"/>
          </p:cNvSpPr>
          <p:nvPr>
            <p:ph type="body" idx="1"/>
          </p:nvPr>
        </p:nvSpPr>
        <p:spPr>
          <a:xfrm>
            <a:off x="2039550" y="4639732"/>
            <a:ext cx="4586881" cy="37108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970088" y="839788"/>
            <a:ext cx="4670425" cy="3503612"/>
          </a:xfrm>
          <a:ln/>
        </p:spPr>
      </p:sp>
      <p:sp>
        <p:nvSpPr>
          <p:cNvPr id="101379" name="Rectangle 3"/>
          <p:cNvSpPr>
            <a:spLocks noGrp="1" noChangeArrowheads="1"/>
          </p:cNvSpPr>
          <p:nvPr>
            <p:ph type="body" idx="1"/>
          </p:nvPr>
        </p:nvSpPr>
        <p:spPr>
          <a:xfrm>
            <a:off x="2039550" y="4673600"/>
            <a:ext cx="4586881" cy="36770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AutoShape 8"/>
          <p:cNvSpPr>
            <a:spLocks noChangeArrowheads="1"/>
          </p:cNvSpPr>
          <p:nvPr/>
        </p:nvSpPr>
        <p:spPr bwMode="auto">
          <a:xfrm>
            <a:off x="2024425" y="5293894"/>
            <a:ext cx="4343400" cy="240809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56324" name="Rectangle 4"/>
          <p:cNvSpPr>
            <a:spLocks noGrp="1" noRot="1" noChangeAspect="1" noChangeArrowheads="1" noTextEdit="1"/>
          </p:cNvSpPr>
          <p:nvPr>
            <p:ph type="sldImg"/>
          </p:nvPr>
        </p:nvSpPr>
        <p:spPr>
          <a:xfrm>
            <a:off x="1970088" y="839788"/>
            <a:ext cx="4670425" cy="3503612"/>
          </a:xfrm>
          <a:ln/>
        </p:spPr>
      </p:sp>
      <p:sp>
        <p:nvSpPr>
          <p:cNvPr id="56325" name="Rectangle 6"/>
          <p:cNvSpPr>
            <a:spLocks noGrp="1" noChangeArrowheads="1"/>
          </p:cNvSpPr>
          <p:nvPr>
            <p:ph type="body" idx="1"/>
          </p:nvPr>
        </p:nvSpPr>
        <p:spPr>
          <a:xfrm>
            <a:off x="2039550" y="4588932"/>
            <a:ext cx="4586881" cy="3761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Looping Statements</a:t>
            </a:r>
          </a:p>
          <a:p>
            <a:pPr marL="190500" indent="-190500" eaLnBrk="1" hangingPunct="1"/>
            <a:r>
              <a:rPr lang="en-US" b="1" u="sng" dirty="0" smtClean="0"/>
              <a:t>The ‘for’ Statement:</a:t>
            </a:r>
          </a:p>
          <a:p>
            <a:pPr marL="190500" indent="-190500" eaLnBrk="1" hangingPunct="1"/>
            <a:endParaRPr lang="en-US" b="1" u="sng" dirty="0" smtClean="0"/>
          </a:p>
          <a:p>
            <a:pPr marL="190500" indent="-190500" eaLnBrk="1" hangingPunct="1"/>
            <a:endParaRPr lang="en-US" b="1" u="sng" dirty="0"/>
          </a:p>
          <a:p>
            <a:pPr marL="190500" indent="-190500" eaLnBrk="1" hangingPunct="1"/>
            <a:endParaRPr lang="en-US" b="1" u="sng" dirty="0" smtClean="0"/>
          </a:p>
          <a:p>
            <a:pPr marL="190500" indent="-190500" eaLnBrk="1" hangingPunct="1"/>
            <a:r>
              <a:rPr lang="en-US" dirty="0" smtClean="0"/>
              <a:t>&lt;HTML&gt;</a:t>
            </a:r>
          </a:p>
          <a:p>
            <a:pPr marL="190500" indent="-190500" eaLnBrk="1" hangingPunct="1"/>
            <a:r>
              <a:rPr lang="en-US" dirty="0" smtClean="0"/>
              <a:t>&lt;HEAD&gt;</a:t>
            </a:r>
          </a:p>
          <a:p>
            <a:pPr marL="190500" indent="-190500" eaLnBrk="1" hangingPunct="1"/>
            <a:r>
              <a:rPr lang="en-US" dirty="0" smtClean="0"/>
              <a:t>&lt;SCRIPT LANGUAGE="JavaScript"&gt;</a:t>
            </a:r>
          </a:p>
          <a:p>
            <a:pPr marL="190500" indent="-190500" eaLnBrk="1" hangingPunct="1"/>
            <a:r>
              <a:rPr lang="en-US" dirty="0" smtClean="0"/>
              <a:t>&lt;!-- hide script</a:t>
            </a:r>
          </a:p>
          <a:p>
            <a:pPr marL="190500" indent="-190500" eaLnBrk="1" hangingPunct="1"/>
            <a:r>
              <a:rPr lang="en-US" dirty="0" smtClean="0"/>
              <a:t>for (</a:t>
            </a:r>
            <a:r>
              <a:rPr lang="en-US" dirty="0" err="1" smtClean="0"/>
              <a:t>i</a:t>
            </a:r>
            <a:r>
              <a:rPr lang="en-US" dirty="0" smtClean="0"/>
              <a:t>=1; </a:t>
            </a:r>
            <a:r>
              <a:rPr lang="en-US" dirty="0" err="1" smtClean="0"/>
              <a:t>i</a:t>
            </a:r>
            <a:r>
              <a:rPr lang="en-US" dirty="0" smtClean="0"/>
              <a:t>&lt;=10; </a:t>
            </a:r>
            <a:r>
              <a:rPr lang="en-US" dirty="0" err="1" smtClean="0"/>
              <a:t>i</a:t>
            </a:r>
            <a:r>
              <a:rPr lang="en-US" dirty="0" smtClean="0"/>
              <a:t>++) </a:t>
            </a:r>
          </a:p>
          <a:p>
            <a:pPr marL="190500" indent="-190500" eaLnBrk="1" hangingPunct="1"/>
            <a:r>
              <a:rPr lang="en-US" dirty="0" smtClean="0"/>
              <a:t>{</a:t>
            </a:r>
          </a:p>
          <a:p>
            <a:pPr marL="190500" indent="-190500" eaLnBrk="1" hangingPunct="1"/>
            <a:r>
              <a:rPr lang="en-US" dirty="0" smtClean="0"/>
              <a:t>   </a:t>
            </a:r>
            <a:r>
              <a:rPr lang="en-US" dirty="0" err="1" smtClean="0"/>
              <a:t>sq</a:t>
            </a:r>
            <a:r>
              <a:rPr lang="en-US" dirty="0" smtClean="0"/>
              <a:t>=</a:t>
            </a:r>
            <a:r>
              <a:rPr lang="en-US" dirty="0" err="1" smtClean="0"/>
              <a:t>i</a:t>
            </a:r>
            <a:r>
              <a:rPr lang="en-US" dirty="0" smtClean="0"/>
              <a:t>*</a:t>
            </a:r>
            <a:r>
              <a:rPr lang="en-US" dirty="0" err="1" smtClean="0"/>
              <a:t>i</a:t>
            </a:r>
            <a:endParaRPr lang="en-US" dirty="0" smtClean="0"/>
          </a:p>
          <a:p>
            <a:pPr marL="190500" indent="-190500" eaLnBrk="1" hangingPunct="1"/>
            <a:r>
              <a:rPr lang="en-US" dirty="0" smtClean="0"/>
              <a:t>   </a:t>
            </a:r>
            <a:r>
              <a:rPr lang="en-US" dirty="0" err="1" smtClean="0"/>
              <a:t>document.write</a:t>
            </a:r>
            <a:r>
              <a:rPr lang="en-US" dirty="0" smtClean="0"/>
              <a:t>("number: " + </a:t>
            </a:r>
            <a:r>
              <a:rPr lang="en-US" dirty="0" err="1" smtClean="0"/>
              <a:t>i</a:t>
            </a:r>
            <a:r>
              <a:rPr lang="en-US" dirty="0" smtClean="0"/>
              <a:t> + "square: " + </a:t>
            </a:r>
            <a:r>
              <a:rPr lang="en-US" dirty="0" err="1" smtClean="0"/>
              <a:t>sq</a:t>
            </a:r>
            <a:r>
              <a:rPr lang="en-US" dirty="0" smtClean="0"/>
              <a:t> + "&lt;BR&gt;")</a:t>
            </a:r>
          </a:p>
          <a:p>
            <a:pPr marL="190500" indent="-190500" eaLnBrk="1" hangingPunct="1"/>
            <a:r>
              <a:rPr lang="en-US" dirty="0" smtClean="0"/>
              <a:t>}</a:t>
            </a:r>
          </a:p>
          <a:p>
            <a:pPr marL="190500" indent="-190500" eaLnBrk="1" hangingPunct="1"/>
            <a:r>
              <a:rPr lang="en-US" dirty="0" smtClean="0"/>
              <a:t>// end script hiding --&gt;</a:t>
            </a:r>
          </a:p>
          <a:p>
            <a:pPr marL="190500" indent="-190500" eaLnBrk="1" hangingPunct="1"/>
            <a:r>
              <a:rPr lang="en-US" dirty="0" smtClean="0"/>
              <a:t>&lt;/SCRIPT&gt;</a:t>
            </a:r>
          </a:p>
          <a:p>
            <a:pPr marL="190500" indent="-190500" eaLnBrk="1" hangingPunct="1"/>
            <a:r>
              <a:rPr lang="en-US" dirty="0" smtClean="0"/>
              <a:t>&lt;/HEAD&gt;</a:t>
            </a:r>
          </a:p>
          <a:p>
            <a:pPr marL="190500" indent="-190500" eaLnBrk="1" hangingPunct="1"/>
            <a:r>
              <a:rPr lang="en-US" dirty="0" smtClean="0"/>
              <a:t>&lt;BODY&gt;&lt;/BODY&gt;&lt;/HTML&gt;</a:t>
            </a:r>
          </a:p>
          <a:p>
            <a:pPr marL="190500" indent="-190500" eaLnBrk="1" hangingPunct="1"/>
            <a:endParaRPr lang="en-US" dirty="0" smtClean="0"/>
          </a:p>
          <a:p>
            <a:pPr marL="190500" indent="-190500" eaLnBrk="1" hangingPunct="1"/>
            <a:r>
              <a:rPr lang="en-US" dirty="0" smtClean="0"/>
              <a:t>Example 2.2 For Construct (for_loop.html)</a:t>
            </a:r>
          </a:p>
          <a:p>
            <a:pPr marL="190500" indent="-190500" eaLnBrk="1" hangingPunct="1"/>
            <a:r>
              <a:rPr lang="en-US" dirty="0" smtClean="0"/>
              <a:t>And it produces the output as: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736600"/>
            <a:ext cx="4343400"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p:cNvSpPr>
            <a:spLocks noGrp="1" noChangeArrowheads="1"/>
          </p:cNvSpPr>
          <p:nvPr>
            <p:ph type="body" idx="1"/>
          </p:nvPr>
        </p:nvSpPr>
        <p:spPr>
          <a:xfrm>
            <a:off x="2044700" y="4089400"/>
            <a:ext cx="4508500" cy="4478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The ‘while’ Statement</a:t>
            </a:r>
          </a:p>
          <a:p>
            <a:pPr eaLnBrk="1" hangingPunct="1">
              <a:lnSpc>
                <a:spcPct val="80000"/>
              </a:lnSpc>
            </a:pPr>
            <a:r>
              <a:rPr lang="en-US" dirty="0" smtClean="0"/>
              <a:t>The while statement continues to repeat the loop as long as the condition is true. The syntax for the while statement is as follows: </a:t>
            </a:r>
          </a:p>
          <a:p>
            <a:pPr eaLnBrk="1" hangingPunct="1">
              <a:lnSpc>
                <a:spcPct val="80000"/>
              </a:lnSpc>
            </a:pPr>
            <a:r>
              <a:rPr lang="en-US" dirty="0" smtClean="0"/>
              <a:t>while (condition):</a:t>
            </a:r>
            <a:endParaRPr lang="en-US" dirty="0"/>
          </a:p>
          <a:p>
            <a:pPr eaLnBrk="1" hangingPunct="1">
              <a:lnSpc>
                <a:spcPct val="80000"/>
              </a:lnSpc>
            </a:pPr>
            <a:endParaRPr lang="en-US" dirty="0" smtClean="0"/>
          </a:p>
          <a:p>
            <a:pPr marL="228600" lvl="1" eaLnBrk="1" hangingPunct="1">
              <a:lnSpc>
                <a:spcPct val="80000"/>
              </a:lnSpc>
            </a:pPr>
            <a:r>
              <a:rPr lang="en-US" dirty="0" smtClean="0"/>
              <a:t>{</a:t>
            </a:r>
          </a:p>
          <a:p>
            <a:pPr marL="228600" lvl="1" eaLnBrk="1" hangingPunct="1">
              <a:lnSpc>
                <a:spcPct val="80000"/>
              </a:lnSpc>
            </a:pPr>
            <a:r>
              <a:rPr lang="en-US" dirty="0" smtClean="0"/>
              <a:t>   statements</a:t>
            </a:r>
          </a:p>
          <a:p>
            <a:pPr marL="228600" lvl="1" eaLnBrk="1" hangingPunct="1">
              <a:lnSpc>
                <a:spcPct val="80000"/>
              </a:lnSpc>
            </a:pPr>
            <a:r>
              <a:rPr lang="en-US" dirty="0" smtClean="0"/>
              <a:t>}</a:t>
            </a:r>
          </a:p>
          <a:p>
            <a:pPr marL="228600" lvl="1" eaLnBrk="1" hangingPunct="1">
              <a:lnSpc>
                <a:spcPct val="80000"/>
              </a:lnSpc>
            </a:pPr>
            <a:endParaRPr lang="en-US" dirty="0" smtClean="0"/>
          </a:p>
          <a:p>
            <a:pPr marL="228600" lvl="1" eaLnBrk="1" hangingPunct="1">
              <a:lnSpc>
                <a:spcPct val="80000"/>
              </a:lnSpc>
            </a:pPr>
            <a:endParaRPr lang="en-US" dirty="0" smtClean="0"/>
          </a:p>
          <a:p>
            <a:pPr marL="228600" lvl="1" eaLnBrk="1" hangingPunct="1">
              <a:lnSpc>
                <a:spcPct val="80000"/>
              </a:lnSpc>
            </a:pPr>
            <a:endParaRPr lang="en-US" dirty="0"/>
          </a:p>
          <a:p>
            <a:pPr marL="228600" lvl="1" eaLnBrk="1" hangingPunct="1">
              <a:lnSpc>
                <a:spcPct val="80000"/>
              </a:lnSpc>
            </a:pPr>
            <a:r>
              <a:rPr lang="en-US" dirty="0" smtClean="0"/>
              <a:t>&lt;HTML&gt;</a:t>
            </a:r>
          </a:p>
          <a:p>
            <a:pPr marL="228600" lvl="1" eaLnBrk="1" hangingPunct="1">
              <a:lnSpc>
                <a:spcPct val="80000"/>
              </a:lnSpc>
            </a:pPr>
            <a:r>
              <a:rPr lang="en-US" dirty="0" smtClean="0"/>
              <a:t>&lt;HEAD&gt;</a:t>
            </a:r>
          </a:p>
          <a:p>
            <a:pPr marL="228600" lvl="1" eaLnBrk="1" hangingPunct="1">
              <a:lnSpc>
                <a:spcPct val="80000"/>
              </a:lnSpc>
            </a:pPr>
            <a:r>
              <a:rPr lang="en-US" dirty="0" smtClean="0"/>
              <a:t>&lt;SCRIPT LANGUAGE="JavaScript"&gt;</a:t>
            </a:r>
          </a:p>
          <a:p>
            <a:pPr marL="228600" lvl="1" eaLnBrk="1" hangingPunct="1">
              <a:lnSpc>
                <a:spcPct val="80000"/>
              </a:lnSpc>
            </a:pPr>
            <a:r>
              <a:rPr lang="en-US" dirty="0" smtClean="0"/>
              <a:t>&lt;!-- hide script</a:t>
            </a:r>
          </a:p>
          <a:p>
            <a:pPr marL="228600" lvl="1" eaLnBrk="1" hangingPunct="1">
              <a:lnSpc>
                <a:spcPct val="80000"/>
              </a:lnSpc>
            </a:pPr>
            <a:r>
              <a:rPr lang="en-US" dirty="0" err="1" smtClean="0"/>
              <a:t>i</a:t>
            </a:r>
            <a:r>
              <a:rPr lang="en-US" dirty="0" smtClean="0"/>
              <a:t>=1</a:t>
            </a:r>
          </a:p>
          <a:p>
            <a:pPr marL="228600" lvl="1" eaLnBrk="1" hangingPunct="1">
              <a:lnSpc>
                <a:spcPct val="80000"/>
              </a:lnSpc>
            </a:pPr>
            <a:r>
              <a:rPr lang="en-US" dirty="0" smtClean="0"/>
              <a:t>while (</a:t>
            </a:r>
            <a:r>
              <a:rPr lang="en-US" dirty="0" err="1" smtClean="0"/>
              <a:t>i</a:t>
            </a:r>
            <a:r>
              <a:rPr lang="en-US" dirty="0" smtClean="0"/>
              <a:t>&lt;=10) </a:t>
            </a:r>
          </a:p>
          <a:p>
            <a:pPr marL="228600" lvl="1" eaLnBrk="1" hangingPunct="1">
              <a:lnSpc>
                <a:spcPct val="80000"/>
              </a:lnSpc>
            </a:pPr>
            <a:r>
              <a:rPr lang="en-US" dirty="0" smtClean="0"/>
              <a:t>{</a:t>
            </a:r>
          </a:p>
          <a:p>
            <a:pPr marL="228600" lvl="1" eaLnBrk="1" hangingPunct="1">
              <a:lnSpc>
                <a:spcPct val="80000"/>
              </a:lnSpc>
            </a:pPr>
            <a:r>
              <a:rPr lang="en-US" dirty="0" smtClean="0"/>
              <a:t>   </a:t>
            </a:r>
            <a:r>
              <a:rPr lang="en-US" dirty="0" err="1" smtClean="0"/>
              <a:t>sq</a:t>
            </a:r>
            <a:r>
              <a:rPr lang="en-US" dirty="0" smtClean="0"/>
              <a:t>=I*</a:t>
            </a:r>
            <a:r>
              <a:rPr lang="en-US" dirty="0" err="1" smtClean="0"/>
              <a:t>i</a:t>
            </a:r>
            <a:endParaRPr lang="en-US" dirty="0" smtClean="0"/>
          </a:p>
          <a:p>
            <a:pPr marL="228600" lvl="1" eaLnBrk="1" hangingPunct="1">
              <a:lnSpc>
                <a:spcPct val="80000"/>
              </a:lnSpc>
            </a:pPr>
            <a:r>
              <a:rPr lang="en-US" dirty="0" smtClean="0"/>
              <a:t>   </a:t>
            </a:r>
            <a:r>
              <a:rPr lang="en-US" dirty="0" err="1" smtClean="0"/>
              <a:t>document.write</a:t>
            </a:r>
            <a:r>
              <a:rPr lang="en-US" dirty="0" smtClean="0"/>
              <a:t>("number: " + </a:t>
            </a:r>
            <a:r>
              <a:rPr lang="en-US" dirty="0" err="1" smtClean="0"/>
              <a:t>i</a:t>
            </a:r>
            <a:r>
              <a:rPr lang="en-US" dirty="0" smtClean="0"/>
              <a:t> + "square: " + </a:t>
            </a:r>
            <a:r>
              <a:rPr lang="en-US" dirty="0" err="1" smtClean="0"/>
              <a:t>sq</a:t>
            </a:r>
            <a:r>
              <a:rPr lang="en-US" dirty="0" smtClean="0"/>
              <a:t> + "&lt;BR&gt;")</a:t>
            </a:r>
          </a:p>
          <a:p>
            <a:pPr marL="228600" lvl="1" eaLnBrk="1" hangingPunct="1">
              <a:lnSpc>
                <a:spcPct val="80000"/>
              </a:lnSpc>
            </a:pPr>
            <a:r>
              <a:rPr lang="en-US" dirty="0" smtClean="0"/>
              <a:t>   </a:t>
            </a:r>
            <a:r>
              <a:rPr lang="en-US" dirty="0" err="1" smtClean="0"/>
              <a:t>i</a:t>
            </a:r>
            <a:r>
              <a:rPr lang="en-US" dirty="0" smtClean="0"/>
              <a:t>++</a:t>
            </a:r>
          </a:p>
          <a:p>
            <a:pPr marL="228600" lvl="1" eaLnBrk="1" hangingPunct="1">
              <a:lnSpc>
                <a:spcPct val="80000"/>
              </a:lnSpc>
            </a:pPr>
            <a:r>
              <a:rPr lang="en-US" dirty="0" smtClean="0"/>
              <a:t>}</a:t>
            </a:r>
          </a:p>
          <a:p>
            <a:pPr marL="228600" lvl="1" eaLnBrk="1" hangingPunct="1">
              <a:lnSpc>
                <a:spcPct val="80000"/>
              </a:lnSpc>
            </a:pPr>
            <a:r>
              <a:rPr lang="en-US" dirty="0" smtClean="0"/>
              <a:t>// end script hiding --&gt;</a:t>
            </a:r>
          </a:p>
          <a:p>
            <a:pPr marL="228600" lvl="1" eaLnBrk="1" hangingPunct="1">
              <a:lnSpc>
                <a:spcPct val="80000"/>
              </a:lnSpc>
            </a:pPr>
            <a:r>
              <a:rPr lang="en-US" dirty="0" smtClean="0"/>
              <a:t>&lt;/SCRIPT&gt;</a:t>
            </a:r>
          </a:p>
          <a:p>
            <a:pPr marL="228600" lvl="1" eaLnBrk="1" hangingPunct="1">
              <a:lnSpc>
                <a:spcPct val="80000"/>
              </a:lnSpc>
            </a:pPr>
            <a:r>
              <a:rPr lang="en-US" dirty="0" smtClean="0"/>
              <a:t>&lt;/HEAD&gt;</a:t>
            </a:r>
          </a:p>
          <a:p>
            <a:pPr marL="228600" lvl="1" eaLnBrk="1" hangingPunct="1">
              <a:lnSpc>
                <a:spcPct val="80000"/>
              </a:lnSpc>
            </a:pPr>
            <a:r>
              <a:rPr lang="en-US" dirty="0" smtClean="0"/>
              <a:t>&lt;BODY&gt;&lt;/BODY&gt;</a:t>
            </a:r>
          </a:p>
          <a:p>
            <a:pPr marL="228600" lvl="1" eaLnBrk="1" hangingPunct="1">
              <a:lnSpc>
                <a:spcPct val="80000"/>
              </a:lnSpc>
            </a:pPr>
            <a:r>
              <a:rPr lang="en-US" dirty="0" smtClean="0"/>
              <a:t>&lt;/HTML&gt;</a:t>
            </a:r>
          </a:p>
          <a:p>
            <a:pPr eaLnBrk="1" hangingPunct="1">
              <a:lnSpc>
                <a:spcPct val="80000"/>
              </a:lnSpc>
            </a:pPr>
            <a:endParaRPr lang="en-US" dirty="0" smtClean="0"/>
          </a:p>
          <a:p>
            <a:pPr eaLnBrk="1" hangingPunct="1">
              <a:lnSpc>
                <a:spcPct val="80000"/>
              </a:lnSpc>
            </a:pPr>
            <a:r>
              <a:rPr lang="en-US" dirty="0" smtClean="0"/>
              <a:t>Example 2.3 While Construct</a:t>
            </a:r>
          </a:p>
          <a:p>
            <a:pPr eaLnBrk="1" hangingPunct="1">
              <a:lnSpc>
                <a:spcPct val="80000"/>
              </a:lnSpc>
            </a:pPr>
            <a:r>
              <a:rPr lang="en-US" dirty="0" smtClean="0"/>
              <a:t>And it produces the output as in the previous screen shot.</a:t>
            </a:r>
          </a:p>
        </p:txBody>
      </p:sp>
      <p:sp>
        <p:nvSpPr>
          <p:cNvPr id="57350" name="AutoShape 6"/>
          <p:cNvSpPr>
            <a:spLocks noChangeArrowheads="1"/>
          </p:cNvSpPr>
          <p:nvPr/>
        </p:nvSpPr>
        <p:spPr bwMode="auto">
          <a:xfrm>
            <a:off x="2016125" y="5384470"/>
            <a:ext cx="3962400" cy="2144486"/>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latin typeface="Arial" pitchFamily="34" charset="0"/>
              <a:cs typeface="Arial" pitchFamily="34" charset="0"/>
            </a:endParaRPr>
          </a:p>
        </p:txBody>
      </p:sp>
      <p:sp>
        <p:nvSpPr>
          <p:cNvPr id="57353" name="AutoShape 9"/>
          <p:cNvSpPr>
            <a:spLocks noChangeArrowheads="1"/>
          </p:cNvSpPr>
          <p:nvPr/>
        </p:nvSpPr>
        <p:spPr bwMode="auto">
          <a:xfrm>
            <a:off x="2133600" y="4657470"/>
            <a:ext cx="1219200" cy="6096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1970088" y="839788"/>
            <a:ext cx="4670425" cy="3503612"/>
          </a:xfrm>
          <a:ln/>
        </p:spPr>
      </p:sp>
      <p:sp>
        <p:nvSpPr>
          <p:cNvPr id="58373" name="Rectangle 4"/>
          <p:cNvSpPr>
            <a:spLocks noGrp="1" noChangeArrowheads="1"/>
          </p:cNvSpPr>
          <p:nvPr>
            <p:ph type="body" idx="1"/>
          </p:nvPr>
        </p:nvSpPr>
        <p:spPr>
          <a:xfrm>
            <a:off x="2039550" y="4548188"/>
            <a:ext cx="4586881" cy="3802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The Break statement:</a:t>
            </a:r>
          </a:p>
          <a:p>
            <a:pPr algn="just" eaLnBrk="1" hangingPunct="1"/>
            <a:r>
              <a:rPr lang="en-US" dirty="0" smtClean="0"/>
              <a:t>This statement is used to break out of the current ‘for’ or ‘while’ loop. Control resumes after the loop, as if it had finished. </a:t>
            </a:r>
            <a:endParaRPr lang="en-US" b="1" dirty="0" smtClean="0"/>
          </a:p>
          <a:p>
            <a:pPr algn="just" eaLnBrk="1" hangingPunct="1"/>
            <a:r>
              <a:rPr lang="en-US" b="1" u="sng" dirty="0" smtClean="0"/>
              <a:t>The Continue Statement:</a:t>
            </a:r>
          </a:p>
          <a:p>
            <a:pPr algn="just" eaLnBrk="1" hangingPunct="1"/>
            <a:r>
              <a:rPr lang="en-US" dirty="0" smtClean="0"/>
              <a:t>This statement continues a ‘for’ or ‘while’ loop without executing the rest of the loop. Control resumes at the next iteration of the loop.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1970088" y="839788"/>
            <a:ext cx="4670425" cy="3503612"/>
          </a:xfrm>
          <a:ln/>
        </p:spPr>
      </p:sp>
      <p:sp>
        <p:nvSpPr>
          <p:cNvPr id="59397" name="Rectangle 3"/>
          <p:cNvSpPr>
            <a:spLocks noGrp="1" noChangeArrowheads="1"/>
          </p:cNvSpPr>
          <p:nvPr>
            <p:ph type="body" idx="1"/>
          </p:nvPr>
        </p:nvSpPr>
        <p:spPr>
          <a:xfrm>
            <a:off x="2039550" y="4538132"/>
            <a:ext cx="4586881" cy="38124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Rot="1" noChangeAspect="1" noChangeArrowheads="1" noTextEdit="1"/>
          </p:cNvSpPr>
          <p:nvPr>
            <p:ph type="sldImg"/>
          </p:nvPr>
        </p:nvSpPr>
        <p:spPr>
          <a:xfrm>
            <a:off x="1970088" y="839788"/>
            <a:ext cx="4670425" cy="3503612"/>
          </a:xfrm>
          <a:ln/>
        </p:spPr>
      </p:sp>
      <p:sp>
        <p:nvSpPr>
          <p:cNvPr id="41989" name="Rectangle 5"/>
          <p:cNvSpPr>
            <a:spLocks noGrp="1" noChangeArrowheads="1"/>
          </p:cNvSpPr>
          <p:nvPr>
            <p:ph type="body" idx="1"/>
          </p:nvPr>
        </p:nvSpPr>
        <p:spPr>
          <a:xfrm>
            <a:off x="2039550" y="4538132"/>
            <a:ext cx="4586881" cy="38124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6"/>
          <p:cNvSpPr>
            <a:spLocks noGrp="1" noChangeArrowheads="1"/>
          </p:cNvSpPr>
          <p:nvPr>
            <p:ph type="body" idx="1"/>
          </p:nvPr>
        </p:nvSpPr>
        <p:spPr>
          <a:xfrm>
            <a:off x="2039551" y="4548188"/>
            <a:ext cx="4532699" cy="377285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The Function Statement:</a:t>
            </a:r>
          </a:p>
          <a:p>
            <a:pPr algn="just" eaLnBrk="1" hangingPunct="1"/>
            <a:r>
              <a:rPr lang="en-US" dirty="0" smtClean="0"/>
              <a:t>A function contains some code that will be executed by an event or a call to that function. A function is a set of statements. You can reuse functions within the same script, or in other documents. You define functions at the beginning of a file (in the head section), and call them later in the document.</a:t>
            </a:r>
            <a:endParaRPr lang="en-US" b="1" u="sng" dirty="0" smtClean="0"/>
          </a:p>
          <a:p>
            <a:pPr eaLnBrk="1" hangingPunct="1"/>
            <a:endParaRPr lang="en-US" dirty="0" smtClean="0"/>
          </a:p>
          <a:p>
            <a:pPr eaLnBrk="1" hangingPunct="1"/>
            <a:r>
              <a:rPr lang="en-US" dirty="0" smtClean="0"/>
              <a:t>The syntax of a typical function is as follows:</a:t>
            </a:r>
          </a:p>
          <a:p>
            <a:pPr eaLnBrk="1" hangingPunct="1"/>
            <a:endParaRPr lang="en-US" dirty="0" smtClean="0">
              <a:solidFill>
                <a:srgbClr val="990000"/>
              </a:solidFill>
            </a:endParaRPr>
          </a:p>
          <a:p>
            <a:pPr eaLnBrk="1" hangingPunct="1"/>
            <a:r>
              <a:rPr lang="en-US" dirty="0" smtClean="0"/>
              <a:t>function </a:t>
            </a:r>
            <a:r>
              <a:rPr lang="en-US" dirty="0" err="1" smtClean="0"/>
              <a:t>myfunction</a:t>
            </a:r>
            <a:r>
              <a:rPr lang="en-US" dirty="0" smtClean="0"/>
              <a:t>(arg1, arg2, arg3)</a:t>
            </a:r>
          </a:p>
          <a:p>
            <a:pPr eaLnBrk="1" hangingPunct="1"/>
            <a:endParaRPr lang="en-US" dirty="0" smtClean="0"/>
          </a:p>
          <a:p>
            <a:pPr eaLnBrk="1" hangingPunct="1"/>
            <a:r>
              <a:rPr lang="en-US" dirty="0" smtClean="0"/>
              <a:t>{</a:t>
            </a:r>
          </a:p>
          <a:p>
            <a:pPr eaLnBrk="1" hangingPunct="1"/>
            <a:r>
              <a:rPr lang="en-US" dirty="0" smtClean="0"/>
              <a:t>   statements</a:t>
            </a:r>
          </a:p>
          <a:p>
            <a:pPr eaLnBrk="1" hangingPunct="1"/>
            <a:r>
              <a:rPr lang="en-US" dirty="0" smtClean="0"/>
              <a:t>}</a:t>
            </a:r>
          </a:p>
          <a:p>
            <a:pPr eaLnBrk="1" hangingPunct="1"/>
            <a:endParaRPr lang="en-US" dirty="0" smtClean="0"/>
          </a:p>
          <a:p>
            <a:pPr eaLnBrk="1" hangingPunct="1"/>
            <a:r>
              <a:rPr lang="en-US" b="1" u="sng" dirty="0" smtClean="0"/>
              <a:t>How to Call a Function?</a:t>
            </a:r>
          </a:p>
          <a:p>
            <a:pPr eaLnBrk="1" hangingPunct="1"/>
            <a:r>
              <a:rPr lang="en-US" dirty="0" smtClean="0"/>
              <a:t>A function is not executed before it is called. You can call a function containing arguments:</a:t>
            </a:r>
          </a:p>
          <a:p>
            <a:pPr eaLnBrk="1" hangingPunct="1"/>
            <a:endParaRPr lang="en-US" dirty="0" smtClean="0"/>
          </a:p>
          <a:p>
            <a:pPr eaLnBrk="1" hangingPunct="1"/>
            <a:r>
              <a:rPr lang="en-US" dirty="0" err="1" smtClean="0"/>
              <a:t>myfunction</a:t>
            </a:r>
            <a:r>
              <a:rPr lang="en-US" dirty="0" smtClean="0"/>
              <a:t>(“abc”,”xyz”,4)</a:t>
            </a:r>
          </a:p>
          <a:p>
            <a:pPr eaLnBrk="1" hangingPunct="1"/>
            <a:r>
              <a:rPr lang="en-US" dirty="0" smtClean="0"/>
              <a:t>or without arguments:</a:t>
            </a:r>
          </a:p>
          <a:p>
            <a:pPr eaLnBrk="1" hangingPunct="1"/>
            <a:r>
              <a:rPr lang="en-US" dirty="0" err="1" smtClean="0"/>
              <a:t>myfunction</a:t>
            </a:r>
            <a:r>
              <a:rPr lang="en-US" dirty="0" smtClean="0"/>
              <a:t>()</a:t>
            </a:r>
          </a:p>
          <a:p>
            <a:pPr eaLnBrk="1" hangingPunct="1"/>
            <a:endParaRPr lang="en-US" dirty="0" smtClean="0"/>
          </a:p>
        </p:txBody>
      </p:sp>
      <p:sp>
        <p:nvSpPr>
          <p:cNvPr id="60420" name="Rectangle 4"/>
          <p:cNvSpPr>
            <a:spLocks noGrp="1" noRot="1" noChangeAspect="1" noChangeArrowheads="1" noTextEdit="1"/>
          </p:cNvSpPr>
          <p:nvPr>
            <p:ph type="sldImg"/>
          </p:nvPr>
        </p:nvSpPr>
        <p:spPr>
          <a:xfrm>
            <a:off x="1970088" y="839788"/>
            <a:ext cx="4670425" cy="3503612"/>
          </a:xfrm>
          <a:ln/>
        </p:spPr>
      </p:sp>
      <p:sp>
        <p:nvSpPr>
          <p:cNvPr id="60422" name="AutoShape 8"/>
          <p:cNvSpPr>
            <a:spLocks noChangeArrowheads="1"/>
          </p:cNvSpPr>
          <p:nvPr/>
        </p:nvSpPr>
        <p:spPr bwMode="auto">
          <a:xfrm>
            <a:off x="2011680" y="5718810"/>
            <a:ext cx="4114800" cy="943247"/>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a:p>
        </p:txBody>
      </p:sp>
      <p:sp>
        <p:nvSpPr>
          <p:cNvPr id="60424" name="AutoShape 8"/>
          <p:cNvSpPr>
            <a:spLocks noChangeArrowheads="1"/>
          </p:cNvSpPr>
          <p:nvPr/>
        </p:nvSpPr>
        <p:spPr bwMode="auto">
          <a:xfrm>
            <a:off x="1987617" y="7258224"/>
            <a:ext cx="2286000" cy="688181"/>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Rot="1" noChangeAspect="1" noChangeArrowheads="1" noTextEdit="1"/>
          </p:cNvSpPr>
          <p:nvPr>
            <p:ph type="sldImg"/>
          </p:nvPr>
        </p:nvSpPr>
        <p:spPr>
          <a:xfrm>
            <a:off x="1970088" y="839788"/>
            <a:ext cx="4670425" cy="3503612"/>
          </a:xfrm>
          <a:ln/>
        </p:spPr>
      </p:sp>
      <p:sp>
        <p:nvSpPr>
          <p:cNvPr id="61445" name="Rectangle 6"/>
          <p:cNvSpPr>
            <a:spLocks noGrp="1" noChangeArrowheads="1"/>
          </p:cNvSpPr>
          <p:nvPr>
            <p:ph type="body" idx="1"/>
          </p:nvPr>
        </p:nvSpPr>
        <p:spPr>
          <a:xfrm>
            <a:off x="2039550" y="4548188"/>
            <a:ext cx="4586881" cy="3802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Using the arguments Array</a:t>
            </a:r>
            <a:r>
              <a:rPr lang="en-US" u="sng" dirty="0" smtClean="0"/>
              <a:t> </a:t>
            </a:r>
          </a:p>
          <a:p>
            <a:pPr algn="just" eaLnBrk="1" hangingPunct="1"/>
            <a:r>
              <a:rPr lang="en-US" dirty="0" smtClean="0"/>
              <a:t>The arguments of a function are maintained in an array. Within a function, you can address the parameters passed to it as follows: </a:t>
            </a:r>
          </a:p>
          <a:p>
            <a:pPr algn="just" eaLnBrk="1" hangingPunct="1"/>
            <a:r>
              <a:rPr lang="en-US" dirty="0" smtClean="0"/>
              <a:t>arguments[</a:t>
            </a:r>
            <a:r>
              <a:rPr lang="en-US" i="1" dirty="0" err="1" smtClean="0"/>
              <a:t>i</a:t>
            </a:r>
            <a:r>
              <a:rPr lang="en-US" dirty="0" smtClean="0"/>
              <a:t>]</a:t>
            </a:r>
            <a:br>
              <a:rPr lang="en-US" dirty="0" smtClean="0"/>
            </a:br>
            <a:r>
              <a:rPr lang="en-US" dirty="0" err="1" smtClean="0"/>
              <a:t>functionName.arguments</a:t>
            </a:r>
            <a:r>
              <a:rPr lang="en-US" dirty="0" smtClean="0"/>
              <a:t>[</a:t>
            </a:r>
            <a:r>
              <a:rPr lang="en-US" dirty="0" err="1" smtClean="0"/>
              <a:t>i</a:t>
            </a:r>
            <a:r>
              <a:rPr lang="en-US" dirty="0" smtClean="0"/>
              <a:t>]</a:t>
            </a:r>
          </a:p>
          <a:p>
            <a:pPr algn="just" eaLnBrk="1" hangingPunct="1"/>
            <a:r>
              <a:rPr lang="en-US" dirty="0" smtClean="0"/>
              <a:t>where </a:t>
            </a:r>
            <a:r>
              <a:rPr lang="en-US" dirty="0" err="1" smtClean="0"/>
              <a:t>i</a:t>
            </a:r>
            <a:r>
              <a:rPr lang="en-US" dirty="0" smtClean="0"/>
              <a:t> is the ordinal number of the argument, starting at zero. So, the first argument passed to a function would be arguments[0]. The total number of arguments is indicated by </a:t>
            </a:r>
            <a:r>
              <a:rPr lang="en-US" dirty="0" err="1" smtClean="0"/>
              <a:t>arguments.length</a:t>
            </a:r>
            <a:r>
              <a:rPr lang="en-US" dirty="0" smtClean="0"/>
              <a:t>. Using the arguments array, you can call a function with more arguments than it is formally declared to accept. This is often useful if you don't know in advance how many arguments will be passed to the function. You can use </a:t>
            </a:r>
            <a:r>
              <a:rPr lang="en-US" dirty="0" err="1" smtClean="0"/>
              <a:t>arguments.length</a:t>
            </a:r>
            <a:r>
              <a:rPr lang="en-US" dirty="0" smtClean="0"/>
              <a:t> to determine the number of arguments actually passed to the function, and then treat each argument using the arguments array. </a:t>
            </a:r>
          </a:p>
          <a:p>
            <a:pPr algn="just"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AutoShape 7"/>
          <p:cNvSpPr>
            <a:spLocks noChangeArrowheads="1"/>
          </p:cNvSpPr>
          <p:nvPr/>
        </p:nvSpPr>
        <p:spPr bwMode="auto">
          <a:xfrm>
            <a:off x="2016125" y="5509579"/>
            <a:ext cx="3810000" cy="12954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solidFill>
                <a:srgbClr val="990000"/>
              </a:solidFill>
            </a:endParaRPr>
          </a:p>
        </p:txBody>
      </p:sp>
      <p:sp>
        <p:nvSpPr>
          <p:cNvPr id="62468" name="Rectangle 4"/>
          <p:cNvSpPr>
            <a:spLocks noGrp="1" noRot="1" noChangeAspect="1" noChangeArrowheads="1" noTextEdit="1"/>
          </p:cNvSpPr>
          <p:nvPr>
            <p:ph type="sldImg"/>
          </p:nvPr>
        </p:nvSpPr>
        <p:spPr>
          <a:xfrm>
            <a:off x="1970088" y="839788"/>
            <a:ext cx="4670425" cy="3503612"/>
          </a:xfrm>
          <a:ln/>
        </p:spPr>
      </p:sp>
      <p:sp>
        <p:nvSpPr>
          <p:cNvPr id="62469" name="Rectangle 6"/>
          <p:cNvSpPr>
            <a:spLocks noGrp="1" noChangeArrowheads="1"/>
          </p:cNvSpPr>
          <p:nvPr>
            <p:ph type="body" idx="1"/>
          </p:nvPr>
        </p:nvSpPr>
        <p:spPr>
          <a:xfrm>
            <a:off x="2016126" y="4548188"/>
            <a:ext cx="4634366" cy="37663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example, consider a function that concatenates several strings. The only formal argument for the function is a string that specifies the characters that separate the items to concatenate. The function is defined as shown on the slide.</a:t>
            </a:r>
          </a:p>
          <a:p>
            <a:pPr algn="just" eaLnBrk="1" hangingPunct="1"/>
            <a:r>
              <a:rPr lang="en-US" dirty="0" smtClean="0"/>
              <a:t>You can pass any number of arguments to this function, and it creates a list using each argument as an item in the list. </a:t>
            </a:r>
          </a:p>
          <a:p>
            <a:pPr eaLnBrk="1" hangingPunct="1"/>
            <a:endParaRPr lang="en-US" dirty="0" smtClean="0"/>
          </a:p>
          <a:p>
            <a:pPr eaLnBrk="1" hangingPunct="1"/>
            <a:endParaRPr lang="en-US" dirty="0" smtClean="0">
              <a:solidFill>
                <a:srgbClr val="990000"/>
              </a:solidFill>
            </a:endParaRPr>
          </a:p>
          <a:p>
            <a:pPr eaLnBrk="1" hangingPunct="1"/>
            <a:r>
              <a:rPr lang="en-US" dirty="0" smtClean="0"/>
              <a:t>// returns "red, orange, blue, "</a:t>
            </a:r>
            <a:br>
              <a:rPr lang="en-US" dirty="0" smtClean="0"/>
            </a:br>
            <a:r>
              <a:rPr lang="en-US" dirty="0" err="1" smtClean="0"/>
              <a:t>myConcat</a:t>
            </a:r>
            <a:r>
              <a:rPr lang="en-US" dirty="0" smtClean="0"/>
              <a:t>(", ","</a:t>
            </a:r>
            <a:r>
              <a:rPr lang="en-US" dirty="0" err="1" smtClean="0"/>
              <a:t>red","orange","blue</a:t>
            </a:r>
            <a:r>
              <a:rPr lang="en-US" dirty="0" smtClean="0"/>
              <a:t>“)</a:t>
            </a:r>
          </a:p>
          <a:p>
            <a:pPr eaLnBrk="1" hangingPunct="1"/>
            <a:r>
              <a:rPr lang="en-US" dirty="0" smtClean="0"/>
              <a:t>// returns "elephant; giraffe; lion; cheetah;"</a:t>
            </a:r>
            <a:br>
              <a:rPr lang="en-US" dirty="0" smtClean="0"/>
            </a:br>
            <a:r>
              <a:rPr lang="en-US" dirty="0" err="1" smtClean="0"/>
              <a:t>myConcat</a:t>
            </a:r>
            <a:r>
              <a:rPr lang="en-US" dirty="0" smtClean="0"/>
              <a:t>("; ","</a:t>
            </a:r>
            <a:r>
              <a:rPr lang="en-US" dirty="0" err="1" smtClean="0"/>
              <a:t>elephant","giraffe","lion</a:t>
            </a:r>
            <a:r>
              <a:rPr lang="en-US" dirty="0" smtClean="0"/>
              <a:t>", "cheetah“)</a:t>
            </a:r>
          </a:p>
          <a:p>
            <a:pPr eaLnBrk="1" hangingPunct="1"/>
            <a:r>
              <a:rPr lang="en-US" dirty="0" smtClean="0"/>
              <a:t>// returns "sage. basil. oregano. pepper. parsley. "</a:t>
            </a:r>
            <a:br>
              <a:rPr lang="en-US" dirty="0" smtClean="0"/>
            </a:br>
            <a:r>
              <a:rPr lang="en-US" dirty="0" err="1" smtClean="0"/>
              <a:t>myConcat</a:t>
            </a:r>
            <a:r>
              <a:rPr lang="en-US" dirty="0" smtClean="0"/>
              <a:t>(". ","</a:t>
            </a:r>
            <a:r>
              <a:rPr lang="en-US" dirty="0" err="1" smtClean="0"/>
              <a:t>sage","basil","oregano</a:t>
            </a:r>
            <a:r>
              <a:rPr lang="en-US" dirty="0" smtClean="0"/>
              <a:t>", "pepper", "parsley")</a:t>
            </a:r>
          </a:p>
          <a:p>
            <a:pPr algn="just" eaLnBrk="1" hangingPunct="1"/>
            <a:endParaRPr lang="en-US" dirty="0" smtClean="0">
              <a:solidFill>
                <a:srgbClr val="990000"/>
              </a:solidFill>
            </a:endParaRPr>
          </a:p>
          <a:p>
            <a:pPr eaLnBrk="1" hangingPunct="1"/>
            <a:endParaRPr lang="en-US" dirty="0" smtClean="0">
              <a:solidFill>
                <a:srgbClr val="99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Rot="1" noChangeAspect="1" noChangeArrowheads="1" noTextEdit="1"/>
          </p:cNvSpPr>
          <p:nvPr>
            <p:ph type="sldImg"/>
          </p:nvPr>
        </p:nvSpPr>
        <p:spPr>
          <a:xfrm>
            <a:off x="1970088" y="839788"/>
            <a:ext cx="4670425" cy="3503612"/>
          </a:xfrm>
          <a:ln/>
        </p:spPr>
      </p:sp>
      <p:sp>
        <p:nvSpPr>
          <p:cNvPr id="63493" name="Rectangle 6"/>
          <p:cNvSpPr>
            <a:spLocks noGrp="1" noChangeArrowheads="1"/>
          </p:cNvSpPr>
          <p:nvPr>
            <p:ph type="body" idx="1"/>
          </p:nvPr>
        </p:nvSpPr>
        <p:spPr>
          <a:xfrm>
            <a:off x="2016125" y="4548188"/>
            <a:ext cx="4537075"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b="1" u="sng" dirty="0" smtClean="0"/>
              <a:t>Predefined Functions:</a:t>
            </a:r>
          </a:p>
          <a:p>
            <a:pPr algn="just" eaLnBrk="1" hangingPunct="1">
              <a:lnSpc>
                <a:spcPct val="90000"/>
              </a:lnSpc>
            </a:pPr>
            <a:r>
              <a:rPr lang="en-US" dirty="0" smtClean="0"/>
              <a:t>JavaScript has several top-level predefined functions: </a:t>
            </a:r>
          </a:p>
          <a:p>
            <a:pPr algn="just" eaLnBrk="1" hangingPunct="1">
              <a:lnSpc>
                <a:spcPct val="90000"/>
              </a:lnSpc>
            </a:pPr>
            <a:r>
              <a:rPr lang="en-US" dirty="0" err="1" smtClean="0"/>
              <a:t>Eval</a:t>
            </a:r>
            <a:r>
              <a:rPr lang="en-US" dirty="0" smtClean="0"/>
              <a:t>, </a:t>
            </a:r>
            <a:r>
              <a:rPr lang="en-US" dirty="0" err="1" smtClean="0"/>
              <a:t>isFinite</a:t>
            </a:r>
            <a:r>
              <a:rPr lang="en-US" dirty="0" smtClean="0"/>
              <a:t>, </a:t>
            </a:r>
            <a:r>
              <a:rPr lang="en-US" dirty="0" err="1" smtClean="0"/>
              <a:t>isNaN</a:t>
            </a:r>
            <a:r>
              <a:rPr lang="en-US" dirty="0" smtClean="0"/>
              <a:t>, </a:t>
            </a:r>
            <a:r>
              <a:rPr lang="en-US" dirty="0" err="1" smtClean="0"/>
              <a:t>parseInt</a:t>
            </a:r>
            <a:r>
              <a:rPr lang="en-US" dirty="0" smtClean="0"/>
              <a:t> and </a:t>
            </a:r>
            <a:r>
              <a:rPr lang="en-US" dirty="0" err="1" smtClean="0"/>
              <a:t>parseFloat</a:t>
            </a:r>
            <a:r>
              <a:rPr lang="en-US" dirty="0" smtClean="0"/>
              <a:t>, Number and String </a:t>
            </a:r>
            <a:endParaRPr lang="en-US" b="1" u="sng" dirty="0" smtClean="0"/>
          </a:p>
          <a:p>
            <a:pPr algn="just" eaLnBrk="1" hangingPunct="1">
              <a:lnSpc>
                <a:spcPct val="90000"/>
              </a:lnSpc>
            </a:pPr>
            <a:endParaRPr lang="en-US" b="1" u="sng" dirty="0" smtClean="0"/>
          </a:p>
          <a:p>
            <a:pPr algn="just" eaLnBrk="1" hangingPunct="1">
              <a:lnSpc>
                <a:spcPct val="90000"/>
              </a:lnSpc>
            </a:pPr>
            <a:r>
              <a:rPr lang="en-US" b="1" u="sng" dirty="0" err="1" smtClean="0"/>
              <a:t>eval</a:t>
            </a:r>
            <a:r>
              <a:rPr lang="en-US" b="1" u="sng" dirty="0" smtClean="0"/>
              <a:t> Function </a:t>
            </a:r>
          </a:p>
          <a:p>
            <a:pPr algn="just" eaLnBrk="1" hangingPunct="1">
              <a:lnSpc>
                <a:spcPct val="90000"/>
              </a:lnSpc>
            </a:pPr>
            <a:r>
              <a:rPr lang="en-US" dirty="0" smtClean="0"/>
              <a:t>The </a:t>
            </a:r>
            <a:r>
              <a:rPr lang="en-US" dirty="0" err="1" smtClean="0"/>
              <a:t>eval</a:t>
            </a:r>
            <a:r>
              <a:rPr lang="en-US" dirty="0" smtClean="0"/>
              <a:t> function evaluates a string of JavaScript code without reference to a particular object. The syntax of </a:t>
            </a:r>
            <a:r>
              <a:rPr lang="en-US" dirty="0" err="1" smtClean="0"/>
              <a:t>eval</a:t>
            </a:r>
            <a:r>
              <a:rPr lang="en-US" dirty="0" smtClean="0"/>
              <a:t> is: </a:t>
            </a:r>
          </a:p>
          <a:p>
            <a:pPr algn="just" eaLnBrk="1" hangingPunct="1">
              <a:lnSpc>
                <a:spcPct val="90000"/>
              </a:lnSpc>
            </a:pPr>
            <a:r>
              <a:rPr lang="en-US" dirty="0" err="1" smtClean="0"/>
              <a:t>eval</a:t>
            </a:r>
            <a:r>
              <a:rPr lang="en-US" dirty="0" smtClean="0"/>
              <a:t>(</a:t>
            </a:r>
            <a:r>
              <a:rPr lang="en-US" i="1" dirty="0" err="1" smtClean="0"/>
              <a:t>expr</a:t>
            </a:r>
            <a:r>
              <a:rPr lang="en-US" dirty="0" smtClean="0"/>
              <a:t>) where </a:t>
            </a:r>
            <a:r>
              <a:rPr lang="en-US" dirty="0" err="1" smtClean="0"/>
              <a:t>expr</a:t>
            </a:r>
            <a:r>
              <a:rPr lang="en-US" dirty="0" smtClean="0"/>
              <a:t> is a string to be evaluated. </a:t>
            </a:r>
          </a:p>
          <a:p>
            <a:pPr algn="just" eaLnBrk="1" hangingPunct="1">
              <a:lnSpc>
                <a:spcPct val="90000"/>
              </a:lnSpc>
            </a:pPr>
            <a:r>
              <a:rPr lang="en-US" dirty="0" smtClean="0"/>
              <a:t>If the string represents an expression, </a:t>
            </a:r>
            <a:r>
              <a:rPr lang="en-US" dirty="0" err="1" smtClean="0"/>
              <a:t>eval</a:t>
            </a:r>
            <a:r>
              <a:rPr lang="en-US" dirty="0" smtClean="0"/>
              <a:t> evaluates the expression. If the argument represents one or more JavaScript statements, </a:t>
            </a:r>
            <a:r>
              <a:rPr lang="en-US" dirty="0" err="1" smtClean="0"/>
              <a:t>eval</a:t>
            </a:r>
            <a:r>
              <a:rPr lang="en-US" dirty="0" smtClean="0"/>
              <a:t> performs the statements. Do not call </a:t>
            </a:r>
            <a:r>
              <a:rPr lang="en-US" dirty="0" err="1" smtClean="0"/>
              <a:t>eval</a:t>
            </a:r>
            <a:r>
              <a:rPr lang="en-US" dirty="0" smtClean="0"/>
              <a:t> to evaluate an arithmetic expression; JavaScript evaluates arithmetic expressions automatically. </a:t>
            </a:r>
          </a:p>
          <a:p>
            <a:pPr algn="just" eaLnBrk="1" hangingPunct="1">
              <a:lnSpc>
                <a:spcPct val="90000"/>
              </a:lnSpc>
            </a:pPr>
            <a:endParaRPr lang="en-US" dirty="0" smtClean="0"/>
          </a:p>
          <a:p>
            <a:pPr algn="just" eaLnBrk="1" hangingPunct="1">
              <a:lnSpc>
                <a:spcPct val="90000"/>
              </a:lnSpc>
            </a:pPr>
            <a:r>
              <a:rPr lang="en-US" b="1" u="sng" dirty="0" smtClean="0"/>
              <a:t> </a:t>
            </a:r>
            <a:r>
              <a:rPr lang="en-US" b="1" u="sng" dirty="0" err="1" smtClean="0"/>
              <a:t>isFinite</a:t>
            </a:r>
            <a:r>
              <a:rPr lang="en-US" b="1" u="sng" dirty="0" smtClean="0"/>
              <a:t> Function</a:t>
            </a:r>
            <a:r>
              <a:rPr lang="en-US" u="sng" dirty="0" smtClean="0"/>
              <a:t> </a:t>
            </a:r>
          </a:p>
          <a:p>
            <a:pPr algn="just" eaLnBrk="1" hangingPunct="1">
              <a:lnSpc>
                <a:spcPct val="90000"/>
              </a:lnSpc>
            </a:pPr>
            <a:r>
              <a:rPr lang="en-US" dirty="0" smtClean="0"/>
              <a:t>The </a:t>
            </a:r>
            <a:r>
              <a:rPr lang="en-US" dirty="0" err="1" smtClean="0"/>
              <a:t>isFinite</a:t>
            </a:r>
            <a:r>
              <a:rPr lang="en-US" dirty="0" smtClean="0"/>
              <a:t> function evaluates an argument to determine whether it is a finite number. The syntax of </a:t>
            </a:r>
            <a:r>
              <a:rPr lang="en-US" dirty="0" err="1" smtClean="0"/>
              <a:t>isFinite</a:t>
            </a:r>
            <a:r>
              <a:rPr lang="en-US" dirty="0" smtClean="0"/>
              <a:t> is: </a:t>
            </a:r>
          </a:p>
          <a:p>
            <a:pPr algn="just" eaLnBrk="1" hangingPunct="1">
              <a:lnSpc>
                <a:spcPct val="90000"/>
              </a:lnSpc>
            </a:pPr>
            <a:r>
              <a:rPr lang="en-US" dirty="0" err="1" smtClean="0"/>
              <a:t>isFinite</a:t>
            </a:r>
            <a:r>
              <a:rPr lang="en-US" dirty="0" smtClean="0"/>
              <a:t>(</a:t>
            </a:r>
            <a:r>
              <a:rPr lang="en-US" i="1" dirty="0" smtClean="0"/>
              <a:t>number</a:t>
            </a:r>
            <a:r>
              <a:rPr lang="en-US" dirty="0" smtClean="0"/>
              <a:t>) where number is the number to evaluate. </a:t>
            </a:r>
          </a:p>
          <a:p>
            <a:pPr algn="just" eaLnBrk="1" hangingPunct="1">
              <a:lnSpc>
                <a:spcPct val="90000"/>
              </a:lnSpc>
            </a:pPr>
            <a:r>
              <a:rPr lang="en-US" dirty="0" smtClean="0"/>
              <a:t>If the argument is </a:t>
            </a:r>
            <a:r>
              <a:rPr lang="en-US" dirty="0" err="1" smtClean="0"/>
              <a:t>NaN</a:t>
            </a:r>
            <a:r>
              <a:rPr lang="en-US" dirty="0" smtClean="0"/>
              <a:t>, positive infinity or negative infinity, this method returns false, otherwise it returns true. The following code checks client input to determine whether it is a finite number. </a:t>
            </a:r>
          </a:p>
          <a:p>
            <a:pPr algn="just" eaLnBrk="1" hangingPunct="1">
              <a:lnSpc>
                <a:spcPct val="90000"/>
              </a:lnSpc>
            </a:pPr>
            <a:endParaRPr lang="en-US" dirty="0" smtClean="0"/>
          </a:p>
          <a:p>
            <a:pPr marL="115888" lvl="1" eaLnBrk="1" hangingPunct="1">
              <a:lnSpc>
                <a:spcPct val="90000"/>
              </a:lnSpc>
            </a:pPr>
            <a:r>
              <a:rPr lang="en-US" dirty="0" smtClean="0"/>
              <a:t>if(</a:t>
            </a:r>
            <a:r>
              <a:rPr lang="en-US" dirty="0" err="1" smtClean="0"/>
              <a:t>isFinite</a:t>
            </a:r>
            <a:r>
              <a:rPr lang="en-US" dirty="0" smtClean="0"/>
              <a:t>(</a:t>
            </a:r>
            <a:r>
              <a:rPr lang="en-US" dirty="0" err="1" smtClean="0"/>
              <a:t>ClientInput</a:t>
            </a:r>
            <a:r>
              <a:rPr lang="en-US" dirty="0" smtClean="0"/>
              <a:t>) == true)</a:t>
            </a:r>
            <a:br>
              <a:rPr lang="en-US" dirty="0" smtClean="0"/>
            </a:br>
            <a:r>
              <a:rPr lang="en-US" dirty="0" smtClean="0"/>
              <a:t>{</a:t>
            </a:r>
            <a:br>
              <a:rPr lang="en-US" dirty="0" smtClean="0"/>
            </a:br>
            <a:r>
              <a:rPr lang="en-US" dirty="0" smtClean="0"/>
              <a:t>   /* take specific steps */</a:t>
            </a:r>
            <a:br>
              <a:rPr lang="en-US" dirty="0" smtClean="0"/>
            </a:br>
            <a:r>
              <a:rPr lang="en-US" dirty="0" smtClean="0"/>
              <a:t>}</a:t>
            </a:r>
          </a:p>
        </p:txBody>
      </p:sp>
      <p:sp>
        <p:nvSpPr>
          <p:cNvPr id="63494" name="AutoShape 8"/>
          <p:cNvSpPr>
            <a:spLocks noChangeArrowheads="1"/>
          </p:cNvSpPr>
          <p:nvPr/>
        </p:nvSpPr>
        <p:spPr bwMode="auto">
          <a:xfrm>
            <a:off x="2016125" y="7382896"/>
            <a:ext cx="3429000" cy="762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Rot="1" noChangeAspect="1" noChangeArrowheads="1" noTextEdit="1"/>
          </p:cNvSpPr>
          <p:nvPr>
            <p:ph type="sldImg"/>
          </p:nvPr>
        </p:nvSpPr>
        <p:spPr>
          <a:xfrm>
            <a:off x="1970088" y="839788"/>
            <a:ext cx="4670425" cy="3503612"/>
          </a:xfrm>
          <a:ln/>
        </p:spPr>
      </p:sp>
      <p:sp>
        <p:nvSpPr>
          <p:cNvPr id="64517" name="Rectangle 6"/>
          <p:cNvSpPr>
            <a:spLocks noGrp="1" noChangeArrowheads="1"/>
          </p:cNvSpPr>
          <p:nvPr>
            <p:ph type="body" idx="1"/>
          </p:nvPr>
        </p:nvSpPr>
        <p:spPr>
          <a:xfrm>
            <a:off x="2039550" y="4560570"/>
            <a:ext cx="4586881" cy="37900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err="1" smtClean="0"/>
              <a:t>isNaN</a:t>
            </a:r>
            <a:r>
              <a:rPr lang="en-US" b="1" u="sng" dirty="0" smtClean="0"/>
              <a:t> Functions:</a:t>
            </a:r>
          </a:p>
          <a:p>
            <a:pPr algn="just" eaLnBrk="1" hangingPunct="1"/>
            <a:r>
              <a:rPr lang="en-US" dirty="0" smtClean="0"/>
              <a:t>The </a:t>
            </a:r>
            <a:r>
              <a:rPr lang="en-US" dirty="0" err="1" smtClean="0"/>
              <a:t>isNaN</a:t>
            </a:r>
            <a:r>
              <a:rPr lang="en-US" dirty="0" smtClean="0"/>
              <a:t> function evaluates an argument to determine if it is "</a:t>
            </a:r>
            <a:r>
              <a:rPr lang="en-US" dirty="0" err="1" smtClean="0"/>
              <a:t>NaN</a:t>
            </a:r>
            <a:r>
              <a:rPr lang="en-US" dirty="0" smtClean="0"/>
              <a:t>" (not a number). The syntax of </a:t>
            </a:r>
            <a:r>
              <a:rPr lang="en-US" dirty="0" err="1" smtClean="0"/>
              <a:t>isNaN</a:t>
            </a:r>
            <a:r>
              <a:rPr lang="en-US" dirty="0" smtClean="0"/>
              <a:t> is: </a:t>
            </a:r>
          </a:p>
          <a:p>
            <a:pPr algn="just" eaLnBrk="1" hangingPunct="1"/>
            <a:endParaRPr lang="en-US" dirty="0" smtClean="0"/>
          </a:p>
          <a:p>
            <a:pPr algn="just" eaLnBrk="1" hangingPunct="1"/>
            <a:r>
              <a:rPr lang="en-US" dirty="0" err="1" smtClean="0"/>
              <a:t>isNaN</a:t>
            </a:r>
            <a:r>
              <a:rPr lang="en-US" dirty="0" smtClean="0"/>
              <a:t>(</a:t>
            </a:r>
            <a:r>
              <a:rPr lang="en-US" dirty="0" err="1" smtClean="0"/>
              <a:t>testValue</a:t>
            </a:r>
            <a:r>
              <a:rPr lang="en-US" dirty="0" smtClean="0"/>
              <a:t>)</a:t>
            </a:r>
          </a:p>
          <a:p>
            <a:pPr algn="just" eaLnBrk="1" hangingPunct="1"/>
            <a:endParaRPr lang="en-US" dirty="0" smtClean="0"/>
          </a:p>
          <a:p>
            <a:pPr algn="just" eaLnBrk="1" hangingPunct="1"/>
            <a:r>
              <a:rPr lang="en-US" dirty="0" smtClean="0"/>
              <a:t>where </a:t>
            </a:r>
            <a:r>
              <a:rPr lang="en-US" dirty="0" err="1" smtClean="0"/>
              <a:t>testValue</a:t>
            </a:r>
            <a:r>
              <a:rPr lang="en-US" dirty="0" smtClean="0"/>
              <a:t> is the value you want to evaluate. </a:t>
            </a:r>
          </a:p>
          <a:p>
            <a:pPr algn="just" eaLnBrk="1" hangingPunct="1"/>
            <a:r>
              <a:rPr lang="en-US" dirty="0" smtClean="0"/>
              <a:t>The </a:t>
            </a:r>
            <a:r>
              <a:rPr lang="en-US" dirty="0" err="1" smtClean="0"/>
              <a:t>parseFloat</a:t>
            </a:r>
            <a:r>
              <a:rPr lang="en-US" dirty="0" smtClean="0"/>
              <a:t> and </a:t>
            </a:r>
            <a:r>
              <a:rPr lang="en-US" dirty="0" err="1" smtClean="0"/>
              <a:t>parseInt</a:t>
            </a:r>
            <a:r>
              <a:rPr lang="en-US" dirty="0" smtClean="0"/>
              <a:t> functions return "</a:t>
            </a:r>
            <a:r>
              <a:rPr lang="en-US" dirty="0" err="1" smtClean="0"/>
              <a:t>NaN</a:t>
            </a:r>
            <a:r>
              <a:rPr lang="en-US" dirty="0" smtClean="0"/>
              <a:t>" when they evaluate a value that is not a number. </a:t>
            </a:r>
            <a:r>
              <a:rPr lang="en-US" dirty="0" err="1" smtClean="0"/>
              <a:t>isNaN</a:t>
            </a:r>
            <a:r>
              <a:rPr lang="en-US" dirty="0" smtClean="0"/>
              <a:t> returns true if passed "</a:t>
            </a:r>
            <a:r>
              <a:rPr lang="en-US" dirty="0" err="1" smtClean="0"/>
              <a:t>NaN</a:t>
            </a:r>
            <a:r>
              <a:rPr lang="en-US" dirty="0" smtClean="0"/>
              <a:t>," and false otherwise.</a:t>
            </a:r>
          </a:p>
          <a:p>
            <a:pPr algn="just" eaLnBrk="1" hangingPunct="1"/>
            <a:r>
              <a:rPr lang="en-US" dirty="0" smtClean="0"/>
              <a:t> </a:t>
            </a:r>
          </a:p>
          <a:p>
            <a:pPr algn="just" eaLnBrk="1" hangingPunct="1"/>
            <a:r>
              <a:rPr lang="en-US" dirty="0" smtClean="0"/>
              <a:t>The following code evaluates </a:t>
            </a:r>
            <a:r>
              <a:rPr lang="en-US" dirty="0" err="1" smtClean="0"/>
              <a:t>floatValue</a:t>
            </a:r>
            <a:r>
              <a:rPr lang="en-US" dirty="0" smtClean="0"/>
              <a:t> to determine if it is a number and then calls a procedure accordingly: </a:t>
            </a:r>
          </a:p>
          <a:p>
            <a:pPr algn="just" eaLnBrk="1" hangingPunct="1"/>
            <a:endParaRPr lang="en-US" dirty="0" smtClean="0"/>
          </a:p>
          <a:p>
            <a:pPr eaLnBrk="1" hangingPunct="1"/>
            <a:r>
              <a:rPr lang="en-US" dirty="0" smtClean="0"/>
              <a:t>   </a:t>
            </a:r>
            <a:r>
              <a:rPr lang="en-US" dirty="0" err="1" smtClean="0"/>
              <a:t>floatValue</a:t>
            </a:r>
            <a:r>
              <a:rPr lang="en-US" dirty="0" smtClean="0"/>
              <a:t>=</a:t>
            </a:r>
            <a:r>
              <a:rPr lang="en-US" dirty="0" err="1" smtClean="0"/>
              <a:t>parseFloat</a:t>
            </a:r>
            <a:r>
              <a:rPr lang="en-US" dirty="0" smtClean="0"/>
              <a:t>(</a:t>
            </a:r>
            <a:r>
              <a:rPr lang="en-US" dirty="0" err="1" smtClean="0"/>
              <a:t>toFloat</a:t>
            </a:r>
            <a:r>
              <a:rPr lang="en-US" dirty="0" smtClean="0"/>
              <a:t>)</a:t>
            </a:r>
          </a:p>
          <a:p>
            <a:pPr marL="647700" lvl="1" indent="-190500" eaLnBrk="1" hangingPunct="1"/>
            <a:r>
              <a:rPr lang="en-US" dirty="0" smtClean="0"/>
              <a:t>if (</a:t>
            </a:r>
            <a:r>
              <a:rPr lang="en-US" dirty="0" err="1" smtClean="0"/>
              <a:t>isNaN</a:t>
            </a:r>
            <a:r>
              <a:rPr lang="en-US" dirty="0" smtClean="0"/>
              <a:t>(</a:t>
            </a:r>
            <a:r>
              <a:rPr lang="en-US" dirty="0" err="1" smtClean="0"/>
              <a:t>floatValue</a:t>
            </a:r>
            <a:r>
              <a:rPr lang="en-US" dirty="0" smtClean="0"/>
              <a:t>)) {</a:t>
            </a:r>
            <a:br>
              <a:rPr lang="en-US" dirty="0" smtClean="0"/>
            </a:br>
            <a:r>
              <a:rPr lang="en-US" dirty="0" smtClean="0"/>
              <a:t>   </a:t>
            </a:r>
            <a:r>
              <a:rPr lang="en-US" dirty="0" err="1" smtClean="0"/>
              <a:t>notFloat</a:t>
            </a:r>
            <a:r>
              <a:rPr lang="en-US" dirty="0" smtClean="0"/>
              <a:t>()</a:t>
            </a:r>
            <a:br>
              <a:rPr lang="en-US" dirty="0" smtClean="0"/>
            </a:br>
            <a:r>
              <a:rPr lang="en-US" dirty="0" smtClean="0"/>
              <a:t>} else {</a:t>
            </a:r>
            <a:br>
              <a:rPr lang="en-US" dirty="0" smtClean="0"/>
            </a:br>
            <a:r>
              <a:rPr lang="en-US" dirty="0" smtClean="0"/>
              <a:t>   </a:t>
            </a:r>
            <a:r>
              <a:rPr lang="en-US" dirty="0" err="1" smtClean="0"/>
              <a:t>isFloat</a:t>
            </a:r>
            <a:r>
              <a:rPr lang="en-US" dirty="0" smtClean="0"/>
              <a:t>()</a:t>
            </a:r>
            <a:br>
              <a:rPr lang="en-US" dirty="0" smtClean="0"/>
            </a:br>
            <a:r>
              <a:rPr lang="en-US" dirty="0" smtClean="0"/>
              <a:t>}</a:t>
            </a:r>
            <a:endParaRPr lang="en-US" b="1" u="sng" dirty="0" smtClean="0"/>
          </a:p>
        </p:txBody>
      </p:sp>
      <p:sp>
        <p:nvSpPr>
          <p:cNvPr id="64518" name="AutoShape 11"/>
          <p:cNvSpPr>
            <a:spLocks noChangeArrowheads="1"/>
          </p:cNvSpPr>
          <p:nvPr/>
        </p:nvSpPr>
        <p:spPr bwMode="auto">
          <a:xfrm>
            <a:off x="2016125" y="6513349"/>
            <a:ext cx="2590800" cy="10668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
        <p:nvSpPr>
          <p:cNvPr id="64519" name="AutoShape 12"/>
          <p:cNvSpPr>
            <a:spLocks noChangeArrowheads="1"/>
          </p:cNvSpPr>
          <p:nvPr/>
        </p:nvSpPr>
        <p:spPr bwMode="auto">
          <a:xfrm>
            <a:off x="2037347" y="5129546"/>
            <a:ext cx="1143000" cy="369369"/>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Rot="1" noChangeAspect="1" noChangeArrowheads="1" noTextEdit="1"/>
          </p:cNvSpPr>
          <p:nvPr>
            <p:ph type="sldImg"/>
          </p:nvPr>
        </p:nvSpPr>
        <p:spPr>
          <a:xfrm>
            <a:off x="1970088" y="839788"/>
            <a:ext cx="4670425" cy="3503612"/>
          </a:xfrm>
          <a:ln/>
        </p:spPr>
      </p:sp>
      <p:sp>
        <p:nvSpPr>
          <p:cNvPr id="65541" name="Rectangle 6"/>
          <p:cNvSpPr>
            <a:spLocks noGrp="1" noChangeArrowheads="1"/>
          </p:cNvSpPr>
          <p:nvPr>
            <p:ph type="body" idx="1"/>
          </p:nvPr>
        </p:nvSpPr>
        <p:spPr>
          <a:xfrm>
            <a:off x="2016125" y="4548127"/>
            <a:ext cx="4419600" cy="39166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err="1" smtClean="0"/>
              <a:t>parseInt</a:t>
            </a:r>
            <a:r>
              <a:rPr lang="en-US" b="1" u="sng" dirty="0" smtClean="0"/>
              <a:t> and </a:t>
            </a:r>
            <a:r>
              <a:rPr lang="en-US" b="1" u="sng" dirty="0" err="1" smtClean="0"/>
              <a:t>parseFloat</a:t>
            </a:r>
            <a:r>
              <a:rPr lang="en-US" b="1" u="sng" dirty="0" smtClean="0"/>
              <a:t> Functions:</a:t>
            </a:r>
          </a:p>
          <a:p>
            <a:pPr algn="just" eaLnBrk="1" hangingPunct="1"/>
            <a:r>
              <a:rPr lang="en-US" dirty="0" smtClean="0"/>
              <a:t>The two "parse" functions, </a:t>
            </a:r>
            <a:r>
              <a:rPr lang="en-US" dirty="0" err="1" smtClean="0"/>
              <a:t>parseInt</a:t>
            </a:r>
            <a:r>
              <a:rPr lang="en-US" dirty="0" smtClean="0"/>
              <a:t> and </a:t>
            </a:r>
            <a:r>
              <a:rPr lang="en-US" dirty="0" err="1" smtClean="0"/>
              <a:t>parseFloat</a:t>
            </a:r>
            <a:r>
              <a:rPr lang="en-US" dirty="0" smtClean="0"/>
              <a:t>, return a numeric value when given a string as an argument. </a:t>
            </a:r>
          </a:p>
          <a:p>
            <a:pPr algn="just" eaLnBrk="1" hangingPunct="1"/>
            <a:r>
              <a:rPr lang="en-US" dirty="0" smtClean="0"/>
              <a:t>The syntax of </a:t>
            </a:r>
            <a:r>
              <a:rPr lang="en-US" dirty="0" err="1" smtClean="0"/>
              <a:t>parseFloat</a:t>
            </a:r>
            <a:r>
              <a:rPr lang="en-US" dirty="0" smtClean="0"/>
              <a:t> is: </a:t>
            </a:r>
          </a:p>
          <a:p>
            <a:pPr algn="just" eaLnBrk="1" hangingPunct="1"/>
            <a:r>
              <a:rPr lang="en-US" dirty="0" err="1" smtClean="0"/>
              <a:t>parseFloat</a:t>
            </a:r>
            <a:r>
              <a:rPr lang="en-US" dirty="0" smtClean="0"/>
              <a:t>(</a:t>
            </a:r>
            <a:r>
              <a:rPr lang="en-US" i="1" dirty="0" err="1" smtClean="0"/>
              <a:t>str</a:t>
            </a:r>
            <a:r>
              <a:rPr lang="en-US" dirty="0" smtClean="0"/>
              <a:t>)</a:t>
            </a:r>
          </a:p>
          <a:p>
            <a:pPr algn="just" eaLnBrk="1" hangingPunct="1"/>
            <a:r>
              <a:rPr lang="en-US" dirty="0" smtClean="0"/>
              <a:t>where </a:t>
            </a:r>
            <a:r>
              <a:rPr lang="en-US" dirty="0" err="1" smtClean="0"/>
              <a:t>parseFloat</a:t>
            </a:r>
            <a:r>
              <a:rPr lang="en-US" dirty="0" smtClean="0"/>
              <a:t> parses its argument, the string </a:t>
            </a:r>
            <a:r>
              <a:rPr lang="en-US" dirty="0" err="1" smtClean="0"/>
              <a:t>str</a:t>
            </a:r>
            <a:r>
              <a:rPr lang="en-US" dirty="0" smtClean="0"/>
              <a:t>, and attempts to return a floating-point number. If it encounters a character other than a sign (+ or -), a numeral (0-9), a decimal point, or an exponent, then it returns the value up to that point and ignores that character and all succeeding characters. If the first character cannot be converted to a number, it returns "</a:t>
            </a:r>
            <a:r>
              <a:rPr lang="en-US" dirty="0" err="1" smtClean="0"/>
              <a:t>NaN</a:t>
            </a:r>
            <a:r>
              <a:rPr lang="en-US" dirty="0" smtClean="0"/>
              <a:t>" (not a number).</a:t>
            </a:r>
          </a:p>
          <a:p>
            <a:pPr algn="just" eaLnBrk="1" hangingPunct="1"/>
            <a:r>
              <a:rPr lang="en-US" dirty="0" smtClean="0"/>
              <a:t>The syntax of </a:t>
            </a:r>
            <a:r>
              <a:rPr lang="en-US" dirty="0" err="1" smtClean="0"/>
              <a:t>parseInt</a:t>
            </a:r>
            <a:r>
              <a:rPr lang="en-US" dirty="0" smtClean="0"/>
              <a:t> is:</a:t>
            </a:r>
          </a:p>
          <a:p>
            <a:pPr algn="just" eaLnBrk="1" hangingPunct="1"/>
            <a:r>
              <a:rPr lang="en-US" dirty="0" err="1" smtClean="0"/>
              <a:t>parseInt</a:t>
            </a:r>
            <a:r>
              <a:rPr lang="en-US" dirty="0" smtClean="0"/>
              <a:t>(</a:t>
            </a:r>
            <a:r>
              <a:rPr lang="en-US" dirty="0" err="1" smtClean="0"/>
              <a:t>str</a:t>
            </a:r>
            <a:r>
              <a:rPr lang="en-US" dirty="0" smtClean="0"/>
              <a:t> [, radix])</a:t>
            </a:r>
          </a:p>
          <a:p>
            <a:pPr algn="just" eaLnBrk="1" hangingPunct="1"/>
            <a:r>
              <a:rPr lang="en-US" dirty="0" smtClean="0"/>
              <a:t>where </a:t>
            </a:r>
            <a:r>
              <a:rPr lang="en-US" dirty="0" err="1" smtClean="0"/>
              <a:t>parseInt</a:t>
            </a:r>
            <a:r>
              <a:rPr lang="en-US" dirty="0" smtClean="0"/>
              <a:t> parses its first argument, the string </a:t>
            </a:r>
            <a:r>
              <a:rPr lang="en-US" dirty="0" err="1" smtClean="0"/>
              <a:t>str</a:t>
            </a:r>
            <a:r>
              <a:rPr lang="en-US" dirty="0" smtClean="0"/>
              <a:t>, and attempts to return an integer of the specified radix (base), indicated by the second, optional argument, radix. For example, a radix of ten indicates to convert to a decimal number, eight octal, sixteen hexadecimal, and so on. For radixes above ten, the letters of the alphabet indicate numerals greater than nine. For example, for hexadecimal numbers (base 16), A through F are used. </a:t>
            </a:r>
          </a:p>
          <a:p>
            <a:pPr algn="just" eaLnBrk="1" hangingPunct="1"/>
            <a:r>
              <a:rPr lang="en-US" dirty="0" smtClean="0"/>
              <a:t>If </a:t>
            </a:r>
            <a:r>
              <a:rPr lang="en-US" dirty="0" err="1" smtClean="0"/>
              <a:t>parseInt</a:t>
            </a:r>
            <a:r>
              <a:rPr lang="en-US" dirty="0" smtClean="0"/>
              <a:t> encounters a character that is not a numeral in the specified radix, it ignores it and all succeeding characters and returns the integer value parsed up to that point. If the first character cannot be converted to a number in the specified radix, it returns "</a:t>
            </a:r>
            <a:r>
              <a:rPr lang="en-US" dirty="0" err="1" smtClean="0"/>
              <a:t>NaN</a:t>
            </a:r>
            <a:r>
              <a:rPr lang="en-US" dirty="0" smtClean="0"/>
              <a:t>." The </a:t>
            </a:r>
            <a:r>
              <a:rPr lang="en-US" dirty="0" err="1" smtClean="0"/>
              <a:t>parseInt</a:t>
            </a:r>
            <a:r>
              <a:rPr lang="en-US" dirty="0" smtClean="0"/>
              <a:t> function truncates the string to integer values.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Rot="1" noChangeAspect="1" noChangeArrowheads="1" noTextEdit="1"/>
          </p:cNvSpPr>
          <p:nvPr>
            <p:ph type="sldImg"/>
          </p:nvPr>
        </p:nvSpPr>
        <p:spPr>
          <a:xfrm>
            <a:off x="1970088" y="839788"/>
            <a:ext cx="4670425" cy="3503612"/>
          </a:xfrm>
          <a:ln/>
        </p:spPr>
      </p:sp>
      <p:sp>
        <p:nvSpPr>
          <p:cNvPr id="66565" name="Rectangle 6"/>
          <p:cNvSpPr>
            <a:spLocks noGrp="1" noChangeArrowheads="1"/>
          </p:cNvSpPr>
          <p:nvPr>
            <p:ph type="body" idx="1"/>
          </p:nvPr>
        </p:nvSpPr>
        <p:spPr>
          <a:xfrm>
            <a:off x="2016125" y="4548188"/>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Number and String Functions:</a:t>
            </a:r>
          </a:p>
          <a:p>
            <a:pPr algn="just" eaLnBrk="1" hangingPunct="1"/>
            <a:r>
              <a:rPr lang="en-US" dirty="0" smtClean="0"/>
              <a:t>The Number and String functions let you convert an object to a number or a string. The syntax of these functions is:  </a:t>
            </a:r>
          </a:p>
          <a:p>
            <a:pPr eaLnBrk="1" hangingPunct="1"/>
            <a:r>
              <a:rPr lang="en-US" dirty="0" smtClean="0"/>
              <a:t>Number(</a:t>
            </a:r>
            <a:r>
              <a:rPr lang="en-US" i="1" dirty="0" err="1" smtClean="0"/>
              <a:t>objRef</a:t>
            </a:r>
            <a:r>
              <a:rPr lang="en-US" dirty="0" smtClean="0"/>
              <a:t>)</a:t>
            </a:r>
            <a:br>
              <a:rPr lang="en-US" dirty="0" smtClean="0"/>
            </a:br>
            <a:r>
              <a:rPr lang="en-US" dirty="0" smtClean="0"/>
              <a:t>String(</a:t>
            </a:r>
            <a:r>
              <a:rPr lang="en-US" i="1" dirty="0" err="1" smtClean="0"/>
              <a:t>objRef</a:t>
            </a:r>
            <a:r>
              <a:rPr lang="en-US" dirty="0" smtClean="0"/>
              <a:t>)</a:t>
            </a:r>
          </a:p>
          <a:p>
            <a:pPr algn="just" eaLnBrk="1" hangingPunct="1"/>
            <a:r>
              <a:rPr lang="en-US" dirty="0" smtClean="0"/>
              <a:t>where </a:t>
            </a:r>
            <a:r>
              <a:rPr lang="en-US" dirty="0" err="1" smtClean="0"/>
              <a:t>objRef</a:t>
            </a:r>
            <a:r>
              <a:rPr lang="en-US" dirty="0" smtClean="0"/>
              <a:t> is an object reference. The following example converts the Date object to a readable string. </a:t>
            </a:r>
          </a:p>
          <a:p>
            <a:pPr eaLnBrk="1" hangingPunct="1"/>
            <a:r>
              <a:rPr lang="en-US" dirty="0" smtClean="0"/>
              <a:t>D = new Date (430054663215)</a:t>
            </a:r>
            <a:br>
              <a:rPr lang="en-US" dirty="0" smtClean="0"/>
            </a:br>
            <a:r>
              <a:rPr lang="en-US" dirty="0" smtClean="0"/>
              <a:t>// The following returns</a:t>
            </a:r>
            <a:br>
              <a:rPr lang="en-US" dirty="0" smtClean="0"/>
            </a:br>
            <a:r>
              <a:rPr lang="en-US" dirty="0" smtClean="0"/>
              <a:t>// "Thu Aug 18 04:37:43 GMT-0700 (Pacific Daylight Time) 1983"</a:t>
            </a:r>
            <a:br>
              <a:rPr lang="en-US" dirty="0" smtClean="0"/>
            </a:br>
            <a:r>
              <a:rPr lang="en-US" dirty="0" smtClean="0"/>
              <a:t>x = String(D)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970088" y="839788"/>
            <a:ext cx="4670425" cy="3503612"/>
          </a:xfrm>
          <a:ln/>
        </p:spPr>
      </p:sp>
      <p:sp>
        <p:nvSpPr>
          <p:cNvPr id="67589" name="Rectangle 4"/>
          <p:cNvSpPr>
            <a:spLocks noGrp="1" noChangeArrowheads="1"/>
          </p:cNvSpPr>
          <p:nvPr>
            <p:ph type="body" idx="1"/>
          </p:nvPr>
        </p:nvSpPr>
        <p:spPr>
          <a:xfrm>
            <a:off x="2016125" y="4548188"/>
            <a:ext cx="4586881" cy="35271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Scope of Variables:</a:t>
            </a:r>
          </a:p>
          <a:p>
            <a:pPr algn="just" eaLnBrk="1" hangingPunct="1"/>
            <a:r>
              <a:rPr lang="en-US" dirty="0" smtClean="0"/>
              <a:t>JavaScript supports two variable scopes:</a:t>
            </a:r>
          </a:p>
          <a:p>
            <a:pPr algn="just" eaLnBrk="1" hangingPunct="1"/>
            <a:r>
              <a:rPr lang="en-US" dirty="0" smtClean="0"/>
              <a:t>	Global variables </a:t>
            </a:r>
          </a:p>
          <a:p>
            <a:pPr algn="just" eaLnBrk="1" hangingPunct="1"/>
            <a:r>
              <a:rPr lang="en-US" dirty="0" smtClean="0"/>
              <a:t>	Local variables </a:t>
            </a:r>
          </a:p>
          <a:p>
            <a:pPr algn="just" eaLnBrk="1" hangingPunct="1"/>
            <a:r>
              <a:rPr lang="en-US" dirty="0" smtClean="0"/>
              <a:t>The local variable applies only within a function and limits the scope of the variable to that function. To declare a local variable, the variable name must be preceded by </a:t>
            </a:r>
            <a:r>
              <a:rPr lang="en-US" dirty="0" err="1" smtClean="0"/>
              <a:t>var</a:t>
            </a:r>
            <a:r>
              <a:rPr lang="en-US" dirty="0" smtClean="0"/>
              <a:t>, as shown following: </a:t>
            </a:r>
          </a:p>
          <a:p>
            <a:pPr algn="just" eaLnBrk="1" hangingPunct="1"/>
            <a:endParaRPr lang="en-US" dirty="0" smtClean="0"/>
          </a:p>
          <a:p>
            <a:pPr algn="just" eaLnBrk="1" hangingPunct="1"/>
            <a:r>
              <a:rPr lang="en-US" dirty="0" err="1" smtClean="0"/>
              <a:t>var</a:t>
            </a:r>
            <a:r>
              <a:rPr lang="en-US" dirty="0" smtClean="0"/>
              <a:t> </a:t>
            </a:r>
            <a:r>
              <a:rPr lang="en-US" dirty="0" err="1" smtClean="0"/>
              <a:t>MaxValue</a:t>
            </a:r>
            <a:r>
              <a:rPr lang="en-US" dirty="0" smtClean="0"/>
              <a:t>=0;</a:t>
            </a:r>
          </a:p>
          <a:p>
            <a:pPr algn="just" eaLnBrk="1" hangingPunct="1"/>
            <a:endParaRPr lang="en-US" dirty="0" smtClean="0"/>
          </a:p>
          <a:p>
            <a:pPr algn="just" eaLnBrk="1" hangingPunct="1"/>
            <a:r>
              <a:rPr lang="en-US" dirty="0" smtClean="0"/>
              <a:t>Any variable declaration that is not within a function, is treated as a global variable. The syntax to declare a global variable is the same as that for local variable.</a:t>
            </a:r>
          </a:p>
        </p:txBody>
      </p:sp>
      <p:sp>
        <p:nvSpPr>
          <p:cNvPr id="67590" name="AutoShape 5"/>
          <p:cNvSpPr>
            <a:spLocks noChangeArrowheads="1"/>
          </p:cNvSpPr>
          <p:nvPr/>
        </p:nvSpPr>
        <p:spPr bwMode="auto">
          <a:xfrm>
            <a:off x="2028323" y="5810558"/>
            <a:ext cx="1295400" cy="214313"/>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1970088" y="839788"/>
            <a:ext cx="4670425" cy="3503612"/>
          </a:xfrm>
          <a:ln/>
        </p:spPr>
      </p:sp>
      <p:sp>
        <p:nvSpPr>
          <p:cNvPr id="68613" name="Rectangle 3"/>
          <p:cNvSpPr>
            <a:spLocks noGrp="1" noChangeArrowheads="1"/>
          </p:cNvSpPr>
          <p:nvPr>
            <p:ph type="body" idx="1"/>
          </p:nvPr>
        </p:nvSpPr>
        <p:spPr>
          <a:xfrm>
            <a:off x="2039550" y="4549140"/>
            <a:ext cx="4586881" cy="38014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r>
              <a:rPr lang="en-US" b="1" u="sng" dirty="0" smtClean="0"/>
              <a:t>Using Global and Local Variables:</a:t>
            </a:r>
            <a:endParaRPr lang="en-US" b="1" dirty="0" smtClean="0"/>
          </a:p>
          <a:p>
            <a:pPr algn="just" eaLnBrk="1" hangingPunct="1"/>
            <a:r>
              <a:rPr lang="en-US" dirty="0" smtClean="0"/>
              <a:t>You can choose between local and Global variables by using the following guidelines :</a:t>
            </a:r>
          </a:p>
          <a:p>
            <a:pPr algn="just" eaLnBrk="1" hangingPunct="1"/>
            <a:r>
              <a:rPr lang="en-US" dirty="0" smtClean="0"/>
              <a:t>If the value of a variable is meant to be used by any part of the program, both inside and outside functions, the variable should be declared outside any function. This has the effect of making it global and modifiable by any part of the program. The best place to declare global variables is in the &lt;head&gt; block of the HTML document.</a:t>
            </a:r>
          </a:p>
          <a:p>
            <a:pPr algn="just" eaLnBrk="1" hangingPunct="1"/>
            <a:r>
              <a:rPr lang="en-US" dirty="0" smtClean="0"/>
              <a:t>If the variable is needed only within a particular function, the variable should be   declared inside that function.</a:t>
            </a:r>
          </a:p>
          <a:p>
            <a:pPr algn="just" eaLnBrk="1" hangingPunct="1"/>
            <a:r>
              <a:rPr lang="en-US" dirty="0" smtClean="0"/>
              <a:t>If you want the value of a variable to be modified only by the main script of a single function, but you need to use it in another function, pass the variable as an argument to that function. This has the effect of making a copy of the variable and assigning its value to the argument. As the function works and modifies its own copy of the variable, it will not effect the original. Argument variables are automatically declared as local to that function. Even if the argument has the same name as the variable being passed, making changes to it does not effect the variable that was passed. The only exception to this is objects. When an object is passed as an argument, it is passed by reference as opposed to being passed by value. Instead of making a copy of the object, the function uses the original object. Changes made to an object’s properties within the function have an effect on the original object.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p:cNvSpPr>
            <a:spLocks noGrp="1" noChangeArrowheads="1"/>
          </p:cNvSpPr>
          <p:nvPr>
            <p:ph type="body" idx="1"/>
          </p:nvPr>
        </p:nvSpPr>
        <p:spPr>
          <a:xfrm>
            <a:off x="2133600" y="633413"/>
            <a:ext cx="4419600" cy="792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dirty="0" smtClean="0"/>
          </a:p>
          <a:p>
            <a:pPr eaLnBrk="1" hangingPunct="1">
              <a:lnSpc>
                <a:spcPct val="80000"/>
              </a:lnSpc>
            </a:pPr>
            <a:endParaRPr lang="en-US" dirty="0"/>
          </a:p>
          <a:p>
            <a:pPr eaLnBrk="1" hangingPunct="1">
              <a:lnSpc>
                <a:spcPct val="80000"/>
              </a:lnSpc>
            </a:pPr>
            <a:endParaRPr lang="en-US" dirty="0" smtClean="0"/>
          </a:p>
          <a:p>
            <a:pPr eaLnBrk="1" hangingPunct="1">
              <a:lnSpc>
                <a:spcPct val="80000"/>
              </a:lnSpc>
            </a:pPr>
            <a:endParaRPr lang="en-US" dirty="0"/>
          </a:p>
          <a:p>
            <a:pPr eaLnBrk="1" hangingPunct="1">
              <a:lnSpc>
                <a:spcPct val="80000"/>
              </a:lnSpc>
            </a:pPr>
            <a:endParaRPr lang="en-US" dirty="0" smtClean="0"/>
          </a:p>
          <a:p>
            <a:pPr eaLnBrk="1" hangingPunct="1">
              <a:lnSpc>
                <a:spcPct val="80000"/>
              </a:lnSpc>
            </a:pPr>
            <a:r>
              <a:rPr lang="en-US" dirty="0" smtClean="0"/>
              <a:t>&lt;HTML&gt;</a:t>
            </a:r>
          </a:p>
          <a:p>
            <a:pPr eaLnBrk="1" hangingPunct="1">
              <a:lnSpc>
                <a:spcPct val="80000"/>
              </a:lnSpc>
            </a:pPr>
            <a:r>
              <a:rPr lang="en-US" dirty="0" smtClean="0"/>
              <a:t>&lt;HEAD&gt;</a:t>
            </a:r>
          </a:p>
          <a:p>
            <a:pPr eaLnBrk="1" hangingPunct="1">
              <a:lnSpc>
                <a:spcPct val="80000"/>
              </a:lnSpc>
            </a:pPr>
            <a:r>
              <a:rPr lang="en-US" dirty="0" smtClean="0"/>
              <a:t>&lt;META NAME="GENERATOR" Content="Microsoft Visual Studio 6.0"&gt;</a:t>
            </a:r>
          </a:p>
          <a:p>
            <a:pPr eaLnBrk="1" hangingPunct="1">
              <a:lnSpc>
                <a:spcPct val="80000"/>
              </a:lnSpc>
            </a:pPr>
            <a:r>
              <a:rPr lang="en-US" dirty="0" smtClean="0"/>
              <a:t>&lt;TITLE&gt;Using functions&lt;/TITLE&gt;</a:t>
            </a:r>
          </a:p>
          <a:p>
            <a:pPr eaLnBrk="1" hangingPunct="1">
              <a:lnSpc>
                <a:spcPct val="80000"/>
              </a:lnSpc>
            </a:pPr>
            <a:r>
              <a:rPr lang="en-US" dirty="0" smtClean="0"/>
              <a:t>&lt;script language="</a:t>
            </a:r>
            <a:r>
              <a:rPr lang="en-US" dirty="0" err="1" smtClean="0"/>
              <a:t>Javascript</a:t>
            </a:r>
            <a:r>
              <a:rPr lang="en-US" dirty="0" smtClean="0"/>
              <a:t>"&gt;</a:t>
            </a:r>
          </a:p>
          <a:p>
            <a:pPr eaLnBrk="1" hangingPunct="1">
              <a:lnSpc>
                <a:spcPct val="80000"/>
              </a:lnSpc>
            </a:pPr>
            <a:r>
              <a:rPr lang="en-US" dirty="0" smtClean="0"/>
              <a:t>&lt;!--	</a:t>
            </a:r>
          </a:p>
          <a:p>
            <a:pPr eaLnBrk="1" hangingPunct="1">
              <a:lnSpc>
                <a:spcPct val="80000"/>
              </a:lnSpc>
            </a:pPr>
            <a:r>
              <a:rPr lang="en-US" dirty="0" smtClean="0"/>
              <a:t>   function evaluate()</a:t>
            </a:r>
          </a:p>
          <a:p>
            <a:pPr eaLnBrk="1" hangingPunct="1">
              <a:lnSpc>
                <a:spcPct val="80000"/>
              </a:lnSpc>
            </a:pPr>
            <a:r>
              <a:rPr lang="en-US" dirty="0" smtClean="0"/>
              <a:t>    {  </a:t>
            </a:r>
          </a:p>
          <a:p>
            <a:pPr eaLnBrk="1" hangingPunct="1">
              <a:lnSpc>
                <a:spcPct val="80000"/>
              </a:lnSpc>
            </a:pPr>
            <a:r>
              <a:rPr lang="en-US" dirty="0" smtClean="0"/>
              <a:t>       </a:t>
            </a:r>
            <a:r>
              <a:rPr lang="en-US" dirty="0" err="1" smtClean="0"/>
              <a:t>var</a:t>
            </a:r>
            <a:r>
              <a:rPr lang="en-US" dirty="0" smtClean="0"/>
              <a:t> x;</a:t>
            </a:r>
          </a:p>
          <a:p>
            <a:pPr eaLnBrk="1" hangingPunct="1">
              <a:lnSpc>
                <a:spcPct val="80000"/>
              </a:lnSpc>
            </a:pPr>
            <a:r>
              <a:rPr lang="en-US" dirty="0" smtClean="0"/>
              <a:t>        </a:t>
            </a:r>
            <a:r>
              <a:rPr lang="en-US" dirty="0" err="1" smtClean="0"/>
              <a:t>var</a:t>
            </a:r>
            <a:r>
              <a:rPr lang="en-US" dirty="0" smtClean="0"/>
              <a:t> y; </a:t>
            </a:r>
          </a:p>
          <a:p>
            <a:pPr eaLnBrk="1" hangingPunct="1">
              <a:lnSpc>
                <a:spcPct val="80000"/>
              </a:lnSpc>
            </a:pPr>
            <a:r>
              <a:rPr lang="en-US" dirty="0" smtClean="0"/>
              <a:t>      x = "document“</a:t>
            </a:r>
          </a:p>
          <a:p>
            <a:pPr eaLnBrk="1" hangingPunct="1">
              <a:lnSpc>
                <a:spcPct val="80000"/>
              </a:lnSpc>
            </a:pPr>
            <a:r>
              <a:rPr lang="en-US" dirty="0" smtClean="0"/>
              <a:t>      </a:t>
            </a:r>
            <a:r>
              <a:rPr lang="en-US" dirty="0" err="1" smtClean="0"/>
              <a:t>document.write</a:t>
            </a:r>
            <a:r>
              <a:rPr lang="en-US" dirty="0" smtClean="0"/>
              <a:t>("&lt;</a:t>
            </a:r>
            <a:r>
              <a:rPr lang="en-US" dirty="0" err="1" smtClean="0"/>
              <a:t>br</a:t>
            </a:r>
            <a:r>
              <a:rPr lang="en-US" dirty="0" smtClean="0"/>
              <a:t>&gt;assigning value of x to y using </a:t>
            </a:r>
            <a:r>
              <a:rPr lang="en-US" dirty="0" err="1" smtClean="0"/>
              <a:t>eval</a:t>
            </a:r>
            <a:r>
              <a:rPr lang="en-US" dirty="0" smtClean="0"/>
              <a:t> function");</a:t>
            </a:r>
          </a:p>
          <a:p>
            <a:pPr eaLnBrk="1" hangingPunct="1">
              <a:lnSpc>
                <a:spcPct val="80000"/>
              </a:lnSpc>
            </a:pPr>
            <a:r>
              <a:rPr lang="en-US" dirty="0" smtClean="0"/>
              <a:t>      </a:t>
            </a:r>
            <a:r>
              <a:rPr lang="fr-FR" dirty="0" smtClean="0"/>
              <a:t>y = </a:t>
            </a:r>
            <a:r>
              <a:rPr lang="fr-FR" dirty="0" err="1" smtClean="0"/>
              <a:t>eval</a:t>
            </a:r>
            <a:r>
              <a:rPr lang="fr-FR" dirty="0" smtClean="0"/>
              <a:t>(x);</a:t>
            </a:r>
          </a:p>
          <a:p>
            <a:pPr eaLnBrk="1" hangingPunct="1">
              <a:lnSpc>
                <a:spcPct val="80000"/>
              </a:lnSpc>
            </a:pPr>
            <a:r>
              <a:rPr lang="fr-FR" dirty="0" smtClean="0"/>
              <a:t>      </a:t>
            </a:r>
            <a:r>
              <a:rPr lang="fr-FR" dirty="0" err="1" smtClean="0"/>
              <a:t>document.write</a:t>
            </a:r>
            <a:r>
              <a:rPr lang="fr-FR" dirty="0" smtClean="0"/>
              <a:t>("&lt;</a:t>
            </a:r>
            <a:r>
              <a:rPr lang="fr-FR" dirty="0" err="1" smtClean="0"/>
              <a:t>br</a:t>
            </a:r>
            <a:r>
              <a:rPr lang="fr-FR" dirty="0" smtClean="0"/>
              <a:t>&gt;</a:t>
            </a:r>
            <a:r>
              <a:rPr lang="fr-FR" dirty="0" err="1" smtClean="0"/>
              <a:t>typeof</a:t>
            </a:r>
            <a:r>
              <a:rPr lang="fr-FR" dirty="0" smtClean="0"/>
              <a:t>(x):");</a:t>
            </a:r>
          </a:p>
          <a:p>
            <a:pPr eaLnBrk="1" hangingPunct="1">
              <a:lnSpc>
                <a:spcPct val="80000"/>
              </a:lnSpc>
            </a:pPr>
            <a:r>
              <a:rPr lang="fr-FR" dirty="0" smtClean="0"/>
              <a:t>      </a:t>
            </a:r>
            <a:r>
              <a:rPr lang="fr-FR" dirty="0" err="1" smtClean="0"/>
              <a:t>document.write</a:t>
            </a:r>
            <a:r>
              <a:rPr lang="fr-FR" dirty="0" smtClean="0"/>
              <a:t>(</a:t>
            </a:r>
            <a:r>
              <a:rPr lang="fr-FR" dirty="0" err="1" smtClean="0"/>
              <a:t>typeof</a:t>
            </a:r>
            <a:r>
              <a:rPr lang="fr-FR" dirty="0" smtClean="0"/>
              <a:t>(x)+"&lt;</a:t>
            </a:r>
            <a:r>
              <a:rPr lang="fr-FR" dirty="0" err="1" smtClean="0"/>
              <a:t>br</a:t>
            </a:r>
            <a:r>
              <a:rPr lang="fr-FR" dirty="0" smtClean="0"/>
              <a:t>&gt;");</a:t>
            </a:r>
          </a:p>
          <a:p>
            <a:pPr eaLnBrk="1" hangingPunct="1">
              <a:lnSpc>
                <a:spcPct val="80000"/>
              </a:lnSpc>
            </a:pPr>
            <a:r>
              <a:rPr lang="fr-FR" dirty="0" smtClean="0"/>
              <a:t>      </a:t>
            </a:r>
            <a:r>
              <a:rPr lang="fr-FR" dirty="0" err="1" smtClean="0"/>
              <a:t>document.write</a:t>
            </a:r>
            <a:r>
              <a:rPr lang="fr-FR" dirty="0" smtClean="0"/>
              <a:t>("</a:t>
            </a:r>
            <a:r>
              <a:rPr lang="fr-FR" dirty="0" err="1" smtClean="0"/>
              <a:t>typeof</a:t>
            </a:r>
            <a:r>
              <a:rPr lang="fr-FR" dirty="0" smtClean="0"/>
              <a:t>(y):");</a:t>
            </a:r>
          </a:p>
          <a:p>
            <a:pPr eaLnBrk="1" hangingPunct="1">
              <a:lnSpc>
                <a:spcPct val="80000"/>
              </a:lnSpc>
            </a:pPr>
            <a:r>
              <a:rPr lang="fr-FR" dirty="0" smtClean="0"/>
              <a:t>      </a:t>
            </a:r>
            <a:r>
              <a:rPr lang="fr-FR" dirty="0" err="1" smtClean="0"/>
              <a:t>document.write</a:t>
            </a:r>
            <a:r>
              <a:rPr lang="fr-FR" dirty="0" smtClean="0"/>
              <a:t>(</a:t>
            </a:r>
            <a:r>
              <a:rPr lang="fr-FR" dirty="0" err="1" smtClean="0"/>
              <a:t>typeof</a:t>
            </a:r>
            <a:r>
              <a:rPr lang="fr-FR" dirty="0" smtClean="0"/>
              <a:t>(y)+"&lt;</a:t>
            </a:r>
            <a:r>
              <a:rPr lang="fr-FR" dirty="0" err="1" smtClean="0"/>
              <a:t>br</a:t>
            </a:r>
            <a:r>
              <a:rPr lang="fr-FR" dirty="0" smtClean="0"/>
              <a:t>&gt;");</a:t>
            </a:r>
          </a:p>
          <a:p>
            <a:pPr eaLnBrk="1" hangingPunct="1">
              <a:lnSpc>
                <a:spcPct val="80000"/>
              </a:lnSpc>
            </a:pPr>
            <a:r>
              <a:rPr lang="fr-FR" dirty="0" smtClean="0"/>
              <a:t>        </a:t>
            </a:r>
            <a:r>
              <a:rPr lang="en-US" dirty="0" smtClean="0"/>
              <a:t>if(</a:t>
            </a:r>
            <a:r>
              <a:rPr lang="en-US" dirty="0" err="1" smtClean="0"/>
              <a:t>isNaN</a:t>
            </a:r>
            <a:r>
              <a:rPr lang="en-US" dirty="0" smtClean="0"/>
              <a:t>(arguments[0]))</a:t>
            </a:r>
          </a:p>
          <a:p>
            <a:pPr eaLnBrk="1" hangingPunct="1">
              <a:lnSpc>
                <a:spcPct val="80000"/>
              </a:lnSpc>
            </a:pPr>
            <a:r>
              <a:rPr lang="en-US" dirty="0" smtClean="0"/>
              <a:t>      {</a:t>
            </a:r>
          </a:p>
          <a:p>
            <a:pPr eaLnBrk="1" hangingPunct="1">
              <a:lnSpc>
                <a:spcPct val="80000"/>
              </a:lnSpc>
            </a:pPr>
            <a:r>
              <a:rPr lang="en-US" dirty="0" smtClean="0"/>
              <a:t>           </a:t>
            </a:r>
            <a:r>
              <a:rPr lang="en-US" dirty="0" err="1" smtClean="0"/>
              <a:t>document.write</a:t>
            </a:r>
            <a:r>
              <a:rPr lang="en-US" dirty="0" smtClean="0"/>
              <a:t>("&lt;</a:t>
            </a:r>
            <a:r>
              <a:rPr lang="en-US" dirty="0" err="1" smtClean="0"/>
              <a:t>br</a:t>
            </a:r>
            <a:r>
              <a:rPr lang="en-US" dirty="0" smtClean="0"/>
              <a:t>&gt;Using the y object now the </a:t>
            </a:r>
            <a:r>
              <a:rPr lang="en-US" dirty="0" err="1" smtClean="0"/>
              <a:t>bgcolor</a:t>
            </a:r>
            <a:r>
              <a:rPr lang="en-US" dirty="0" smtClean="0"/>
              <a:t> is made 	                   "+arguments[0] );</a:t>
            </a:r>
          </a:p>
          <a:p>
            <a:pPr eaLnBrk="1" hangingPunct="1">
              <a:lnSpc>
                <a:spcPct val="80000"/>
              </a:lnSpc>
            </a:pPr>
            <a:r>
              <a:rPr lang="en-US" dirty="0" smtClean="0"/>
              <a:t>            </a:t>
            </a:r>
            <a:r>
              <a:rPr lang="en-US" dirty="0" err="1" smtClean="0"/>
              <a:t>y.bgColor</a:t>
            </a:r>
            <a:r>
              <a:rPr lang="en-US" dirty="0" smtClean="0"/>
              <a:t>=arguments[0] ; </a:t>
            </a:r>
          </a:p>
          <a:p>
            <a:pPr eaLnBrk="1" hangingPunct="1">
              <a:lnSpc>
                <a:spcPct val="80000"/>
              </a:lnSpc>
            </a:pPr>
            <a:r>
              <a:rPr lang="en-US" dirty="0" smtClean="0"/>
              <a:t>      }</a:t>
            </a:r>
          </a:p>
          <a:p>
            <a:pPr eaLnBrk="1" hangingPunct="1">
              <a:lnSpc>
                <a:spcPct val="80000"/>
              </a:lnSpc>
            </a:pPr>
            <a:r>
              <a:rPr lang="en-US" dirty="0" smtClean="0"/>
              <a:t>      else</a:t>
            </a:r>
          </a:p>
          <a:p>
            <a:pPr eaLnBrk="1" hangingPunct="1">
              <a:lnSpc>
                <a:spcPct val="80000"/>
              </a:lnSpc>
            </a:pPr>
            <a:r>
              <a:rPr lang="en-US" dirty="0" smtClean="0"/>
              <a:t>      {</a:t>
            </a:r>
          </a:p>
          <a:p>
            <a:pPr eaLnBrk="1" hangingPunct="1">
              <a:lnSpc>
                <a:spcPct val="80000"/>
              </a:lnSpc>
            </a:pPr>
            <a:r>
              <a:rPr lang="en-US" dirty="0" smtClean="0"/>
              <a:t>         </a:t>
            </a:r>
            <a:r>
              <a:rPr lang="en-US" dirty="0" err="1" smtClean="0"/>
              <a:t>document.write</a:t>
            </a:r>
            <a:r>
              <a:rPr lang="en-US" dirty="0" smtClean="0"/>
              <a:t>("&lt;</a:t>
            </a:r>
            <a:r>
              <a:rPr lang="en-US" dirty="0" err="1" smtClean="0"/>
              <a:t>br</a:t>
            </a:r>
            <a:r>
              <a:rPr lang="en-US" dirty="0" smtClean="0"/>
              <a:t>&gt;"+arguments[0]+" is a number this time no 	              change to </a:t>
            </a:r>
            <a:r>
              <a:rPr lang="en-US" dirty="0" err="1" smtClean="0"/>
              <a:t>bgcolor</a:t>
            </a:r>
            <a:r>
              <a:rPr lang="en-US" dirty="0" smtClean="0"/>
              <a:t>");</a:t>
            </a:r>
          </a:p>
          <a:p>
            <a:pPr eaLnBrk="1" hangingPunct="1">
              <a:lnSpc>
                <a:spcPct val="80000"/>
              </a:lnSpc>
            </a:pPr>
            <a:r>
              <a:rPr lang="en-US" dirty="0" smtClean="0"/>
              <a:t>         x=</a:t>
            </a:r>
            <a:r>
              <a:rPr lang="en-US" dirty="0" err="1" smtClean="0"/>
              <a:t>parseInt</a:t>
            </a:r>
            <a:r>
              <a:rPr lang="en-US" dirty="0" smtClean="0"/>
              <a:t>(arguments[0]);</a:t>
            </a:r>
          </a:p>
          <a:p>
            <a:pPr eaLnBrk="1" hangingPunct="1">
              <a:lnSpc>
                <a:spcPct val="80000"/>
              </a:lnSpc>
            </a:pPr>
            <a:r>
              <a:rPr lang="en-US" dirty="0" smtClean="0"/>
              <a:t>         </a:t>
            </a:r>
            <a:r>
              <a:rPr lang="en-US" dirty="0" err="1" smtClean="0"/>
              <a:t>document.write</a:t>
            </a:r>
            <a:r>
              <a:rPr lang="en-US" dirty="0" smtClean="0"/>
              <a:t>("&lt;</a:t>
            </a:r>
            <a:r>
              <a:rPr lang="en-US" dirty="0" err="1" smtClean="0"/>
              <a:t>br</a:t>
            </a:r>
            <a:r>
              <a:rPr lang="en-US" dirty="0" smtClean="0"/>
              <a:t>&gt; arguments[0] converted into number using 	           </a:t>
            </a:r>
            <a:r>
              <a:rPr lang="en-US" dirty="0" err="1" smtClean="0"/>
              <a:t>parseInt</a:t>
            </a:r>
            <a:r>
              <a:rPr lang="en-US" dirty="0" smtClean="0"/>
              <a:t> ");</a:t>
            </a:r>
          </a:p>
          <a:p>
            <a:pPr eaLnBrk="1" hangingPunct="1">
              <a:lnSpc>
                <a:spcPct val="80000"/>
              </a:lnSpc>
            </a:pPr>
            <a:r>
              <a:rPr lang="en-US" dirty="0" smtClean="0"/>
              <a:t>         </a:t>
            </a:r>
            <a:r>
              <a:rPr lang="en-US" dirty="0" err="1" smtClean="0"/>
              <a:t>document.write</a:t>
            </a:r>
            <a:r>
              <a:rPr lang="en-US" dirty="0" smtClean="0"/>
              <a:t>("&lt;</a:t>
            </a:r>
            <a:r>
              <a:rPr lang="en-US" dirty="0" err="1" smtClean="0"/>
              <a:t>br</a:t>
            </a:r>
            <a:r>
              <a:rPr lang="en-US" dirty="0" smtClean="0"/>
              <a:t>&gt;</a:t>
            </a:r>
            <a:r>
              <a:rPr lang="en-US" dirty="0" err="1" smtClean="0"/>
              <a:t>typeof</a:t>
            </a:r>
            <a:r>
              <a:rPr lang="en-US" dirty="0" smtClean="0"/>
              <a:t>(x) now is ");</a:t>
            </a:r>
          </a:p>
          <a:p>
            <a:pPr eaLnBrk="1" hangingPunct="1">
              <a:lnSpc>
                <a:spcPct val="80000"/>
              </a:lnSpc>
            </a:pPr>
            <a:r>
              <a:rPr lang="en-US" dirty="0" smtClean="0"/>
              <a:t>         </a:t>
            </a:r>
            <a:r>
              <a:rPr lang="en-US" dirty="0" err="1" smtClean="0"/>
              <a:t>document.write</a:t>
            </a:r>
            <a:r>
              <a:rPr lang="en-US" dirty="0" smtClean="0"/>
              <a:t>(</a:t>
            </a:r>
            <a:r>
              <a:rPr lang="en-US" dirty="0" err="1" smtClean="0"/>
              <a:t>typeof</a:t>
            </a:r>
            <a:r>
              <a:rPr lang="en-US" dirty="0" smtClean="0"/>
              <a:t>(x)+"&lt;</a:t>
            </a:r>
            <a:r>
              <a:rPr lang="en-US" dirty="0" err="1" smtClean="0"/>
              <a:t>br</a:t>
            </a:r>
            <a:r>
              <a:rPr lang="en-US" dirty="0" smtClean="0"/>
              <a:t>&gt;");</a:t>
            </a:r>
          </a:p>
          <a:p>
            <a:pPr eaLnBrk="1" hangingPunct="1">
              <a:lnSpc>
                <a:spcPct val="80000"/>
              </a:lnSpc>
            </a:pPr>
            <a:r>
              <a:rPr lang="en-US" dirty="0" smtClean="0"/>
              <a:t>      }</a:t>
            </a:r>
          </a:p>
          <a:p>
            <a:pPr eaLnBrk="1" hangingPunct="1">
              <a:lnSpc>
                <a:spcPct val="80000"/>
              </a:lnSpc>
            </a:pPr>
            <a:r>
              <a:rPr lang="en-US" dirty="0" smtClean="0"/>
              <a:t>   }</a:t>
            </a:r>
          </a:p>
          <a:p>
            <a:pPr eaLnBrk="1" hangingPunct="1">
              <a:lnSpc>
                <a:spcPct val="80000"/>
              </a:lnSpc>
            </a:pPr>
            <a:r>
              <a:rPr lang="en-US" dirty="0" smtClean="0"/>
              <a:t>--&gt;</a:t>
            </a:r>
          </a:p>
          <a:p>
            <a:pPr eaLnBrk="1" hangingPunct="1">
              <a:lnSpc>
                <a:spcPct val="80000"/>
              </a:lnSpc>
            </a:pPr>
            <a:r>
              <a:rPr lang="en-US" dirty="0" smtClean="0"/>
              <a:t>&lt;/script&gt;&lt;/HEAD&gt;&lt;BODY&gt;&lt;script&gt;</a:t>
            </a:r>
          </a:p>
          <a:p>
            <a:pPr eaLnBrk="1" hangingPunct="1">
              <a:lnSpc>
                <a:spcPct val="80000"/>
              </a:lnSpc>
            </a:pPr>
            <a:r>
              <a:rPr lang="en-US" dirty="0" err="1" smtClean="0"/>
              <a:t>document.write</a:t>
            </a:r>
            <a:r>
              <a:rPr lang="en-US" dirty="0" smtClean="0"/>
              <a:t>("&lt;</a:t>
            </a:r>
            <a:r>
              <a:rPr lang="en-US" dirty="0" err="1" smtClean="0"/>
              <a:t>br</a:t>
            </a:r>
            <a:r>
              <a:rPr lang="en-US" dirty="0" smtClean="0"/>
              <a:t>&gt;Invoking evaluate first time evaluate('</a:t>
            </a:r>
            <a:r>
              <a:rPr lang="en-US" dirty="0" err="1" smtClean="0"/>
              <a:t>skyblue</a:t>
            </a:r>
            <a:r>
              <a:rPr lang="en-US" dirty="0" smtClean="0"/>
              <a:t>')&lt;</a:t>
            </a:r>
            <a:r>
              <a:rPr lang="en-US" dirty="0" err="1" smtClean="0"/>
              <a:t>br</a:t>
            </a:r>
            <a:r>
              <a:rPr lang="en-US" dirty="0" smtClean="0"/>
              <a:t>&gt;");</a:t>
            </a:r>
          </a:p>
          <a:p>
            <a:pPr eaLnBrk="1" hangingPunct="1">
              <a:lnSpc>
                <a:spcPct val="80000"/>
              </a:lnSpc>
            </a:pPr>
            <a:r>
              <a:rPr lang="en-US" dirty="0" smtClean="0"/>
              <a:t>evaluate("</a:t>
            </a:r>
            <a:r>
              <a:rPr lang="en-US" dirty="0" err="1" smtClean="0"/>
              <a:t>skyblue</a:t>
            </a:r>
            <a:r>
              <a:rPr lang="en-US" dirty="0" smtClean="0"/>
              <a:t>");</a:t>
            </a:r>
          </a:p>
          <a:p>
            <a:pPr eaLnBrk="1" hangingPunct="1">
              <a:lnSpc>
                <a:spcPct val="80000"/>
              </a:lnSpc>
            </a:pPr>
            <a:r>
              <a:rPr lang="en-US" dirty="0" err="1" smtClean="0"/>
              <a:t>document.write</a:t>
            </a:r>
            <a:r>
              <a:rPr lang="en-US" dirty="0" smtClean="0"/>
              <a:t>("&lt;BR&gt;");</a:t>
            </a:r>
          </a:p>
          <a:p>
            <a:pPr eaLnBrk="1" hangingPunct="1">
              <a:lnSpc>
                <a:spcPct val="80000"/>
              </a:lnSpc>
            </a:pPr>
            <a:r>
              <a:rPr lang="en-US" dirty="0" smtClean="0"/>
              <a:t>for(</a:t>
            </a:r>
            <a:r>
              <a:rPr lang="en-US" dirty="0" err="1" smtClean="0"/>
              <a:t>var</a:t>
            </a:r>
            <a:r>
              <a:rPr lang="en-US" dirty="0" smtClean="0"/>
              <a:t> </a:t>
            </a:r>
            <a:r>
              <a:rPr lang="en-US" dirty="0" err="1" smtClean="0"/>
              <a:t>i</a:t>
            </a:r>
            <a:r>
              <a:rPr lang="en-US" dirty="0" smtClean="0"/>
              <a:t>=0;i&lt;50;i++)</a:t>
            </a:r>
          </a:p>
          <a:p>
            <a:pPr eaLnBrk="1" hangingPunct="1">
              <a:lnSpc>
                <a:spcPct val="80000"/>
              </a:lnSpc>
            </a:pPr>
            <a:r>
              <a:rPr lang="en-US" dirty="0" err="1" smtClean="0"/>
              <a:t>document.write</a:t>
            </a:r>
            <a:r>
              <a:rPr lang="en-US" dirty="0" smtClean="0"/>
              <a:t>("-");</a:t>
            </a:r>
          </a:p>
          <a:p>
            <a:pPr eaLnBrk="1" hangingPunct="1">
              <a:lnSpc>
                <a:spcPct val="80000"/>
              </a:lnSpc>
            </a:pPr>
            <a:r>
              <a:rPr lang="en-US" dirty="0" err="1" smtClean="0"/>
              <a:t>document.write</a:t>
            </a:r>
            <a:r>
              <a:rPr lang="en-US" dirty="0" smtClean="0"/>
              <a:t>("&lt;</a:t>
            </a:r>
            <a:r>
              <a:rPr lang="en-US" dirty="0" err="1" smtClean="0"/>
              <a:t>br</a:t>
            </a:r>
            <a:r>
              <a:rPr lang="en-US" dirty="0" smtClean="0"/>
              <a:t>&gt;Invoking evaluate again evaluate(12)&lt;</a:t>
            </a:r>
            <a:r>
              <a:rPr lang="en-US" dirty="0" err="1" smtClean="0"/>
              <a:t>br</a:t>
            </a:r>
            <a:r>
              <a:rPr lang="en-US" dirty="0" smtClean="0"/>
              <a:t>&gt;");</a:t>
            </a:r>
          </a:p>
          <a:p>
            <a:pPr eaLnBrk="1" hangingPunct="1">
              <a:lnSpc>
                <a:spcPct val="80000"/>
              </a:lnSpc>
            </a:pPr>
            <a:r>
              <a:rPr lang="en-US" dirty="0" smtClean="0"/>
              <a:t>evaluate(12);</a:t>
            </a:r>
          </a:p>
          <a:p>
            <a:pPr eaLnBrk="1" hangingPunct="1">
              <a:lnSpc>
                <a:spcPct val="80000"/>
              </a:lnSpc>
            </a:pPr>
            <a:r>
              <a:rPr lang="en-US" dirty="0" smtClean="0"/>
              <a:t>&lt;/script&gt;</a:t>
            </a:r>
          </a:p>
          <a:p>
            <a:pPr eaLnBrk="1" hangingPunct="1">
              <a:lnSpc>
                <a:spcPct val="80000"/>
              </a:lnSpc>
            </a:pPr>
            <a:r>
              <a:rPr lang="en-US" dirty="0" smtClean="0"/>
              <a:t>&lt;/BODY&gt;</a:t>
            </a:r>
          </a:p>
          <a:p>
            <a:pPr eaLnBrk="1" hangingPunct="1">
              <a:lnSpc>
                <a:spcPct val="80000"/>
              </a:lnSpc>
            </a:pPr>
            <a:r>
              <a:rPr lang="en-US" dirty="0" smtClean="0"/>
              <a:t>&lt;/HTML&gt;</a:t>
            </a:r>
          </a:p>
          <a:p>
            <a:pPr eaLnBrk="1" hangingPunct="1">
              <a:lnSpc>
                <a:spcPct val="80000"/>
              </a:lnSpc>
            </a:pPr>
            <a:r>
              <a:rPr lang="en-US" dirty="0" smtClean="0"/>
              <a:t>	</a:t>
            </a:r>
          </a:p>
          <a:p>
            <a:pPr eaLnBrk="1" hangingPunct="1">
              <a:lnSpc>
                <a:spcPct val="80000"/>
              </a:lnSpc>
            </a:pPr>
            <a:endParaRPr lang="en-US" sz="800" dirty="0" smtClean="0">
              <a:solidFill>
                <a:srgbClr val="990000"/>
              </a:solidFill>
            </a:endParaRPr>
          </a:p>
        </p:txBody>
      </p:sp>
      <p:sp>
        <p:nvSpPr>
          <p:cNvPr id="69637" name="AutoShape 4"/>
          <p:cNvSpPr>
            <a:spLocks noChangeArrowheads="1"/>
          </p:cNvSpPr>
          <p:nvPr/>
        </p:nvSpPr>
        <p:spPr bwMode="auto">
          <a:xfrm>
            <a:off x="2043641" y="634280"/>
            <a:ext cx="4495800" cy="775452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sz="1000" dirty="0">
              <a:latin typeface="Candar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Rot="1" noChangeAspect="1" noChangeArrowheads="1" noTextEdit="1"/>
          </p:cNvSpPr>
          <p:nvPr>
            <p:ph type="sldImg"/>
          </p:nvPr>
        </p:nvSpPr>
        <p:spPr>
          <a:xfrm>
            <a:off x="1970088" y="839788"/>
            <a:ext cx="4670425" cy="3503612"/>
          </a:xfrm>
          <a:ln/>
        </p:spPr>
      </p:sp>
      <p:sp>
        <p:nvSpPr>
          <p:cNvPr id="44037" name="Rectangle 6"/>
          <p:cNvSpPr>
            <a:spLocks noGrp="1" noChangeArrowheads="1"/>
          </p:cNvSpPr>
          <p:nvPr>
            <p:ph type="body" idx="1"/>
          </p:nvPr>
        </p:nvSpPr>
        <p:spPr>
          <a:xfrm>
            <a:off x="2016125" y="4548188"/>
            <a:ext cx="4586881" cy="36431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Data Types in JavaScript:</a:t>
            </a:r>
          </a:p>
          <a:p>
            <a:pPr algn="just" eaLnBrk="1" hangingPunct="1"/>
            <a:r>
              <a:rPr lang="en-US" dirty="0" smtClean="0"/>
              <a:t>Although the number of data types is small, they are sufficient for the tasks that JavaScript performs. Notice that there is no distinction between integers and real numbers; both types are just numbers. JavaScript does not provide an explicit data type for a date. However, there are related functions and a built-in date object that enable the Web page designer to manage dates.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body" idx="1"/>
          </p:nvPr>
        </p:nvSpPr>
        <p:spPr>
          <a:xfrm>
            <a:off x="2057400" y="762000"/>
            <a:ext cx="441960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Example 2.5 Demo of creating functions and predefined function (Using_Functions.html)</a:t>
            </a:r>
          </a:p>
          <a:p>
            <a:pPr eaLnBrk="1" hangingPunct="1"/>
            <a:r>
              <a:rPr lang="en-US" smtClean="0"/>
              <a:t>And it produces the output as:</a:t>
            </a:r>
          </a:p>
          <a:p>
            <a:pPr eaLnBrk="1" hangingPunct="1"/>
            <a:endParaRPr lang="en-US" smtClean="0"/>
          </a:p>
          <a:p>
            <a:pPr eaLnBrk="1" hangingPunct="1"/>
            <a:endParaRPr lang="en-US" smtClean="0"/>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38275"/>
            <a:ext cx="464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1970088" y="839788"/>
            <a:ext cx="4670425" cy="3503612"/>
          </a:xfrm>
          <a:ln/>
        </p:spPr>
      </p:sp>
      <p:sp>
        <p:nvSpPr>
          <p:cNvPr id="71690" name="Rectangle 10"/>
          <p:cNvSpPr>
            <a:spLocks noGrp="1" noChangeArrowheads="1"/>
          </p:cNvSpPr>
          <p:nvPr>
            <p:ph type="body" idx="1"/>
          </p:nvPr>
        </p:nvSpPr>
        <p:spPr>
          <a:xfrm>
            <a:off x="2039550" y="4583430"/>
            <a:ext cx="4586881" cy="37671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Rot="1" noChangeAspect="1" noChangeArrowheads="1" noTextEdit="1"/>
          </p:cNvSpPr>
          <p:nvPr>
            <p:ph type="sldImg"/>
          </p:nvPr>
        </p:nvSpPr>
        <p:spPr>
          <a:xfrm>
            <a:off x="1970088" y="839788"/>
            <a:ext cx="4670425" cy="3503612"/>
          </a:xfrm>
          <a:ln/>
        </p:spPr>
      </p:sp>
      <p:sp>
        <p:nvSpPr>
          <p:cNvPr id="72714" name="Rectangle 10"/>
          <p:cNvSpPr>
            <a:spLocks noGrp="1" noChangeArrowheads="1"/>
          </p:cNvSpPr>
          <p:nvPr>
            <p:ph type="body" idx="1"/>
          </p:nvPr>
        </p:nvSpPr>
        <p:spPr>
          <a:xfrm>
            <a:off x="2039550" y="4549140"/>
            <a:ext cx="4586881" cy="38014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1970088" y="839788"/>
            <a:ext cx="4670425" cy="3503612"/>
          </a:xfrm>
          <a:ln/>
        </p:spPr>
      </p:sp>
      <p:sp>
        <p:nvSpPr>
          <p:cNvPr id="73733" name="Rectangle 3"/>
          <p:cNvSpPr>
            <a:spLocks noGrp="1" noChangeArrowheads="1"/>
          </p:cNvSpPr>
          <p:nvPr>
            <p:ph type="body" idx="1"/>
          </p:nvPr>
        </p:nvSpPr>
        <p:spPr>
          <a:xfrm>
            <a:off x="2039550" y="4548188"/>
            <a:ext cx="4586881" cy="3802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1970088" y="839788"/>
            <a:ext cx="4670425" cy="3503612"/>
          </a:xfrm>
          <a:ln/>
        </p:spPr>
      </p:sp>
      <p:sp>
        <p:nvSpPr>
          <p:cNvPr id="74757" name="Rectangle 3"/>
          <p:cNvSpPr>
            <a:spLocks noGrp="1" noChangeArrowheads="1"/>
          </p:cNvSpPr>
          <p:nvPr>
            <p:ph type="body" idx="1"/>
          </p:nvPr>
        </p:nvSpPr>
        <p:spPr>
          <a:xfrm>
            <a:off x="2016125" y="4548188"/>
            <a:ext cx="458688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2" name="TextBox 1"/>
          <p:cNvSpPr txBox="1"/>
          <p:nvPr/>
        </p:nvSpPr>
        <p:spPr>
          <a:xfrm>
            <a:off x="268357" y="1480930"/>
            <a:ext cx="1391478" cy="738664"/>
          </a:xfrm>
          <a:prstGeom prst="rect">
            <a:avLst/>
          </a:prstGeom>
          <a:noFill/>
        </p:spPr>
        <p:txBody>
          <a:bodyPr wrap="square" rtlCol="0">
            <a:spAutoFit/>
          </a:bodyPr>
          <a:lstStyle/>
          <a:p>
            <a:r>
              <a:rPr lang="en-US" sz="1400" dirty="0" smtClean="0">
                <a:latin typeface="Candara" panose="020E0502030303020204" pitchFamily="34" charset="0"/>
              </a:rPr>
              <a:t>Answers </a:t>
            </a:r>
          </a:p>
          <a:p>
            <a:pPr marL="342900" indent="-342900">
              <a:buAutoNum type="arabicPeriod"/>
            </a:pPr>
            <a:r>
              <a:rPr lang="en-US" sz="1400" dirty="0" smtClean="0">
                <a:latin typeface="Candara" panose="020E0502030303020204" pitchFamily="34" charset="0"/>
              </a:rPr>
              <a:t>Option 0</a:t>
            </a:r>
          </a:p>
          <a:p>
            <a:pPr marL="342900" indent="-342900">
              <a:buAutoNum type="arabicPeriod"/>
            </a:pPr>
            <a:r>
              <a:rPr lang="en-US" sz="1400" dirty="0" smtClean="0">
                <a:latin typeface="Candara" panose="020E0502030303020204" pitchFamily="34" charset="0"/>
              </a:rPr>
              <a:t>True</a:t>
            </a:r>
            <a:endParaRPr lang="en-US" sz="1400" dirty="0">
              <a:latin typeface="Candara" panose="020E0502030303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1970088" y="839788"/>
            <a:ext cx="4670425" cy="3503612"/>
          </a:xfrm>
          <a:ln/>
        </p:spPr>
      </p:sp>
      <p:sp>
        <p:nvSpPr>
          <p:cNvPr id="76811" name="Rectangle 11"/>
          <p:cNvSpPr>
            <a:spLocks noGrp="1" noChangeArrowheads="1"/>
          </p:cNvSpPr>
          <p:nvPr>
            <p:ph type="body" idx="1"/>
          </p:nvPr>
        </p:nvSpPr>
        <p:spPr>
          <a:xfrm>
            <a:off x="2039550" y="4572000"/>
            <a:ext cx="4586881" cy="37786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 name="TextBox 1"/>
          <p:cNvSpPr txBox="1"/>
          <p:nvPr/>
        </p:nvSpPr>
        <p:spPr>
          <a:xfrm>
            <a:off x="318052" y="1550504"/>
            <a:ext cx="1073426" cy="1384995"/>
          </a:xfrm>
          <a:prstGeom prst="rect">
            <a:avLst/>
          </a:prstGeom>
          <a:noFill/>
        </p:spPr>
        <p:txBody>
          <a:bodyPr wrap="square" rtlCol="0">
            <a:spAutoFit/>
          </a:bodyPr>
          <a:lstStyle/>
          <a:p>
            <a:r>
              <a:rPr lang="en-US" sz="1400" dirty="0" smtClean="0">
                <a:latin typeface="Candara" panose="020E0502030303020204" pitchFamily="34" charset="0"/>
              </a:rPr>
              <a:t>Answers</a:t>
            </a:r>
          </a:p>
          <a:p>
            <a:pPr marL="342900" indent="-342900">
              <a:buAutoNum type="arabicPeriod"/>
            </a:pPr>
            <a:r>
              <a:rPr lang="en-US" sz="1400" dirty="0" smtClean="0">
                <a:latin typeface="Candara" panose="020E0502030303020204" pitchFamily="34" charset="0"/>
              </a:rPr>
              <a:t>4</a:t>
            </a:r>
          </a:p>
          <a:p>
            <a:pPr marL="342900" indent="-342900">
              <a:buAutoNum type="arabicPeriod"/>
            </a:pPr>
            <a:r>
              <a:rPr lang="en-US" sz="1400" dirty="0" smtClean="0">
                <a:latin typeface="Candara" panose="020E0502030303020204" pitchFamily="34" charset="0"/>
              </a:rPr>
              <a:t>5</a:t>
            </a:r>
          </a:p>
          <a:p>
            <a:pPr marL="342900" indent="-342900">
              <a:buAutoNum type="arabicPeriod"/>
            </a:pPr>
            <a:r>
              <a:rPr lang="en-US" sz="1400" dirty="0" smtClean="0">
                <a:latin typeface="Candara" panose="020E0502030303020204" pitchFamily="34" charset="0"/>
              </a:rPr>
              <a:t>1</a:t>
            </a:r>
          </a:p>
          <a:p>
            <a:pPr marL="342900" indent="-342900">
              <a:buAutoNum type="arabicPeriod"/>
            </a:pPr>
            <a:r>
              <a:rPr lang="en-US" sz="1400" dirty="0" smtClean="0">
                <a:latin typeface="Candara" panose="020E0502030303020204" pitchFamily="34" charset="0"/>
              </a:rPr>
              <a:t>2</a:t>
            </a:r>
          </a:p>
          <a:p>
            <a:pPr marL="342900" indent="-342900">
              <a:buAutoNum type="arabicPeriod"/>
            </a:pPr>
            <a:r>
              <a:rPr lang="en-US" sz="1400" dirty="0">
                <a:latin typeface="Candara" panose="020E0502030303020204" pitchFamily="34" charset="0"/>
              </a:rPr>
              <a:t>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Rot="1" noChangeAspect="1" noChangeArrowheads="1" noTextEdit="1"/>
          </p:cNvSpPr>
          <p:nvPr>
            <p:ph type="sldImg"/>
          </p:nvPr>
        </p:nvSpPr>
        <p:spPr>
          <a:xfrm>
            <a:off x="1970088" y="839788"/>
            <a:ext cx="4670425" cy="3503612"/>
          </a:xfrm>
          <a:ln/>
        </p:spPr>
      </p:sp>
      <p:sp>
        <p:nvSpPr>
          <p:cNvPr id="45061" name="Rectangle 6"/>
          <p:cNvSpPr>
            <a:spLocks noGrp="1" noChangeArrowheads="1"/>
          </p:cNvSpPr>
          <p:nvPr>
            <p:ph type="body" idx="1"/>
          </p:nvPr>
        </p:nvSpPr>
        <p:spPr>
          <a:xfrm>
            <a:off x="2039550" y="4572000"/>
            <a:ext cx="4586881" cy="37786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algn="just" eaLnBrk="1" hangingPunct="1"/>
            <a:r>
              <a:rPr lang="en-US" b="1" u="sng" dirty="0" smtClean="0"/>
              <a:t>Defining Variables:</a:t>
            </a:r>
          </a:p>
          <a:p>
            <a:pPr marL="190500" indent="-190500" algn="just" eaLnBrk="1" hangingPunct="1"/>
            <a:r>
              <a:rPr lang="en-US" dirty="0" smtClean="0"/>
              <a:t>There are specific rules you must follow when choosing variable names. </a:t>
            </a:r>
          </a:p>
          <a:p>
            <a:pPr marL="190500" indent="-190500" algn="just" eaLnBrk="1" hangingPunct="1"/>
            <a:r>
              <a:rPr lang="en-US" dirty="0" smtClean="0"/>
              <a:t>	Variable names can include letters of the alphabet, both upper and lowercase. They can also include the digits 0-9 and the underscore (_) character. </a:t>
            </a:r>
          </a:p>
          <a:p>
            <a:pPr marL="190500" indent="-190500" algn="just" eaLnBrk="1" hangingPunct="1"/>
            <a:r>
              <a:rPr lang="en-US" dirty="0" smtClean="0"/>
              <a:t>	Variable names cannot include spaces or any other punctuation characters. </a:t>
            </a:r>
          </a:p>
          <a:p>
            <a:pPr marL="190500" indent="-190500" algn="just" eaLnBrk="1" hangingPunct="1"/>
            <a:r>
              <a:rPr lang="en-US" dirty="0" smtClean="0"/>
              <a:t>	The first character of the variable name must be either a letter or the underscore character. </a:t>
            </a:r>
          </a:p>
          <a:p>
            <a:pPr marL="190500" indent="-190500" algn="just" eaLnBrk="1" hangingPunct="1"/>
            <a:r>
              <a:rPr lang="en-US" dirty="0" smtClean="0"/>
              <a:t>	Variable names are case-sensitive; </a:t>
            </a:r>
            <a:r>
              <a:rPr lang="en-US" dirty="0" err="1" smtClean="0"/>
              <a:t>totalnum</a:t>
            </a:r>
            <a:r>
              <a:rPr lang="en-US" dirty="0" smtClean="0"/>
              <a:t>, </a:t>
            </a:r>
            <a:r>
              <a:rPr lang="en-US" dirty="0" err="1" smtClean="0"/>
              <a:t>Totalnum</a:t>
            </a:r>
            <a:r>
              <a:rPr lang="en-US" dirty="0" smtClean="0"/>
              <a:t>, and </a:t>
            </a:r>
            <a:r>
              <a:rPr lang="en-US" dirty="0" err="1" smtClean="0"/>
              <a:t>TotalNum</a:t>
            </a:r>
            <a:r>
              <a:rPr lang="en-US" dirty="0" smtClean="0"/>
              <a:t> are separate variable names. </a:t>
            </a:r>
          </a:p>
          <a:p>
            <a:pPr marL="190500" indent="-190500" algn="just" eaLnBrk="1" hangingPunct="1"/>
            <a:r>
              <a:rPr lang="en-US" dirty="0" smtClean="0"/>
              <a:t>	There is no official limit on the length of a variable name, but it must fit within one line. </a:t>
            </a:r>
          </a:p>
          <a:p>
            <a:pPr marL="190500" indent="-190500" algn="just" eaLnBrk="1" hangingPunct="1"/>
            <a:r>
              <a:rPr lang="en-US" dirty="0" smtClean="0"/>
              <a:t>	JavaScript variables are said to be loosely typed. To declare a variable for a JavaScript program, you would write this: </a:t>
            </a:r>
          </a:p>
          <a:p>
            <a:pPr marL="647700" lvl="1" indent="-190500" algn="just" eaLnBrk="1" hangingPunct="1"/>
            <a:endParaRPr lang="en-US" dirty="0" smtClean="0"/>
          </a:p>
          <a:p>
            <a:pPr marL="647700" lvl="1" indent="-190500" algn="just" eaLnBrk="1" hangingPunct="1"/>
            <a:endParaRPr lang="en-US" dirty="0"/>
          </a:p>
          <a:p>
            <a:pPr marL="647700" lvl="1" indent="-190500" algn="just" eaLnBrk="1" hangingPunct="1"/>
            <a:r>
              <a:rPr lang="en-US" dirty="0" err="1" smtClean="0"/>
              <a:t>var</a:t>
            </a:r>
            <a:r>
              <a:rPr lang="en-US" dirty="0" smtClean="0"/>
              <a:t> </a:t>
            </a:r>
            <a:r>
              <a:rPr lang="en-US" dirty="0" err="1" smtClean="0"/>
              <a:t>variablename</a:t>
            </a:r>
            <a:r>
              <a:rPr lang="en-US" dirty="0" smtClean="0"/>
              <a:t> = value ; </a:t>
            </a:r>
          </a:p>
        </p:txBody>
      </p:sp>
      <p:sp>
        <p:nvSpPr>
          <p:cNvPr id="45062" name="AutoShape 7"/>
          <p:cNvSpPr>
            <a:spLocks noChangeArrowheads="1"/>
          </p:cNvSpPr>
          <p:nvPr/>
        </p:nvSpPr>
        <p:spPr bwMode="auto">
          <a:xfrm>
            <a:off x="2267227" y="6895362"/>
            <a:ext cx="2314575" cy="214312"/>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dirty="0">
              <a:solidFill>
                <a:srgbClr val="990000"/>
              </a:solidFill>
              <a:latin typeface="Candara" panose="020E0502030303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Rot="1" noChangeAspect="1" noChangeArrowheads="1" noTextEdit="1"/>
          </p:cNvSpPr>
          <p:nvPr>
            <p:ph type="sldImg"/>
          </p:nvPr>
        </p:nvSpPr>
        <p:spPr>
          <a:xfrm>
            <a:off x="1970088" y="839788"/>
            <a:ext cx="4670425" cy="3503612"/>
          </a:xfrm>
          <a:ln/>
        </p:spPr>
      </p:sp>
      <p:sp>
        <p:nvSpPr>
          <p:cNvPr id="46085" name="Rectangle 5"/>
          <p:cNvSpPr>
            <a:spLocks noGrp="1" noChangeArrowheads="1"/>
          </p:cNvSpPr>
          <p:nvPr>
            <p:ph type="body" idx="1"/>
          </p:nvPr>
        </p:nvSpPr>
        <p:spPr>
          <a:xfrm>
            <a:off x="2039550" y="4622800"/>
            <a:ext cx="4586881" cy="37278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Rot="1" noChangeAspect="1" noChangeArrowheads="1" noTextEdit="1"/>
          </p:cNvSpPr>
          <p:nvPr>
            <p:ph type="sldImg"/>
          </p:nvPr>
        </p:nvSpPr>
        <p:spPr>
          <a:xfrm>
            <a:off x="1970088" y="839788"/>
            <a:ext cx="4670425" cy="3503612"/>
          </a:xfrm>
          <a:ln/>
        </p:spPr>
      </p:sp>
      <p:sp>
        <p:nvSpPr>
          <p:cNvPr id="47109" name="Rectangle 5"/>
          <p:cNvSpPr>
            <a:spLocks noGrp="1" noChangeArrowheads="1"/>
          </p:cNvSpPr>
          <p:nvPr>
            <p:ph type="body" idx="1"/>
          </p:nvPr>
        </p:nvSpPr>
        <p:spPr>
          <a:xfrm>
            <a:off x="2039550" y="4572000"/>
            <a:ext cx="4586881" cy="37786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Rot="1" noChangeAspect="1" noChangeArrowheads="1" noTextEdit="1"/>
          </p:cNvSpPr>
          <p:nvPr>
            <p:ph type="sldImg"/>
          </p:nvPr>
        </p:nvSpPr>
        <p:spPr>
          <a:xfrm>
            <a:off x="1970088" y="839788"/>
            <a:ext cx="4670425" cy="3503612"/>
          </a:xfrm>
          <a:ln/>
        </p:spPr>
      </p:sp>
      <p:sp>
        <p:nvSpPr>
          <p:cNvPr id="48133" name="Rectangle 5"/>
          <p:cNvSpPr>
            <a:spLocks noGrp="1" noChangeArrowheads="1"/>
          </p:cNvSpPr>
          <p:nvPr>
            <p:ph type="body" idx="1"/>
          </p:nvPr>
        </p:nvSpPr>
        <p:spPr>
          <a:xfrm>
            <a:off x="2039550" y="4673600"/>
            <a:ext cx="4586881" cy="36770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Rot="1" noChangeAspect="1" noChangeArrowheads="1" noTextEdit="1"/>
          </p:cNvSpPr>
          <p:nvPr>
            <p:ph type="sldImg"/>
          </p:nvPr>
        </p:nvSpPr>
        <p:spPr>
          <a:xfrm>
            <a:off x="1970088" y="839788"/>
            <a:ext cx="4670425" cy="3503612"/>
          </a:xfrm>
          <a:ln/>
        </p:spPr>
      </p:sp>
      <p:sp>
        <p:nvSpPr>
          <p:cNvPr id="49157" name="Rectangle 5"/>
          <p:cNvSpPr>
            <a:spLocks noGrp="1" noChangeArrowheads="1"/>
          </p:cNvSpPr>
          <p:nvPr>
            <p:ph type="body" idx="1"/>
          </p:nvPr>
        </p:nvSpPr>
        <p:spPr>
          <a:xfrm>
            <a:off x="2039550" y="4588932"/>
            <a:ext cx="4586881" cy="3761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Rot="1" noChangeAspect="1" noChangeArrowheads="1" noTextEdit="1"/>
          </p:cNvSpPr>
          <p:nvPr>
            <p:ph type="sldImg"/>
          </p:nvPr>
        </p:nvSpPr>
        <p:spPr>
          <a:xfrm>
            <a:off x="1970088" y="839788"/>
            <a:ext cx="4670425" cy="3503612"/>
          </a:xfrm>
          <a:ln/>
        </p:spPr>
      </p:sp>
      <p:sp>
        <p:nvSpPr>
          <p:cNvPr id="50181" name="Rectangle 6"/>
          <p:cNvSpPr>
            <a:spLocks noGrp="1" noChangeArrowheads="1"/>
          </p:cNvSpPr>
          <p:nvPr>
            <p:ph type="body" idx="1"/>
          </p:nvPr>
        </p:nvSpPr>
        <p:spPr>
          <a:xfrm>
            <a:off x="2010165" y="4548188"/>
            <a:ext cx="4586881" cy="42985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just" eaLnBrk="1" hangingPunct="1"/>
            <a:endParaRPr lang="en-US" b="1" u="sng" dirty="0" smtClean="0"/>
          </a:p>
          <a:p>
            <a:pPr algn="just" eaLnBrk="1" hangingPunct="1"/>
            <a:r>
              <a:rPr lang="en-US" b="1" u="sng" dirty="0" smtClean="0"/>
              <a:t>String Operator:</a:t>
            </a:r>
          </a:p>
          <a:p>
            <a:pPr algn="just" eaLnBrk="1" hangingPunct="1"/>
            <a:endParaRPr lang="en-US" b="1" u="sng" dirty="0" smtClean="0"/>
          </a:p>
          <a:p>
            <a:pPr algn="just" eaLnBrk="1" hangingPunct="1"/>
            <a:endParaRPr lang="en-US" dirty="0" smtClean="0"/>
          </a:p>
          <a:p>
            <a:pPr algn="just" eaLnBrk="1" hangingPunct="1"/>
            <a:r>
              <a:rPr lang="en-US" dirty="0" smtClean="0"/>
              <a:t>    txt1="What a very"</a:t>
            </a:r>
          </a:p>
          <a:p>
            <a:pPr algn="just" eaLnBrk="1" hangingPunct="1"/>
            <a:r>
              <a:rPr lang="en-US" dirty="0" smtClean="0"/>
              <a:t>    txt2="nice day!"</a:t>
            </a:r>
          </a:p>
          <a:p>
            <a:pPr algn="just" eaLnBrk="1" hangingPunct="1"/>
            <a:r>
              <a:rPr lang="en-US" dirty="0" smtClean="0"/>
              <a:t>     txt3=txt1+txt2 </a:t>
            </a:r>
          </a:p>
          <a:p>
            <a:pPr algn="just" eaLnBrk="1" hangingPunct="1"/>
            <a:endParaRPr lang="en-US" dirty="0" smtClean="0"/>
          </a:p>
          <a:p>
            <a:pPr algn="just" eaLnBrk="1" hangingPunct="1"/>
            <a:endParaRPr lang="en-US" dirty="0" smtClean="0"/>
          </a:p>
          <a:p>
            <a:pPr algn="just" eaLnBrk="1" hangingPunct="1"/>
            <a:r>
              <a:rPr lang="en-US" dirty="0" smtClean="0"/>
              <a:t>A string is most often a text, for example "Hello World!". To stick two or more string variables together, use the + operator.</a:t>
            </a:r>
          </a:p>
          <a:p>
            <a:pPr algn="just" eaLnBrk="1" hangingPunct="1"/>
            <a:r>
              <a:rPr lang="en-US" dirty="0" smtClean="0"/>
              <a:t>The variable txt3 now contains "What a </a:t>
            </a:r>
            <a:r>
              <a:rPr lang="en-US" dirty="0" err="1" smtClean="0"/>
              <a:t>verynice</a:t>
            </a:r>
            <a:r>
              <a:rPr lang="en-US" dirty="0" smtClean="0"/>
              <a:t> day!". To add a space between two string variables, insert a space into the expression, OR in one of the strings.</a:t>
            </a:r>
          </a:p>
          <a:p>
            <a:pPr algn="just" eaLnBrk="1" hangingPunct="1"/>
            <a:endParaRPr lang="en-US" dirty="0" smtClean="0"/>
          </a:p>
          <a:p>
            <a:pPr algn="just" eaLnBrk="1" hangingPunct="1"/>
            <a:endParaRPr lang="en-US" sz="1100" dirty="0" smtClean="0"/>
          </a:p>
          <a:p>
            <a:pPr algn="just" eaLnBrk="1" hangingPunct="1"/>
            <a:r>
              <a:rPr lang="en-US" dirty="0" smtClean="0"/>
              <a:t>       txt1="What a very"</a:t>
            </a:r>
          </a:p>
          <a:p>
            <a:pPr algn="just" eaLnBrk="1" hangingPunct="1"/>
            <a:r>
              <a:rPr lang="en-US" dirty="0" smtClean="0"/>
              <a:t>       txt2="nice day!"</a:t>
            </a:r>
          </a:p>
          <a:p>
            <a:pPr algn="just" eaLnBrk="1" hangingPunct="1"/>
            <a:r>
              <a:rPr lang="en-US" dirty="0" smtClean="0"/>
              <a:t>        txt3=txt1+" "+txt2</a:t>
            </a:r>
          </a:p>
          <a:p>
            <a:pPr algn="just" eaLnBrk="1" hangingPunct="1"/>
            <a:endParaRPr lang="en-US" dirty="0" smtClean="0"/>
          </a:p>
          <a:p>
            <a:pPr algn="just" eaLnBrk="1" hangingPunct="1"/>
            <a:endParaRPr lang="en-US" dirty="0" smtClean="0"/>
          </a:p>
          <a:p>
            <a:pPr algn="just" eaLnBrk="1" hangingPunct="1"/>
            <a:r>
              <a:rPr lang="en-US" dirty="0" smtClean="0"/>
              <a:t>Or</a:t>
            </a:r>
          </a:p>
          <a:p>
            <a:pPr algn="just" eaLnBrk="1" hangingPunct="1"/>
            <a:endParaRPr lang="en-US" dirty="0" smtClean="0"/>
          </a:p>
          <a:p>
            <a:pPr algn="just" eaLnBrk="1" hangingPunct="1"/>
            <a:r>
              <a:rPr lang="en-US" dirty="0" smtClean="0"/>
              <a:t>txt1="What a very "</a:t>
            </a:r>
          </a:p>
          <a:p>
            <a:pPr algn="just" eaLnBrk="1" hangingPunct="1"/>
            <a:r>
              <a:rPr lang="en-US" dirty="0" smtClean="0"/>
              <a:t>txt2="nice day!"</a:t>
            </a:r>
          </a:p>
          <a:p>
            <a:pPr algn="just" eaLnBrk="1" hangingPunct="1"/>
            <a:r>
              <a:rPr lang="en-US" dirty="0" smtClean="0"/>
              <a:t>txt3=txt1+txt2</a:t>
            </a:r>
          </a:p>
          <a:p>
            <a:pPr algn="just" eaLnBrk="1" hangingPunct="1"/>
            <a:endParaRPr lang="en-US" dirty="0" smtClean="0"/>
          </a:p>
          <a:p>
            <a:pPr algn="just" eaLnBrk="1" hangingPunct="1"/>
            <a:r>
              <a:rPr lang="en-US" dirty="0" smtClean="0"/>
              <a:t>The variable txt3 now contains "What a very nice day!". </a:t>
            </a:r>
          </a:p>
        </p:txBody>
      </p:sp>
      <p:sp>
        <p:nvSpPr>
          <p:cNvPr id="50182" name="AutoShape 7"/>
          <p:cNvSpPr>
            <a:spLocks noChangeArrowheads="1"/>
          </p:cNvSpPr>
          <p:nvPr/>
        </p:nvSpPr>
        <p:spPr bwMode="auto">
          <a:xfrm>
            <a:off x="2016125" y="5128161"/>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3" name="AutoShape 8"/>
          <p:cNvSpPr>
            <a:spLocks noChangeArrowheads="1"/>
          </p:cNvSpPr>
          <p:nvPr/>
        </p:nvSpPr>
        <p:spPr bwMode="auto">
          <a:xfrm>
            <a:off x="2016125" y="6814425"/>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
        <p:nvSpPr>
          <p:cNvPr id="50184" name="AutoShape 9"/>
          <p:cNvSpPr>
            <a:spLocks noChangeArrowheads="1"/>
          </p:cNvSpPr>
          <p:nvPr/>
        </p:nvSpPr>
        <p:spPr bwMode="auto">
          <a:xfrm>
            <a:off x="2010165" y="7907300"/>
            <a:ext cx="1447800" cy="6096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endParaRPr lang="en-US">
              <a:latin typeface="Candara"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p:txBody>
          <a:bodyPr/>
          <a:lstStyle/>
          <a:p>
            <a:r>
              <a:rPr lang="en-US" b="0" dirty="0">
                <a:ea typeface="ＭＳ Ｐゴシック" pitchFamily="34" charset="-128"/>
              </a:rPr>
              <a:t>Lesson 2</a:t>
            </a:r>
            <a:r>
              <a:rPr lang="en-US" b="0" dirty="0" smtClean="0">
                <a:ea typeface="ＭＳ Ｐゴシック" pitchFamily="34" charset="-128"/>
              </a:rPr>
              <a:t>: JavaScript </a:t>
            </a:r>
            <a:r>
              <a:rPr lang="en-US" b="0" dirty="0">
                <a:ea typeface="ＭＳ Ｐゴシック" pitchFamily="34" charset="-128"/>
              </a:rPr>
              <a:t>language</a:t>
            </a:r>
          </a:p>
        </p:txBody>
      </p:sp>
      <p:sp>
        <p:nvSpPr>
          <p:cNvPr id="11" name="Title 10"/>
          <p:cNvSpPr>
            <a:spLocks noGrp="1"/>
          </p:cNvSpPr>
          <p:nvPr>
            <p:ph type="ctrTitle"/>
          </p:nvPr>
        </p:nvSpPr>
        <p:spPr/>
        <p:txBody>
          <a:bodyPr>
            <a:normAutofit/>
          </a:bodyPr>
          <a:lstStyle/>
          <a:p>
            <a:r>
              <a:rPr lang="en-US" sz="3600" dirty="0">
                <a:solidFill>
                  <a:srgbClr val="000000"/>
                </a:solidFill>
                <a:latin typeface="Candara"/>
                <a:ea typeface="ＭＳ Ｐゴシック" pitchFamily="34" charset="-128"/>
              </a:rPr>
              <a:t>Web </a:t>
            </a:r>
            <a:r>
              <a:rPr lang="en-US" sz="3600" dirty="0" smtClean="0">
                <a:solidFill>
                  <a:srgbClr val="000000"/>
                </a:solidFill>
                <a:latin typeface="Candara"/>
                <a:ea typeface="ＭＳ Ｐゴシック" pitchFamily="34" charset="-128"/>
              </a:rPr>
              <a:t>basics-JavaScript</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3"/>
          <p:cNvSpPr>
            <a:spLocks noGrp="1" noChangeArrowheads="1"/>
          </p:cNvSpPr>
          <p:nvPr>
            <p:ph type="body" idx="4294967295"/>
          </p:nvPr>
        </p:nvSpPr>
        <p:spPr/>
        <p:txBody>
          <a:bodyPr lIns="90488" tIns="44450" rIns="90488" bIns="44450"/>
          <a:lstStyle/>
          <a:p>
            <a:endParaRPr lang="en-US"/>
          </a:p>
          <a:p>
            <a:pPr>
              <a:buFont typeface="Arial" pitchFamily="34" charset="0"/>
              <a:buNone/>
            </a:pPr>
            <a:endParaRPr lang="en-US"/>
          </a:p>
        </p:txBody>
      </p:sp>
      <p:graphicFrame>
        <p:nvGraphicFramePr>
          <p:cNvPr id="300036" name="Group 4"/>
          <p:cNvGraphicFramePr>
            <a:graphicFrameLocks noGrp="1"/>
          </p:cNvGraphicFramePr>
          <p:nvPr>
            <p:extLst>
              <p:ext uri="{D42A27DB-BD31-4B8C-83A1-F6EECF244321}">
                <p14:modId xmlns:p14="http://schemas.microsoft.com/office/powerpoint/2010/main" val="419699613"/>
              </p:ext>
            </p:extLst>
          </p:nvPr>
        </p:nvGraphicFramePr>
        <p:xfrm>
          <a:off x="551543" y="1121228"/>
          <a:ext cx="7417890" cy="4427539"/>
        </p:xfrm>
        <a:graphic>
          <a:graphicData uri="http://schemas.openxmlformats.org/drawingml/2006/table">
            <a:tbl>
              <a:tblPr/>
              <a:tblGrid>
                <a:gridCol w="1459685"/>
                <a:gridCol w="3097530"/>
                <a:gridCol w="2860675"/>
              </a:tblGrid>
              <a:tr h="8810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Arial" pitchFamily="34" charset="0"/>
                        </a:rPr>
                        <a:t>typeof</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Arial" pitchFamily="34" charset="0"/>
                        </a:rPr>
                        <a:t>undefinedvariable</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“undefined”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94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Arial" pitchFamily="34" charset="0"/>
                        </a:rPr>
                        <a:t>typeof</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“abcdef”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“string”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94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typeof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“boolean”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itchFamily="34" charset="0"/>
                          <a:cs typeface="Arial" pitchFamily="34" charset="0"/>
                        </a:rPr>
                        <a:t>typeof</a:t>
                      </a:r>
                      <a:endParaRPr kumimoji="0" lang="en-US" sz="1800" b="0" i="0" u="none" strike="noStrike" cap="none" normalizeH="0" baseline="0" dirty="0" smtClean="0">
                        <a:ln>
                          <a:noFill/>
                        </a:ln>
                        <a:solidFill>
                          <a:schemeClr val="tx1"/>
                        </a:solidFill>
                        <a:effectLst/>
                        <a:latin typeface="Candara" pitchFamily="34" charset="0"/>
                        <a:cs typeface="Arial"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4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latin typeface="Candara"/>
                <a:ea typeface="ヒラギノ角ゴ Pro W3"/>
                <a:cs typeface="Arial" pitchFamily="34" charset="0"/>
              </a:rPr>
              <a:t>2.2: JavaScript Operators </a:t>
            </a:r>
            <a:br>
              <a:rPr lang="en-US" sz="1200" b="1" dirty="0">
                <a:latin typeface="Candara"/>
                <a:ea typeface="ヒラギノ角ゴ Pro W3"/>
                <a:cs typeface="Arial" pitchFamily="34" charset="0"/>
              </a:rPr>
            </a:br>
            <a:r>
              <a:rPr lang="en-US" sz="2800" dirty="0" err="1">
                <a:latin typeface="Candara"/>
                <a:ea typeface="ヒラギノ角ゴ Pro W3"/>
                <a:cs typeface="Arial" pitchFamily="34" charset="0"/>
              </a:rPr>
              <a:t>Typeof</a:t>
            </a:r>
            <a:r>
              <a:rPr lang="en-US" sz="2800" dirty="0">
                <a:latin typeface="Candara"/>
                <a:ea typeface="ヒラギノ角ゴ Pro W3"/>
                <a:cs typeface="Arial" pitchFamily="34" charset="0"/>
              </a:rPr>
              <a:t> Operator</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Tree>
    <p:extLst>
      <p:ext uri="{BB962C8B-B14F-4D97-AF65-F5344CB8AC3E}">
        <p14:creationId xmlns:p14="http://schemas.microsoft.com/office/powerpoint/2010/main" val="11742067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4" name="Title 1"/>
          <p:cNvSpPr>
            <a:spLocks/>
          </p:cNvSpPr>
          <p:nvPr/>
        </p:nvSpPr>
        <p:spPr bwMode="auto">
          <a:xfrm>
            <a:off x="43815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Demo</a:t>
            </a:r>
          </a:p>
        </p:txBody>
      </p:sp>
      <p:grpSp>
        <p:nvGrpSpPr>
          <p:cNvPr id="2" name="Group 79"/>
          <p:cNvGrpSpPr>
            <a:grpSpLocks/>
          </p:cNvGrpSpPr>
          <p:nvPr/>
        </p:nvGrpSpPr>
        <p:grpSpPr bwMode="auto">
          <a:xfrm>
            <a:off x="5729288" y="1546225"/>
            <a:ext cx="2905125" cy="1670050"/>
            <a:chOff x="781" y="1008"/>
            <a:chExt cx="4107" cy="2525"/>
          </a:xfrm>
        </p:grpSpPr>
        <p:sp>
          <p:nvSpPr>
            <p:cNvPr id="14416" name="Rectangle 80"/>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1"/>
            <p:cNvGrpSpPr>
              <a:grpSpLocks/>
            </p:cNvGrpSpPr>
            <p:nvPr/>
          </p:nvGrpSpPr>
          <p:grpSpPr bwMode="auto">
            <a:xfrm>
              <a:off x="2641" y="1963"/>
              <a:ext cx="796" cy="355"/>
              <a:chOff x="2624" y="1896"/>
              <a:chExt cx="796" cy="355"/>
            </a:xfrm>
          </p:grpSpPr>
          <p:sp>
            <p:nvSpPr>
              <p:cNvPr id="14418" name="Freeform 82"/>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19" name="Freeform 83"/>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0" name="Line 84"/>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1" name="Line 85"/>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2" name="Freeform 86"/>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7"/>
            <p:cNvGrpSpPr>
              <a:grpSpLocks/>
            </p:cNvGrpSpPr>
            <p:nvPr/>
          </p:nvGrpSpPr>
          <p:grpSpPr bwMode="auto">
            <a:xfrm>
              <a:off x="2196" y="2406"/>
              <a:ext cx="996" cy="690"/>
              <a:chOff x="2074" y="2432"/>
              <a:chExt cx="996" cy="690"/>
            </a:xfrm>
          </p:grpSpPr>
          <p:sp>
            <p:nvSpPr>
              <p:cNvPr id="14424" name="Freeform 88"/>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5" name="Freeform 89"/>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6" name="Freeform 90"/>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7" name="Freeform 91"/>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8" name="Freeform 92"/>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29" name="Freeform 93"/>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30" name="Freeform 94"/>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31" name="Freeform 95"/>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32" name="Freeform 96"/>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33" name="Freeform 97"/>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34" name="Freeform 98"/>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99"/>
            <p:cNvGrpSpPr>
              <a:grpSpLocks/>
            </p:cNvGrpSpPr>
            <p:nvPr/>
          </p:nvGrpSpPr>
          <p:grpSpPr bwMode="auto">
            <a:xfrm>
              <a:off x="1547" y="1137"/>
              <a:ext cx="1302" cy="1554"/>
              <a:chOff x="1458" y="1110"/>
              <a:chExt cx="1302" cy="1554"/>
            </a:xfrm>
          </p:grpSpPr>
          <p:grpSp>
            <p:nvGrpSpPr>
              <p:cNvPr id="6" name="Group 100"/>
              <p:cNvGrpSpPr>
                <a:grpSpLocks/>
              </p:cNvGrpSpPr>
              <p:nvPr/>
            </p:nvGrpSpPr>
            <p:grpSpPr bwMode="auto">
              <a:xfrm>
                <a:off x="1464" y="1968"/>
                <a:ext cx="1296" cy="696"/>
                <a:chOff x="1464" y="1968"/>
                <a:chExt cx="1296" cy="696"/>
              </a:xfrm>
            </p:grpSpPr>
            <p:sp>
              <p:nvSpPr>
                <p:cNvPr id="14437" name="Freeform 101"/>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2"/>
                <p:cNvGrpSpPr>
                  <a:grpSpLocks/>
                </p:cNvGrpSpPr>
                <p:nvPr/>
              </p:nvGrpSpPr>
              <p:grpSpPr bwMode="auto">
                <a:xfrm>
                  <a:off x="1464" y="1968"/>
                  <a:ext cx="1296" cy="690"/>
                  <a:chOff x="1464" y="1968"/>
                  <a:chExt cx="1296" cy="690"/>
                </a:xfrm>
              </p:grpSpPr>
              <p:grpSp>
                <p:nvGrpSpPr>
                  <p:cNvPr id="8" name="Group 103"/>
                  <p:cNvGrpSpPr>
                    <a:grpSpLocks/>
                  </p:cNvGrpSpPr>
                  <p:nvPr/>
                </p:nvGrpSpPr>
                <p:grpSpPr bwMode="auto">
                  <a:xfrm>
                    <a:off x="1464" y="1968"/>
                    <a:ext cx="1296" cy="690"/>
                    <a:chOff x="1200" y="2160"/>
                    <a:chExt cx="1296" cy="690"/>
                  </a:xfrm>
                </p:grpSpPr>
                <p:sp>
                  <p:nvSpPr>
                    <p:cNvPr id="14440" name="Freeform 104"/>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41" name="Freeform 105"/>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42" name="Freeform 106"/>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43" name="Freeform 107"/>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44" name="Line 108"/>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14445" name="Freeform 109"/>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10"/>
              <p:cNvGrpSpPr>
                <a:grpSpLocks/>
              </p:cNvGrpSpPr>
              <p:nvPr/>
            </p:nvGrpSpPr>
            <p:grpSpPr bwMode="auto">
              <a:xfrm>
                <a:off x="1458" y="1110"/>
                <a:ext cx="1125" cy="1098"/>
                <a:chOff x="1458" y="1110"/>
                <a:chExt cx="1125" cy="1098"/>
              </a:xfrm>
            </p:grpSpPr>
            <p:sp>
              <p:nvSpPr>
                <p:cNvPr id="14447" name="Freeform 111"/>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48" name="Freeform 112"/>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49" name="Freeform 113"/>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50" name="Freeform 114"/>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51" name="Freeform 115"/>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52" name="Line 116"/>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53" name="Freeform 117"/>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14454" name="Freeform 118"/>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55" name="Freeform 119"/>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56" name="Freeform 120"/>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1"/>
            <p:cNvGrpSpPr>
              <a:grpSpLocks/>
            </p:cNvGrpSpPr>
            <p:nvPr/>
          </p:nvGrpSpPr>
          <p:grpSpPr bwMode="auto">
            <a:xfrm>
              <a:off x="781" y="2595"/>
              <a:ext cx="1304" cy="752"/>
              <a:chOff x="781" y="2595"/>
              <a:chExt cx="1304" cy="752"/>
            </a:xfrm>
          </p:grpSpPr>
          <p:sp>
            <p:nvSpPr>
              <p:cNvPr id="14458" name="Freeform 122"/>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59" name="Freeform 123"/>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60" name="Freeform 124"/>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61" name="Freeform 125"/>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62" name="Freeform 126"/>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63" name="Freeform 127"/>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8"/>
            <p:cNvGrpSpPr>
              <a:grpSpLocks/>
            </p:cNvGrpSpPr>
            <p:nvPr/>
          </p:nvGrpSpPr>
          <p:grpSpPr bwMode="auto">
            <a:xfrm>
              <a:off x="2549" y="1361"/>
              <a:ext cx="2203" cy="2087"/>
              <a:chOff x="2549" y="1361"/>
              <a:chExt cx="2203" cy="2087"/>
            </a:xfrm>
          </p:grpSpPr>
          <p:grpSp>
            <p:nvGrpSpPr>
              <p:cNvPr id="12" name="Group 129"/>
              <p:cNvGrpSpPr>
                <a:grpSpLocks/>
              </p:cNvGrpSpPr>
              <p:nvPr/>
            </p:nvGrpSpPr>
            <p:grpSpPr bwMode="auto">
              <a:xfrm rot="105239">
                <a:off x="2549" y="2499"/>
                <a:ext cx="672" cy="436"/>
                <a:chOff x="2452" y="2860"/>
                <a:chExt cx="768" cy="516"/>
              </a:xfrm>
            </p:grpSpPr>
            <p:sp>
              <p:nvSpPr>
                <p:cNvPr id="14466" name="Freeform 130"/>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67" name="Freeform 131"/>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14468" name="Freeform 132"/>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69" name="Freeform 133"/>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0" name="Freeform 134"/>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1" name="Freeform 135"/>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2" name="Freeform 136"/>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3" name="Freeform 137"/>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4" name="Freeform 138"/>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5" name="Freeform 139"/>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6" name="Freeform 140"/>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7" name="Freeform 141"/>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8" name="Freeform 142"/>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79" name="Freeform 143"/>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80" name="Freeform 144"/>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81" name="Freeform 145"/>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82" name="Freeform 146"/>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83" name="Freeform 147"/>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14484" name="Freeform 148"/>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13" name="Content Placeholder 12"/>
          <p:cNvSpPr>
            <a:spLocks/>
          </p:cNvSpPr>
          <p:nvPr/>
        </p:nvSpPr>
        <p:spPr bwMode="auto">
          <a:xfrm>
            <a:off x="290513"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Typeof_ex.html</a:t>
            </a:r>
          </a:p>
        </p:txBody>
      </p:sp>
    </p:spTree>
    <p:extLst>
      <p:ext uri="{BB962C8B-B14F-4D97-AF65-F5344CB8AC3E}">
        <p14:creationId xmlns:p14="http://schemas.microsoft.com/office/powerpoint/2010/main" val="30405041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supports the usual control structures: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the conditionals: </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if,</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if...else</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If … else if … else</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Switch</a:t>
            </a:r>
          </a:p>
          <a:p>
            <a:pPr marL="1143000" lvl="2" indent="-228600" eaLnBrk="0" hangingPunct="0">
              <a:spcBef>
                <a:spcPct val="20000"/>
              </a:spcBef>
              <a:buClr>
                <a:srgbClr val="00A1E4"/>
              </a:buClr>
              <a:buFont typeface="Arial" pitchFamily="34" charset="0"/>
              <a:buChar char="•"/>
            </a:pPr>
            <a:endParaRPr lang="en-US" sz="1600" dirty="0">
              <a:solidFill>
                <a:srgbClr val="000000"/>
              </a:solidFill>
              <a:latin typeface="Candara"/>
              <a:cs typeface="Arial" pitchFamily="34" charset="0"/>
            </a:endParaRP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iterations:</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for</a:t>
            </a:r>
          </a:p>
          <a:p>
            <a:pPr marL="1089025" lvl="2" indent="-279400">
              <a:spcBef>
                <a:spcPct val="20000"/>
              </a:spcBef>
              <a:buClr>
                <a:srgbClr val="00A1E4"/>
              </a:buClr>
              <a:buFont typeface="Arial" pitchFamily="34" charset="0"/>
              <a:buChar char="•"/>
            </a:pPr>
            <a:r>
              <a:rPr lang="en-US" sz="1200" dirty="0">
                <a:solidFill>
                  <a:srgbClr val="000000"/>
                </a:solidFill>
                <a:latin typeface="Candara"/>
                <a:cs typeface="Arial" pitchFamily="34" charset="0"/>
              </a:rPr>
              <a:t>while</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p:txBody>
      </p:sp>
      <p:sp>
        <p:nvSpPr>
          <p:cNvPr id="1536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2.3: Control Structures and Loops</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Control Structures and Loops</a:t>
            </a:r>
          </a:p>
        </p:txBody>
      </p:sp>
    </p:spTree>
    <p:extLst>
      <p:ext uri="{BB962C8B-B14F-4D97-AF65-F5344CB8AC3E}">
        <p14:creationId xmlns:p14="http://schemas.microsoft.com/office/powerpoint/2010/main" val="37939524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idx="4294967295"/>
          </p:nvPr>
        </p:nvSpPr>
        <p:spPr/>
        <p:txBody>
          <a:bodyPr lIns="90488" tIns="44450" rIns="90488" bIns="44450"/>
          <a:lstStyle/>
          <a:p>
            <a:pPr>
              <a:lnSpc>
                <a:spcPct val="80000"/>
              </a:lnSpc>
              <a:buFont typeface="Arial" pitchFamily="34" charset="0"/>
              <a:buNone/>
            </a:pPr>
            <a:endParaRPr lang="en-US" sz="2000" dirty="0"/>
          </a:p>
          <a:p>
            <a:pPr>
              <a:lnSpc>
                <a:spcPct val="80000"/>
              </a:lnSpc>
              <a:buFont typeface="Arial" pitchFamily="34" charset="0"/>
              <a:buNone/>
            </a:pPr>
            <a:endParaRPr lang="en-US" sz="2000" dirty="0"/>
          </a:p>
          <a:p>
            <a:pPr>
              <a:lnSpc>
                <a:spcPct val="80000"/>
              </a:lnSpc>
              <a:buFont typeface="Arial" pitchFamily="34" charset="0"/>
              <a:buNone/>
            </a:pPr>
            <a:endParaRPr lang="en-US" sz="2000" dirty="0" smtClean="0"/>
          </a:p>
          <a:p>
            <a:pPr>
              <a:lnSpc>
                <a:spcPct val="80000"/>
              </a:lnSpc>
              <a:buFont typeface="Arial" pitchFamily="34" charset="0"/>
              <a:buNone/>
            </a:pPr>
            <a:endParaRPr lang="en-US" sz="2000" dirty="0" smtClean="0"/>
          </a:p>
          <a:p>
            <a:pPr>
              <a:lnSpc>
                <a:spcPct val="80000"/>
              </a:lnSpc>
              <a:buFont typeface="Arial" pitchFamily="34" charset="0"/>
              <a:buNone/>
            </a:pPr>
            <a:endParaRPr lang="en-US" sz="2000" dirty="0" smtClean="0"/>
          </a:p>
          <a:p>
            <a:pPr>
              <a:lnSpc>
                <a:spcPct val="80000"/>
              </a:lnSpc>
              <a:buFont typeface="Arial" pitchFamily="34" charset="0"/>
              <a:buNone/>
            </a:pPr>
            <a:endParaRPr lang="en-US" sz="2000" dirty="0" smtClean="0"/>
          </a:p>
          <a:p>
            <a:pPr>
              <a:lnSpc>
                <a:spcPct val="80000"/>
              </a:lnSpc>
              <a:buFont typeface="Arial" pitchFamily="34" charset="0"/>
              <a:buNone/>
            </a:pPr>
            <a:endParaRPr lang="en-US" sz="2000" dirty="0" smtClean="0"/>
          </a:p>
          <a:p>
            <a:pPr>
              <a:lnSpc>
                <a:spcPct val="80000"/>
              </a:lnSpc>
              <a:buFont typeface="Arial" pitchFamily="34" charset="0"/>
              <a:buNone/>
            </a:pPr>
            <a:endParaRPr lang="en-US" sz="2000" dirty="0"/>
          </a:p>
          <a:p>
            <a:pPr>
              <a:lnSpc>
                <a:spcPct val="80000"/>
              </a:lnSpc>
              <a:buFont typeface="Arial" pitchFamily="34" charset="0"/>
              <a:buNone/>
            </a:pPr>
            <a:endParaRPr lang="en-US" sz="2000" dirty="0"/>
          </a:p>
          <a:p>
            <a:pPr>
              <a:lnSpc>
                <a:spcPct val="80000"/>
              </a:lnSpc>
              <a:buFont typeface="Arial" pitchFamily="34" charset="0"/>
              <a:buNone/>
            </a:pPr>
            <a:endParaRPr lang="en-US" sz="2000" dirty="0"/>
          </a:p>
          <a:p>
            <a:pPr>
              <a:lnSpc>
                <a:spcPct val="80000"/>
              </a:lnSpc>
              <a:buFont typeface="Arial" pitchFamily="34" charset="0"/>
              <a:buNone/>
            </a:pPr>
            <a:r>
              <a:rPr lang="en-US" dirty="0"/>
              <a:t>Shorthand</a:t>
            </a:r>
          </a:p>
          <a:p>
            <a:pPr>
              <a:lnSpc>
                <a:spcPct val="80000"/>
              </a:lnSpc>
              <a:buFont typeface="Arial" pitchFamily="34" charset="0"/>
              <a:buNone/>
            </a:pPr>
            <a:endParaRPr lang="en-US" dirty="0"/>
          </a:p>
          <a:p>
            <a:pPr>
              <a:lnSpc>
                <a:spcPct val="80000"/>
              </a:lnSpc>
              <a:buFont typeface="Arial" pitchFamily="34" charset="0"/>
              <a:buNone/>
            </a:pPr>
            <a:r>
              <a:rPr lang="en-US" sz="2000" dirty="0"/>
              <a:t>    </a:t>
            </a:r>
          </a:p>
          <a:p>
            <a:pPr>
              <a:lnSpc>
                <a:spcPct val="80000"/>
              </a:lnSpc>
              <a:buFont typeface="Arial" pitchFamily="34" charset="0"/>
              <a:buNone/>
            </a:pPr>
            <a:r>
              <a:rPr lang="en-US" sz="2000" dirty="0"/>
              <a:t>    </a:t>
            </a:r>
            <a:endParaRPr lang="en-US" dirty="0"/>
          </a:p>
          <a:p>
            <a:pPr>
              <a:lnSpc>
                <a:spcPct val="80000"/>
              </a:lnSpc>
              <a:buFont typeface="Arial" pitchFamily="34" charset="0"/>
              <a:buNone/>
            </a:pPr>
            <a:endParaRPr lang="en-US" dirty="0"/>
          </a:p>
        </p:txBody>
      </p:sp>
      <p:sp>
        <p:nvSpPr>
          <p:cNvPr id="16390" name="AutoShape 9"/>
          <p:cNvSpPr>
            <a:spLocks noChangeArrowheads="1"/>
          </p:cNvSpPr>
          <p:nvPr/>
        </p:nvSpPr>
        <p:spPr bwMode="auto">
          <a:xfrm>
            <a:off x="342900" y="1485900"/>
            <a:ext cx="2743200" cy="2667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lvl="1">
              <a:lnSpc>
                <a:spcPct val="80000"/>
              </a:lnSpc>
              <a:buFont typeface="Arial" pitchFamily="34" charset="0"/>
              <a:buNone/>
            </a:pPr>
            <a:r>
              <a:rPr lang="en-US" b="1" dirty="0" smtClean="0">
                <a:latin typeface="Candara" pitchFamily="34" charset="0"/>
              </a:rPr>
              <a:t>if(condition) {</a:t>
            </a:r>
          </a:p>
          <a:p>
            <a:pPr lvl="1">
              <a:lnSpc>
                <a:spcPct val="80000"/>
              </a:lnSpc>
              <a:buFont typeface="Arial" pitchFamily="34" charset="0"/>
              <a:buNone/>
            </a:pPr>
            <a:r>
              <a:rPr lang="en-US" b="1" dirty="0" smtClean="0">
                <a:latin typeface="Candara" pitchFamily="34" charset="0"/>
              </a:rPr>
              <a:t>	statement 1</a:t>
            </a:r>
          </a:p>
          <a:p>
            <a:pPr lvl="1">
              <a:lnSpc>
                <a:spcPct val="80000"/>
              </a:lnSpc>
              <a:buFont typeface="Arial" pitchFamily="34" charset="0"/>
              <a:buNone/>
            </a:pPr>
            <a:r>
              <a:rPr lang="en-US" b="1" dirty="0" smtClean="0">
                <a:latin typeface="Candara" pitchFamily="34" charset="0"/>
              </a:rPr>
              <a:t>} else {</a:t>
            </a:r>
          </a:p>
          <a:p>
            <a:pPr lvl="1">
              <a:lnSpc>
                <a:spcPct val="80000"/>
              </a:lnSpc>
              <a:buFont typeface="Arial" pitchFamily="34" charset="0"/>
              <a:buNone/>
            </a:pPr>
            <a:r>
              <a:rPr lang="en-US" b="1" dirty="0" smtClean="0">
                <a:latin typeface="Candara" pitchFamily="34" charset="0"/>
              </a:rPr>
              <a:t>	statement 2</a:t>
            </a:r>
          </a:p>
          <a:p>
            <a:pPr lvl="1">
              <a:lnSpc>
                <a:spcPct val="80000"/>
              </a:lnSpc>
              <a:buFont typeface="Arial" pitchFamily="34" charset="0"/>
              <a:buNone/>
            </a:pPr>
            <a:r>
              <a:rPr lang="en-US" b="1" dirty="0" smtClean="0">
                <a:latin typeface="Candara" pitchFamily="34" charset="0"/>
              </a:rPr>
              <a:t>}</a:t>
            </a:r>
          </a:p>
        </p:txBody>
      </p:sp>
      <p:sp>
        <p:nvSpPr>
          <p:cNvPr id="16391" name="AutoShape 10"/>
          <p:cNvSpPr>
            <a:spLocks noChangeArrowheads="1"/>
          </p:cNvSpPr>
          <p:nvPr/>
        </p:nvSpPr>
        <p:spPr bwMode="auto">
          <a:xfrm>
            <a:off x="3505200" y="1447800"/>
            <a:ext cx="5181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lnSpc>
                <a:spcPts val="4000"/>
              </a:lnSpc>
              <a:buClr>
                <a:srgbClr val="A11133"/>
              </a:buClr>
            </a:pPr>
            <a:r>
              <a:rPr lang="en-US" b="1" dirty="0" smtClean="0">
                <a:latin typeface="Candara" pitchFamily="34" charset="0"/>
                <a:cs typeface="Arial" pitchFamily="34" charset="0"/>
              </a:rPr>
              <a:t>if(a&gt;10) {</a:t>
            </a:r>
          </a:p>
          <a:p>
            <a:pPr>
              <a:lnSpc>
                <a:spcPts val="4000"/>
              </a:lnSpc>
              <a:buClr>
                <a:srgbClr val="A11133"/>
              </a:buClr>
            </a:pPr>
            <a:r>
              <a:rPr lang="en-US" b="1" dirty="0" err="1" smtClean="0">
                <a:latin typeface="Candara" pitchFamily="34" charset="0"/>
                <a:cs typeface="Arial" pitchFamily="34" charset="0"/>
              </a:rPr>
              <a:t>document.write</a:t>
            </a:r>
            <a:r>
              <a:rPr lang="en-US" b="1" dirty="0" smtClean="0">
                <a:latin typeface="Candara" pitchFamily="34" charset="0"/>
                <a:cs typeface="Arial" pitchFamily="34" charset="0"/>
              </a:rPr>
              <a:t>(“Greater than 10”)</a:t>
            </a:r>
          </a:p>
          <a:p>
            <a:pPr>
              <a:lnSpc>
                <a:spcPts val="4000"/>
              </a:lnSpc>
              <a:buClr>
                <a:srgbClr val="A11133"/>
              </a:buClr>
            </a:pPr>
            <a:r>
              <a:rPr lang="en-US" b="1" dirty="0" smtClean="0">
                <a:latin typeface="Candara" pitchFamily="34" charset="0"/>
                <a:cs typeface="Arial" pitchFamily="34" charset="0"/>
              </a:rPr>
              <a:t>} else {</a:t>
            </a:r>
          </a:p>
          <a:p>
            <a:pPr>
              <a:lnSpc>
                <a:spcPts val="4000"/>
              </a:lnSpc>
              <a:buClr>
                <a:srgbClr val="A11133"/>
              </a:buClr>
            </a:pPr>
            <a:r>
              <a:rPr lang="en-US" b="1" dirty="0" err="1" smtClean="0">
                <a:latin typeface="Candara" pitchFamily="34" charset="0"/>
                <a:cs typeface="Arial" pitchFamily="34" charset="0"/>
              </a:rPr>
              <a:t>document.write</a:t>
            </a:r>
            <a:r>
              <a:rPr lang="en-US" b="1" dirty="0" smtClean="0">
                <a:latin typeface="Candara" pitchFamily="34" charset="0"/>
                <a:cs typeface="Arial" pitchFamily="34" charset="0"/>
              </a:rPr>
              <a:t>(“Less than 10”)</a:t>
            </a:r>
          </a:p>
          <a:p>
            <a:pPr>
              <a:lnSpc>
                <a:spcPts val="4000"/>
              </a:lnSpc>
              <a:buClr>
                <a:srgbClr val="A11133"/>
              </a:buClr>
            </a:pPr>
            <a:r>
              <a:rPr lang="en-US" b="1" dirty="0" smtClean="0">
                <a:latin typeface="Candara" pitchFamily="34" charset="0"/>
                <a:cs typeface="Arial" pitchFamily="34" charset="0"/>
              </a:rPr>
              <a:t>}</a:t>
            </a:r>
            <a:endParaRPr lang="en-US" b="1" dirty="0">
              <a:latin typeface="Candara" pitchFamily="34" charset="0"/>
              <a:cs typeface="Arial" pitchFamily="34" charset="0"/>
            </a:endParaRPr>
          </a:p>
        </p:txBody>
      </p:sp>
      <p:sp>
        <p:nvSpPr>
          <p:cNvPr id="16392" name="AutoShape 11"/>
          <p:cNvSpPr>
            <a:spLocks noChangeArrowheads="1"/>
          </p:cNvSpPr>
          <p:nvPr/>
        </p:nvSpPr>
        <p:spPr bwMode="auto">
          <a:xfrm>
            <a:off x="457200" y="50292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b="1" dirty="0" err="1" smtClean="0">
                <a:latin typeface="Candara" pitchFamily="34" charset="0"/>
              </a:rPr>
              <a:t>document.write</a:t>
            </a:r>
            <a:r>
              <a:rPr lang="en-US" b="1" dirty="0" smtClean="0">
                <a:latin typeface="Candara" pitchFamily="34" charset="0"/>
              </a:rPr>
              <a:t>( (a&gt;10) ? “Greater than 10” : “Less than 10” );</a:t>
            </a:r>
            <a:endParaRPr lang="en-US" b="1" dirty="0">
              <a:latin typeface="Candara" pitchFamily="34" charset="0"/>
              <a:cs typeface="Arial" pitchFamily="34" charset="0"/>
            </a:endParaRPr>
          </a:p>
        </p:txBody>
      </p:sp>
      <p:sp>
        <p:nvSpPr>
          <p:cNvPr id="16393" name="Line 12"/>
          <p:cNvSpPr>
            <a:spLocks noChangeShapeType="1"/>
          </p:cNvSpPr>
          <p:nvPr/>
        </p:nvSpPr>
        <p:spPr bwMode="auto">
          <a:xfrm flipH="1">
            <a:off x="1905000" y="3886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cs typeface="Arial" pitchFamily="34" charset="0"/>
            </a:endParaRPr>
          </a:p>
        </p:txBody>
      </p:sp>
      <p:sp>
        <p:nvSpPr>
          <p:cNvPr id="1639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2.3: Control Structures and Loops </a:t>
            </a:r>
            <a:endParaRPr lang="en-US" sz="1200" b="1" dirty="0" smtClean="0">
              <a:solidFill>
                <a:srgbClr val="000000"/>
              </a:solidFill>
              <a:latin typeface="Candara"/>
              <a:ea typeface="ヒラギノ角ゴ Pro W3"/>
              <a:cs typeface="Arial" pitchFamily="34" charset="0"/>
            </a:endParaRPr>
          </a:p>
          <a:p>
            <a:pPr eaLnBrk="0" hangingPunct="0">
              <a:lnSpc>
                <a:spcPct val="80000"/>
              </a:lnSpc>
            </a:pPr>
            <a:r>
              <a:rPr lang="en-US" sz="2800" dirty="0" smtClean="0">
                <a:solidFill>
                  <a:srgbClr val="000000"/>
                </a:solidFill>
                <a:latin typeface="Candara"/>
                <a:ea typeface="ヒラギノ角ゴ Pro W3"/>
                <a:cs typeface="Arial" pitchFamily="34" charset="0"/>
              </a:rPr>
              <a:t>The if Statement</a:t>
            </a:r>
          </a:p>
        </p:txBody>
      </p:sp>
    </p:spTree>
    <p:extLst>
      <p:ext uri="{BB962C8B-B14F-4D97-AF65-F5344CB8AC3E}">
        <p14:creationId xmlns:p14="http://schemas.microsoft.com/office/powerpoint/2010/main" val="55048460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2.3: Control Structures and Loops </a:t>
            </a:r>
            <a:endParaRPr lang="en-US" sz="1200" b="1" dirty="0" smtClean="0">
              <a:solidFill>
                <a:srgbClr val="000000"/>
              </a:solidFill>
              <a:latin typeface="Candara"/>
              <a:ea typeface="ヒラギノ角ゴ Pro W3"/>
              <a:cs typeface="Arial" pitchFamily="34" charset="0"/>
            </a:endParaRPr>
          </a:p>
          <a:p>
            <a:pPr eaLnBrk="0" hangingPunct="0">
              <a:lnSpc>
                <a:spcPct val="80000"/>
              </a:lnSpc>
            </a:pPr>
            <a:r>
              <a:rPr lang="en-US" sz="2800" dirty="0" smtClean="0">
                <a:solidFill>
                  <a:srgbClr val="000000"/>
                </a:solidFill>
                <a:latin typeface="Candara"/>
                <a:ea typeface="ヒラギノ角ゴ Pro W3"/>
                <a:cs typeface="Arial" pitchFamily="34" charset="0"/>
              </a:rPr>
              <a:t>The </a:t>
            </a:r>
            <a:r>
              <a:rPr lang="en-US" sz="2800" dirty="0">
                <a:solidFill>
                  <a:srgbClr val="000000"/>
                </a:solidFill>
                <a:latin typeface="Candara"/>
                <a:ea typeface="ヒラギノ角ゴ Pro W3"/>
                <a:cs typeface="Arial" pitchFamily="34" charset="0"/>
              </a:rPr>
              <a:t>Switch Statement</a:t>
            </a:r>
          </a:p>
        </p:txBody>
      </p:sp>
      <p:sp>
        <p:nvSpPr>
          <p:cNvPr id="13" name="Content Placeholder 12"/>
          <p:cNvSpPr>
            <a:spLocks/>
          </p:cNvSpPr>
          <p:nvPr/>
        </p:nvSpPr>
        <p:spPr bwMode="auto">
          <a:xfrm>
            <a:off x="319088" y="1149748"/>
            <a:ext cx="8226425" cy="403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Syntax</a:t>
            </a:r>
            <a:endParaRPr lang="en-US" dirty="0">
              <a:solidFill>
                <a:srgbClr val="000000"/>
              </a:solidFill>
              <a:latin typeface="Candara"/>
              <a:cs typeface="Arial" pitchFamily="34" charset="0"/>
            </a:endParaRPr>
          </a:p>
        </p:txBody>
      </p:sp>
      <p:sp>
        <p:nvSpPr>
          <p:cNvPr id="17420" name="AutoShape 12"/>
          <p:cNvSpPr>
            <a:spLocks noChangeArrowheads="1"/>
          </p:cNvSpPr>
          <p:nvPr/>
        </p:nvSpPr>
        <p:spPr bwMode="auto">
          <a:xfrm>
            <a:off x="671513" y="1658256"/>
            <a:ext cx="7848600" cy="46482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a:latin typeface="Candara"/>
                <a:cs typeface="Arial" pitchFamily="34" charset="0"/>
              </a:rPr>
              <a:t>switch (variable) {</a:t>
            </a:r>
            <a:br>
              <a:rPr lang="en-US" dirty="0">
                <a:latin typeface="Candara"/>
                <a:cs typeface="Arial" pitchFamily="34" charset="0"/>
              </a:rPr>
            </a:br>
            <a:r>
              <a:rPr lang="en-US" dirty="0">
                <a:latin typeface="Candara"/>
                <a:cs typeface="Arial" pitchFamily="34" charset="0"/>
              </a:rPr>
              <a:t>  case outcome1 :{ </a:t>
            </a:r>
          </a:p>
          <a:p>
            <a:pPr lvl="1">
              <a:lnSpc>
                <a:spcPct val="135000"/>
              </a:lnSpc>
            </a:pPr>
            <a:r>
              <a:rPr lang="en-US" dirty="0">
                <a:latin typeface="Candara"/>
                <a:cs typeface="Arial" pitchFamily="34" charset="0"/>
              </a:rPr>
              <a:t>//</a:t>
            </a:r>
            <a:r>
              <a:rPr lang="en-US" dirty="0" err="1">
                <a:latin typeface="Candara"/>
                <a:cs typeface="Arial" pitchFamily="34" charset="0"/>
              </a:rPr>
              <a:t>stmts</a:t>
            </a:r>
            <a:r>
              <a:rPr lang="en-US" dirty="0">
                <a:latin typeface="Candara"/>
                <a:cs typeface="Arial" pitchFamily="34" charset="0"/>
              </a:rPr>
              <a:t> for outcome 1</a:t>
            </a:r>
          </a:p>
          <a:p>
            <a:pPr lvl="1">
              <a:lnSpc>
                <a:spcPct val="135000"/>
              </a:lnSpc>
            </a:pPr>
            <a:r>
              <a:rPr lang="en-US" dirty="0">
                <a:latin typeface="Candara"/>
                <a:cs typeface="Arial" pitchFamily="34" charset="0"/>
              </a:rPr>
              <a:t> break; }</a:t>
            </a:r>
            <a:br>
              <a:rPr lang="en-US" dirty="0">
                <a:latin typeface="Candara"/>
                <a:cs typeface="Arial" pitchFamily="34" charset="0"/>
              </a:rPr>
            </a:br>
            <a:r>
              <a:rPr lang="en-US" dirty="0">
                <a:latin typeface="Candara"/>
                <a:cs typeface="Arial" pitchFamily="34" charset="0"/>
              </a:rPr>
              <a:t>  case outcome2 :{</a:t>
            </a:r>
          </a:p>
          <a:p>
            <a:pPr lvl="1">
              <a:lnSpc>
                <a:spcPct val="135000"/>
              </a:lnSpc>
            </a:pPr>
            <a:r>
              <a:rPr lang="en-US" dirty="0">
                <a:latin typeface="Candara"/>
                <a:cs typeface="Arial" pitchFamily="34" charset="0"/>
              </a:rPr>
              <a:t> //</a:t>
            </a:r>
            <a:r>
              <a:rPr lang="en-US" dirty="0" err="1">
                <a:latin typeface="Candara"/>
                <a:cs typeface="Arial" pitchFamily="34" charset="0"/>
              </a:rPr>
              <a:t>stmts</a:t>
            </a:r>
            <a:r>
              <a:rPr lang="en-US" dirty="0">
                <a:latin typeface="Candara"/>
                <a:cs typeface="Arial" pitchFamily="34" charset="0"/>
              </a:rPr>
              <a:t> outcome 2</a:t>
            </a:r>
          </a:p>
          <a:p>
            <a:pPr lvl="1">
              <a:lnSpc>
                <a:spcPct val="135000"/>
              </a:lnSpc>
            </a:pPr>
            <a:r>
              <a:rPr lang="en-US" dirty="0">
                <a:latin typeface="Candara"/>
                <a:cs typeface="Arial" pitchFamily="34" charset="0"/>
              </a:rPr>
              <a:t> break; }</a:t>
            </a:r>
          </a:p>
          <a:p>
            <a:pPr lvl="1">
              <a:lnSpc>
                <a:spcPct val="135000"/>
              </a:lnSpc>
            </a:pPr>
            <a:r>
              <a:rPr lang="en-US" dirty="0">
                <a:latin typeface="Candara"/>
                <a:cs typeface="Arial" pitchFamily="34" charset="0"/>
              </a:rPr>
              <a:t>  …</a:t>
            </a:r>
            <a:br>
              <a:rPr lang="en-US" dirty="0">
                <a:latin typeface="Candara"/>
                <a:cs typeface="Arial" pitchFamily="34" charset="0"/>
              </a:rPr>
            </a:br>
            <a:r>
              <a:rPr lang="en-US" dirty="0">
                <a:latin typeface="Candara"/>
                <a:cs typeface="Arial" pitchFamily="34" charset="0"/>
              </a:rPr>
              <a:t>default: { </a:t>
            </a:r>
          </a:p>
          <a:p>
            <a:pPr lvl="1">
              <a:lnSpc>
                <a:spcPct val="135000"/>
              </a:lnSpc>
            </a:pPr>
            <a:r>
              <a:rPr lang="en-US" dirty="0">
                <a:latin typeface="Candara"/>
                <a:cs typeface="Arial" pitchFamily="34" charset="0"/>
              </a:rPr>
              <a:t> //none of the outcomes</a:t>
            </a:r>
          </a:p>
          <a:p>
            <a:pPr lvl="1">
              <a:lnSpc>
                <a:spcPct val="135000"/>
              </a:lnSpc>
            </a:pPr>
            <a:r>
              <a:rPr lang="en-US" dirty="0">
                <a:latin typeface="Candara"/>
                <a:cs typeface="Arial" pitchFamily="34" charset="0"/>
              </a:rPr>
              <a:t> is chosen }</a:t>
            </a: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Tree>
    <p:extLst>
      <p:ext uri="{BB962C8B-B14F-4D97-AF65-F5344CB8AC3E}">
        <p14:creationId xmlns:p14="http://schemas.microsoft.com/office/powerpoint/2010/main" val="17711386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AutoShape 5"/>
          <p:cNvSpPr>
            <a:spLocks noChangeArrowheads="1"/>
          </p:cNvSpPr>
          <p:nvPr/>
        </p:nvSpPr>
        <p:spPr bwMode="auto">
          <a:xfrm>
            <a:off x="671513" y="1600200"/>
            <a:ext cx="7848600" cy="46482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r>
              <a:rPr lang="en-US" dirty="0">
                <a:solidFill>
                  <a:schemeClr val="tx1"/>
                </a:solidFill>
                <a:latin typeface="Candara"/>
                <a:cs typeface="Arial" pitchFamily="34" charset="0"/>
              </a:rPr>
              <a:t>switch (day) {</a:t>
            </a:r>
            <a:br>
              <a:rPr lang="en-US" dirty="0">
                <a:solidFill>
                  <a:schemeClr val="tx1"/>
                </a:solidFill>
                <a:latin typeface="Candara"/>
                <a:cs typeface="Arial" pitchFamily="34" charset="0"/>
              </a:rPr>
            </a:br>
            <a:r>
              <a:rPr lang="en-US" dirty="0">
                <a:solidFill>
                  <a:schemeClr val="tx1"/>
                </a:solidFill>
                <a:latin typeface="Candara"/>
                <a:cs typeface="Arial" pitchFamily="34" charset="0"/>
              </a:rPr>
              <a:t>  case “Monday” : {</a:t>
            </a:r>
          </a:p>
          <a:p>
            <a:pPr lvl="1">
              <a:lnSpc>
                <a:spcPct val="135000"/>
              </a:lnSpc>
            </a:pPr>
            <a:r>
              <a:rPr lang="en-US" dirty="0" err="1">
                <a:solidFill>
                  <a:schemeClr val="tx1"/>
                </a:solidFill>
                <a:latin typeface="Candara"/>
                <a:cs typeface="Arial" pitchFamily="34" charset="0"/>
              </a:rPr>
              <a:t>document.write</a:t>
            </a:r>
            <a:r>
              <a:rPr lang="en-US" dirty="0">
                <a:solidFill>
                  <a:schemeClr val="tx1"/>
                </a:solidFill>
                <a:latin typeface="Candara"/>
                <a:cs typeface="Arial" pitchFamily="34" charset="0"/>
              </a:rPr>
              <a:t>(“weekday”)</a:t>
            </a:r>
          </a:p>
          <a:p>
            <a:pPr lvl="1">
              <a:lnSpc>
                <a:spcPct val="135000"/>
              </a:lnSpc>
            </a:pPr>
            <a:r>
              <a:rPr lang="en-US" dirty="0">
                <a:solidFill>
                  <a:schemeClr val="tx1"/>
                </a:solidFill>
                <a:latin typeface="Candara"/>
                <a:cs typeface="Arial" pitchFamily="34" charset="0"/>
              </a:rPr>
              <a:t>break;}</a:t>
            </a:r>
            <a:br>
              <a:rPr lang="en-US" dirty="0">
                <a:solidFill>
                  <a:schemeClr val="tx1"/>
                </a:solidFill>
                <a:latin typeface="Candara"/>
                <a:cs typeface="Arial" pitchFamily="34" charset="0"/>
              </a:rPr>
            </a:br>
            <a:r>
              <a:rPr lang="en-US" dirty="0">
                <a:solidFill>
                  <a:schemeClr val="tx1"/>
                </a:solidFill>
                <a:latin typeface="Candara"/>
                <a:cs typeface="Arial" pitchFamily="34" charset="0"/>
              </a:rPr>
              <a:t> case “Saturday”: {</a:t>
            </a:r>
          </a:p>
          <a:p>
            <a:pPr lvl="1">
              <a:lnSpc>
                <a:spcPct val="135000"/>
              </a:lnSpc>
            </a:pPr>
            <a:r>
              <a:rPr lang="en-US" dirty="0" err="1">
                <a:solidFill>
                  <a:schemeClr val="tx1"/>
                </a:solidFill>
                <a:latin typeface="Candara"/>
                <a:cs typeface="Arial" pitchFamily="34" charset="0"/>
              </a:rPr>
              <a:t>document.write</a:t>
            </a:r>
            <a:r>
              <a:rPr lang="en-US" dirty="0">
                <a:solidFill>
                  <a:schemeClr val="tx1"/>
                </a:solidFill>
                <a:latin typeface="Candara"/>
                <a:cs typeface="Arial" pitchFamily="34" charset="0"/>
              </a:rPr>
              <a:t>(“weekday”)</a:t>
            </a:r>
          </a:p>
          <a:p>
            <a:pPr lvl="1">
              <a:lnSpc>
                <a:spcPct val="135000"/>
              </a:lnSpc>
            </a:pPr>
            <a:r>
              <a:rPr lang="en-US" dirty="0">
                <a:solidFill>
                  <a:schemeClr val="tx1"/>
                </a:solidFill>
                <a:latin typeface="Candara"/>
                <a:cs typeface="Arial" pitchFamily="34" charset="0"/>
              </a:rPr>
              <a:t>break}</a:t>
            </a:r>
          </a:p>
          <a:p>
            <a:pPr lvl="1">
              <a:lnSpc>
                <a:spcPct val="135000"/>
              </a:lnSpc>
            </a:pPr>
            <a:r>
              <a:rPr lang="en-US" dirty="0">
                <a:solidFill>
                  <a:schemeClr val="tx1"/>
                </a:solidFill>
                <a:latin typeface="Candara"/>
                <a:cs typeface="Arial" pitchFamily="34" charset="0"/>
              </a:rPr>
              <a:t>  …</a:t>
            </a:r>
            <a:br>
              <a:rPr lang="en-US" dirty="0">
                <a:solidFill>
                  <a:schemeClr val="tx1"/>
                </a:solidFill>
                <a:latin typeface="Candara"/>
                <a:cs typeface="Arial" pitchFamily="34" charset="0"/>
              </a:rPr>
            </a:br>
            <a:r>
              <a:rPr lang="en-US" dirty="0">
                <a:solidFill>
                  <a:schemeClr val="tx1"/>
                </a:solidFill>
                <a:latin typeface="Candara"/>
                <a:cs typeface="Arial" pitchFamily="34" charset="0"/>
              </a:rPr>
              <a:t> default: { </a:t>
            </a:r>
          </a:p>
          <a:p>
            <a:pPr lvl="1">
              <a:lnSpc>
                <a:spcPct val="135000"/>
              </a:lnSpc>
            </a:pPr>
            <a:r>
              <a:rPr lang="en-US" dirty="0" err="1">
                <a:solidFill>
                  <a:schemeClr val="tx1"/>
                </a:solidFill>
                <a:latin typeface="Candara"/>
                <a:cs typeface="Arial" pitchFamily="34" charset="0"/>
              </a:rPr>
              <a:t>document.write</a:t>
            </a:r>
            <a:r>
              <a:rPr lang="en-US" dirty="0">
                <a:solidFill>
                  <a:schemeClr val="tx1"/>
                </a:solidFill>
                <a:latin typeface="Candara"/>
                <a:cs typeface="Arial" pitchFamily="34" charset="0"/>
              </a:rPr>
              <a:t>(“Invalid day of the week”)</a:t>
            </a:r>
          </a:p>
          <a:p>
            <a:pPr lvl="1">
              <a:lnSpc>
                <a:spcPct val="135000"/>
              </a:lnSpc>
            </a:pPr>
            <a:r>
              <a:rPr lang="en-US" dirty="0">
                <a:solidFill>
                  <a:schemeClr val="tx1"/>
                </a:solidFill>
                <a:latin typeface="Candara"/>
                <a:cs typeface="Arial" pitchFamily="34" charset="0"/>
              </a:rPr>
              <a:t>}</a:t>
            </a: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a:p>
            <a:pPr lvl="1" algn="ctr">
              <a:lnSpc>
                <a:spcPct val="135000"/>
              </a:lnSpc>
            </a:pPr>
            <a:endParaRPr lang="en-US" dirty="0">
              <a:solidFill>
                <a:schemeClr val="tx1"/>
              </a:solidFill>
              <a:latin typeface="Candara"/>
              <a:cs typeface="Arial" pitchFamily="34" charset="0"/>
            </a:endParaRPr>
          </a:p>
        </p:txBody>
      </p:sp>
      <p:sp>
        <p:nvSpPr>
          <p:cNvPr id="13" name="Content Placeholder 12"/>
          <p:cNvSpPr>
            <a:spLocks/>
          </p:cNvSpPr>
          <p:nvPr/>
        </p:nvSpPr>
        <p:spPr bwMode="auto">
          <a:xfrm>
            <a:off x="319088" y="123348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a:t>
            </a:r>
          </a:p>
        </p:txBody>
      </p:sp>
      <p:sp>
        <p:nvSpPr>
          <p:cNvPr id="9831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2.3: Control Structures and Loops </a:t>
            </a:r>
            <a:endParaRPr lang="en-US" sz="1200" b="1" dirty="0" smtClean="0">
              <a:solidFill>
                <a:srgbClr val="000000"/>
              </a:solidFill>
              <a:latin typeface="Candara"/>
              <a:ea typeface="ヒラギノ角ゴ Pro W3"/>
              <a:cs typeface="Arial" pitchFamily="34" charset="0"/>
            </a:endParaRPr>
          </a:p>
          <a:p>
            <a:pPr eaLnBrk="0" hangingPunct="0">
              <a:lnSpc>
                <a:spcPct val="80000"/>
              </a:lnSpc>
            </a:pPr>
            <a:r>
              <a:rPr lang="en-US" sz="2800" dirty="0" smtClean="0">
                <a:solidFill>
                  <a:srgbClr val="000000"/>
                </a:solidFill>
                <a:latin typeface="Candara"/>
                <a:ea typeface="ヒラギノ角ゴ Pro W3"/>
                <a:cs typeface="Arial" pitchFamily="34" charset="0"/>
              </a:rPr>
              <a:t>The </a:t>
            </a:r>
            <a:r>
              <a:rPr lang="en-US" sz="2800" dirty="0">
                <a:solidFill>
                  <a:srgbClr val="000000"/>
                </a:solidFill>
                <a:latin typeface="Candara"/>
                <a:ea typeface="ヒラギノ角ゴ Pro W3"/>
                <a:cs typeface="Arial" pitchFamily="34" charset="0"/>
              </a:rPr>
              <a:t>Switch Statement</a:t>
            </a:r>
          </a:p>
        </p:txBody>
      </p:sp>
    </p:spTree>
    <p:extLst>
      <p:ext uri="{BB962C8B-B14F-4D97-AF65-F5344CB8AC3E}">
        <p14:creationId xmlns:p14="http://schemas.microsoft.com/office/powerpoint/2010/main" val="1587632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AutoShape 11"/>
          <p:cNvSpPr>
            <a:spLocks noChangeArrowheads="1"/>
          </p:cNvSpPr>
          <p:nvPr/>
        </p:nvSpPr>
        <p:spPr bwMode="auto">
          <a:xfrm>
            <a:off x="304800" y="19050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latin typeface="Candara"/>
                <a:cs typeface="Arial" pitchFamily="34" charset="0"/>
              </a:rPr>
              <a:t>for( [initial expression;][condition;][increment expression] )</a:t>
            </a:r>
          </a:p>
          <a:p>
            <a:r>
              <a:rPr lang="en-US" dirty="0">
                <a:latin typeface="Candara"/>
                <a:cs typeface="Arial" pitchFamily="34" charset="0"/>
              </a:rPr>
              <a:t> {	statements</a:t>
            </a:r>
          </a:p>
          <a:p>
            <a:r>
              <a:rPr lang="en-US" dirty="0">
                <a:latin typeface="Candara"/>
                <a:cs typeface="Arial" pitchFamily="34" charset="0"/>
              </a:rPr>
              <a:t>}</a:t>
            </a:r>
          </a:p>
        </p:txBody>
      </p:sp>
      <p:sp>
        <p:nvSpPr>
          <p:cNvPr id="1844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2.3: Control Structures and Loops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for  Statements</a:t>
            </a:r>
          </a:p>
        </p:txBody>
      </p:sp>
      <p:sp>
        <p:nvSpPr>
          <p:cNvPr id="13" name="Content Placeholder 12"/>
          <p:cNvSpPr>
            <a:spLocks/>
          </p:cNvSpPr>
          <p:nvPr/>
        </p:nvSpPr>
        <p:spPr bwMode="auto">
          <a:xfrm>
            <a:off x="319088" y="123348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Syntax </a:t>
            </a:r>
          </a:p>
        </p:txBody>
      </p:sp>
      <p:sp>
        <p:nvSpPr>
          <p:cNvPr id="18445" name="AutoShape 11"/>
          <p:cNvSpPr>
            <a:spLocks noChangeArrowheads="1"/>
          </p:cNvSpPr>
          <p:nvPr/>
        </p:nvSpPr>
        <p:spPr bwMode="auto">
          <a:xfrm>
            <a:off x="304800" y="3962400"/>
            <a:ext cx="8458200" cy="1143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latin typeface="Candara"/>
                <a:cs typeface="Arial" pitchFamily="34" charset="0"/>
              </a:rPr>
              <a:t>for(</a:t>
            </a:r>
            <a:r>
              <a:rPr lang="en-US" dirty="0" err="1">
                <a:latin typeface="Candara"/>
                <a:cs typeface="Arial" pitchFamily="34" charset="0"/>
              </a:rPr>
              <a:t>var</a:t>
            </a:r>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=0;i&lt;10;i++){</a:t>
            </a:r>
          </a:p>
          <a:p>
            <a:r>
              <a:rPr lang="en-US" dirty="0" err="1">
                <a:latin typeface="Candara"/>
                <a:cs typeface="Arial" pitchFamily="34" charset="0"/>
              </a:rPr>
              <a:t>document.write</a:t>
            </a:r>
            <a:r>
              <a:rPr lang="en-US" dirty="0">
                <a:latin typeface="Candara"/>
                <a:cs typeface="Arial" pitchFamily="34" charset="0"/>
              </a:rPr>
              <a:t>(“Hello”);}</a:t>
            </a:r>
          </a:p>
        </p:txBody>
      </p:sp>
      <p:sp>
        <p:nvSpPr>
          <p:cNvPr id="2" name="Content Placeholder 12"/>
          <p:cNvSpPr>
            <a:spLocks/>
          </p:cNvSpPr>
          <p:nvPr/>
        </p:nvSpPr>
        <p:spPr bwMode="auto">
          <a:xfrm>
            <a:off x="304800" y="32766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a:t>
            </a:r>
          </a:p>
        </p:txBody>
      </p:sp>
    </p:spTree>
    <p:extLst>
      <p:ext uri="{BB962C8B-B14F-4D97-AF65-F5344CB8AC3E}">
        <p14:creationId xmlns:p14="http://schemas.microsoft.com/office/powerpoint/2010/main" val="427446682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Grp="1" noChangeArrowheads="1"/>
          </p:cNvSpPr>
          <p:nvPr>
            <p:ph type="title" idx="4294967295"/>
          </p:nvPr>
        </p:nvSpPr>
        <p:spPr>
          <a:noFill/>
        </p:spPr>
        <p:txBody>
          <a:bodyPr lIns="90488" tIns="44450" rIns="90488" bIns="44450">
            <a:normAutofit/>
          </a:bodyPr>
          <a:lstStyle/>
          <a:p>
            <a:r>
              <a:rPr lang="en-US" dirty="0"/>
              <a:t>The  while Statement (contd..)</a:t>
            </a:r>
          </a:p>
        </p:txBody>
      </p:sp>
      <p:sp>
        <p:nvSpPr>
          <p:cNvPr id="19462" name="AutoShape 11"/>
          <p:cNvSpPr>
            <a:spLocks noChangeArrowheads="1"/>
          </p:cNvSpPr>
          <p:nvPr/>
        </p:nvSpPr>
        <p:spPr bwMode="auto">
          <a:xfrm>
            <a:off x="304800" y="1905000"/>
            <a:ext cx="8458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b="1" dirty="0">
              <a:latin typeface="Candara"/>
              <a:cs typeface="Arial" pitchFamily="34" charset="0"/>
            </a:endParaRPr>
          </a:p>
          <a:p>
            <a:r>
              <a:rPr lang="en-US" dirty="0">
                <a:latin typeface="Candara"/>
                <a:cs typeface="Arial" pitchFamily="34" charset="0"/>
              </a:rPr>
              <a:t>while(condition) {</a:t>
            </a:r>
          </a:p>
          <a:p>
            <a:r>
              <a:rPr lang="en-US" dirty="0">
                <a:latin typeface="Candara"/>
                <a:cs typeface="Arial" pitchFamily="34" charset="0"/>
              </a:rPr>
              <a:t>	statements</a:t>
            </a:r>
          </a:p>
          <a:p>
            <a:r>
              <a:rPr lang="en-US" dirty="0">
                <a:latin typeface="Candara"/>
                <a:cs typeface="Arial" pitchFamily="34" charset="0"/>
              </a:rPr>
              <a:t>}</a:t>
            </a:r>
          </a:p>
          <a:p>
            <a:endParaRPr lang="en-US" b="1" dirty="0">
              <a:latin typeface="Candara"/>
              <a:cs typeface="Arial" pitchFamily="34" charset="0"/>
            </a:endParaRPr>
          </a:p>
        </p:txBody>
      </p:sp>
      <p:sp>
        <p:nvSpPr>
          <p:cNvPr id="19463" name="AutoShape 11"/>
          <p:cNvSpPr>
            <a:spLocks noChangeArrowheads="1"/>
          </p:cNvSpPr>
          <p:nvPr/>
        </p:nvSpPr>
        <p:spPr bwMode="auto">
          <a:xfrm>
            <a:off x="304800" y="4114800"/>
            <a:ext cx="84582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a:latin typeface="Candara"/>
                <a:cs typeface="Arial" pitchFamily="34" charset="0"/>
              </a:rPr>
              <a:t>while(</a:t>
            </a:r>
            <a:r>
              <a:rPr lang="en-US" dirty="0" err="1">
                <a:latin typeface="Candara"/>
                <a:cs typeface="Arial" pitchFamily="34" charset="0"/>
              </a:rPr>
              <a:t>i</a:t>
            </a:r>
            <a:r>
              <a:rPr lang="en-US" dirty="0">
                <a:latin typeface="Candara"/>
                <a:cs typeface="Arial" pitchFamily="34" charset="0"/>
              </a:rPr>
              <a:t>&lt;10) {</a:t>
            </a:r>
          </a:p>
          <a:p>
            <a:r>
              <a:rPr lang="en-US" dirty="0" err="1">
                <a:latin typeface="Candara"/>
                <a:cs typeface="Arial" pitchFamily="34" charset="0"/>
              </a:rPr>
              <a:t>document.write</a:t>
            </a:r>
            <a:r>
              <a:rPr lang="en-US" dirty="0">
                <a:latin typeface="Candara"/>
                <a:cs typeface="Arial" pitchFamily="34" charset="0"/>
              </a:rPr>
              <a:t>(“Hello”);</a:t>
            </a:r>
          </a:p>
          <a:p>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a:t>
            </a:r>
          </a:p>
        </p:txBody>
      </p:sp>
      <p:sp>
        <p:nvSpPr>
          <p:cNvPr id="13" name="Content Placeholder 12"/>
          <p:cNvSpPr>
            <a:spLocks/>
          </p:cNvSpPr>
          <p:nvPr/>
        </p:nvSpPr>
        <p:spPr bwMode="auto">
          <a:xfrm>
            <a:off x="319088" y="123348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Syntax</a:t>
            </a:r>
          </a:p>
        </p:txBody>
      </p:sp>
      <p:sp>
        <p:nvSpPr>
          <p:cNvPr id="2" name="Content Placeholder 12"/>
          <p:cNvSpPr>
            <a:spLocks/>
          </p:cNvSpPr>
          <p:nvPr/>
        </p:nvSpPr>
        <p:spPr bwMode="auto">
          <a:xfrm>
            <a:off x="304800" y="3200400"/>
            <a:ext cx="8226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a:t>
            </a:r>
          </a:p>
        </p:txBody>
      </p:sp>
    </p:spTree>
    <p:extLst>
      <p:ext uri="{BB962C8B-B14F-4D97-AF65-F5344CB8AC3E}">
        <p14:creationId xmlns:p14="http://schemas.microsoft.com/office/powerpoint/2010/main" val="336470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2.3: Control Structures and Loops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The </a:t>
            </a:r>
            <a:r>
              <a:rPr lang="en-US" sz="2800" dirty="0" smtClean="0">
                <a:solidFill>
                  <a:srgbClr val="000000"/>
                </a:solidFill>
                <a:latin typeface="Candara"/>
                <a:ea typeface="ヒラギノ角ゴ Pro W3"/>
                <a:cs typeface="Arial" pitchFamily="34" charset="0"/>
              </a:rPr>
              <a:t>B</a:t>
            </a:r>
            <a:r>
              <a:rPr lang="en-US" sz="2800" dirty="0">
                <a:solidFill>
                  <a:srgbClr val="000000"/>
                </a:solidFill>
                <a:latin typeface="Candara"/>
                <a:ea typeface="ヒラギノ角ゴ Pro W3"/>
                <a:cs typeface="Arial" pitchFamily="34" charset="0"/>
              </a:rPr>
              <a:t>reak and Continue Statements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err="1">
                <a:latin typeface="Candara" panose="020E0502030303020204" pitchFamily="34" charset="0"/>
              </a:rPr>
              <a:t>Break</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Writing break inside a switch, for, while  control structure will cause the program to jump to the end of the block. Control resumes after the block, as if the block had finished </a:t>
            </a:r>
          </a:p>
          <a:p>
            <a:pPr marL="174625" lvl="1" indent="273050">
              <a:spcBef>
                <a:spcPct val="20000"/>
              </a:spcBef>
              <a:buClr>
                <a:srgbClr val="00A1E4"/>
              </a:buClr>
              <a:buFont typeface="Wingdings" pitchFamily="2" charset="2"/>
              <a:buChar char="Ø"/>
            </a:pPr>
            <a:r>
              <a:rPr lang="en-US" b="1" dirty="0" err="1">
                <a:latin typeface="Candara" panose="020E0502030303020204" pitchFamily="34" charset="0"/>
              </a:rPr>
              <a:t>Continue</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Writing continue inside a loop will cause the program to jump to the test condition of the structure and re-evaluate and perform instruction of the loop. Control resumes at the next iteration of the loop</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4458242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83"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Demo</a:t>
            </a:r>
          </a:p>
        </p:txBody>
      </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For_ex.html</a:t>
            </a:r>
          </a:p>
        </p:txBody>
      </p:sp>
      <p:grpSp>
        <p:nvGrpSpPr>
          <p:cNvPr id="2" name="Group 81"/>
          <p:cNvGrpSpPr>
            <a:grpSpLocks/>
          </p:cNvGrpSpPr>
          <p:nvPr/>
        </p:nvGrpSpPr>
        <p:grpSpPr bwMode="auto">
          <a:xfrm>
            <a:off x="5757863" y="1546225"/>
            <a:ext cx="2905125" cy="1670050"/>
            <a:chOff x="781" y="1008"/>
            <a:chExt cx="4107" cy="2525"/>
          </a:xfrm>
        </p:grpSpPr>
        <p:sp>
          <p:nvSpPr>
            <p:cNvPr id="21586" name="Rectangle 82"/>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3"/>
            <p:cNvGrpSpPr>
              <a:grpSpLocks/>
            </p:cNvGrpSpPr>
            <p:nvPr/>
          </p:nvGrpSpPr>
          <p:grpSpPr bwMode="auto">
            <a:xfrm>
              <a:off x="2641" y="1963"/>
              <a:ext cx="796" cy="355"/>
              <a:chOff x="2624" y="1896"/>
              <a:chExt cx="796" cy="355"/>
            </a:xfrm>
          </p:grpSpPr>
          <p:sp>
            <p:nvSpPr>
              <p:cNvPr id="21588" name="Freeform 84"/>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89" name="Freeform 85"/>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0" name="Line 86"/>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1" name="Line 87"/>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2" name="Freeform 88"/>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9"/>
            <p:cNvGrpSpPr>
              <a:grpSpLocks/>
            </p:cNvGrpSpPr>
            <p:nvPr/>
          </p:nvGrpSpPr>
          <p:grpSpPr bwMode="auto">
            <a:xfrm>
              <a:off x="2196" y="2406"/>
              <a:ext cx="996" cy="690"/>
              <a:chOff x="2074" y="2432"/>
              <a:chExt cx="996" cy="690"/>
            </a:xfrm>
          </p:grpSpPr>
          <p:sp>
            <p:nvSpPr>
              <p:cNvPr id="21594" name="Freeform 90"/>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5" name="Freeform 91"/>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6" name="Freeform 92"/>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7" name="Freeform 93"/>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8" name="Freeform 94"/>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599" name="Freeform 95"/>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00" name="Freeform 96"/>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01" name="Freeform 97"/>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02" name="Freeform 98"/>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03" name="Freeform 99"/>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04" name="Freeform 100"/>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101"/>
            <p:cNvGrpSpPr>
              <a:grpSpLocks/>
            </p:cNvGrpSpPr>
            <p:nvPr/>
          </p:nvGrpSpPr>
          <p:grpSpPr bwMode="auto">
            <a:xfrm>
              <a:off x="1547" y="1137"/>
              <a:ext cx="1302" cy="1554"/>
              <a:chOff x="1458" y="1110"/>
              <a:chExt cx="1302" cy="1554"/>
            </a:xfrm>
          </p:grpSpPr>
          <p:grpSp>
            <p:nvGrpSpPr>
              <p:cNvPr id="6" name="Group 102"/>
              <p:cNvGrpSpPr>
                <a:grpSpLocks/>
              </p:cNvGrpSpPr>
              <p:nvPr/>
            </p:nvGrpSpPr>
            <p:grpSpPr bwMode="auto">
              <a:xfrm>
                <a:off x="1464" y="1968"/>
                <a:ext cx="1296" cy="696"/>
                <a:chOff x="1464" y="1968"/>
                <a:chExt cx="1296" cy="696"/>
              </a:xfrm>
            </p:grpSpPr>
            <p:sp>
              <p:nvSpPr>
                <p:cNvPr id="21607" name="Freeform 103"/>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4"/>
                <p:cNvGrpSpPr>
                  <a:grpSpLocks/>
                </p:cNvGrpSpPr>
                <p:nvPr/>
              </p:nvGrpSpPr>
              <p:grpSpPr bwMode="auto">
                <a:xfrm>
                  <a:off x="1464" y="1968"/>
                  <a:ext cx="1296" cy="690"/>
                  <a:chOff x="1464" y="1968"/>
                  <a:chExt cx="1296" cy="690"/>
                </a:xfrm>
              </p:grpSpPr>
              <p:grpSp>
                <p:nvGrpSpPr>
                  <p:cNvPr id="8" name="Group 105"/>
                  <p:cNvGrpSpPr>
                    <a:grpSpLocks/>
                  </p:cNvGrpSpPr>
                  <p:nvPr/>
                </p:nvGrpSpPr>
                <p:grpSpPr bwMode="auto">
                  <a:xfrm>
                    <a:off x="1464" y="1968"/>
                    <a:ext cx="1296" cy="690"/>
                    <a:chOff x="1200" y="2160"/>
                    <a:chExt cx="1296" cy="690"/>
                  </a:xfrm>
                </p:grpSpPr>
                <p:sp>
                  <p:nvSpPr>
                    <p:cNvPr id="21610" name="Freeform 106"/>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11" name="Freeform 107"/>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12" name="Freeform 108"/>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13" name="Freeform 109"/>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14" name="Line 110"/>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1615" name="Freeform 111"/>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12"/>
              <p:cNvGrpSpPr>
                <a:grpSpLocks/>
              </p:cNvGrpSpPr>
              <p:nvPr/>
            </p:nvGrpSpPr>
            <p:grpSpPr bwMode="auto">
              <a:xfrm>
                <a:off x="1458" y="1110"/>
                <a:ext cx="1125" cy="1098"/>
                <a:chOff x="1458" y="1110"/>
                <a:chExt cx="1125" cy="1098"/>
              </a:xfrm>
            </p:grpSpPr>
            <p:sp>
              <p:nvSpPr>
                <p:cNvPr id="21617" name="Freeform 113"/>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18" name="Freeform 114"/>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19" name="Freeform 115"/>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20" name="Freeform 116"/>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21" name="Freeform 117"/>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22" name="Line 118"/>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23" name="Freeform 119"/>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21624" name="Freeform 120"/>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25" name="Freeform 121"/>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26" name="Freeform 122"/>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3"/>
            <p:cNvGrpSpPr>
              <a:grpSpLocks/>
            </p:cNvGrpSpPr>
            <p:nvPr/>
          </p:nvGrpSpPr>
          <p:grpSpPr bwMode="auto">
            <a:xfrm>
              <a:off x="781" y="2595"/>
              <a:ext cx="1304" cy="752"/>
              <a:chOff x="781" y="2595"/>
              <a:chExt cx="1304" cy="752"/>
            </a:xfrm>
          </p:grpSpPr>
          <p:sp>
            <p:nvSpPr>
              <p:cNvPr id="21628" name="Freeform 124"/>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29" name="Freeform 125"/>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30" name="Freeform 126"/>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31" name="Freeform 127"/>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32" name="Freeform 128"/>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33" name="Freeform 129"/>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30"/>
            <p:cNvGrpSpPr>
              <a:grpSpLocks/>
            </p:cNvGrpSpPr>
            <p:nvPr/>
          </p:nvGrpSpPr>
          <p:grpSpPr bwMode="auto">
            <a:xfrm>
              <a:off x="2549" y="1361"/>
              <a:ext cx="2203" cy="2087"/>
              <a:chOff x="2549" y="1361"/>
              <a:chExt cx="2203" cy="2087"/>
            </a:xfrm>
          </p:grpSpPr>
          <p:grpSp>
            <p:nvGrpSpPr>
              <p:cNvPr id="12" name="Group 131"/>
              <p:cNvGrpSpPr>
                <a:grpSpLocks/>
              </p:cNvGrpSpPr>
              <p:nvPr/>
            </p:nvGrpSpPr>
            <p:grpSpPr bwMode="auto">
              <a:xfrm rot="105239">
                <a:off x="2549" y="2499"/>
                <a:ext cx="672" cy="436"/>
                <a:chOff x="2452" y="2860"/>
                <a:chExt cx="768" cy="516"/>
              </a:xfrm>
            </p:grpSpPr>
            <p:sp>
              <p:nvSpPr>
                <p:cNvPr id="21636" name="Freeform 132"/>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37" name="Freeform 133"/>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1638" name="Freeform 134"/>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39" name="Freeform 135"/>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0" name="Freeform 136"/>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1" name="Freeform 137"/>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2" name="Freeform 138"/>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3" name="Freeform 139"/>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4" name="Freeform 140"/>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5" name="Freeform 141"/>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6" name="Freeform 142"/>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7" name="Freeform 143"/>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8" name="Freeform 144"/>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49" name="Freeform 145"/>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50" name="Freeform 146"/>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51" name="Freeform 147"/>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52" name="Freeform 148"/>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53" name="Freeform 149"/>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1654" name="Freeform 150"/>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Tree>
    <p:extLst>
      <p:ext uri="{BB962C8B-B14F-4D97-AF65-F5344CB8AC3E}">
        <p14:creationId xmlns:p14="http://schemas.microsoft.com/office/powerpoint/2010/main" val="30768023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273749" y="101600"/>
            <a:ext cx="8229600" cy="715963"/>
          </a:xfrm>
          <a:noFill/>
        </p:spPr>
        <p:txBody>
          <a:bodyPr lIns="90488" tIns="44450" rIns="90488" bIns="44450"/>
          <a:lstStyle/>
          <a:p>
            <a:r>
              <a:rPr lang="en-US" dirty="0"/>
              <a:t>Lesson Objectives</a:t>
            </a:r>
          </a:p>
        </p:txBody>
      </p:sp>
      <p:grpSp>
        <p:nvGrpSpPr>
          <p:cNvPr id="2" name="Group 9"/>
          <p:cNvGrpSpPr>
            <a:grpSpLocks/>
          </p:cNvGrpSpPr>
          <p:nvPr/>
        </p:nvGrpSpPr>
        <p:grpSpPr bwMode="auto">
          <a:xfrm>
            <a:off x="6934200" y="1576388"/>
            <a:ext cx="1716088" cy="1471612"/>
            <a:chOff x="4176" y="993"/>
            <a:chExt cx="1273" cy="1119"/>
          </a:xfrm>
        </p:grpSpPr>
        <p:sp>
          <p:nvSpPr>
            <p:cNvPr id="4106"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4107" name="Picture 11"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Data Types and Variables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Operators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Control Structures and Loops </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Functions</a:t>
            </a:r>
          </a:p>
        </p:txBody>
      </p:sp>
    </p:spTree>
    <p:extLst>
      <p:ext uri="{BB962C8B-B14F-4D97-AF65-F5344CB8AC3E}">
        <p14:creationId xmlns:p14="http://schemas.microsoft.com/office/powerpoint/2010/main" val="301604995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914400" y="2775857"/>
            <a:ext cx="8229600" cy="4830763"/>
          </a:xfrm>
          <a:noFill/>
        </p:spPr>
        <p:txBody>
          <a:bodyPr lIns="90488" tIns="44450" rIns="90488" bIns="44450"/>
          <a:lstStyle/>
          <a:p>
            <a:pPr>
              <a:buFont typeface="Arial" pitchFamily="34" charset="0"/>
              <a:buNone/>
            </a:pPr>
            <a:endParaRPr lang="en-US" dirty="0"/>
          </a:p>
          <a:p>
            <a:pPr>
              <a:buFont typeface="Arial" pitchFamily="34" charset="0"/>
              <a:buNone/>
            </a:pPr>
            <a:endParaRPr lang="en-US" dirty="0"/>
          </a:p>
        </p:txBody>
      </p:sp>
      <p:sp>
        <p:nvSpPr>
          <p:cNvPr id="22534" name="Line 7"/>
          <p:cNvSpPr>
            <a:spLocks noChangeShapeType="1"/>
          </p:cNvSpPr>
          <p:nvPr/>
        </p:nvSpPr>
        <p:spPr bwMode="auto">
          <a:xfrm flipH="1">
            <a:off x="2772229" y="2293257"/>
            <a:ext cx="1746250" cy="0"/>
          </a:xfrm>
          <a:prstGeom prst="line">
            <a:avLst/>
          </a:prstGeom>
          <a:ln>
            <a:solidFill>
              <a:schemeClr val="tx1"/>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lstStyle/>
          <a:p>
            <a:endParaRPr lang="en-US">
              <a:solidFill>
                <a:schemeClr val="tx2"/>
              </a:solidFill>
              <a:latin typeface="Candara"/>
              <a:cs typeface="Arial" pitchFamily="34" charset="0"/>
            </a:endParaRPr>
          </a:p>
        </p:txBody>
      </p:sp>
      <p:sp>
        <p:nvSpPr>
          <p:cNvPr id="22539" name="Rectangle 11"/>
          <p:cNvSpPr>
            <a:spLocks noChangeArrowheads="1"/>
          </p:cNvSpPr>
          <p:nvPr/>
        </p:nvSpPr>
        <p:spPr bwMode="auto">
          <a:xfrm>
            <a:off x="377372" y="952168"/>
            <a:ext cx="8153400" cy="362560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   The function statement</a:t>
            </a:r>
          </a:p>
          <a:p>
            <a:pPr>
              <a:buClr>
                <a:srgbClr val="00A1E4"/>
              </a:buClr>
            </a:pPr>
            <a:endParaRPr lang="en-US" sz="2000" b="1" dirty="0">
              <a:solidFill>
                <a:srgbClr val="000000"/>
              </a:solidFill>
              <a:latin typeface="Candara"/>
              <a:cs typeface="Arial" pitchFamily="34" charset="0"/>
            </a:endParaRPr>
          </a:p>
          <a:p>
            <a:pPr>
              <a:buClr>
                <a:srgbClr val="00A1E4"/>
              </a:buClr>
            </a:pPr>
            <a:endParaRPr lang="en-US" b="1" dirty="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smtClean="0">
              <a:solidFill>
                <a:srgbClr val="000000"/>
              </a:solidFill>
              <a:latin typeface="Candara"/>
              <a:cs typeface="Arial" pitchFamily="34" charset="0"/>
            </a:endParaRPr>
          </a:p>
          <a:p>
            <a:pPr>
              <a:buClr>
                <a:srgbClr val="00A1E4"/>
              </a:buClr>
            </a:pPr>
            <a:endParaRPr lang="en-US" sz="2000"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a:buClr>
                <a:srgbClr val="00A1E4"/>
              </a:buCl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   How to call a function</a:t>
            </a:r>
          </a:p>
          <a:p>
            <a:pPr>
              <a:buClr>
                <a:srgbClr val="00A1E4"/>
              </a:buClr>
            </a:pPr>
            <a:endParaRPr lang="en-US" b="1" dirty="0">
              <a:solidFill>
                <a:srgbClr val="000000"/>
              </a:solidFill>
              <a:latin typeface="Candara"/>
              <a:cs typeface="Arial" pitchFamily="34" charset="0"/>
            </a:endParaRPr>
          </a:p>
          <a:p>
            <a:pPr>
              <a:buClr>
                <a:srgbClr val="00A1E4"/>
              </a:buClr>
            </a:pPr>
            <a:r>
              <a:rPr lang="en-US" b="1" dirty="0" smtClean="0">
                <a:solidFill>
                  <a:srgbClr val="000000"/>
                </a:solidFill>
                <a:latin typeface="Candara"/>
                <a:cs typeface="Arial" pitchFamily="34" charset="0"/>
              </a:rPr>
              <a:t>              </a:t>
            </a:r>
            <a:endParaRPr lang="en-US" sz="2800" dirty="0">
              <a:solidFill>
                <a:srgbClr val="000000"/>
              </a:solidFill>
              <a:latin typeface="Candara"/>
              <a:cs typeface="Arial" pitchFamily="34" charset="0"/>
            </a:endParaRPr>
          </a:p>
        </p:txBody>
      </p:sp>
      <p:sp>
        <p:nvSpPr>
          <p:cNvPr id="22540" name="AutoShape 9"/>
          <p:cNvSpPr>
            <a:spLocks noChangeArrowheads="1"/>
          </p:cNvSpPr>
          <p:nvPr/>
        </p:nvSpPr>
        <p:spPr bwMode="auto">
          <a:xfrm>
            <a:off x="693058" y="1545771"/>
            <a:ext cx="8077200" cy="15240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smtClean="0">
                <a:solidFill>
                  <a:srgbClr val="000000"/>
                </a:solidFill>
                <a:latin typeface="Candara"/>
                <a:cs typeface="Arial" pitchFamily="34" charset="0"/>
              </a:rPr>
              <a:t> function </a:t>
            </a:r>
            <a:r>
              <a:rPr lang="en-US" dirty="0" err="1" smtClean="0">
                <a:solidFill>
                  <a:srgbClr val="000000"/>
                </a:solidFill>
                <a:latin typeface="Candara"/>
                <a:cs typeface="Arial" pitchFamily="34" charset="0"/>
              </a:rPr>
              <a:t>myFunction</a:t>
            </a:r>
            <a:r>
              <a:rPr lang="en-US" dirty="0" smtClean="0">
                <a:solidFill>
                  <a:srgbClr val="000000"/>
                </a:solidFill>
                <a:latin typeface="Candara"/>
                <a:cs typeface="Arial" pitchFamily="34" charset="0"/>
              </a:rPr>
              <a:t> (arg1, arg2, arg3)</a:t>
            </a:r>
          </a:p>
          <a:p>
            <a:pPr>
              <a:buClr>
                <a:srgbClr val="00A1E4"/>
              </a:buClr>
            </a:pPr>
            <a:r>
              <a:rPr lang="en-US" dirty="0" smtClean="0">
                <a:solidFill>
                  <a:srgbClr val="000000"/>
                </a:solidFill>
                <a:latin typeface="Candara"/>
                <a:cs typeface="Arial" pitchFamily="34" charset="0"/>
              </a:rPr>
              <a:t>     {	</a:t>
            </a:r>
          </a:p>
          <a:p>
            <a:pPr>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statements</a:t>
            </a:r>
          </a:p>
          <a:p>
            <a:pPr>
              <a:buClr>
                <a:srgbClr val="00A1E4"/>
              </a:buClr>
            </a:pPr>
            <a:r>
              <a:rPr lang="en-US" dirty="0" smtClean="0">
                <a:solidFill>
                  <a:srgbClr val="000000"/>
                </a:solidFill>
                <a:latin typeface="Candara"/>
                <a:cs typeface="Arial" pitchFamily="34" charset="0"/>
              </a:rPr>
              <a:t>	return </a:t>
            </a:r>
          </a:p>
          <a:p>
            <a:pPr>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     }</a:t>
            </a:r>
            <a:endParaRPr lang="en-US" dirty="0">
              <a:latin typeface="Candara"/>
              <a:cs typeface="Arial" pitchFamily="34" charset="0"/>
            </a:endParaRPr>
          </a:p>
        </p:txBody>
      </p:sp>
      <p:sp>
        <p:nvSpPr>
          <p:cNvPr id="22535" name="AutoShape 9"/>
          <p:cNvSpPr>
            <a:spLocks noChangeArrowheads="1"/>
          </p:cNvSpPr>
          <p:nvPr/>
        </p:nvSpPr>
        <p:spPr bwMode="auto">
          <a:xfrm>
            <a:off x="729342" y="4245429"/>
            <a:ext cx="8077200" cy="1295400"/>
          </a:xfrm>
          <a:prstGeom prst="roundRect">
            <a:avLst>
              <a:gd name="adj" fmla="val 16667"/>
            </a:avLst>
          </a:prstGeom>
          <a:ln>
            <a:headEnd/>
            <a:tailEnd/>
          </a:ln>
          <a:extLst>
            <a:ext uri="{909E8E84-426E-40DD-AFC4-6F175D3DCCD1}">
              <a14:hiddenFill xmlns:a14="http://schemas.microsoft.com/office/drawing/2010/main">
                <a:solidFill>
                  <a:schemeClr val="accent1">
                    <a:alpha val="999"/>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Clr>
                <a:srgbClr val="00A1E4"/>
              </a:buClr>
            </a:pPr>
            <a:r>
              <a:rPr lang="en-US" dirty="0" err="1" smtClean="0">
                <a:solidFill>
                  <a:srgbClr val="000000"/>
                </a:solidFill>
                <a:latin typeface="Candara"/>
                <a:cs typeface="Arial" pitchFamily="34" charset="0"/>
              </a:rPr>
              <a:t>myFunction</a:t>
            </a:r>
            <a:r>
              <a:rPr lang="en-US" dirty="0" smtClean="0">
                <a:solidFill>
                  <a:srgbClr val="000000"/>
                </a:solidFill>
                <a:latin typeface="Candara"/>
                <a:cs typeface="Arial" pitchFamily="34" charset="0"/>
              </a:rPr>
              <a:t>( “</a:t>
            </a:r>
            <a:r>
              <a:rPr lang="en-US" dirty="0" err="1" smtClean="0">
                <a:solidFill>
                  <a:srgbClr val="000000"/>
                </a:solidFill>
                <a:latin typeface="Candara"/>
                <a:cs typeface="Arial" pitchFamily="34" charset="0"/>
              </a:rPr>
              <a:t>abc</a:t>
            </a:r>
            <a:r>
              <a:rPr lang="en-US" dirty="0" smtClean="0">
                <a:solidFill>
                  <a:srgbClr val="000000"/>
                </a:solidFill>
                <a:latin typeface="Candara"/>
                <a:cs typeface="Arial" pitchFamily="34" charset="0"/>
              </a:rPr>
              <a:t>”, “xyz”, 4 )</a:t>
            </a:r>
          </a:p>
          <a:p>
            <a:pPr>
              <a:buClr>
                <a:srgbClr val="00A1E4"/>
              </a:buClr>
            </a:pPr>
            <a:r>
              <a:rPr lang="en-US" dirty="0" smtClean="0">
                <a:solidFill>
                  <a:srgbClr val="000000"/>
                </a:solidFill>
                <a:latin typeface="Candara"/>
                <a:cs typeface="Arial" pitchFamily="34" charset="0"/>
              </a:rPr>
              <a:t>                      or</a:t>
            </a:r>
          </a:p>
          <a:p>
            <a:pPr>
              <a:buClr>
                <a:srgbClr val="00A1E4"/>
              </a:buClr>
            </a:pPr>
            <a:r>
              <a:rPr lang="en-US" dirty="0" err="1" smtClean="0">
                <a:solidFill>
                  <a:srgbClr val="000000"/>
                </a:solidFill>
                <a:latin typeface="Candara"/>
                <a:cs typeface="Arial" pitchFamily="34" charset="0"/>
              </a:rPr>
              <a:t>myFunction</a:t>
            </a:r>
            <a:r>
              <a:rPr lang="en-US" dirty="0" smtClean="0">
                <a:solidFill>
                  <a:srgbClr val="000000"/>
                </a:solidFill>
                <a:latin typeface="Candara"/>
                <a:cs typeface="Arial" pitchFamily="34" charset="0"/>
              </a:rPr>
              <a:t>()</a:t>
            </a:r>
            <a:endParaRPr lang="en-US" dirty="0">
              <a:solidFill>
                <a:srgbClr val="000000"/>
              </a:solidFill>
              <a:latin typeface="Candara"/>
              <a:cs typeface="Arial" pitchFamily="34" charset="0"/>
            </a:endParaRPr>
          </a:p>
        </p:txBody>
      </p:sp>
      <p:sp>
        <p:nvSpPr>
          <p:cNvPr id="22541"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latin typeface="Candara"/>
                <a:ea typeface="ヒラギノ角ゴ Pro W3"/>
                <a:cs typeface="Arial" pitchFamily="34" charset="0"/>
              </a:rPr>
              <a:t>2.4: JavaScript Functions</a:t>
            </a:r>
            <a:br>
              <a:rPr lang="en-US" sz="1200" b="1" dirty="0">
                <a:latin typeface="Candara"/>
                <a:ea typeface="ヒラギノ角ゴ Pro W3"/>
                <a:cs typeface="Arial" pitchFamily="34" charset="0"/>
              </a:rPr>
            </a:br>
            <a:r>
              <a:rPr lang="en-US" sz="2800" dirty="0" smtClean="0">
                <a:latin typeface="Candara"/>
                <a:ea typeface="ヒラギノ角ゴ Pro W3"/>
                <a:cs typeface="Arial" pitchFamily="34" charset="0"/>
              </a:rPr>
              <a:t>JavaScript </a:t>
            </a:r>
            <a:r>
              <a:rPr lang="en-US" sz="2800" dirty="0">
                <a:latin typeface="Candara"/>
                <a:ea typeface="ヒラギノ角ゴ Pro W3"/>
                <a:cs typeface="Arial" pitchFamily="34" charset="0"/>
              </a:rPr>
              <a:t>Functions</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
        <p:nvSpPr>
          <p:cNvPr id="9" name="Text Box 6" descr="cross-tab-1"/>
          <p:cNvSpPr txBox="1">
            <a:spLocks noChangeArrowheads="1"/>
          </p:cNvSpPr>
          <p:nvPr/>
        </p:nvSpPr>
        <p:spPr bwMode="auto">
          <a:xfrm>
            <a:off x="4622118" y="2325913"/>
            <a:ext cx="3797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smtClean="0">
                <a:latin typeface="Candara"/>
                <a:cs typeface="Arial" pitchFamily="34" charset="0"/>
              </a:rPr>
              <a:t>//The </a:t>
            </a:r>
            <a:r>
              <a:rPr lang="en-US" dirty="0">
                <a:latin typeface="Candara"/>
                <a:cs typeface="Arial" pitchFamily="34" charset="0"/>
              </a:rPr>
              <a:t>return keyword returns a value</a:t>
            </a:r>
            <a:r>
              <a:rPr lang="en-US" sz="2000" dirty="0">
                <a:latin typeface="Candara"/>
                <a:cs typeface="Arial" pitchFamily="34" charset="0"/>
              </a:rPr>
              <a:t>.</a:t>
            </a:r>
          </a:p>
        </p:txBody>
      </p:sp>
    </p:spTree>
    <p:extLst>
      <p:ext uri="{BB962C8B-B14F-4D97-AF65-F5344CB8AC3E}">
        <p14:creationId xmlns:p14="http://schemas.microsoft.com/office/powerpoint/2010/main" val="15175402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idx="4294967295"/>
          </p:nvPr>
        </p:nvSpPr>
        <p:spPr>
          <a:xfrm>
            <a:off x="304800" y="1219200"/>
            <a:ext cx="8229600" cy="4525963"/>
          </a:xfrm>
        </p:spPr>
        <p:txBody>
          <a:bodyPr lIns="90488" tIns="44450" rIns="90488" bIns="44450"/>
          <a:lstStyle/>
          <a:p>
            <a:r>
              <a:rPr lang="en-US" b="1" dirty="0"/>
              <a:t>Syntax for  the arguments array:</a:t>
            </a:r>
          </a:p>
          <a:p>
            <a:pPr>
              <a:buFont typeface="Arial" pitchFamily="34" charset="0"/>
              <a:buNone/>
            </a:pPr>
            <a:endParaRPr lang="en-US" dirty="0"/>
          </a:p>
          <a:p>
            <a:pPr>
              <a:buFont typeface="Arial" pitchFamily="34" charset="0"/>
              <a:buNone/>
            </a:pPr>
            <a:r>
              <a:rPr lang="en-US" dirty="0"/>
              <a:t>    </a:t>
            </a:r>
            <a:endParaRPr lang="en-US" dirty="0" smtClean="0"/>
          </a:p>
          <a:p>
            <a:pPr>
              <a:buFont typeface="Arial" pitchFamily="34" charset="0"/>
              <a:buNone/>
            </a:pPr>
            <a:r>
              <a:rPr lang="en-US" sz="2000" dirty="0"/>
              <a:t>	</a:t>
            </a:r>
            <a:endParaRPr lang="en-US" dirty="0"/>
          </a:p>
          <a:p>
            <a:pPr>
              <a:buFont typeface="Arial" pitchFamily="34" charset="0"/>
              <a:buNone/>
            </a:pPr>
            <a:r>
              <a:rPr lang="en-US" sz="1800" b="1" dirty="0"/>
              <a:t>    </a:t>
            </a:r>
            <a:endParaRPr lang="en-US" sz="1800" b="1" dirty="0" smtClean="0"/>
          </a:p>
          <a:p>
            <a:pPr>
              <a:buFont typeface="Arial" pitchFamily="34" charset="0"/>
              <a:buNone/>
            </a:pPr>
            <a:endParaRPr lang="en-US" sz="1800" dirty="0"/>
          </a:p>
          <a:p>
            <a:pPr>
              <a:buFont typeface="Arial" pitchFamily="34" charset="0"/>
              <a:buNone/>
            </a:pPr>
            <a:r>
              <a:rPr lang="en-US" sz="1800" b="1" dirty="0" smtClean="0"/>
              <a:t>	index </a:t>
            </a:r>
            <a:r>
              <a:rPr lang="en-US" sz="1800" dirty="0"/>
              <a:t>– ordinal number of the argument starting at zero</a:t>
            </a:r>
          </a:p>
          <a:p>
            <a:pPr>
              <a:buFont typeface="Arial" pitchFamily="34" charset="0"/>
              <a:buNone/>
            </a:pPr>
            <a:r>
              <a:rPr lang="en-US" sz="1800" b="1" dirty="0"/>
              <a:t>    </a:t>
            </a:r>
            <a:r>
              <a:rPr lang="en-US" sz="1800" b="1" dirty="0" smtClean="0"/>
              <a:t>	</a:t>
            </a:r>
            <a:r>
              <a:rPr lang="en-US" sz="1800" b="1" dirty="0" err="1" smtClean="0"/>
              <a:t>arguments.length</a:t>
            </a:r>
            <a:r>
              <a:rPr lang="en-US" sz="1800" b="1" dirty="0" smtClean="0"/>
              <a:t> </a:t>
            </a:r>
            <a:r>
              <a:rPr lang="en-US" sz="1800" dirty="0"/>
              <a:t>– Total number of arguments</a:t>
            </a:r>
          </a:p>
        </p:txBody>
      </p:sp>
      <p:sp>
        <p:nvSpPr>
          <p:cNvPr id="23557" name="AutoShape 5"/>
          <p:cNvSpPr>
            <a:spLocks noChangeArrowheads="1"/>
          </p:cNvSpPr>
          <p:nvPr/>
        </p:nvSpPr>
        <p:spPr bwMode="auto">
          <a:xfrm>
            <a:off x="547914" y="1828801"/>
            <a:ext cx="7091363" cy="1219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solidFill>
                  <a:schemeClr val="tx1"/>
                </a:solidFill>
                <a:latin typeface="Candara" panose="020E0502030303020204" pitchFamily="34" charset="0"/>
              </a:rPr>
              <a:t>	arguments[index]</a:t>
            </a:r>
          </a:p>
          <a:p>
            <a:pPr>
              <a:buFont typeface="Arial" pitchFamily="34" charset="0"/>
              <a:buNone/>
            </a:pPr>
            <a:r>
              <a:rPr lang="en-US" dirty="0" smtClean="0">
                <a:solidFill>
                  <a:schemeClr val="tx1"/>
                </a:solidFill>
                <a:latin typeface="Candara" panose="020E0502030303020204" pitchFamily="34" charset="0"/>
              </a:rPr>
              <a:t>	</a:t>
            </a:r>
            <a:r>
              <a:rPr lang="en-US" dirty="0" err="1" smtClean="0">
                <a:solidFill>
                  <a:schemeClr val="tx1"/>
                </a:solidFill>
                <a:latin typeface="Candara" panose="020E0502030303020204" pitchFamily="34" charset="0"/>
              </a:rPr>
              <a:t>functionName.arguments</a:t>
            </a:r>
            <a:r>
              <a:rPr lang="en-US" dirty="0" smtClean="0">
                <a:solidFill>
                  <a:schemeClr val="tx1"/>
                </a:solidFill>
                <a:latin typeface="Candara" panose="020E0502030303020204" pitchFamily="34" charset="0"/>
              </a:rPr>
              <a:t>[index]</a:t>
            </a:r>
            <a:endParaRPr lang="en-US" dirty="0">
              <a:solidFill>
                <a:schemeClr val="tx1"/>
              </a:solidFill>
              <a:latin typeface="Candara" panose="020E0502030303020204" pitchFamily="34" charset="0"/>
            </a:endParaRPr>
          </a:p>
        </p:txBody>
      </p:sp>
      <p:sp>
        <p:nvSpPr>
          <p:cNvPr id="2356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2.4: JavaScript Functions</a:t>
            </a:r>
            <a:r>
              <a:rPr lang="en-US" sz="2800" dirty="0">
                <a:solidFill>
                  <a:srgbClr val="000000"/>
                </a:solidFill>
                <a:latin typeface="Candara"/>
                <a:ea typeface="ヒラギノ角ゴ Pro W3"/>
                <a:cs typeface="Arial" pitchFamily="34" charset="0"/>
              </a:rPr>
              <a:t/>
            </a:r>
            <a:br>
              <a:rPr lang="en-US" sz="2800"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Argument Arrays and How to call a Function</a:t>
            </a:r>
          </a:p>
        </p:txBody>
      </p:sp>
    </p:spTree>
    <p:extLst>
      <p:ext uri="{BB962C8B-B14F-4D97-AF65-F5344CB8AC3E}">
        <p14:creationId xmlns:p14="http://schemas.microsoft.com/office/powerpoint/2010/main" val="12031413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4294967295"/>
          </p:nvPr>
        </p:nvSpPr>
        <p:spPr>
          <a:xfrm>
            <a:off x="381000" y="1600200"/>
            <a:ext cx="8229600" cy="4525963"/>
          </a:xfrm>
          <a:noFill/>
        </p:spPr>
        <p:txBody>
          <a:bodyPr lIns="90488" tIns="44450" rIns="90488" bIns="44450"/>
          <a:lstStyle/>
          <a:p>
            <a:pPr>
              <a:buFont typeface="Arial" pitchFamily="34" charset="0"/>
              <a:buNone/>
            </a:pPr>
            <a:endParaRPr lang="en-US" sz="2000" b="1" dirty="0"/>
          </a:p>
          <a:p>
            <a:pPr>
              <a:buFont typeface="Arial" pitchFamily="34" charset="0"/>
              <a:buNone/>
            </a:pPr>
            <a:r>
              <a:rPr lang="en-US" sz="2000" b="1" dirty="0"/>
              <a:t>   </a:t>
            </a:r>
            <a:endParaRPr lang="en-US" sz="2000" dirty="0"/>
          </a:p>
          <a:p>
            <a:pPr>
              <a:buFont typeface="Arial" pitchFamily="34" charset="0"/>
              <a:buNone/>
            </a:pPr>
            <a:endParaRPr lang="en-US" sz="2000" dirty="0"/>
          </a:p>
        </p:txBody>
      </p:sp>
      <p:sp>
        <p:nvSpPr>
          <p:cNvPr id="24581" name="AutoShape 5"/>
          <p:cNvSpPr>
            <a:spLocks noChangeArrowheads="1"/>
          </p:cNvSpPr>
          <p:nvPr/>
        </p:nvSpPr>
        <p:spPr bwMode="auto">
          <a:xfrm>
            <a:off x="555172" y="1621971"/>
            <a:ext cx="8001000" cy="2895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anose="020E0502030303020204" pitchFamily="34" charset="0"/>
              </a:rPr>
              <a:t>function </a:t>
            </a:r>
            <a:r>
              <a:rPr lang="en-US" dirty="0" err="1" smtClean="0">
                <a:latin typeface="Candara" panose="020E0502030303020204" pitchFamily="34" charset="0"/>
              </a:rPr>
              <a:t>myConcat</a:t>
            </a:r>
            <a:r>
              <a:rPr lang="en-US" dirty="0" smtClean="0">
                <a:latin typeface="Candara" panose="020E0502030303020204" pitchFamily="34" charset="0"/>
              </a:rPr>
              <a:t>(separator) {</a:t>
            </a:r>
          </a:p>
          <a:p>
            <a:pPr>
              <a:buFont typeface="Arial" pitchFamily="34" charset="0"/>
              <a:buNone/>
            </a:pPr>
            <a:r>
              <a:rPr lang="en-US" dirty="0" smtClean="0">
                <a:latin typeface="Candara" panose="020E0502030303020204" pitchFamily="34" charset="0"/>
              </a:rPr>
              <a:t>	result = “” </a:t>
            </a:r>
          </a:p>
          <a:p>
            <a:pPr>
              <a:buFont typeface="Arial" pitchFamily="34" charset="0"/>
              <a:buNone/>
            </a:pPr>
            <a:r>
              <a:rPr lang="en-US" dirty="0" smtClean="0">
                <a:latin typeface="Candara" panose="020E0502030303020204" pitchFamily="34" charset="0"/>
              </a:rPr>
              <a:t>	for(</a:t>
            </a:r>
            <a:r>
              <a:rPr lang="en-US" dirty="0" err="1" smtClean="0">
                <a:latin typeface="Candara" panose="020E0502030303020204" pitchFamily="34" charset="0"/>
              </a:rPr>
              <a:t>var</a:t>
            </a:r>
            <a:r>
              <a:rPr lang="en-US" dirty="0" smtClean="0">
                <a:latin typeface="Candara" panose="020E0502030303020204" pitchFamily="34" charset="0"/>
              </a:rPr>
              <a:t> index=1; index&lt;</a:t>
            </a:r>
            <a:r>
              <a:rPr lang="en-US" dirty="0" err="1" smtClean="0">
                <a:latin typeface="Candara" panose="020E0502030303020204" pitchFamily="34" charset="0"/>
              </a:rPr>
              <a:t>arguments.length;index</a:t>
            </a:r>
            <a:r>
              <a:rPr lang="en-US" dirty="0" smtClean="0">
                <a:latin typeface="Candara" panose="020E0502030303020204" pitchFamily="34" charset="0"/>
              </a:rPr>
              <a:t>++) {</a:t>
            </a:r>
          </a:p>
          <a:p>
            <a:pPr>
              <a:buFont typeface="Arial" pitchFamily="34" charset="0"/>
              <a:buNone/>
            </a:pPr>
            <a:r>
              <a:rPr lang="en-US" dirty="0" smtClean="0">
                <a:latin typeface="Candara" panose="020E0502030303020204" pitchFamily="34" charset="0"/>
              </a:rPr>
              <a:t>		result += arguments[index] + separator</a:t>
            </a:r>
          </a:p>
          <a:p>
            <a:pPr>
              <a:buFont typeface="Arial" pitchFamily="34" charset="0"/>
              <a:buNone/>
            </a:pPr>
            <a:r>
              <a:rPr lang="en-US" dirty="0" smtClean="0">
                <a:latin typeface="Candara" panose="020E0502030303020204" pitchFamily="34" charset="0"/>
              </a:rPr>
              <a:t>	}</a:t>
            </a:r>
          </a:p>
          <a:p>
            <a:pPr>
              <a:buFont typeface="Arial" pitchFamily="34" charset="0"/>
              <a:buNone/>
            </a:pPr>
            <a:r>
              <a:rPr lang="en-US" dirty="0" smtClean="0">
                <a:latin typeface="Candara" panose="020E0502030303020204" pitchFamily="34" charset="0"/>
              </a:rPr>
              <a:t>	return result</a:t>
            </a:r>
          </a:p>
          <a:p>
            <a:pPr>
              <a:buFont typeface="Arial" pitchFamily="34" charset="0"/>
              <a:buNone/>
            </a:pPr>
            <a:r>
              <a:rPr lang="en-US" dirty="0" smtClean="0">
                <a:latin typeface="Candara" panose="020E0502030303020204" pitchFamily="34" charset="0"/>
              </a:rPr>
              <a:t>    }</a:t>
            </a:r>
            <a:endParaRPr lang="en-US" dirty="0">
              <a:latin typeface="Candara" panose="020E0502030303020204" pitchFamily="34" charset="0"/>
            </a:endParaRPr>
          </a:p>
        </p:txBody>
      </p:sp>
      <p:sp>
        <p:nvSpPr>
          <p:cNvPr id="24583" name="Title 1"/>
          <p:cNvSpPr>
            <a:spLocks/>
          </p:cNvSpPr>
          <p:nvPr/>
        </p:nvSpPr>
        <p:spPr bwMode="auto">
          <a:xfrm>
            <a:off x="381000"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ヒラギノ角ゴ Pro W3"/>
                <a:cs typeface="Arial" pitchFamily="34" charset="0"/>
              </a:rPr>
              <a:t> </a:t>
            </a:r>
            <a:r>
              <a:rPr lang="en-US" sz="2800" dirty="0">
                <a:solidFill>
                  <a:srgbClr val="000000"/>
                </a:solidFill>
                <a:latin typeface="Candara"/>
                <a:ea typeface="ヒラギノ角ゴ Pro W3"/>
                <a:cs typeface="Arial" pitchFamily="34" charset="0"/>
              </a:rPr>
              <a:t>The Function Statement (Contd..)</a:t>
            </a:r>
          </a:p>
        </p:txBody>
      </p:sp>
      <p:sp>
        <p:nvSpPr>
          <p:cNvPr id="13" name="Content Placeholder 12"/>
          <p:cNvSpPr>
            <a:spLocks/>
          </p:cNvSpPr>
          <p:nvPr/>
        </p:nvSpPr>
        <p:spPr bwMode="auto">
          <a:xfrm>
            <a:off x="303213" y="1214438"/>
            <a:ext cx="8226425"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Syntax</a:t>
            </a:r>
          </a:p>
        </p:txBody>
      </p:sp>
      <p:sp>
        <p:nvSpPr>
          <p:cNvPr id="24585" name="AutoShape 5"/>
          <p:cNvSpPr>
            <a:spLocks noChangeArrowheads="1"/>
          </p:cNvSpPr>
          <p:nvPr/>
        </p:nvSpPr>
        <p:spPr bwMode="auto">
          <a:xfrm>
            <a:off x="758372" y="5246913"/>
            <a:ext cx="8077200" cy="685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buFont typeface="Arial" pitchFamily="34" charset="0"/>
              <a:buNone/>
            </a:pPr>
            <a:r>
              <a:rPr lang="en-US" dirty="0" err="1" smtClean="0">
                <a:latin typeface="Candara" panose="020E0502030303020204" pitchFamily="34" charset="0"/>
              </a:rPr>
              <a:t>myConcat</a:t>
            </a:r>
            <a:r>
              <a:rPr lang="en-US" dirty="0" smtClean="0">
                <a:latin typeface="Candara" panose="020E0502030303020204" pitchFamily="34" charset="0"/>
              </a:rPr>
              <a:t>( “,” , “red” , “orange” , “blue”)</a:t>
            </a:r>
          </a:p>
          <a:p>
            <a:pPr lvl="1">
              <a:buFont typeface="Arial" pitchFamily="34" charset="0"/>
              <a:buNone/>
            </a:pPr>
            <a:r>
              <a:rPr lang="en-US" dirty="0" smtClean="0">
                <a:latin typeface="Candara" panose="020E0502030303020204" pitchFamily="34" charset="0"/>
              </a:rPr>
              <a:t>// returns “red, orange, blue”</a:t>
            </a:r>
            <a:endParaRPr lang="en-US" dirty="0">
              <a:latin typeface="Candara" panose="020E0502030303020204" pitchFamily="34" charset="0"/>
            </a:endParaRPr>
          </a:p>
        </p:txBody>
      </p:sp>
      <p:sp>
        <p:nvSpPr>
          <p:cNvPr id="2" name="Content Placeholder 12"/>
          <p:cNvSpPr>
            <a:spLocks/>
          </p:cNvSpPr>
          <p:nvPr/>
        </p:nvSpPr>
        <p:spPr bwMode="auto">
          <a:xfrm>
            <a:off x="381000" y="48006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a:t>
            </a:r>
          </a:p>
        </p:txBody>
      </p:sp>
    </p:spTree>
    <p:extLst>
      <p:ext uri="{BB962C8B-B14F-4D97-AF65-F5344CB8AC3E}">
        <p14:creationId xmlns:p14="http://schemas.microsoft.com/office/powerpoint/2010/main" val="29736888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4294967295"/>
          </p:nvPr>
        </p:nvSpPr>
        <p:spPr>
          <a:xfrm>
            <a:off x="301625" y="1066800"/>
            <a:ext cx="8229600" cy="5181600"/>
          </a:xfrm>
          <a:noFill/>
        </p:spPr>
        <p:txBody>
          <a:bodyPr lIns="90488" tIns="44450" rIns="90488" bIns="44450"/>
          <a:lstStyle/>
          <a:p>
            <a:pPr>
              <a:lnSpc>
                <a:spcPts val="3500"/>
              </a:lnSpc>
            </a:pPr>
            <a:r>
              <a:rPr lang="en-US" b="1" dirty="0" err="1"/>
              <a:t>eval</a:t>
            </a:r>
            <a:r>
              <a:rPr lang="en-US" b="1" dirty="0"/>
              <a:t>:</a:t>
            </a:r>
          </a:p>
          <a:p>
            <a:pPr marL="739775" lvl="1" indent="-292100">
              <a:lnSpc>
                <a:spcPts val="3500"/>
              </a:lnSpc>
            </a:pPr>
            <a:r>
              <a:rPr lang="en-US" dirty="0">
                <a:solidFill>
                  <a:srgbClr val="000000"/>
                </a:solidFill>
                <a:latin typeface="Candara"/>
                <a:cs typeface="Arial" pitchFamily="34" charset="0"/>
              </a:rPr>
              <a:t>Evaluates a string of JavaScript code without reference to a particular object.</a:t>
            </a:r>
          </a:p>
          <a:p>
            <a:pPr>
              <a:lnSpc>
                <a:spcPts val="3500"/>
              </a:lnSpc>
              <a:buFont typeface="Arial" pitchFamily="34" charset="0"/>
              <a:buNone/>
            </a:pPr>
            <a:r>
              <a:rPr lang="en-US" sz="2000" dirty="0"/>
              <a:t>		</a:t>
            </a:r>
            <a:endParaRPr lang="en-US" sz="2000" dirty="0" smtClean="0"/>
          </a:p>
          <a:p>
            <a:pPr>
              <a:lnSpc>
                <a:spcPts val="3500"/>
              </a:lnSpc>
              <a:buFont typeface="Arial" pitchFamily="34" charset="0"/>
              <a:buNone/>
            </a:pPr>
            <a:endParaRPr lang="en-US" sz="2000" dirty="0"/>
          </a:p>
          <a:p>
            <a:pPr>
              <a:lnSpc>
                <a:spcPts val="3500"/>
              </a:lnSpc>
            </a:pPr>
            <a:r>
              <a:rPr lang="en-US" dirty="0" err="1"/>
              <a:t>isFinite</a:t>
            </a:r>
            <a:r>
              <a:rPr lang="en-US" dirty="0"/>
              <a:t>: </a:t>
            </a:r>
          </a:p>
          <a:p>
            <a:pPr marL="739775" lvl="1" indent="-292100">
              <a:lnSpc>
                <a:spcPts val="3500"/>
              </a:lnSpc>
            </a:pPr>
            <a:r>
              <a:rPr lang="en-US" dirty="0">
                <a:solidFill>
                  <a:srgbClr val="000000"/>
                </a:solidFill>
                <a:latin typeface="Candara"/>
                <a:cs typeface="Arial" pitchFamily="34" charset="0"/>
              </a:rPr>
              <a:t>Evaluates an argument to determine whether it is a finite number. </a:t>
            </a:r>
          </a:p>
        </p:txBody>
      </p:sp>
      <p:sp>
        <p:nvSpPr>
          <p:cNvPr id="25605" name="AutoShape 6"/>
          <p:cNvSpPr>
            <a:spLocks noChangeArrowheads="1"/>
          </p:cNvSpPr>
          <p:nvPr/>
        </p:nvSpPr>
        <p:spPr bwMode="auto">
          <a:xfrm>
            <a:off x="867229" y="2119086"/>
            <a:ext cx="7235938" cy="667657"/>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err="1">
                <a:latin typeface="Candara" panose="020E0502030303020204" pitchFamily="34" charset="0"/>
              </a:rPr>
              <a:t>eval</a:t>
            </a:r>
            <a:r>
              <a:rPr lang="en-US" dirty="0">
                <a:latin typeface="Candara" panose="020E0502030303020204" pitchFamily="34" charset="0"/>
              </a:rPr>
              <a:t> (expr)</a:t>
            </a:r>
          </a:p>
          <a:p>
            <a:r>
              <a:rPr lang="en-US" dirty="0" smtClean="0">
                <a:latin typeface="Candara" panose="020E0502030303020204" pitchFamily="34" charset="0"/>
              </a:rPr>
              <a:t>	where expr is a string to be evaluated</a:t>
            </a:r>
            <a:endParaRPr lang="en-US" dirty="0">
              <a:solidFill>
                <a:schemeClr val="tx2"/>
              </a:solidFill>
              <a:latin typeface="Candara" panose="020E0502030303020204" pitchFamily="34" charset="0"/>
              <a:cs typeface="Arial" pitchFamily="34" charset="0"/>
            </a:endParaRPr>
          </a:p>
        </p:txBody>
      </p:sp>
      <p:sp>
        <p:nvSpPr>
          <p:cNvPr id="25608" name="AutoShape 11"/>
          <p:cNvSpPr>
            <a:spLocks noChangeArrowheads="1"/>
          </p:cNvSpPr>
          <p:nvPr/>
        </p:nvSpPr>
        <p:spPr bwMode="auto">
          <a:xfrm>
            <a:off x="867228" y="4223657"/>
            <a:ext cx="6858000" cy="1066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a:solidFill>
                <a:schemeClr val="tx2"/>
              </a:solidFill>
              <a:latin typeface="Candara"/>
              <a:cs typeface="Arial" pitchFamily="34" charset="0"/>
            </a:endParaRPr>
          </a:p>
        </p:txBody>
      </p:sp>
      <p:sp>
        <p:nvSpPr>
          <p:cNvPr id="2560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2.4: JavaScript Functions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Predefined Functions</a:t>
            </a:r>
          </a:p>
        </p:txBody>
      </p:sp>
      <p:sp>
        <p:nvSpPr>
          <p:cNvPr id="7" name="Rectangle 7"/>
          <p:cNvSpPr>
            <a:spLocks noChangeArrowheads="1"/>
          </p:cNvSpPr>
          <p:nvPr/>
        </p:nvSpPr>
        <p:spPr bwMode="auto">
          <a:xfrm>
            <a:off x="976085" y="4432758"/>
            <a:ext cx="746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dirty="0" err="1">
                <a:solidFill>
                  <a:srgbClr val="000000"/>
                </a:solidFill>
                <a:latin typeface="Candara" panose="020E0502030303020204" pitchFamily="34" charset="0"/>
                <a:cs typeface="Arial" pitchFamily="34" charset="0"/>
              </a:rPr>
              <a:t>isFinite</a:t>
            </a:r>
            <a:r>
              <a:rPr lang="en-US" dirty="0">
                <a:solidFill>
                  <a:srgbClr val="000000"/>
                </a:solidFill>
                <a:latin typeface="Candara" panose="020E0502030303020204" pitchFamily="34" charset="0"/>
                <a:cs typeface="Arial" pitchFamily="34" charset="0"/>
              </a:rPr>
              <a:t> (number)</a:t>
            </a:r>
          </a:p>
          <a:p>
            <a:r>
              <a:rPr lang="en-US" dirty="0">
                <a:solidFill>
                  <a:srgbClr val="000000"/>
                </a:solidFill>
                <a:latin typeface="Candara" panose="020E0502030303020204" pitchFamily="34" charset="0"/>
                <a:cs typeface="Arial" pitchFamily="34" charset="0"/>
              </a:rPr>
              <a:t>	where number is the number to evaluate</a:t>
            </a:r>
          </a:p>
        </p:txBody>
      </p:sp>
    </p:spTree>
    <p:extLst>
      <p:ext uri="{BB962C8B-B14F-4D97-AF65-F5344CB8AC3E}">
        <p14:creationId xmlns:p14="http://schemas.microsoft.com/office/powerpoint/2010/main" val="36673016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body" idx="4294967295"/>
          </p:nvPr>
        </p:nvSpPr>
        <p:spPr>
          <a:xfrm>
            <a:off x="685800" y="1676400"/>
            <a:ext cx="8229600" cy="4525963"/>
          </a:xfrm>
        </p:spPr>
        <p:txBody>
          <a:bodyPr lIns="90488" tIns="44450" rIns="90488" bIns="44450"/>
          <a:lstStyle/>
          <a:p>
            <a:endParaRPr lang="en-US" dirty="0"/>
          </a:p>
          <a:p>
            <a:endParaRPr lang="en-US" dirty="0"/>
          </a:p>
          <a:p>
            <a:pPr>
              <a:buFont typeface="Arial" pitchFamily="34" charset="0"/>
              <a:buNone/>
            </a:pPr>
            <a:endParaRPr lang="en-US" sz="2000" dirty="0" smtClean="0"/>
          </a:p>
          <a:p>
            <a:pPr>
              <a:buFont typeface="Arial" pitchFamily="34" charset="0"/>
              <a:buNone/>
            </a:pPr>
            <a:r>
              <a:rPr lang="en-US" dirty="0"/>
              <a:t> </a:t>
            </a:r>
            <a:r>
              <a:rPr lang="en-US" dirty="0" smtClean="0"/>
              <a:t>   </a:t>
            </a:r>
            <a:endParaRPr lang="en-US" sz="2000" dirty="0"/>
          </a:p>
        </p:txBody>
      </p:sp>
      <p:sp>
        <p:nvSpPr>
          <p:cNvPr id="26632" name="AutoShape 12"/>
          <p:cNvSpPr>
            <a:spLocks noChangeArrowheads="1"/>
          </p:cNvSpPr>
          <p:nvPr/>
        </p:nvSpPr>
        <p:spPr bwMode="auto">
          <a:xfrm>
            <a:off x="787400" y="2079171"/>
            <a:ext cx="81534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err="1" smtClean="0">
                <a:latin typeface="Candara" panose="020E0502030303020204" pitchFamily="34" charset="0"/>
              </a:rPr>
              <a:t>isNaN</a:t>
            </a:r>
            <a:r>
              <a:rPr lang="en-US" dirty="0" smtClean="0">
                <a:latin typeface="Candara" panose="020E0502030303020204" pitchFamily="34" charset="0"/>
              </a:rPr>
              <a:t> (</a:t>
            </a:r>
            <a:r>
              <a:rPr lang="en-US" dirty="0" err="1" smtClean="0">
                <a:latin typeface="Candara" panose="020E0502030303020204" pitchFamily="34" charset="0"/>
              </a:rPr>
              <a:t>testValue</a:t>
            </a:r>
            <a:r>
              <a:rPr lang="en-US" dirty="0" smtClean="0">
                <a:latin typeface="Candara" panose="020E0502030303020204" pitchFamily="34" charset="0"/>
              </a:rPr>
              <a:t>)</a:t>
            </a:r>
          </a:p>
          <a:p>
            <a:pPr>
              <a:buFont typeface="Arial" pitchFamily="34" charset="0"/>
              <a:buNone/>
            </a:pPr>
            <a:r>
              <a:rPr lang="en-US" dirty="0" smtClean="0">
                <a:latin typeface="Candara" panose="020E0502030303020204" pitchFamily="34" charset="0"/>
              </a:rPr>
              <a:t>	where </a:t>
            </a:r>
            <a:r>
              <a:rPr lang="en-US" dirty="0" err="1" smtClean="0">
                <a:latin typeface="Candara" panose="020E0502030303020204" pitchFamily="34" charset="0"/>
              </a:rPr>
              <a:t>testValue</a:t>
            </a:r>
            <a:r>
              <a:rPr lang="en-US" dirty="0" smtClean="0">
                <a:latin typeface="Candara" panose="020E0502030303020204" pitchFamily="34" charset="0"/>
              </a:rPr>
              <a:t> is the value you want to evaluate</a:t>
            </a:r>
            <a:endParaRPr lang="en-US" dirty="0">
              <a:latin typeface="Candara" panose="020E0502030303020204" pitchFamily="34" charset="0"/>
            </a:endParaRPr>
          </a:p>
        </p:txBody>
      </p:sp>
      <p:sp>
        <p:nvSpPr>
          <p:cNvPr id="2663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Predefined Functions (Contd..)</a:t>
            </a:r>
          </a:p>
        </p:txBody>
      </p:sp>
      <p:sp>
        <p:nvSpPr>
          <p:cNvPr id="13" name="Content Placeholder 12"/>
          <p:cNvSpPr>
            <a:spLocks/>
          </p:cNvSpPr>
          <p:nvPr/>
        </p:nvSpPr>
        <p:spPr bwMode="auto">
          <a:xfrm>
            <a:off x="301625" y="1143000"/>
            <a:ext cx="8226425"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chemeClr val="tx2"/>
                </a:solidFill>
                <a:latin typeface="Candara"/>
                <a:cs typeface="Arial" pitchFamily="34" charset="0"/>
              </a:rPr>
              <a:t> </a:t>
            </a:r>
            <a:r>
              <a:rPr lang="en-US" b="1" dirty="0" err="1">
                <a:latin typeface="Candara" panose="020E0502030303020204" pitchFamily="34" charset="0"/>
              </a:rPr>
              <a:t>isNaN</a:t>
            </a:r>
            <a:r>
              <a:rPr lang="en-US" b="1" dirty="0">
                <a:latin typeface="Candara" panose="020E0502030303020204" pitchFamily="34" charset="0"/>
              </a:rPr>
              <a:t> : </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Evaluates </a:t>
            </a:r>
            <a:r>
              <a:rPr lang="en-US" sz="1600" dirty="0">
                <a:solidFill>
                  <a:srgbClr val="000000"/>
                </a:solidFill>
                <a:latin typeface="Candara"/>
                <a:cs typeface="Arial" pitchFamily="34" charset="0"/>
              </a:rPr>
              <a:t>an argument to determine if it is “</a:t>
            </a:r>
            <a:r>
              <a:rPr lang="en-US" sz="1600" dirty="0" err="1">
                <a:solidFill>
                  <a:srgbClr val="000000"/>
                </a:solidFill>
                <a:latin typeface="Candara"/>
                <a:cs typeface="Arial" pitchFamily="34" charset="0"/>
              </a:rPr>
              <a:t>NaN</a:t>
            </a:r>
            <a:r>
              <a:rPr lang="en-US" sz="1600" dirty="0">
                <a:solidFill>
                  <a:srgbClr val="000000"/>
                </a:solidFill>
                <a:latin typeface="Candara"/>
                <a:cs typeface="Arial" pitchFamily="34" charset="0"/>
              </a:rPr>
              <a:t>” (not a number)</a:t>
            </a:r>
          </a:p>
        </p:txBody>
      </p:sp>
    </p:spTree>
    <p:extLst>
      <p:ext uri="{BB962C8B-B14F-4D97-AF65-F5344CB8AC3E}">
        <p14:creationId xmlns:p14="http://schemas.microsoft.com/office/powerpoint/2010/main" val="228790091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4294967295"/>
          </p:nvPr>
        </p:nvSpPr>
        <p:spPr>
          <a:xfrm>
            <a:off x="457200" y="4191000"/>
            <a:ext cx="8229600" cy="3611563"/>
          </a:xfrm>
          <a:noFill/>
        </p:spPr>
        <p:txBody>
          <a:bodyPr lIns="90488" tIns="44450" rIns="90488" bIns="44450"/>
          <a:lstStyle/>
          <a:p>
            <a:pPr>
              <a:buFont typeface="Arial" pitchFamily="34" charset="0"/>
              <a:buNone/>
            </a:pPr>
            <a:r>
              <a:rPr lang="en-US" dirty="0"/>
              <a:t>     </a:t>
            </a:r>
            <a:endParaRPr lang="en-US" sz="2000" b="1" dirty="0"/>
          </a:p>
        </p:txBody>
      </p:sp>
      <p:sp>
        <p:nvSpPr>
          <p:cNvPr id="27654" name="AutoShape 9"/>
          <p:cNvSpPr>
            <a:spLocks noChangeArrowheads="1"/>
          </p:cNvSpPr>
          <p:nvPr/>
        </p:nvSpPr>
        <p:spPr bwMode="auto">
          <a:xfrm>
            <a:off x="762000" y="2743200"/>
            <a:ext cx="7620000" cy="8382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1143000" lvl="2" indent="-228600"/>
            <a:r>
              <a:rPr lang="en-US" dirty="0" err="1" smtClean="0">
                <a:solidFill>
                  <a:schemeClr val="tx1"/>
                </a:solidFill>
                <a:latin typeface="Candara"/>
                <a:cs typeface="Arial" pitchFamily="34" charset="0"/>
              </a:rPr>
              <a:t>parseInt</a:t>
            </a:r>
            <a:r>
              <a:rPr lang="en-US" dirty="0" smtClean="0">
                <a:solidFill>
                  <a:schemeClr val="tx1"/>
                </a:solidFill>
                <a:latin typeface="Candara"/>
                <a:cs typeface="Arial" pitchFamily="34" charset="0"/>
              </a:rPr>
              <a:t> </a:t>
            </a:r>
            <a:r>
              <a:rPr lang="en-US" dirty="0">
                <a:solidFill>
                  <a:schemeClr val="tx1"/>
                </a:solidFill>
                <a:latin typeface="Candara"/>
                <a:cs typeface="Arial" pitchFamily="34" charset="0"/>
              </a:rPr>
              <a:t>(</a:t>
            </a:r>
            <a:r>
              <a:rPr lang="en-US" dirty="0" err="1">
                <a:solidFill>
                  <a:schemeClr val="tx1"/>
                </a:solidFill>
                <a:latin typeface="Candara"/>
                <a:cs typeface="Arial" pitchFamily="34" charset="0"/>
              </a:rPr>
              <a:t>str</a:t>
            </a:r>
            <a:r>
              <a:rPr lang="en-US" dirty="0">
                <a:solidFill>
                  <a:schemeClr val="tx1"/>
                </a:solidFill>
                <a:latin typeface="Candara"/>
                <a:cs typeface="Arial" pitchFamily="34" charset="0"/>
              </a:rPr>
              <a:t>)</a:t>
            </a:r>
          </a:p>
          <a:p>
            <a:pPr marL="742950" lvl="1" indent="-285750"/>
            <a:r>
              <a:rPr lang="en-US" dirty="0" smtClean="0">
                <a:solidFill>
                  <a:schemeClr val="tx1"/>
                </a:solidFill>
                <a:latin typeface="Candara"/>
                <a:cs typeface="Arial" pitchFamily="34" charset="0"/>
              </a:rPr>
              <a:t>		</a:t>
            </a:r>
            <a:r>
              <a:rPr lang="en-US" dirty="0" err="1" smtClean="0">
                <a:solidFill>
                  <a:schemeClr val="tx1"/>
                </a:solidFill>
                <a:latin typeface="Candara"/>
                <a:cs typeface="Arial" pitchFamily="34" charset="0"/>
              </a:rPr>
              <a:t>parseFloat</a:t>
            </a:r>
            <a:r>
              <a:rPr lang="en-US" dirty="0" smtClean="0">
                <a:solidFill>
                  <a:schemeClr val="tx1"/>
                </a:solidFill>
                <a:latin typeface="Candara"/>
                <a:cs typeface="Arial" pitchFamily="34" charset="0"/>
              </a:rPr>
              <a:t> </a:t>
            </a:r>
            <a:r>
              <a:rPr lang="en-US" dirty="0">
                <a:solidFill>
                  <a:schemeClr val="tx1"/>
                </a:solidFill>
                <a:latin typeface="Candara"/>
                <a:cs typeface="Arial" pitchFamily="34" charset="0"/>
              </a:rPr>
              <a:t>(</a:t>
            </a:r>
            <a:r>
              <a:rPr lang="en-US" dirty="0" err="1">
                <a:solidFill>
                  <a:schemeClr val="tx1"/>
                </a:solidFill>
                <a:latin typeface="Candara"/>
                <a:cs typeface="Arial" pitchFamily="34" charset="0"/>
              </a:rPr>
              <a:t>str</a:t>
            </a:r>
            <a:r>
              <a:rPr lang="en-US" dirty="0">
                <a:solidFill>
                  <a:schemeClr val="tx1"/>
                </a:solidFill>
                <a:latin typeface="Candara"/>
                <a:cs typeface="Arial" pitchFamily="34" charset="0"/>
              </a:rPr>
              <a:t>)</a:t>
            </a:r>
          </a:p>
        </p:txBody>
      </p:sp>
      <p:sp>
        <p:nvSpPr>
          <p:cNvPr id="2765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Predefined Functions (Contd..)</a:t>
            </a:r>
          </a:p>
        </p:txBody>
      </p:sp>
      <p:sp>
        <p:nvSpPr>
          <p:cNvPr id="13" name="Content Placeholder 12"/>
          <p:cNvSpPr>
            <a:spLocks/>
          </p:cNvSpPr>
          <p:nvPr/>
        </p:nvSpPr>
        <p:spPr bwMode="auto">
          <a:xfrm>
            <a:off x="301625" y="1214438"/>
            <a:ext cx="8226425"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err="1" smtClean="0">
                <a:solidFill>
                  <a:srgbClr val="000000"/>
                </a:solidFill>
                <a:latin typeface="Candara"/>
                <a:cs typeface="Arial" pitchFamily="34" charset="0"/>
              </a:rPr>
              <a:t>parseInt</a:t>
            </a:r>
            <a:r>
              <a:rPr lang="en-US" b="1" dirty="0" smtClean="0">
                <a:solidFill>
                  <a:srgbClr val="000000"/>
                </a:solidFill>
                <a:latin typeface="Candara"/>
                <a:cs typeface="Arial" pitchFamily="34" charset="0"/>
              </a:rPr>
              <a:t> </a:t>
            </a:r>
            <a:r>
              <a:rPr lang="en-US" b="1" dirty="0">
                <a:solidFill>
                  <a:srgbClr val="000000"/>
                </a:solidFill>
                <a:latin typeface="Candara"/>
                <a:cs typeface="Arial" pitchFamily="34" charset="0"/>
              </a:rPr>
              <a:t>and </a:t>
            </a:r>
            <a:r>
              <a:rPr lang="en-US" b="1" dirty="0" err="1">
                <a:solidFill>
                  <a:srgbClr val="000000"/>
                </a:solidFill>
                <a:latin typeface="Candara"/>
                <a:cs typeface="Arial" pitchFamily="34" charset="0"/>
              </a:rPr>
              <a:t>parsefloat</a:t>
            </a:r>
            <a:endParaRPr lang="en-US" b="1" dirty="0">
              <a:solidFill>
                <a:srgbClr val="000000"/>
              </a:solidFill>
              <a:latin typeface="Candara"/>
              <a:cs typeface="Arial" pitchFamily="34" charset="0"/>
            </a:endParaRP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Returns </a:t>
            </a:r>
            <a:r>
              <a:rPr lang="en-US" sz="1600" dirty="0">
                <a:solidFill>
                  <a:srgbClr val="000000"/>
                </a:solidFill>
                <a:latin typeface="Candara"/>
                <a:cs typeface="Arial" pitchFamily="34" charset="0"/>
              </a:rPr>
              <a:t>a numeric value for string argument.</a:t>
            </a:r>
          </a:p>
        </p:txBody>
      </p:sp>
      <p:sp>
        <p:nvSpPr>
          <p:cNvPr id="27658" name="AutoShape 9"/>
          <p:cNvSpPr>
            <a:spLocks noChangeArrowheads="1"/>
          </p:cNvSpPr>
          <p:nvPr/>
        </p:nvSpPr>
        <p:spPr bwMode="auto">
          <a:xfrm>
            <a:off x="660400" y="4009572"/>
            <a:ext cx="76200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a:t>
            </a:r>
            <a:r>
              <a:rPr lang="en-US" dirty="0" err="1" smtClean="0">
                <a:latin typeface="Candara" pitchFamily="34" charset="0"/>
              </a:rPr>
              <a:t>parseInt</a:t>
            </a:r>
            <a:r>
              <a:rPr lang="en-US" dirty="0" smtClean="0">
                <a:latin typeface="Candara" pitchFamily="34" charset="0"/>
              </a:rPr>
              <a:t>(</a:t>
            </a:r>
            <a:r>
              <a:rPr lang="en-US" dirty="0" err="1" smtClean="0">
                <a:latin typeface="Candara" pitchFamily="34" charset="0"/>
              </a:rPr>
              <a:t>str</a:t>
            </a:r>
            <a:r>
              <a:rPr lang="en-US" dirty="0" smtClean="0">
                <a:latin typeface="Candara" pitchFamily="34" charset="0"/>
              </a:rPr>
              <a:t>, radix)</a:t>
            </a:r>
          </a:p>
          <a:p>
            <a:pPr>
              <a:buFont typeface="Arial" pitchFamily="34" charset="0"/>
              <a:buNone/>
            </a:pPr>
            <a:r>
              <a:rPr lang="en-US" dirty="0" smtClean="0">
                <a:latin typeface="Candara" pitchFamily="34" charset="0"/>
              </a:rPr>
              <a:t>       //returns an integer of specified radix of the string argument</a:t>
            </a:r>
            <a:r>
              <a:rPr lang="en-US" b="1" dirty="0" smtClean="0">
                <a:latin typeface="Candara" pitchFamily="34" charset="0"/>
              </a:rPr>
              <a:t>                                         </a:t>
            </a:r>
            <a:endParaRPr lang="en-US" b="1" dirty="0">
              <a:latin typeface="Candara" pitchFamily="34" charset="0"/>
            </a:endParaRPr>
          </a:p>
        </p:txBody>
      </p:sp>
    </p:spTree>
    <p:extLst>
      <p:ext uri="{BB962C8B-B14F-4D97-AF65-F5344CB8AC3E}">
        <p14:creationId xmlns:p14="http://schemas.microsoft.com/office/powerpoint/2010/main" val="35464638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idx="4294967295"/>
          </p:nvPr>
        </p:nvSpPr>
        <p:spPr>
          <a:xfrm>
            <a:off x="762000" y="4483100"/>
            <a:ext cx="6669314" cy="914400"/>
          </a:xfrm>
        </p:spPr>
        <p:txBody>
          <a:bodyPr lIns="90488" tIns="44450" rIns="90488" bIns="44450">
            <a:normAutofit/>
          </a:bodyPr>
          <a:lstStyle/>
          <a:p>
            <a:endParaRPr lang="en-US" sz="2000" b="1" dirty="0"/>
          </a:p>
          <a:p>
            <a:pPr>
              <a:buFont typeface="Arial" pitchFamily="34" charset="0"/>
              <a:buNone/>
            </a:pPr>
            <a:r>
              <a:rPr lang="en-US" sz="2000" b="1" dirty="0"/>
              <a:t>      </a:t>
            </a:r>
            <a:endParaRPr lang="en-US" sz="2000" dirty="0"/>
          </a:p>
        </p:txBody>
      </p:sp>
      <p:sp>
        <p:nvSpPr>
          <p:cNvPr id="2868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Predefined Functions (Contd..)</a:t>
            </a:r>
          </a:p>
        </p:txBody>
      </p:sp>
      <p:sp>
        <p:nvSpPr>
          <p:cNvPr id="13" name="Content Placeholder 12"/>
          <p:cNvSpPr>
            <a:spLocks/>
          </p:cNvSpPr>
          <p:nvPr/>
        </p:nvSpPr>
        <p:spPr bwMode="auto">
          <a:xfrm>
            <a:off x="200024" y="1291094"/>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Number and string</a:t>
            </a:r>
          </a:p>
          <a:p>
            <a:pPr marL="739775" lvl="1" indent="-2921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Converts </a:t>
            </a:r>
            <a:r>
              <a:rPr lang="en-US" sz="1600" dirty="0">
                <a:solidFill>
                  <a:srgbClr val="000000"/>
                </a:solidFill>
                <a:latin typeface="Candara"/>
                <a:cs typeface="Arial" pitchFamily="34" charset="0"/>
              </a:rPr>
              <a:t>an object to a number or a string.</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endParaRPr lang="en-US" sz="2000" dirty="0" smtClean="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None/>
            </a:pPr>
            <a:r>
              <a:rPr lang="en-US" sz="2000" dirty="0">
                <a:solidFill>
                  <a:srgbClr val="000000"/>
                </a:solidFill>
                <a:latin typeface="Candara"/>
                <a:cs typeface="Arial" pitchFamily="34" charset="0"/>
              </a:rPr>
              <a:t>	</a:t>
            </a:r>
            <a:r>
              <a:rPr lang="en-US" sz="2000" dirty="0" smtClean="0">
                <a:solidFill>
                  <a:srgbClr val="000000"/>
                </a:solidFill>
                <a:latin typeface="Candara"/>
                <a:cs typeface="Arial" pitchFamily="34" charset="0"/>
              </a:rPr>
              <a:t>	</a:t>
            </a:r>
            <a:endParaRPr lang="en-US" dirty="0">
              <a:solidFill>
                <a:srgbClr val="000000"/>
              </a:solidFill>
              <a:latin typeface="Candara"/>
              <a:cs typeface="Arial" pitchFamily="34" charset="0"/>
            </a:endParaRPr>
          </a:p>
        </p:txBody>
      </p:sp>
      <p:sp>
        <p:nvSpPr>
          <p:cNvPr id="28682" name="AutoShape 12"/>
          <p:cNvSpPr>
            <a:spLocks noChangeArrowheads="1"/>
          </p:cNvSpPr>
          <p:nvPr/>
        </p:nvSpPr>
        <p:spPr bwMode="auto">
          <a:xfrm>
            <a:off x="950686" y="2329543"/>
            <a:ext cx="5791200" cy="9906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eaLnBrk="0" hangingPunct="0">
              <a:spcBef>
                <a:spcPct val="20000"/>
              </a:spcBef>
              <a:buClr>
                <a:srgbClr val="00A1E4"/>
              </a:buClr>
              <a:buFont typeface="Arial" pitchFamily="34" charset="0"/>
              <a:buNone/>
            </a:pPr>
            <a:r>
              <a:rPr lang="en-US" dirty="0" smtClean="0">
                <a:solidFill>
                  <a:srgbClr val="000000"/>
                </a:solidFill>
                <a:latin typeface="Candara" pitchFamily="34" charset="0"/>
                <a:cs typeface="Arial" pitchFamily="34" charset="0"/>
              </a:rPr>
              <a:t>	Number (</a:t>
            </a:r>
            <a:r>
              <a:rPr lang="en-US" dirty="0" err="1" smtClean="0">
                <a:solidFill>
                  <a:srgbClr val="000000"/>
                </a:solidFill>
                <a:latin typeface="Candara" pitchFamily="34" charset="0"/>
                <a:cs typeface="Arial" pitchFamily="34" charset="0"/>
              </a:rPr>
              <a:t>objectReference</a:t>
            </a:r>
            <a:r>
              <a:rPr lang="en-US" dirty="0" smtClean="0">
                <a:solidFill>
                  <a:srgbClr val="000000"/>
                </a:solidFill>
                <a:latin typeface="Candara" pitchFamily="34" charset="0"/>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latin typeface="Candara" pitchFamily="34" charset="0"/>
                <a:cs typeface="Arial" pitchFamily="34" charset="0"/>
              </a:rPr>
              <a:t>      String (</a:t>
            </a:r>
            <a:r>
              <a:rPr lang="en-US" dirty="0" err="1" smtClean="0">
                <a:solidFill>
                  <a:srgbClr val="000000"/>
                </a:solidFill>
                <a:latin typeface="Candara" pitchFamily="34" charset="0"/>
                <a:cs typeface="Arial" pitchFamily="34" charset="0"/>
              </a:rPr>
              <a:t>objectReference</a:t>
            </a:r>
            <a:r>
              <a:rPr lang="en-US" dirty="0" smtClean="0">
                <a:solidFill>
                  <a:srgbClr val="000000"/>
                </a:solidFill>
                <a:latin typeface="Candara" pitchFamily="34" charset="0"/>
                <a:cs typeface="Arial" pitchFamily="34" charset="0"/>
              </a:rPr>
              <a:t>)</a:t>
            </a:r>
          </a:p>
          <a:p>
            <a:pPr marL="742950" lvl="1" indent="-285750" eaLnBrk="0" hangingPunct="0">
              <a:spcBef>
                <a:spcPct val="20000"/>
              </a:spcBef>
              <a:buClr>
                <a:srgbClr val="00A1E4"/>
              </a:buClr>
              <a:buFont typeface="Arial" pitchFamily="34" charset="0"/>
              <a:buNone/>
            </a:pPr>
            <a:r>
              <a:rPr lang="en-US" dirty="0" smtClean="0">
                <a:solidFill>
                  <a:srgbClr val="000000"/>
                </a:solidFill>
                <a:latin typeface="Candara" pitchFamily="34" charset="0"/>
                <a:cs typeface="Arial" pitchFamily="34" charset="0"/>
              </a:rPr>
              <a:t>	</a:t>
            </a:r>
            <a:endParaRPr lang="en-US" dirty="0">
              <a:solidFill>
                <a:srgbClr val="000000"/>
              </a:solidFill>
              <a:latin typeface="Candara" pitchFamily="34" charset="0"/>
              <a:cs typeface="Arial" pitchFamily="34" charset="0"/>
            </a:endParaRPr>
          </a:p>
        </p:txBody>
      </p:sp>
      <p:sp>
        <p:nvSpPr>
          <p:cNvPr id="28683" name="AutoShape 12"/>
          <p:cNvSpPr>
            <a:spLocks noChangeArrowheads="1"/>
          </p:cNvSpPr>
          <p:nvPr/>
        </p:nvSpPr>
        <p:spPr bwMode="auto">
          <a:xfrm>
            <a:off x="863600" y="3886199"/>
            <a:ext cx="6781800" cy="1295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buFont typeface="Arial" pitchFamily="34" charset="0"/>
              <a:buNone/>
            </a:pPr>
            <a:r>
              <a:rPr lang="en-US" dirty="0" smtClean="0">
                <a:latin typeface="Candara" pitchFamily="34" charset="0"/>
              </a:rPr>
              <a:t>	today = new Date (430054663215)</a:t>
            </a:r>
          </a:p>
          <a:p>
            <a:pPr>
              <a:buFont typeface="Arial" pitchFamily="34" charset="0"/>
              <a:buNone/>
            </a:pPr>
            <a:r>
              <a:rPr lang="en-US" dirty="0" smtClean="0">
                <a:latin typeface="Candara" pitchFamily="34" charset="0"/>
              </a:rPr>
              <a:t>	now = String(today)</a:t>
            </a:r>
          </a:p>
          <a:p>
            <a:pPr>
              <a:buFont typeface="Arial" pitchFamily="34" charset="0"/>
              <a:buNone/>
            </a:pPr>
            <a:r>
              <a:rPr lang="en-US" dirty="0" smtClean="0">
                <a:latin typeface="Candara" pitchFamily="34" charset="0"/>
              </a:rPr>
              <a:t>	// returns “Thu Aug 18 04:37:43 GMT-0700 (PDT) 1983”</a:t>
            </a:r>
            <a:endParaRPr lang="en-US" dirty="0">
              <a:latin typeface="Candara" pitchFamily="34" charset="0"/>
            </a:endParaRPr>
          </a:p>
        </p:txBody>
      </p:sp>
    </p:spTree>
    <p:extLst>
      <p:ext uri="{BB962C8B-B14F-4D97-AF65-F5344CB8AC3E}">
        <p14:creationId xmlns:p14="http://schemas.microsoft.com/office/powerpoint/2010/main" val="168688460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301625" y="1671638"/>
            <a:ext cx="8229600" cy="3254375"/>
          </a:xfrm>
          <a:noFill/>
        </p:spPr>
        <p:txBody>
          <a:bodyPr lIns="90488" tIns="44450" rIns="90488" bIns="44450"/>
          <a:lstStyle/>
          <a:p>
            <a:pPr>
              <a:buFont typeface="Arial" pitchFamily="34" charset="0"/>
              <a:buNone/>
            </a:pPr>
            <a:r>
              <a:rPr lang="en-US" sz="2000"/>
              <a:t>      </a:t>
            </a:r>
          </a:p>
        </p:txBody>
      </p:sp>
      <p:sp>
        <p:nvSpPr>
          <p:cNvPr id="29700" name="AutoShape 5" descr="cross-tab-1"/>
          <p:cNvSpPr>
            <a:spLocks/>
          </p:cNvSpPr>
          <p:nvPr/>
        </p:nvSpPr>
        <p:spPr bwMode="auto">
          <a:xfrm>
            <a:off x="5486400" y="1828800"/>
            <a:ext cx="844550" cy="609600"/>
          </a:xfrm>
          <a:prstGeom prst="borderCallout2">
            <a:avLst>
              <a:gd name="adj1" fmla="val 18750"/>
              <a:gd name="adj2" fmla="val -8333"/>
              <a:gd name="adj3" fmla="val 18750"/>
              <a:gd name="adj4" fmla="val -38370"/>
              <a:gd name="adj5" fmla="val 79426"/>
              <a:gd name="adj6" fmla="val -696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1" name="AutoShape 6" descr="cross-tab-1"/>
          <p:cNvSpPr>
            <a:spLocks/>
          </p:cNvSpPr>
          <p:nvPr/>
        </p:nvSpPr>
        <p:spPr bwMode="auto">
          <a:xfrm>
            <a:off x="6400800" y="2708275"/>
            <a:ext cx="844550" cy="914400"/>
          </a:xfrm>
          <a:prstGeom prst="borderCallout1">
            <a:avLst>
              <a:gd name="adj1" fmla="val 108333"/>
              <a:gd name="adj2" fmla="val 87500"/>
              <a:gd name="adj3" fmla="val 108333"/>
              <a:gd name="adj4" fmla="val -332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2400">
              <a:solidFill>
                <a:schemeClr val="tx2"/>
              </a:solidFill>
              <a:latin typeface="Candara"/>
              <a:cs typeface="Arial" pitchFamily="34" charset="0"/>
            </a:endParaRPr>
          </a:p>
        </p:txBody>
      </p:sp>
      <p:sp>
        <p:nvSpPr>
          <p:cNvPr id="29706" name="AutoShape 18"/>
          <p:cNvSpPr>
            <a:spLocks noChangeArrowheads="1"/>
          </p:cNvSpPr>
          <p:nvPr/>
        </p:nvSpPr>
        <p:spPr bwMode="auto">
          <a:xfrm>
            <a:off x="381000" y="1981200"/>
            <a:ext cx="8001000" cy="3200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10000"/>
              </a:lnSpc>
            </a:pPr>
            <a:r>
              <a:rPr lang="en-US" dirty="0">
                <a:latin typeface="Candara"/>
                <a:cs typeface="Arial" pitchFamily="34" charset="0"/>
              </a:rPr>
              <a:t>&lt;script language=“</a:t>
            </a:r>
            <a:r>
              <a:rPr lang="en-US" dirty="0" err="1">
                <a:latin typeface="Candara"/>
                <a:cs typeface="Arial" pitchFamily="34" charset="0"/>
              </a:rPr>
              <a:t>Javascript</a:t>
            </a:r>
            <a:r>
              <a:rPr lang="en-US" dirty="0">
                <a:latin typeface="Candara"/>
                <a:cs typeface="Arial" pitchFamily="34" charset="0"/>
              </a:rPr>
              <a:t>”&gt;</a:t>
            </a:r>
          </a:p>
          <a:p>
            <a:pPr marL="742950" lvl="1" indent="-285750">
              <a:lnSpc>
                <a:spcPct val="110000"/>
              </a:lnSpc>
            </a:pPr>
            <a:r>
              <a:rPr lang="en-US" dirty="0" err="1">
                <a:latin typeface="Candara"/>
                <a:cs typeface="Arial" pitchFamily="34" charset="0"/>
              </a:rPr>
              <a:t>var</a:t>
            </a:r>
            <a:r>
              <a:rPr lang="en-US" dirty="0">
                <a:latin typeface="Candara"/>
                <a:cs typeface="Arial" pitchFamily="34" charset="0"/>
              </a:rPr>
              <a:t> </a:t>
            </a:r>
            <a:r>
              <a:rPr lang="en-US" dirty="0" err="1">
                <a:latin typeface="Candara"/>
                <a:cs typeface="Arial" pitchFamily="34" charset="0"/>
              </a:rPr>
              <a:t>companyName</a:t>
            </a:r>
            <a:r>
              <a:rPr lang="en-US" dirty="0" smtClean="0">
                <a:latin typeface="Candara"/>
                <a:cs typeface="Arial" pitchFamily="34" charset="0"/>
              </a:rPr>
              <a:t>=“IGATE”</a:t>
            </a:r>
            <a:endParaRPr lang="en-US" dirty="0">
              <a:latin typeface="Candara"/>
              <a:cs typeface="Arial" pitchFamily="34" charset="0"/>
            </a:endParaRPr>
          </a:p>
          <a:p>
            <a:pPr marL="742950" lvl="1" indent="-285750">
              <a:lnSpc>
                <a:spcPct val="110000"/>
              </a:lnSpc>
            </a:pPr>
            <a:r>
              <a:rPr lang="en-US" dirty="0">
                <a:latin typeface="Candara"/>
                <a:cs typeface="Arial" pitchFamily="34" charset="0"/>
              </a:rPr>
              <a:t>function f(){</a:t>
            </a:r>
          </a:p>
          <a:p>
            <a:pPr marL="742950" lvl="1" indent="-285750">
              <a:lnSpc>
                <a:spcPct val="110000"/>
              </a:lnSpc>
            </a:pPr>
            <a:r>
              <a:rPr lang="en-US" dirty="0" err="1">
                <a:latin typeface="Candara"/>
                <a:cs typeface="Arial" pitchFamily="34" charset="0"/>
              </a:rPr>
              <a:t>var</a:t>
            </a:r>
            <a:r>
              <a:rPr lang="en-US" dirty="0">
                <a:latin typeface="Candara"/>
                <a:cs typeface="Arial" pitchFamily="34" charset="0"/>
              </a:rPr>
              <a:t> </a:t>
            </a:r>
            <a:r>
              <a:rPr lang="en-US" dirty="0" err="1">
                <a:latin typeface="Candara"/>
                <a:cs typeface="Arial" pitchFamily="34" charset="0"/>
              </a:rPr>
              <a:t>employeeName</a:t>
            </a:r>
            <a:r>
              <a:rPr lang="en-US" dirty="0">
                <a:latin typeface="Candara"/>
                <a:cs typeface="Arial" pitchFamily="34" charset="0"/>
              </a:rPr>
              <a:t>=“Tom”</a:t>
            </a:r>
          </a:p>
          <a:p>
            <a:pPr marL="742950" lvl="1" indent="-285750">
              <a:lnSpc>
                <a:spcPct val="110000"/>
              </a:lnSpc>
            </a:pPr>
            <a:r>
              <a:rPr lang="en-US" dirty="0" err="1">
                <a:latin typeface="Candara"/>
                <a:cs typeface="Arial" pitchFamily="34" charset="0"/>
              </a:rPr>
              <a:t>document.write</a:t>
            </a:r>
            <a:r>
              <a:rPr lang="en-US" dirty="0">
                <a:latin typeface="Candara"/>
                <a:cs typeface="Arial" pitchFamily="34" charset="0"/>
              </a:rPr>
              <a:t>(“Welcome to ”+</a:t>
            </a:r>
            <a:r>
              <a:rPr lang="en-US" dirty="0" err="1">
                <a:latin typeface="Candara"/>
                <a:cs typeface="Arial" pitchFamily="34" charset="0"/>
              </a:rPr>
              <a:t>companyName</a:t>
            </a:r>
            <a:r>
              <a:rPr lang="en-US" dirty="0">
                <a:latin typeface="Candara"/>
                <a:cs typeface="Arial" pitchFamily="34" charset="0"/>
              </a:rPr>
              <a:t>+”, “</a:t>
            </a:r>
          </a:p>
          <a:p>
            <a:pPr marL="742950" lvl="1" indent="-285750">
              <a:lnSpc>
                <a:spcPct val="110000"/>
              </a:lnSpc>
            </a:pPr>
            <a:r>
              <a:rPr lang="en-US" dirty="0">
                <a:latin typeface="Candara"/>
                <a:cs typeface="Arial" pitchFamily="34" charset="0"/>
              </a:rPr>
              <a:t>+</a:t>
            </a:r>
            <a:r>
              <a:rPr lang="en-US" dirty="0" err="1">
                <a:latin typeface="Candara"/>
                <a:cs typeface="Arial" pitchFamily="34" charset="0"/>
              </a:rPr>
              <a:t>employeeName</a:t>
            </a:r>
            <a:r>
              <a:rPr lang="en-US" dirty="0">
                <a:latin typeface="Candara"/>
                <a:cs typeface="Arial" pitchFamily="34" charset="0"/>
              </a:rPr>
              <a:t>)</a:t>
            </a:r>
          </a:p>
          <a:p>
            <a:pPr marL="742950" lvl="1" indent="-285750">
              <a:lnSpc>
                <a:spcPct val="110000"/>
              </a:lnSpc>
            </a:pPr>
            <a:r>
              <a:rPr lang="en-US" dirty="0">
                <a:latin typeface="Candara"/>
                <a:cs typeface="Arial" pitchFamily="34" charset="0"/>
              </a:rPr>
              <a:t> }</a:t>
            </a:r>
          </a:p>
          <a:p>
            <a:pPr marL="742950" lvl="1" indent="-285750">
              <a:lnSpc>
                <a:spcPct val="110000"/>
              </a:lnSpc>
            </a:pPr>
            <a:r>
              <a:rPr lang="en-US" dirty="0">
                <a:latin typeface="Candara"/>
                <a:cs typeface="Arial" pitchFamily="34" charset="0"/>
              </a:rPr>
              <a:t>&lt;/script&gt;</a:t>
            </a:r>
          </a:p>
        </p:txBody>
      </p:sp>
      <p:sp>
        <p:nvSpPr>
          <p:cNvPr id="29713"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latin typeface="Candara"/>
                <a:ea typeface="ヒラギノ角ゴ Pro W3"/>
                <a:cs typeface="Arial" pitchFamily="34" charset="0"/>
              </a:rPr>
              <a:t>2.4: JavaScript Functions </a:t>
            </a:r>
            <a:br>
              <a:rPr lang="en-US" sz="1200" b="1" dirty="0">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Global and Local Variables</a:t>
            </a:r>
            <a:br>
              <a:rPr lang="en-US" sz="2800" dirty="0">
                <a:solidFill>
                  <a:srgbClr val="000000"/>
                </a:solidFill>
                <a:latin typeface="Candara"/>
                <a:ea typeface="ヒラギノ角ゴ Pro W3"/>
                <a:cs typeface="Arial" pitchFamily="34" charset="0"/>
              </a:rPr>
            </a:br>
            <a:endParaRPr lang="en-US" sz="2800" dirty="0">
              <a:solidFill>
                <a:srgbClr val="000000"/>
              </a:solidFill>
              <a:latin typeface="Candara"/>
              <a:ea typeface="ヒラギノ角ゴ Pro W3"/>
              <a:cs typeface="Arial" pitchFamily="34" charset="0"/>
            </a:endParaRPr>
          </a:p>
        </p:txBody>
      </p:sp>
      <p:sp>
        <p:nvSpPr>
          <p:cNvPr id="13" name="Content Placeholder 12"/>
          <p:cNvSpPr>
            <a:spLocks/>
          </p:cNvSpPr>
          <p:nvPr/>
        </p:nvSpPr>
        <p:spPr bwMode="auto">
          <a:xfrm>
            <a:off x="301625" y="1214438"/>
            <a:ext cx="8226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Code Snippet for scope of  variables</a:t>
            </a:r>
          </a:p>
        </p:txBody>
      </p:sp>
      <p:sp>
        <p:nvSpPr>
          <p:cNvPr id="29715" name="AutoShape 19"/>
          <p:cNvSpPr>
            <a:spLocks/>
          </p:cNvSpPr>
          <p:nvPr/>
        </p:nvSpPr>
        <p:spPr bwMode="auto">
          <a:xfrm>
            <a:off x="5715000" y="2057400"/>
            <a:ext cx="1600200" cy="457200"/>
          </a:xfrm>
          <a:prstGeom prst="borderCallout1">
            <a:avLst>
              <a:gd name="adj1" fmla="val 25000"/>
              <a:gd name="adj2" fmla="val -4764"/>
              <a:gd name="adj3" fmla="val 159375"/>
              <a:gd name="adj4" fmla="val -126986"/>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a:latin typeface="Candara"/>
                <a:cs typeface="Arial" pitchFamily="34" charset="0"/>
              </a:rPr>
              <a:t>Global Variable</a:t>
            </a:r>
          </a:p>
        </p:txBody>
      </p:sp>
      <p:sp>
        <p:nvSpPr>
          <p:cNvPr id="29716" name="AutoShape 20"/>
          <p:cNvSpPr>
            <a:spLocks/>
          </p:cNvSpPr>
          <p:nvPr/>
        </p:nvSpPr>
        <p:spPr bwMode="auto">
          <a:xfrm>
            <a:off x="6477000" y="2895600"/>
            <a:ext cx="1447800" cy="533400"/>
          </a:xfrm>
          <a:prstGeom prst="borderCallout1">
            <a:avLst>
              <a:gd name="adj1" fmla="val 21431"/>
              <a:gd name="adj2" fmla="val -5264"/>
              <a:gd name="adj3" fmla="val 102681"/>
              <a:gd name="adj4" fmla="val -188708"/>
            </a:avLst>
          </a:prstGeom>
          <a:solidFill>
            <a:schemeClr val="accent1">
              <a:alpha val="0"/>
            </a:scheme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en-US" sz="1600">
                <a:latin typeface="Candara"/>
                <a:cs typeface="Arial" pitchFamily="34" charset="0"/>
              </a:rPr>
              <a:t>Local Variable</a:t>
            </a:r>
          </a:p>
        </p:txBody>
      </p:sp>
    </p:spTree>
    <p:extLst>
      <p:ext uri="{BB962C8B-B14F-4D97-AF65-F5344CB8AC3E}">
        <p14:creationId xmlns:p14="http://schemas.microsoft.com/office/powerpoint/2010/main" val="3219792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itle 1"/>
          <p:cNvSpPr>
            <a:spLocks/>
          </p:cNvSpPr>
          <p:nvPr/>
        </p:nvSpPr>
        <p:spPr bwMode="auto">
          <a:xfrm>
            <a:off x="394154" y="180295"/>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2.4: JavaScript Functions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Global and Local Variables</a:t>
            </a:r>
          </a:p>
        </p:txBody>
      </p:sp>
      <p:sp>
        <p:nvSpPr>
          <p:cNvPr id="13" name="Content Placeholder 12"/>
          <p:cNvSpPr>
            <a:spLocks/>
          </p:cNvSpPr>
          <p:nvPr/>
        </p:nvSpPr>
        <p:spPr bwMode="auto">
          <a:xfrm>
            <a:off x="301625" y="121443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Variables that exist only inside a function are called Local variables</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The values of such Local variables cannot be changed by the main code or other functions</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Variables that exist throughout the script are called Global variables </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Their values can be changed anytime in the code and even by other functions</a:t>
            </a:r>
          </a:p>
          <a:p>
            <a:pPr marL="342900" indent="-342900" eaLnBrk="0" hangingPunct="0">
              <a:spcBef>
                <a:spcPct val="20000"/>
              </a:spcBef>
              <a:buClr>
                <a:srgbClr val="00A1E4"/>
              </a:buClr>
              <a:buFont typeface="Arial" pitchFamily="34" charset="0"/>
              <a:buChar char="•"/>
            </a:pPr>
            <a:endParaRPr lang="en-US" sz="2000" b="1"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2254303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p:txBody>
          <a:bodyPr lIns="90488" tIns="44450" rIns="90488" bIns="44450"/>
          <a:lstStyle/>
          <a:p>
            <a:endParaRPr lang="en-US" dirty="0"/>
          </a:p>
        </p:txBody>
      </p:sp>
      <p:sp>
        <p:nvSpPr>
          <p:cNvPr id="31748" name="Rectangle 3"/>
          <p:cNvSpPr>
            <a:spLocks noGrp="1" noChangeArrowheads="1"/>
          </p:cNvSpPr>
          <p:nvPr>
            <p:ph type="body" idx="4294967295"/>
          </p:nvPr>
        </p:nvSpPr>
        <p:spPr/>
        <p:txBody>
          <a:bodyPr lIns="90488" tIns="44450" rIns="90488" bIns="44450">
            <a:normAutofit/>
          </a:bodyPr>
          <a:lstStyle/>
          <a:p>
            <a:pPr eaLnBrk="0" hangingPunct="0"/>
            <a:endParaRPr lang="en-US" dirty="0"/>
          </a:p>
        </p:txBody>
      </p:sp>
    </p:spTree>
    <p:extLst>
      <p:ext uri="{BB962C8B-B14F-4D97-AF65-F5344CB8AC3E}">
        <p14:creationId xmlns:p14="http://schemas.microsoft.com/office/powerpoint/2010/main" val="14459884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34068" y="147638"/>
            <a:ext cx="8229600" cy="715963"/>
          </a:xfrm>
          <a:noFill/>
        </p:spPr>
        <p:txBody>
          <a:bodyPr lIns="90488" tIns="44450" rIns="90488" bIns="44450"/>
          <a:lstStyle/>
          <a:p>
            <a:r>
              <a:rPr lang="en-US" sz="1200" dirty="0"/>
              <a:t>2.1: Data Types and </a:t>
            </a:r>
            <a:r>
              <a:rPr lang="en-US" sz="1200" dirty="0" smtClean="0"/>
              <a:t>Variables</a:t>
            </a:r>
            <a:br>
              <a:rPr lang="en-US" sz="1200" dirty="0" smtClean="0"/>
            </a:br>
            <a:r>
              <a:rPr lang="en-US" sz="2800" dirty="0" smtClean="0"/>
              <a:t>Data </a:t>
            </a:r>
            <a:r>
              <a:rPr lang="en-US" sz="2800" dirty="0"/>
              <a:t>Types in JavaScript</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is a free-form language. You do not have to declare all variables, classes, and methods</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Variables in JavaScript can be of type:</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Number (4.156, 39)</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String (“This is JavaScript”)</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Boolean (true or false)</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Null (null)</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67568563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p:txBody>
          <a:bodyPr lIns="90488" tIns="44450" rIns="90488" bIns="44450"/>
          <a:lstStyle/>
          <a:p>
            <a:endParaRPr lang="en-US" dirty="0"/>
          </a:p>
        </p:txBody>
      </p:sp>
      <p:sp>
        <p:nvSpPr>
          <p:cNvPr id="32772" name="Rectangle 3"/>
          <p:cNvSpPr>
            <a:spLocks noGrp="1" noChangeArrowheads="1"/>
          </p:cNvSpPr>
          <p:nvPr>
            <p:ph type="body" idx="4294967295"/>
          </p:nvPr>
        </p:nvSpPr>
        <p:spPr/>
        <p:txBody>
          <a:bodyPr lIns="90488" tIns="44450" rIns="90488" bIns="44450"/>
          <a:lstStyle/>
          <a:p>
            <a:endParaRPr lang="en-US" dirty="0"/>
          </a:p>
        </p:txBody>
      </p:sp>
    </p:spTree>
    <p:extLst>
      <p:ext uri="{BB962C8B-B14F-4D97-AF65-F5344CB8AC3E}">
        <p14:creationId xmlns:p14="http://schemas.microsoft.com/office/powerpoint/2010/main" val="18198377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70" name="Title 1"/>
          <p:cNvSpPr>
            <a:spLocks/>
          </p:cNvSpPr>
          <p:nvPr/>
        </p:nvSpPr>
        <p:spPr bwMode="auto">
          <a:xfrm>
            <a:off x="466725" y="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Demo</a:t>
            </a:r>
          </a:p>
        </p:txBody>
      </p:sp>
      <p:grpSp>
        <p:nvGrpSpPr>
          <p:cNvPr id="2" name="Group 79"/>
          <p:cNvGrpSpPr>
            <a:grpSpLocks/>
          </p:cNvGrpSpPr>
          <p:nvPr/>
        </p:nvGrpSpPr>
        <p:grpSpPr bwMode="auto">
          <a:xfrm>
            <a:off x="5757863" y="1546225"/>
            <a:ext cx="2905125" cy="1670050"/>
            <a:chOff x="781" y="1008"/>
            <a:chExt cx="4107" cy="2525"/>
          </a:xfrm>
        </p:grpSpPr>
        <p:sp>
          <p:nvSpPr>
            <p:cNvPr id="33872" name="Rectangle 80"/>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1"/>
            <p:cNvGrpSpPr>
              <a:grpSpLocks/>
            </p:cNvGrpSpPr>
            <p:nvPr/>
          </p:nvGrpSpPr>
          <p:grpSpPr bwMode="auto">
            <a:xfrm>
              <a:off x="2641" y="1963"/>
              <a:ext cx="796" cy="355"/>
              <a:chOff x="2624" y="1896"/>
              <a:chExt cx="796" cy="355"/>
            </a:xfrm>
          </p:grpSpPr>
          <p:sp>
            <p:nvSpPr>
              <p:cNvPr id="33874" name="Freeform 82"/>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75" name="Freeform 83"/>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76" name="Line 84"/>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77" name="Line 85"/>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78" name="Freeform 86"/>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7"/>
            <p:cNvGrpSpPr>
              <a:grpSpLocks/>
            </p:cNvGrpSpPr>
            <p:nvPr/>
          </p:nvGrpSpPr>
          <p:grpSpPr bwMode="auto">
            <a:xfrm>
              <a:off x="2196" y="2406"/>
              <a:ext cx="996" cy="690"/>
              <a:chOff x="2074" y="2432"/>
              <a:chExt cx="996" cy="690"/>
            </a:xfrm>
          </p:grpSpPr>
          <p:sp>
            <p:nvSpPr>
              <p:cNvPr id="33880" name="Freeform 88"/>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1" name="Freeform 89"/>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2" name="Freeform 90"/>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3" name="Freeform 91"/>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4" name="Freeform 92"/>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5" name="Freeform 93"/>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6" name="Freeform 94"/>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7" name="Freeform 95"/>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8" name="Freeform 96"/>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89" name="Freeform 97"/>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90" name="Freeform 98"/>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99"/>
            <p:cNvGrpSpPr>
              <a:grpSpLocks/>
            </p:cNvGrpSpPr>
            <p:nvPr/>
          </p:nvGrpSpPr>
          <p:grpSpPr bwMode="auto">
            <a:xfrm>
              <a:off x="1547" y="1137"/>
              <a:ext cx="1302" cy="1554"/>
              <a:chOff x="1458" y="1110"/>
              <a:chExt cx="1302" cy="1554"/>
            </a:xfrm>
          </p:grpSpPr>
          <p:grpSp>
            <p:nvGrpSpPr>
              <p:cNvPr id="6" name="Group 100"/>
              <p:cNvGrpSpPr>
                <a:grpSpLocks/>
              </p:cNvGrpSpPr>
              <p:nvPr/>
            </p:nvGrpSpPr>
            <p:grpSpPr bwMode="auto">
              <a:xfrm>
                <a:off x="1464" y="1968"/>
                <a:ext cx="1296" cy="696"/>
                <a:chOff x="1464" y="1968"/>
                <a:chExt cx="1296" cy="696"/>
              </a:xfrm>
            </p:grpSpPr>
            <p:sp>
              <p:nvSpPr>
                <p:cNvPr id="33893" name="Freeform 101"/>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2"/>
                <p:cNvGrpSpPr>
                  <a:grpSpLocks/>
                </p:cNvGrpSpPr>
                <p:nvPr/>
              </p:nvGrpSpPr>
              <p:grpSpPr bwMode="auto">
                <a:xfrm>
                  <a:off x="1464" y="1968"/>
                  <a:ext cx="1296" cy="690"/>
                  <a:chOff x="1464" y="1968"/>
                  <a:chExt cx="1296" cy="690"/>
                </a:xfrm>
              </p:grpSpPr>
              <p:grpSp>
                <p:nvGrpSpPr>
                  <p:cNvPr id="8" name="Group 103"/>
                  <p:cNvGrpSpPr>
                    <a:grpSpLocks/>
                  </p:cNvGrpSpPr>
                  <p:nvPr/>
                </p:nvGrpSpPr>
                <p:grpSpPr bwMode="auto">
                  <a:xfrm>
                    <a:off x="1464" y="1968"/>
                    <a:ext cx="1296" cy="690"/>
                    <a:chOff x="1200" y="2160"/>
                    <a:chExt cx="1296" cy="690"/>
                  </a:xfrm>
                </p:grpSpPr>
                <p:sp>
                  <p:nvSpPr>
                    <p:cNvPr id="33896" name="Freeform 104"/>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97" name="Freeform 105"/>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98" name="Freeform 106"/>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899" name="Freeform 107"/>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00" name="Line 108"/>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3901" name="Freeform 109"/>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10"/>
              <p:cNvGrpSpPr>
                <a:grpSpLocks/>
              </p:cNvGrpSpPr>
              <p:nvPr/>
            </p:nvGrpSpPr>
            <p:grpSpPr bwMode="auto">
              <a:xfrm>
                <a:off x="1458" y="1110"/>
                <a:ext cx="1125" cy="1098"/>
                <a:chOff x="1458" y="1110"/>
                <a:chExt cx="1125" cy="1098"/>
              </a:xfrm>
            </p:grpSpPr>
            <p:sp>
              <p:nvSpPr>
                <p:cNvPr id="33903" name="Freeform 111"/>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04" name="Freeform 112"/>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05" name="Freeform 113"/>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06" name="Freeform 114"/>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07" name="Freeform 115"/>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08" name="Line 116"/>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09" name="Freeform 117"/>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33910" name="Freeform 118"/>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11" name="Freeform 119"/>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12" name="Freeform 120"/>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1"/>
            <p:cNvGrpSpPr>
              <a:grpSpLocks/>
            </p:cNvGrpSpPr>
            <p:nvPr/>
          </p:nvGrpSpPr>
          <p:grpSpPr bwMode="auto">
            <a:xfrm>
              <a:off x="781" y="2595"/>
              <a:ext cx="1304" cy="752"/>
              <a:chOff x="781" y="2595"/>
              <a:chExt cx="1304" cy="752"/>
            </a:xfrm>
          </p:grpSpPr>
          <p:sp>
            <p:nvSpPr>
              <p:cNvPr id="33914" name="Freeform 122"/>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15" name="Freeform 123"/>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16" name="Freeform 124"/>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17" name="Freeform 125"/>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18" name="Freeform 126"/>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19" name="Freeform 127"/>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8"/>
            <p:cNvGrpSpPr>
              <a:grpSpLocks/>
            </p:cNvGrpSpPr>
            <p:nvPr/>
          </p:nvGrpSpPr>
          <p:grpSpPr bwMode="auto">
            <a:xfrm>
              <a:off x="2549" y="1361"/>
              <a:ext cx="2203" cy="2087"/>
              <a:chOff x="2549" y="1361"/>
              <a:chExt cx="2203" cy="2087"/>
            </a:xfrm>
          </p:grpSpPr>
          <p:grpSp>
            <p:nvGrpSpPr>
              <p:cNvPr id="12" name="Group 129"/>
              <p:cNvGrpSpPr>
                <a:grpSpLocks/>
              </p:cNvGrpSpPr>
              <p:nvPr/>
            </p:nvGrpSpPr>
            <p:grpSpPr bwMode="auto">
              <a:xfrm rot="105239">
                <a:off x="2549" y="2499"/>
                <a:ext cx="672" cy="436"/>
                <a:chOff x="2452" y="2860"/>
                <a:chExt cx="768" cy="516"/>
              </a:xfrm>
            </p:grpSpPr>
            <p:sp>
              <p:nvSpPr>
                <p:cNvPr id="33922" name="Freeform 130"/>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23" name="Freeform 131"/>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33924" name="Freeform 132"/>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25" name="Freeform 133"/>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26" name="Freeform 134"/>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27" name="Freeform 135"/>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28" name="Freeform 136"/>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29" name="Freeform 137"/>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0" name="Freeform 138"/>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1" name="Freeform 139"/>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2" name="Freeform 140"/>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3" name="Freeform 141"/>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4" name="Freeform 142"/>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5" name="Freeform 143"/>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6" name="Freeform 144"/>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7" name="Freeform 145"/>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8" name="Freeform 146"/>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39" name="Freeform 147"/>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3940" name="Freeform 148"/>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13" name="Content Placeholder 12"/>
          <p:cNvSpPr>
            <a:spLocks/>
          </p:cNvSpPr>
          <p:nvPr/>
        </p:nvSpPr>
        <p:spPr bwMode="auto">
          <a:xfrm>
            <a:off x="301625" y="1214438"/>
            <a:ext cx="486251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If_ex.html</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Switch_ex.html</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Break_con_ex.html</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Fun_ex.html</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Num_string_fun.html</a:t>
            </a:r>
          </a:p>
        </p:txBody>
      </p:sp>
    </p:spTree>
    <p:extLst>
      <p:ext uri="{BB962C8B-B14F-4D97-AF65-F5344CB8AC3E}">
        <p14:creationId xmlns:p14="http://schemas.microsoft.com/office/powerpoint/2010/main" val="1909973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Title 1"/>
          <p:cNvSpPr>
            <a:spLocks/>
          </p:cNvSpPr>
          <p:nvPr/>
        </p:nvSpPr>
        <p:spPr bwMode="auto">
          <a:xfrm>
            <a:off x="466725" y="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Lab</a:t>
            </a:r>
          </a:p>
        </p:txBody>
      </p:sp>
      <p:grpSp>
        <p:nvGrpSpPr>
          <p:cNvPr id="2" name="Group 8"/>
          <p:cNvGrpSpPr>
            <a:grpSpLocks/>
          </p:cNvGrpSpPr>
          <p:nvPr/>
        </p:nvGrpSpPr>
        <p:grpSpPr bwMode="auto">
          <a:xfrm>
            <a:off x="6705600" y="1576388"/>
            <a:ext cx="1944688" cy="1624012"/>
            <a:chOff x="4224" y="993"/>
            <a:chExt cx="1225" cy="1023"/>
          </a:xfrm>
        </p:grpSpPr>
        <p:sp>
          <p:nvSpPr>
            <p:cNvPr id="34825" name="Rectangle 9"/>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34826" name="Picture 10"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12"/>
          <p:cNvSpPr>
            <a:spLocks/>
          </p:cNvSpPr>
          <p:nvPr/>
        </p:nvSpPr>
        <p:spPr bwMode="auto">
          <a:xfrm>
            <a:off x="319088" y="1233488"/>
            <a:ext cx="48625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The JavaScript language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808594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Summary</a:t>
            </a:r>
          </a:p>
        </p:txBody>
      </p:sp>
      <p:sp>
        <p:nvSpPr>
          <p:cNvPr id="13" name="Content Placeholder 12"/>
          <p:cNvSpPr>
            <a:spLocks/>
          </p:cNvSpPr>
          <p:nvPr/>
        </p:nvSpPr>
        <p:spPr bwMode="auto">
          <a:xfrm>
            <a:off x="301625" y="1214438"/>
            <a:ext cx="615791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Data Types &amp; Variables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Numbers, Strings, Boolean, and Null</a:t>
            </a:r>
          </a:p>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 </a:t>
            </a:r>
            <a:r>
              <a:rPr lang="en-US" b="1" dirty="0">
                <a:solidFill>
                  <a:srgbClr val="000000"/>
                </a:solidFill>
                <a:latin typeface="Candara"/>
                <a:cs typeface="Arial" pitchFamily="34" charset="0"/>
              </a:rPr>
              <a:t>Operators &amp; Expressions</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 Functions </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 Predefined Functions</a:t>
            </a:r>
          </a:p>
          <a:p>
            <a:pPr marL="739775" lvl="1" indent="-2921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eval</a:t>
            </a:r>
            <a:r>
              <a:rPr lang="en-US" sz="1600" dirty="0">
                <a:solidFill>
                  <a:srgbClr val="000000"/>
                </a:solidFill>
                <a:latin typeface="Candara"/>
                <a:cs typeface="Arial" pitchFamily="34" charset="0"/>
              </a:rPr>
              <a:t>, </a:t>
            </a:r>
            <a:r>
              <a:rPr lang="en-US" sz="1600" dirty="0" err="1">
                <a:solidFill>
                  <a:srgbClr val="000000"/>
                </a:solidFill>
                <a:latin typeface="Candara"/>
                <a:cs typeface="Arial" pitchFamily="34" charset="0"/>
              </a:rPr>
              <a:t>isFinite</a:t>
            </a:r>
            <a:r>
              <a:rPr lang="en-US" sz="1600" dirty="0">
                <a:solidFill>
                  <a:srgbClr val="000000"/>
                </a:solidFill>
                <a:latin typeface="Candara"/>
                <a:cs typeface="Arial" pitchFamily="34" charset="0"/>
              </a:rPr>
              <a:t>, </a:t>
            </a:r>
            <a:r>
              <a:rPr lang="en-US" sz="1600" dirty="0" err="1">
                <a:solidFill>
                  <a:srgbClr val="000000"/>
                </a:solidFill>
                <a:latin typeface="Candara"/>
                <a:cs typeface="Arial" pitchFamily="34" charset="0"/>
              </a:rPr>
              <a:t>isNAN</a:t>
            </a:r>
            <a:r>
              <a:rPr lang="en-US" sz="1600" dirty="0">
                <a:solidFill>
                  <a:srgbClr val="000000"/>
                </a:solidFill>
                <a:latin typeface="Candara"/>
                <a:cs typeface="Arial" pitchFamily="34" charset="0"/>
              </a:rPr>
              <a:t>, </a:t>
            </a:r>
            <a:r>
              <a:rPr lang="en-US" sz="1600" dirty="0" err="1">
                <a:solidFill>
                  <a:srgbClr val="000000"/>
                </a:solidFill>
                <a:latin typeface="Candara"/>
                <a:cs typeface="Arial" pitchFamily="34" charset="0"/>
              </a:rPr>
              <a:t>parseInt</a:t>
            </a:r>
            <a:r>
              <a:rPr lang="en-US" sz="1600" dirty="0">
                <a:solidFill>
                  <a:srgbClr val="000000"/>
                </a:solidFill>
                <a:latin typeface="Candara"/>
                <a:cs typeface="Arial" pitchFamily="34" charset="0"/>
              </a:rPr>
              <a:t> &amp; </a:t>
            </a:r>
            <a:r>
              <a:rPr lang="en-US" sz="1600" dirty="0" err="1">
                <a:solidFill>
                  <a:srgbClr val="000000"/>
                </a:solidFill>
                <a:latin typeface="Candara"/>
                <a:cs typeface="Arial" pitchFamily="34" charset="0"/>
              </a:rPr>
              <a:t>parseFloat</a:t>
            </a:r>
            <a:r>
              <a:rPr lang="en-US" sz="1600" dirty="0">
                <a:solidFill>
                  <a:srgbClr val="000000"/>
                </a:solidFill>
                <a:latin typeface="Candara"/>
                <a:cs typeface="Arial" pitchFamily="34" charset="0"/>
              </a:rPr>
              <a:t>, Number &amp; String</a:t>
            </a:r>
          </a:p>
          <a:p>
            <a:pPr marL="342900" indent="-342900" eaLnBrk="0" hangingPunct="0">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  </a:t>
            </a:r>
            <a:r>
              <a:rPr lang="en-US" b="1" dirty="0">
                <a:solidFill>
                  <a:srgbClr val="000000"/>
                </a:solidFill>
                <a:latin typeface="Candara"/>
                <a:cs typeface="Arial" pitchFamily="34" charset="0"/>
              </a:rPr>
              <a:t>Global and Local Functions</a:t>
            </a:r>
          </a:p>
        </p:txBody>
      </p:sp>
      <p:grpSp>
        <p:nvGrpSpPr>
          <p:cNvPr id="2" name="Group 9"/>
          <p:cNvGrpSpPr>
            <a:grpSpLocks/>
          </p:cNvGrpSpPr>
          <p:nvPr/>
        </p:nvGrpSpPr>
        <p:grpSpPr bwMode="auto">
          <a:xfrm>
            <a:off x="6934200" y="1576388"/>
            <a:ext cx="1716088" cy="1547812"/>
            <a:chOff x="4176" y="993"/>
            <a:chExt cx="1273" cy="1119"/>
          </a:xfrm>
        </p:grpSpPr>
        <p:sp>
          <p:nvSpPr>
            <p:cNvPr id="35850"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35851" name="Picture 11"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90653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01625" y="121443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Question 1: Which of the following two variable scopes is supported by JavaScript:</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Global, Local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Functional, Non functional</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Static, Dynamic</a:t>
            </a:r>
          </a:p>
          <a:p>
            <a:pPr marL="742950" lvl="1" indent="-285750" eaLnBrk="0" hangingPunct="0">
              <a:spcBef>
                <a:spcPct val="20000"/>
              </a:spcBef>
              <a:buClr>
                <a:srgbClr val="00A1E4"/>
              </a:buClr>
              <a:buFont typeface="Arial" pitchFamily="34" charset="0"/>
              <a:buChar char="–"/>
            </a:pPr>
            <a:endParaRPr lang="en-US" dirty="0" smtClean="0">
              <a:solidFill>
                <a:srgbClr val="000000"/>
              </a:solidFill>
              <a:latin typeface="Candara"/>
              <a:cs typeface="Arial" pitchFamily="34" charset="0"/>
            </a:endParaRP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Question 2: The </a:t>
            </a:r>
            <a:r>
              <a:rPr lang="en-US" b="1" dirty="0" err="1">
                <a:solidFill>
                  <a:srgbClr val="000000"/>
                </a:solidFill>
                <a:latin typeface="Candara"/>
                <a:cs typeface="Arial" pitchFamily="34" charset="0"/>
              </a:rPr>
              <a:t>eval</a:t>
            </a:r>
            <a:r>
              <a:rPr lang="en-US" b="1" dirty="0">
                <a:solidFill>
                  <a:srgbClr val="000000"/>
                </a:solidFill>
                <a:latin typeface="Candara"/>
                <a:cs typeface="Arial" pitchFamily="34" charset="0"/>
              </a:rPr>
              <a:t> function evaluates a string of JavaScript code without reference to a particular object.</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True/False</a:t>
            </a:r>
          </a:p>
          <a:p>
            <a:pPr marL="742950" lvl="1" indent="-28575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a:p>
            <a:pPr marL="342900" indent="-342900" eaLnBrk="0" hangingPunct="0">
              <a:spcBef>
                <a:spcPct val="20000"/>
              </a:spcBef>
              <a:buClr>
                <a:srgbClr val="00A1E4"/>
              </a:buClr>
              <a:buFont typeface="Arial" pitchFamily="34" charset="0"/>
              <a:buNone/>
            </a:pPr>
            <a:endParaRPr lang="en-US" dirty="0">
              <a:solidFill>
                <a:srgbClr val="000000"/>
              </a:solidFill>
              <a:latin typeface="Candara"/>
              <a:cs typeface="Arial" pitchFamily="34" charset="0"/>
            </a:endParaRPr>
          </a:p>
        </p:txBody>
      </p:sp>
      <p:grpSp>
        <p:nvGrpSpPr>
          <p:cNvPr id="2" name="Group 8"/>
          <p:cNvGrpSpPr>
            <a:grpSpLocks/>
          </p:cNvGrpSpPr>
          <p:nvPr/>
        </p:nvGrpSpPr>
        <p:grpSpPr bwMode="auto">
          <a:xfrm>
            <a:off x="7010400" y="1652588"/>
            <a:ext cx="1868488" cy="1471612"/>
            <a:chOff x="4176" y="993"/>
            <a:chExt cx="1273" cy="1119"/>
          </a:xfrm>
        </p:grpSpPr>
        <p:sp>
          <p:nvSpPr>
            <p:cNvPr id="36873"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36874" name="Picture 10"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36875"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Review Question</a:t>
            </a:r>
          </a:p>
        </p:txBody>
      </p:sp>
    </p:spTree>
    <p:extLst>
      <p:ext uri="{BB962C8B-B14F-4D97-AF65-F5344CB8AC3E}">
        <p14:creationId xmlns:p14="http://schemas.microsoft.com/office/powerpoint/2010/main" val="2374723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53" name="Group 41"/>
          <p:cNvGraphicFramePr>
            <a:graphicFrameLocks noGrp="1"/>
          </p:cNvGraphicFramePr>
          <p:nvPr>
            <p:ph sz="half" idx="4294967295"/>
            <p:extLst>
              <p:ext uri="{D42A27DB-BD31-4B8C-83A1-F6EECF244321}">
                <p14:modId xmlns:p14="http://schemas.microsoft.com/office/powerpoint/2010/main" val="3702111938"/>
              </p:ext>
            </p:extLst>
          </p:nvPr>
        </p:nvGraphicFramePr>
        <p:xfrm>
          <a:off x="243115" y="1360714"/>
          <a:ext cx="2950028" cy="3429001"/>
        </p:xfrm>
        <a:graphic>
          <a:graphicData uri="http://schemas.openxmlformats.org/drawingml/2006/table">
            <a:tbl>
              <a:tblPr/>
              <a:tblGrid>
                <a:gridCol w="2950028"/>
              </a:tblGrid>
              <a:tr h="65405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cap="none" normalizeH="0" baseline="0" dirty="0" smtClean="0">
                          <a:ln>
                            <a:noFill/>
                          </a:ln>
                          <a:solidFill>
                            <a:schemeClr val="tx1"/>
                          </a:solidFill>
                          <a:effectLst/>
                          <a:latin typeface="Candara" pitchFamily="34" charset="0"/>
                        </a:rPr>
                        <a:t>Loop statements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0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2"/>
                        <a:tabLst/>
                      </a:pPr>
                      <a:r>
                        <a:rPr kumimoji="0" lang="en-US" sz="1800" b="0" i="0" u="none" strike="noStrike" cap="none" normalizeH="0" baseline="0" dirty="0" smtClean="0">
                          <a:ln>
                            <a:noFill/>
                          </a:ln>
                          <a:solidFill>
                            <a:schemeClr val="tx1"/>
                          </a:solidFill>
                          <a:effectLst/>
                          <a:latin typeface="Candara" pitchFamily="34" charset="0"/>
                        </a:rPr>
                        <a:t>Arithmetic operators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cap="none" normalizeH="0" baseline="0" dirty="0" smtClean="0">
                          <a:ln>
                            <a:noFill/>
                          </a:ln>
                          <a:solidFill>
                            <a:schemeClr val="tx1"/>
                          </a:solidFill>
                          <a:effectLst/>
                          <a:latin typeface="Candara" pitchFamily="34" charset="0"/>
                        </a:rPr>
                        <a:t>Predefined function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cap="none" normalizeH="0" baseline="0" dirty="0" smtClean="0">
                          <a:ln>
                            <a:noFill/>
                          </a:ln>
                          <a:solidFill>
                            <a:schemeClr val="tx1"/>
                          </a:solidFill>
                          <a:effectLst/>
                          <a:latin typeface="Candara" pitchFamily="34" charset="0"/>
                        </a:rPr>
                        <a:t>Assignment operators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cap="none" normalizeH="0" baseline="0" dirty="0" smtClean="0">
                          <a:ln>
                            <a:noFill/>
                          </a:ln>
                          <a:solidFill>
                            <a:schemeClr val="tx1"/>
                          </a:solidFill>
                          <a:effectLst/>
                          <a:latin typeface="Candara" pitchFamily="34" charset="0"/>
                        </a:rPr>
                        <a:t>Logical operators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51" name="Group 39"/>
          <p:cNvGraphicFramePr>
            <a:graphicFrameLocks noGrp="1"/>
          </p:cNvGraphicFramePr>
          <p:nvPr>
            <p:ph sz="half" idx="4294967295"/>
            <p:extLst>
              <p:ext uri="{D42A27DB-BD31-4B8C-83A1-F6EECF244321}">
                <p14:modId xmlns:p14="http://schemas.microsoft.com/office/powerpoint/2010/main" val="2963898397"/>
              </p:ext>
            </p:extLst>
          </p:nvPr>
        </p:nvGraphicFramePr>
        <p:xfrm>
          <a:off x="3592286" y="1378858"/>
          <a:ext cx="3124200" cy="3352799"/>
        </p:xfrm>
        <a:graphic>
          <a:graphicData uri="http://schemas.openxmlformats.org/drawingml/2006/table">
            <a:tbl>
              <a:tblPr/>
              <a:tblGrid>
                <a:gridCol w="3124200"/>
              </a:tblGrid>
              <a:tr h="580229">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a:tabLst/>
                      </a:pPr>
                      <a:r>
                        <a:rPr kumimoji="0" lang="en-US" sz="1800" b="0" i="0" u="none" strike="noStrike" kern="1200" cap="none" normalizeH="0" baseline="0" dirty="0" err="1" smtClean="0">
                          <a:ln>
                            <a:noFill/>
                          </a:ln>
                          <a:solidFill>
                            <a:schemeClr val="tx1"/>
                          </a:solidFill>
                          <a:effectLst/>
                          <a:latin typeface="Candara" pitchFamily="34" charset="0"/>
                          <a:ea typeface="+mn-ea"/>
                          <a:cs typeface="+mn-cs"/>
                        </a:rPr>
                        <a:t>isNan</a:t>
                      </a:r>
                      <a:endParaRPr kumimoji="0" lang="en-US" sz="1800" b="0" i="0" u="none" strike="noStrike" kern="1200" cap="none" normalizeH="0" baseline="0" dirty="0" smtClean="0">
                        <a:ln>
                          <a:noFill/>
                        </a:ln>
                        <a:solidFill>
                          <a:schemeClr val="tx1"/>
                        </a:solidFill>
                        <a:effectLst/>
                        <a:latin typeface="Candara" pitchFamily="34" charset="0"/>
                        <a:ea typeface="+mn-ea"/>
                        <a:cs typeface="+mn-cs"/>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4583">
                <a:tc>
                  <a:txBody>
                    <a:bodyPr/>
                    <a:lstStyle/>
                    <a:p>
                      <a:pPr marL="457200" marR="0" lvl="0" indent="-457200" algn="l" defTabSz="914400" rtl="0" eaLnBrk="0" fontAlgn="base" latinLnBrk="0" hangingPunct="0">
                        <a:lnSpc>
                          <a:spcPct val="100000"/>
                        </a:lnSpc>
                        <a:spcBef>
                          <a:spcPct val="20000"/>
                        </a:spcBef>
                        <a:spcAft>
                          <a:spcPct val="0"/>
                        </a:spcAft>
                        <a:buClrTx/>
                        <a:buSzTx/>
                        <a:buFont typeface="Trebuchet MS" pitchFamily="34" charset="0"/>
                        <a:buAutoNum type="arabicPeriod" startAt="2"/>
                        <a:tabLst/>
                      </a:pPr>
                      <a:r>
                        <a:rPr kumimoji="0" lang="en-US" sz="1800" b="0" i="0" u="none" strike="noStrike" kern="1200" cap="none" normalizeH="0" baseline="0" dirty="0" smtClean="0">
                          <a:ln>
                            <a:noFill/>
                          </a:ln>
                          <a:solidFill>
                            <a:schemeClr val="tx1"/>
                          </a:solidFill>
                          <a:effectLst/>
                          <a:latin typeface="Candara" pitchFamily="34" charset="0"/>
                          <a:ea typeface="+mn-ea"/>
                          <a:cs typeface="+mn-cs"/>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92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3"/>
                        <a:tabLst/>
                      </a:pPr>
                      <a:r>
                        <a:rPr kumimoji="0" lang="en-US" sz="1800" b="0" i="0" u="none" strike="noStrike" kern="1200" cap="none" normalizeH="0" baseline="0" dirty="0" smtClean="0">
                          <a:ln>
                            <a:noFill/>
                          </a:ln>
                          <a:solidFill>
                            <a:schemeClr val="tx1"/>
                          </a:solidFill>
                          <a:effectLst/>
                          <a:latin typeface="Candara" pitchFamily="34" charset="0"/>
                          <a:ea typeface="+mn-ea"/>
                          <a:cs typeface="+mn-cs"/>
                        </a:rPr>
                        <a:t>&amp;&amp;,||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30">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4"/>
                        <a:tabLst/>
                      </a:pPr>
                      <a:r>
                        <a:rPr kumimoji="0" lang="en-US" sz="1800" b="0" i="0" u="none" strike="noStrike" kern="1200" cap="none" normalizeH="0" baseline="0" dirty="0" smtClean="0">
                          <a:ln>
                            <a:noFill/>
                          </a:ln>
                          <a:solidFill>
                            <a:schemeClr val="tx1"/>
                          </a:solidFill>
                          <a:effectLst/>
                          <a:latin typeface="Candara" pitchFamily="34" charset="0"/>
                          <a:ea typeface="+mn-ea"/>
                          <a:cs typeface="+mn-cs"/>
                        </a:rPr>
                        <a:t>For, While, Switch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237">
                <a:tc>
                  <a:txBody>
                    <a:bodyPr/>
                    <a:lstStyle/>
                    <a:p>
                      <a:pPr marL="381000" marR="0" lvl="0" indent="-381000" algn="l" defTabSz="914400" rtl="0" eaLnBrk="0" fontAlgn="base" latinLnBrk="0" hangingPunct="0">
                        <a:lnSpc>
                          <a:spcPct val="100000"/>
                        </a:lnSpc>
                        <a:spcBef>
                          <a:spcPct val="20000"/>
                        </a:spcBef>
                        <a:spcAft>
                          <a:spcPct val="0"/>
                        </a:spcAft>
                        <a:buClrTx/>
                        <a:buSzTx/>
                        <a:buFontTx/>
                        <a:buAutoNum type="arabicPeriod" startAt="5"/>
                        <a:tabLst/>
                      </a:pPr>
                      <a:r>
                        <a:rPr kumimoji="0" lang="en-US" sz="1800" b="0" i="0" u="none" strike="noStrike" kern="1200" cap="none" normalizeH="0" baseline="0" dirty="0" smtClean="0">
                          <a:ln>
                            <a:noFill/>
                          </a:ln>
                          <a:solidFill>
                            <a:schemeClr val="tx1"/>
                          </a:solidFill>
                          <a:effectLst/>
                          <a:latin typeface="Candara" pitchFamily="34" charset="0"/>
                          <a:ea typeface="+mn-ea"/>
                          <a:cs typeface="+mn-cs"/>
                        </a:rPr>
                        <a:t>++, --, %,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4"/>
          <p:cNvGrpSpPr>
            <a:grpSpLocks/>
          </p:cNvGrpSpPr>
          <p:nvPr/>
        </p:nvGrpSpPr>
        <p:grpSpPr bwMode="auto">
          <a:xfrm>
            <a:off x="7057945" y="1057884"/>
            <a:ext cx="1524000" cy="1143000"/>
            <a:chOff x="4176" y="993"/>
            <a:chExt cx="1273" cy="1119"/>
          </a:xfrm>
        </p:grpSpPr>
        <p:sp>
          <p:nvSpPr>
            <p:cNvPr id="38947" name="Rectangle 3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38948" name="Picture 36"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
        <p:nvSpPr>
          <p:cNvPr id="38952"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Review Question: Match the Following</a:t>
            </a:r>
          </a:p>
        </p:txBody>
      </p:sp>
    </p:spTree>
    <p:extLst>
      <p:ext uri="{BB962C8B-B14F-4D97-AF65-F5344CB8AC3E}">
        <p14:creationId xmlns:p14="http://schemas.microsoft.com/office/powerpoint/2010/main" val="3853167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2800" dirty="0">
                <a:solidFill>
                  <a:srgbClr val="000000"/>
                </a:solidFill>
                <a:latin typeface="Candara"/>
                <a:ea typeface="ヒラギノ角ゴ Pro W3"/>
                <a:cs typeface="Arial" pitchFamily="34" charset="0"/>
              </a:rPr>
              <a:t>Data Types in JavaScript (Contd..)</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variables are said to be loosely typed </a:t>
            </a:r>
          </a:p>
          <a:p>
            <a:pPr marL="342900" indent="-342900" eaLnBrk="0" hangingPunct="0">
              <a:spcBef>
                <a:spcPct val="20000"/>
              </a:spcBef>
              <a:buClr>
                <a:srgbClr val="00A1E4"/>
              </a:buClr>
              <a:buFont typeface="Wingdings" pitchFamily="2" charset="2"/>
              <a:buChar char="Ø"/>
            </a:pPr>
            <a:r>
              <a:rPr lang="en-US" b="1" dirty="0">
                <a:solidFill>
                  <a:srgbClr val="000000"/>
                </a:solidFill>
                <a:latin typeface="Candara"/>
                <a:cs typeface="Arial" pitchFamily="34" charset="0"/>
              </a:rPr>
              <a:t>Defining variables:  </a:t>
            </a:r>
            <a:r>
              <a:rPr lang="en-US" dirty="0" err="1">
                <a:solidFill>
                  <a:srgbClr val="000000"/>
                </a:solidFill>
                <a:latin typeface="Candara"/>
                <a:cs typeface="Arial" pitchFamily="34" charset="0"/>
              </a:rPr>
              <a:t>var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variableName</a:t>
            </a:r>
            <a:r>
              <a:rPr lang="en-US" dirty="0">
                <a:solidFill>
                  <a:srgbClr val="000000"/>
                </a:solidFill>
                <a:latin typeface="Candara"/>
                <a:cs typeface="Arial" pitchFamily="34" charset="0"/>
              </a:rPr>
              <a:t> = value</a:t>
            </a:r>
          </a:p>
          <a:p>
            <a:pPr marL="347663" indent="-347663">
              <a:spcBef>
                <a:spcPct val="20000"/>
              </a:spcBef>
              <a:buClr>
                <a:srgbClr val="00A1E4"/>
              </a:buClr>
              <a:buFont typeface="Wingdings" pitchFamily="2" charset="2"/>
              <a:buChar char="Ø"/>
            </a:pPr>
            <a:r>
              <a:rPr lang="en-US" b="1" dirty="0">
                <a:solidFill>
                  <a:srgbClr val="000000"/>
                </a:solidFill>
                <a:latin typeface="Candara"/>
                <a:cs typeface="Arial" pitchFamily="34" charset="0"/>
              </a:rPr>
              <a:t>JavaScript variables are said to be loosely typed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Can include letters of the alphabet, digits 0-9 and the underscore (_) character and is case-sensitive.</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Cannot include spaces or any other punctuation characters.</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First character of the variable name must be either a letter or the underscore character. </a:t>
            </a:r>
          </a:p>
          <a:p>
            <a:pPr marL="739775" lvl="1" indent="-292100">
              <a:spcBef>
                <a:spcPct val="20000"/>
              </a:spcBef>
              <a:buClr>
                <a:srgbClr val="00A1E4"/>
              </a:buClr>
              <a:buFont typeface="Arial" pitchFamily="34" charset="0"/>
              <a:buChar char="–"/>
            </a:pPr>
            <a:r>
              <a:rPr lang="en-US" sz="1600" dirty="0">
                <a:solidFill>
                  <a:srgbClr val="000000"/>
                </a:solidFill>
                <a:latin typeface="Candara"/>
                <a:cs typeface="Arial" pitchFamily="34" charset="0"/>
              </a:rPr>
              <a:t>No official limit on the length of a variable name, but must fit within a line. </a:t>
            </a:r>
          </a:p>
        </p:txBody>
      </p:sp>
    </p:spTree>
    <p:extLst>
      <p:ext uri="{BB962C8B-B14F-4D97-AF65-F5344CB8AC3E}">
        <p14:creationId xmlns:p14="http://schemas.microsoft.com/office/powerpoint/2010/main" val="416863234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46" name="Group 54"/>
          <p:cNvGraphicFramePr>
            <a:graphicFrameLocks noGrp="1"/>
          </p:cNvGraphicFramePr>
          <p:nvPr>
            <p:extLst>
              <p:ext uri="{D42A27DB-BD31-4B8C-83A1-F6EECF244321}">
                <p14:modId xmlns:p14="http://schemas.microsoft.com/office/powerpoint/2010/main" val="1519514678"/>
              </p:ext>
            </p:extLst>
          </p:nvPr>
        </p:nvGraphicFramePr>
        <p:xfrm>
          <a:off x="280988" y="1371600"/>
          <a:ext cx="8582025" cy="4402140"/>
        </p:xfrm>
        <a:graphic>
          <a:graphicData uri="http://schemas.openxmlformats.org/drawingml/2006/table">
            <a:tbl>
              <a:tblPr/>
              <a:tblGrid>
                <a:gridCol w="2146300"/>
                <a:gridCol w="2144712"/>
                <a:gridCol w="2146300"/>
                <a:gridCol w="2144713"/>
              </a:tblGrid>
              <a:tr h="5508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2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4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5 /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10 %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Increment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Decrement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x = 5;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x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45"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2.2: JavaScript Operators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ヒラギノ角ゴ Pro W3"/>
                <a:cs typeface="Arial" pitchFamily="34" charset="0"/>
              </a:rPr>
              <a:t>Arithmetic Operator</a:t>
            </a:r>
          </a:p>
        </p:txBody>
      </p:sp>
    </p:spTree>
    <p:extLst>
      <p:ext uri="{BB962C8B-B14F-4D97-AF65-F5344CB8AC3E}">
        <p14:creationId xmlns:p14="http://schemas.microsoft.com/office/powerpoint/2010/main" val="36317905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65" name="Group 49"/>
          <p:cNvGraphicFramePr>
            <a:graphicFrameLocks noGrp="1"/>
          </p:cNvGraphicFramePr>
          <p:nvPr>
            <p:extLst>
              <p:ext uri="{D42A27DB-BD31-4B8C-83A1-F6EECF244321}">
                <p14:modId xmlns:p14="http://schemas.microsoft.com/office/powerpoint/2010/main" val="2485917555"/>
              </p:ext>
            </p:extLst>
          </p:nvPr>
        </p:nvGraphicFramePr>
        <p:xfrm>
          <a:off x="280988" y="1524000"/>
          <a:ext cx="8510587" cy="4402138"/>
        </p:xfrm>
        <a:graphic>
          <a:graphicData uri="http://schemas.openxmlformats.org/drawingml/2006/table">
            <a:tbl>
              <a:tblPr/>
              <a:tblGrid>
                <a:gridCol w="1687512"/>
                <a:gridCol w="2743200"/>
                <a:gridCol w="1952625"/>
                <a:gridCol w="2127250"/>
              </a:tblGrid>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is equal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is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5 !=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is 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is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is greater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5 &gt;=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is less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5 &lt;=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64"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latin typeface="Candara"/>
                <a:ea typeface="ヒラギノ角ゴ Pro W3"/>
                <a:cs typeface="Arial" pitchFamily="34" charset="0"/>
              </a:rPr>
              <a:t>2.2: JavaScript Operators </a:t>
            </a:r>
            <a:r>
              <a:rPr lang="en-US" sz="1200" b="1" dirty="0">
                <a:latin typeface="Candara"/>
                <a:ea typeface="ヒラギノ角ゴ Pro W3"/>
                <a:cs typeface="ヒラギノ角ゴ Pro W3"/>
              </a:rPr>
              <a:t/>
            </a:r>
            <a:br>
              <a:rPr lang="en-US" sz="1200" b="1" dirty="0">
                <a:latin typeface="Candara"/>
                <a:ea typeface="ヒラギノ角ゴ Pro W3"/>
                <a:cs typeface="ヒラギノ角ゴ Pro W3"/>
              </a:rPr>
            </a:br>
            <a:r>
              <a:rPr lang="en-US" sz="2800" dirty="0">
                <a:solidFill>
                  <a:srgbClr val="000000"/>
                </a:solidFill>
                <a:latin typeface="Candara"/>
                <a:ea typeface="ヒラギノ角ゴ Pro W3"/>
                <a:cs typeface="Arial" pitchFamily="34" charset="0"/>
              </a:rPr>
              <a:t>Comparison Operator</a:t>
            </a:r>
            <a:br>
              <a:rPr lang="en-US" sz="2800" dirty="0">
                <a:solidFill>
                  <a:srgbClr val="000000"/>
                </a:solidFill>
                <a:latin typeface="Candara"/>
                <a:ea typeface="ヒラギノ角ゴ Pro W3"/>
                <a:cs typeface="Arial" pitchFamily="34" charset="0"/>
              </a:rPr>
            </a:br>
            <a:endParaRPr lang="en-US" sz="2800" dirty="0">
              <a:solidFill>
                <a:srgbClr val="000000"/>
              </a:solidFill>
              <a:latin typeface="Candara"/>
              <a:ea typeface="ヒラギノ角ゴ Pro W3"/>
              <a:cs typeface="Arial" pitchFamily="34" charset="0"/>
            </a:endParaRPr>
          </a:p>
        </p:txBody>
      </p:sp>
    </p:spTree>
    <p:extLst>
      <p:ext uri="{BB962C8B-B14F-4D97-AF65-F5344CB8AC3E}">
        <p14:creationId xmlns:p14="http://schemas.microsoft.com/office/powerpoint/2010/main" val="195282574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891" name="Group 3"/>
          <p:cNvGraphicFramePr>
            <a:graphicFrameLocks noGrp="1"/>
          </p:cNvGraphicFramePr>
          <p:nvPr>
            <p:extLst>
              <p:ext uri="{D42A27DB-BD31-4B8C-83A1-F6EECF244321}">
                <p14:modId xmlns:p14="http://schemas.microsoft.com/office/powerpoint/2010/main" val="4270731082"/>
              </p:ext>
            </p:extLst>
          </p:nvPr>
        </p:nvGraphicFramePr>
        <p:xfrm>
          <a:off x="352425" y="1600200"/>
          <a:ext cx="8439150" cy="4402138"/>
        </p:xfrm>
        <a:graphic>
          <a:graphicData uri="http://schemas.openxmlformats.org/drawingml/2006/table">
            <a:tbl>
              <a:tblPr/>
              <a:tblGrid>
                <a:gridCol w="2811463"/>
                <a:gridCol w="2814637"/>
                <a:gridCol w="2813050"/>
              </a:tblGrid>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Is same 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 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x = x %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75"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latin typeface="Candara"/>
                <a:ea typeface="ヒラギノ角ゴ Pro W3"/>
                <a:cs typeface="Arial" pitchFamily="34" charset="0"/>
              </a:rPr>
              <a:t>2.2: JavaScript Operators </a:t>
            </a:r>
            <a:br>
              <a:rPr lang="en-US" sz="1200" b="1" dirty="0">
                <a:latin typeface="Candara"/>
                <a:ea typeface="ヒラギノ角ゴ Pro W3"/>
                <a:cs typeface="Arial" pitchFamily="34" charset="0"/>
              </a:rPr>
            </a:br>
            <a:r>
              <a:rPr lang="en-US" sz="2800" dirty="0">
                <a:latin typeface="Candara"/>
                <a:ea typeface="ヒラギノ角ゴ Pro W3"/>
                <a:cs typeface="Arial" pitchFamily="34" charset="0"/>
              </a:rPr>
              <a:t>Assignment Operator</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Tree>
    <p:extLst>
      <p:ext uri="{BB962C8B-B14F-4D97-AF65-F5344CB8AC3E}">
        <p14:creationId xmlns:p14="http://schemas.microsoft.com/office/powerpoint/2010/main" val="38507067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93" name="Group 29"/>
          <p:cNvGraphicFramePr>
            <a:graphicFrameLocks noGrp="1"/>
          </p:cNvGraphicFramePr>
          <p:nvPr>
            <p:extLst>
              <p:ext uri="{D42A27DB-BD31-4B8C-83A1-F6EECF244321}">
                <p14:modId xmlns:p14="http://schemas.microsoft.com/office/powerpoint/2010/main" val="2672501910"/>
              </p:ext>
            </p:extLst>
          </p:nvPr>
        </p:nvGraphicFramePr>
        <p:xfrm>
          <a:off x="280988" y="1447800"/>
          <a:ext cx="8558212" cy="4371976"/>
        </p:xfrm>
        <a:graphic>
          <a:graphicData uri="http://schemas.openxmlformats.org/drawingml/2006/table">
            <a:tbl>
              <a:tblPr/>
              <a:tblGrid>
                <a:gridCol w="2109787"/>
                <a:gridCol w="2181225"/>
                <a:gridCol w="4267200"/>
              </a:tblGrid>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cs typeface="Arial" pitchFamily="34"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x &lt; 10 &amp;&amp; y &gt; 1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x = 6; y = 3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cs typeface="Arial" pitchFamily="34" charset="0"/>
                        </a:rPr>
                        <a:t>x &lt; 10 || y &gt; 5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138">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x = false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cs typeface="Arial" pitchFamily="34" charset="0"/>
                        </a:rPr>
                        <a:t>!x  returns true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92"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latin typeface="Candara"/>
                <a:ea typeface="ヒラギノ角ゴ Pro W3"/>
                <a:cs typeface="Arial" pitchFamily="34" charset="0"/>
              </a:rPr>
              <a:t>2.2: JavaScript Operators </a:t>
            </a:r>
            <a:br>
              <a:rPr lang="en-US" sz="1200" b="1" dirty="0">
                <a:latin typeface="Candara"/>
                <a:ea typeface="ヒラギノ角ゴ Pro W3"/>
                <a:cs typeface="Arial" pitchFamily="34" charset="0"/>
              </a:rPr>
            </a:br>
            <a:r>
              <a:rPr lang="en-US" sz="2800" dirty="0">
                <a:latin typeface="Candara"/>
                <a:ea typeface="ヒラギノ角ゴ Pro W3"/>
                <a:cs typeface="Arial" pitchFamily="34" charset="0"/>
              </a:rPr>
              <a:t>Logical Operator</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Tree>
    <p:extLst>
      <p:ext uri="{BB962C8B-B14F-4D97-AF65-F5344CB8AC3E}">
        <p14:creationId xmlns:p14="http://schemas.microsoft.com/office/powerpoint/2010/main" val="15091652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4294967295"/>
          </p:nvPr>
        </p:nvSpPr>
        <p:spPr/>
        <p:txBody>
          <a:bodyPr lIns="90488" tIns="44450" rIns="90488" bIns="44450"/>
          <a:lstStyle/>
          <a:p>
            <a:endParaRPr lang="en-US" dirty="0"/>
          </a:p>
          <a:p>
            <a:endParaRPr lang="en-US" dirty="0"/>
          </a:p>
        </p:txBody>
      </p:sp>
      <p:sp>
        <p:nvSpPr>
          <p:cNvPr id="12293" name="Rectangle 4"/>
          <p:cNvSpPr>
            <a:spLocks noChangeArrowheads="1"/>
          </p:cNvSpPr>
          <p:nvPr/>
        </p:nvSpPr>
        <p:spPr bwMode="auto">
          <a:xfrm>
            <a:off x="914400" y="1600200"/>
            <a:ext cx="72453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a:p>
            <a:pPr>
              <a:spcBef>
                <a:spcPct val="50000"/>
              </a:spcBef>
            </a:pPr>
            <a:endParaRPr lang="en-US" sz="2000" dirty="0">
              <a:solidFill>
                <a:srgbClr val="000000"/>
              </a:solidFill>
              <a:latin typeface="Candara"/>
              <a:cs typeface="Arial" pitchFamily="34" charset="0"/>
            </a:endParaRPr>
          </a:p>
        </p:txBody>
      </p:sp>
      <p:grpSp>
        <p:nvGrpSpPr>
          <p:cNvPr id="2" name="Group 8"/>
          <p:cNvGrpSpPr>
            <a:grpSpLocks/>
          </p:cNvGrpSpPr>
          <p:nvPr/>
        </p:nvGrpSpPr>
        <p:grpSpPr bwMode="auto">
          <a:xfrm>
            <a:off x="5681663" y="1981200"/>
            <a:ext cx="2840037" cy="838200"/>
            <a:chOff x="3936" y="1248"/>
            <a:chExt cx="1776" cy="528"/>
          </a:xfrm>
        </p:grpSpPr>
        <p:sp>
          <p:nvSpPr>
            <p:cNvPr id="12304" name="Text Box 9" descr="cross-tab-1"/>
            <p:cNvSpPr txBox="1">
              <a:spLocks noChangeArrowheads="1"/>
            </p:cNvSpPr>
            <p:nvPr/>
          </p:nvSpPr>
          <p:spPr bwMode="auto">
            <a:xfrm>
              <a:off x="4000" y="1392"/>
              <a:ext cx="13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What a </a:t>
              </a:r>
              <a:r>
                <a:rPr lang="en-US" dirty="0" err="1">
                  <a:latin typeface="Candara" pitchFamily="34" charset="0"/>
                  <a:cs typeface="Arial" pitchFamily="34" charset="0"/>
                </a:rPr>
                <a:t>verynice</a:t>
              </a:r>
              <a:r>
                <a:rPr lang="en-US" dirty="0">
                  <a:latin typeface="Candara" pitchFamily="34" charset="0"/>
                  <a:cs typeface="Arial" pitchFamily="34" charset="0"/>
                </a:rPr>
                <a:t> day!</a:t>
              </a:r>
            </a:p>
          </p:txBody>
        </p:sp>
        <p:sp>
          <p:nvSpPr>
            <p:cNvPr id="12305" name="Rectangle 10"/>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grpSp>
        <p:nvGrpSpPr>
          <p:cNvPr id="3" name="Group 11"/>
          <p:cNvGrpSpPr>
            <a:grpSpLocks/>
          </p:cNvGrpSpPr>
          <p:nvPr/>
        </p:nvGrpSpPr>
        <p:grpSpPr bwMode="auto">
          <a:xfrm>
            <a:off x="5762625" y="4648200"/>
            <a:ext cx="3000375" cy="838200"/>
            <a:chOff x="3936" y="1248"/>
            <a:chExt cx="1776" cy="528"/>
          </a:xfrm>
        </p:grpSpPr>
        <p:sp>
          <p:nvSpPr>
            <p:cNvPr id="12302" name="Text Box 12" descr="cross-tab-1"/>
            <p:cNvSpPr txBox="1">
              <a:spLocks noChangeArrowheads="1"/>
            </p:cNvSpPr>
            <p:nvPr/>
          </p:nvSpPr>
          <p:spPr bwMode="auto">
            <a:xfrm>
              <a:off x="4014" y="1392"/>
              <a:ext cx="13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atin typeface="Candara" pitchFamily="34" charset="0"/>
                  <a:cs typeface="Arial" pitchFamily="34" charset="0"/>
                </a:rPr>
                <a:t>What a very nice day!</a:t>
              </a:r>
            </a:p>
          </p:txBody>
        </p:sp>
        <p:sp>
          <p:nvSpPr>
            <p:cNvPr id="12303" name="Rectangle 13"/>
            <p:cNvSpPr>
              <a:spLocks noChangeArrowheads="1"/>
            </p:cNvSpPr>
            <p:nvPr/>
          </p:nvSpPr>
          <p:spPr bwMode="auto">
            <a:xfrm>
              <a:off x="3936" y="1248"/>
              <a:ext cx="1776" cy="52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
        <p:nvSpPr>
          <p:cNvPr id="12296" name="AutoShape 16"/>
          <p:cNvSpPr>
            <a:spLocks noChangeArrowheads="1"/>
          </p:cNvSpPr>
          <p:nvPr/>
        </p:nvSpPr>
        <p:spPr bwMode="auto">
          <a:xfrm>
            <a:off x="533400" y="14478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Candara"/>
                <a:cs typeface="Arial" pitchFamily="34" charset="0"/>
              </a:rPr>
              <a:t>txt1 = “What a very”</a:t>
            </a:r>
          </a:p>
          <a:p>
            <a:pPr>
              <a:spcBef>
                <a:spcPct val="50000"/>
              </a:spcBef>
            </a:pPr>
            <a:r>
              <a:rPr lang="en-US" dirty="0" smtClean="0">
                <a:solidFill>
                  <a:srgbClr val="000000"/>
                </a:solidFill>
                <a:latin typeface="Candara"/>
                <a:cs typeface="Arial" pitchFamily="34" charset="0"/>
              </a:rPr>
              <a:t>txt2 = “nice day!”</a:t>
            </a:r>
          </a:p>
          <a:p>
            <a:pPr>
              <a:spcBef>
                <a:spcPct val="50000"/>
              </a:spcBef>
            </a:pPr>
            <a:r>
              <a:rPr lang="en-US" dirty="0" smtClean="0">
                <a:solidFill>
                  <a:srgbClr val="000000"/>
                </a:solidFill>
                <a:latin typeface="Candara"/>
                <a:cs typeface="Arial" pitchFamily="34" charset="0"/>
              </a:rPr>
              <a:t>txt3 = txt1 + txt2</a:t>
            </a:r>
            <a:endParaRPr lang="en-US" dirty="0">
              <a:solidFill>
                <a:srgbClr val="000000"/>
              </a:solidFill>
              <a:latin typeface="Candara"/>
              <a:cs typeface="Arial" pitchFamily="34" charset="0"/>
            </a:endParaRPr>
          </a:p>
        </p:txBody>
      </p:sp>
      <p:sp>
        <p:nvSpPr>
          <p:cNvPr id="12297" name="AutoShape 17"/>
          <p:cNvSpPr>
            <a:spLocks noChangeArrowheads="1"/>
          </p:cNvSpPr>
          <p:nvPr/>
        </p:nvSpPr>
        <p:spPr bwMode="auto">
          <a:xfrm>
            <a:off x="762000" y="4267200"/>
            <a:ext cx="3352800" cy="1828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a:spcBef>
                <a:spcPct val="50000"/>
              </a:spcBef>
            </a:pPr>
            <a:r>
              <a:rPr lang="en-US" dirty="0" smtClean="0">
                <a:solidFill>
                  <a:srgbClr val="000000"/>
                </a:solidFill>
                <a:latin typeface="Candara"/>
                <a:cs typeface="Arial" pitchFamily="34" charset="0"/>
              </a:rPr>
              <a:t>txt1 = “What a very”</a:t>
            </a:r>
          </a:p>
          <a:p>
            <a:pPr>
              <a:spcBef>
                <a:spcPct val="50000"/>
              </a:spcBef>
            </a:pPr>
            <a:r>
              <a:rPr lang="en-US" dirty="0" smtClean="0">
                <a:solidFill>
                  <a:srgbClr val="000000"/>
                </a:solidFill>
                <a:latin typeface="Candara"/>
                <a:cs typeface="Arial" pitchFamily="34" charset="0"/>
              </a:rPr>
              <a:t>txt2 = “nice day!”</a:t>
            </a:r>
          </a:p>
          <a:p>
            <a:pPr>
              <a:spcBef>
                <a:spcPct val="50000"/>
              </a:spcBef>
            </a:pPr>
            <a:r>
              <a:rPr lang="en-US" dirty="0" smtClean="0">
                <a:solidFill>
                  <a:srgbClr val="000000"/>
                </a:solidFill>
                <a:latin typeface="Candara"/>
                <a:cs typeface="Arial" pitchFamily="34" charset="0"/>
              </a:rPr>
              <a:t>txt3 = txt1 + “ ” + txt2</a:t>
            </a:r>
            <a:endParaRPr lang="en-US" dirty="0">
              <a:solidFill>
                <a:srgbClr val="000000"/>
              </a:solidFill>
              <a:latin typeface="Candara"/>
              <a:cs typeface="Arial" pitchFamily="34" charset="0"/>
            </a:endParaRPr>
          </a:p>
        </p:txBody>
      </p:sp>
      <p:sp>
        <p:nvSpPr>
          <p:cNvPr id="12298" name="Line 18"/>
          <p:cNvSpPr>
            <a:spLocks noChangeShapeType="1"/>
          </p:cNvSpPr>
          <p:nvPr/>
        </p:nvSpPr>
        <p:spPr bwMode="auto">
          <a:xfrm>
            <a:off x="4114800" y="49530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299" name="Line 19"/>
          <p:cNvSpPr>
            <a:spLocks noChangeShapeType="1"/>
          </p:cNvSpPr>
          <p:nvPr/>
        </p:nvSpPr>
        <p:spPr bwMode="auto">
          <a:xfrm>
            <a:off x="3886200" y="23622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n>
                <a:solidFill>
                  <a:sysClr val="windowText" lastClr="000000"/>
                </a:solidFill>
              </a:ln>
              <a:solidFill>
                <a:schemeClr val="tx2"/>
              </a:solidFill>
              <a:latin typeface="Candara"/>
              <a:cs typeface="Arial" pitchFamily="34" charset="0"/>
            </a:endParaRPr>
          </a:p>
        </p:txBody>
      </p:sp>
      <p:sp>
        <p:nvSpPr>
          <p:cNvPr id="12300" name="Text Box 20"/>
          <p:cNvSpPr txBox="1">
            <a:spLocks noChangeArrowheads="1"/>
          </p:cNvSpPr>
          <p:nvPr/>
        </p:nvSpPr>
        <p:spPr bwMode="auto">
          <a:xfrm>
            <a:off x="4495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atin typeface="Candara" pitchFamily="34" charset="0"/>
                <a:cs typeface="Arial" pitchFamily="34" charset="0"/>
              </a:rPr>
              <a:t>Output</a:t>
            </a:r>
          </a:p>
        </p:txBody>
      </p:sp>
      <p:sp>
        <p:nvSpPr>
          <p:cNvPr id="12301" name="Text Box 21"/>
          <p:cNvSpPr txBox="1">
            <a:spLocks noChangeArrowheads="1"/>
          </p:cNvSpPr>
          <p:nvPr/>
        </p:nvSpPr>
        <p:spPr bwMode="auto">
          <a:xfrm>
            <a:off x="4572000" y="45593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atin typeface="Candara" pitchFamily="34" charset="0"/>
                <a:cs typeface="Arial" pitchFamily="34" charset="0"/>
              </a:rPr>
              <a:t>Output</a:t>
            </a:r>
          </a:p>
        </p:txBody>
      </p:sp>
      <p:sp>
        <p:nvSpPr>
          <p:cNvPr id="12307" name="Title 1"/>
          <p:cNvSpPr>
            <a:spLocks/>
          </p:cNvSpPr>
          <p:nvPr/>
        </p:nvSpPr>
        <p:spPr bwMode="auto">
          <a:xfrm>
            <a:off x="466725" y="2746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r>
              <a:rPr lang="en-US" sz="1200" b="1" dirty="0">
                <a:latin typeface="Candara"/>
                <a:ea typeface="ヒラギノ角ゴ Pro W3"/>
                <a:cs typeface="Arial" pitchFamily="34" charset="0"/>
              </a:rPr>
              <a:t>2.2: JavaScript Operators </a:t>
            </a:r>
            <a:br>
              <a:rPr lang="en-US" sz="1200" b="1" dirty="0">
                <a:latin typeface="Candara"/>
                <a:ea typeface="ヒラギノ角ゴ Pro W3"/>
                <a:cs typeface="Arial" pitchFamily="34" charset="0"/>
              </a:rPr>
            </a:br>
            <a:r>
              <a:rPr lang="en-US" sz="2800" dirty="0">
                <a:latin typeface="Candara"/>
                <a:ea typeface="ヒラギノ角ゴ Pro W3"/>
                <a:cs typeface="Arial" pitchFamily="34" charset="0"/>
              </a:rPr>
              <a:t>String Operator</a:t>
            </a:r>
            <a:br>
              <a:rPr lang="en-US" sz="2800" dirty="0">
                <a:latin typeface="Candara"/>
                <a:ea typeface="ヒラギノ角ゴ Pro W3"/>
                <a:cs typeface="Arial" pitchFamily="34" charset="0"/>
              </a:rPr>
            </a:br>
            <a:endParaRPr lang="en-US" sz="2800" dirty="0">
              <a:latin typeface="Candara"/>
              <a:ea typeface="ヒラギノ角ゴ Pro W3"/>
              <a:cs typeface="Arial" pitchFamily="34" charset="0"/>
            </a:endParaRPr>
          </a:p>
        </p:txBody>
      </p:sp>
    </p:spTree>
    <p:extLst>
      <p:ext uri="{BB962C8B-B14F-4D97-AF65-F5344CB8AC3E}">
        <p14:creationId xmlns:p14="http://schemas.microsoft.com/office/powerpoint/2010/main" val="5830169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97B90518-2A2F-4D77-A8A1-F5C824567C59}"/>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2829</TotalTime>
  <Words>2963</Words>
  <Application>Microsoft Office PowerPoint</Application>
  <PresentationFormat>On-screen Show (4:3)</PresentationFormat>
  <Paragraphs>686</Paragraphs>
  <Slides>35</Slides>
  <Notes>35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Trebuchet MS</vt:lpstr>
      <vt:lpstr>ヒラギノ角ゴ Pro W3</vt:lpstr>
      <vt:lpstr>Wingdings</vt:lpstr>
      <vt:lpstr>Candara</vt:lpstr>
      <vt:lpstr>Times New Roman</vt:lpstr>
      <vt:lpstr>MS PGothic</vt:lpstr>
      <vt:lpstr>Calibri</vt:lpstr>
      <vt:lpstr>1_Office Theme</vt:lpstr>
      <vt:lpstr>Web basics-JavaScript</vt:lpstr>
      <vt:lpstr>Lesson Objectives</vt:lpstr>
      <vt:lpstr>2.1: Data Types and Variables Data Types in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while Statement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144</cp:revision>
  <dcterms:created xsi:type="dcterms:W3CDTF">2012-05-18T02:59:15Z</dcterms:created>
  <dcterms:modified xsi:type="dcterms:W3CDTF">2015-06-03T14:04:13Z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