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13"/>
  </p:notesMasterIdLst>
  <p:handoutMasterIdLst>
    <p:handoutMasterId r:id="rId14"/>
  </p:handoutMasterIdLst>
  <p:sldIdLst>
    <p:sldId id="256" r:id="rId5"/>
    <p:sldId id="257" r:id="rId6"/>
    <p:sldId id="258" r:id="rId7"/>
    <p:sldId id="260" r:id="rId8"/>
    <p:sldId id="261" r:id="rId9"/>
    <p:sldId id="262" r:id="rId10"/>
    <p:sldId id="263" r:id="rId11"/>
    <p:sldId id="264" r:id="rId12"/>
  </p:sldIdLst>
  <p:sldSz cx="9144000" cy="6858000" type="screen4x3"/>
  <p:notesSz cx="6858000" cy="9144000"/>
  <p:embeddedFontLst>
    <p:embeddedFont>
      <p:font typeface="Candara" panose="020E0502030303020204" pitchFamily="34" charset="0"/>
      <p:regular r:id="rId15"/>
      <p:bold r:id="rId16"/>
      <p:italic r:id="rId17"/>
      <p:boldItalic r:id="rId18"/>
    </p:embeddedFont>
    <p:embeddedFont>
      <p:font typeface="MS PGothic" panose="020B0600070205080204" pitchFamily="34" charset="-128"/>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873"/>
        <p:guide pos="12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03426" y="4235826"/>
            <a:ext cx="46230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Candara" pitchFamily="34" charset="0"/>
                <a:cs typeface="Arial" pitchFamily="34" charset="0"/>
              </a:rPr>
              <a:t>Programming Foundation   			</a:t>
            </a:r>
            <a:r>
              <a:rPr lang="en-IN" sz="1000" b="0" dirty="0" smtClean="0">
                <a:latin typeface="Candara" pitchFamily="34" charset="0"/>
                <a:cs typeface="Arial" pitchFamily="34" charset="0"/>
              </a:rPr>
              <a:t>                        </a:t>
            </a:r>
            <a:r>
              <a:rPr lang="en-IN" sz="1000" b="0" dirty="0" smtClean="0">
                <a:latin typeface="Candara" pitchFamily="34" charset="0"/>
                <a:cs typeface="Arial" pitchFamily="34" charset="0"/>
              </a:rPr>
              <a:t>	</a:t>
            </a:r>
            <a:r>
              <a:rPr lang="en-IN" sz="1000" b="0" dirty="0" smtClean="0">
                <a:latin typeface="Candara" pitchFamily="34" charset="0"/>
                <a:cs typeface="Arial" pitchFamily="34" charset="0"/>
              </a:rPr>
              <a:t>                Working </a:t>
            </a:r>
            <a:r>
              <a:rPr lang="en-IN" sz="1000" b="0" dirty="0" smtClean="0">
                <a:latin typeface="Candara" pitchFamily="34" charset="0"/>
                <a:cs typeface="Arial" pitchFamily="34" charset="0"/>
              </a:rPr>
              <a:t>with arrays </a:t>
            </a:r>
            <a:r>
              <a:rPr lang="en-US" sz="1000" b="0" dirty="0" smtClean="0">
                <a:latin typeface="Candara" pitchFamily="34" charset="0"/>
                <a:cs typeface="Arial" pitchFamily="34" charset="0"/>
              </a:rPr>
              <a:t>		</a:t>
            </a:r>
            <a:endParaRPr lang="en-US" sz="1000" b="0" dirty="0">
              <a:latin typeface="Candara" pitchFamily="34" charset="0"/>
              <a:cs typeface="Arial" pitchFamily="34" charset="0"/>
            </a:endParaRPr>
          </a:p>
        </p:txBody>
      </p:sp>
      <p:sp>
        <p:nvSpPr>
          <p:cNvPr id="12" name="Rectangle 14"/>
          <p:cNvSpPr>
            <a:spLocks noChangeArrowheads="1"/>
          </p:cNvSpPr>
          <p:nvPr/>
        </p:nvSpPr>
        <p:spPr bwMode="auto">
          <a:xfrm>
            <a:off x="3867791" y="83669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Page 04-</a:t>
            </a:r>
            <a:fld id="{BD9FB300-F9DC-4669-88F4-967ABA23CC04}" type="slidenum">
              <a:rPr lang="en-US" sz="12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anose="020E0502030303020204"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3425" y="941388"/>
            <a:ext cx="4572000" cy="3429000"/>
          </a:xfrm>
        </p:spPr>
      </p:sp>
      <p:sp>
        <p:nvSpPr>
          <p:cNvPr id="3" name="Notes Placeholder 2"/>
          <p:cNvSpPr>
            <a:spLocks noGrp="1"/>
          </p:cNvSpPr>
          <p:nvPr>
            <p:ph type="body" idx="1"/>
          </p:nvPr>
        </p:nvSpPr>
        <p:spPr>
          <a:xfrm>
            <a:off x="2003425" y="4544585"/>
            <a:ext cx="4623006" cy="4114800"/>
          </a:xfrm>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Rot="1" noChangeAspect="1" noChangeArrowheads="1" noTextEdit="1"/>
          </p:cNvSpPr>
          <p:nvPr>
            <p:ph type="sldImg"/>
          </p:nvPr>
        </p:nvSpPr>
        <p:spPr>
          <a:xfrm>
            <a:off x="1970088" y="839788"/>
            <a:ext cx="4670425" cy="3503612"/>
          </a:xfrm>
          <a:ln/>
        </p:spPr>
      </p:sp>
      <p:sp>
        <p:nvSpPr>
          <p:cNvPr id="24581" name="Rectangle 3"/>
          <p:cNvSpPr>
            <a:spLocks noGrp="1" noChangeArrowheads="1"/>
          </p:cNvSpPr>
          <p:nvPr>
            <p:ph type="body" idx="1"/>
          </p:nvPr>
        </p:nvSpPr>
        <p:spPr>
          <a:xfrm>
            <a:off x="2039550" y="4526280"/>
            <a:ext cx="4586881" cy="382434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p:nvPr>
        </p:nvSpPr>
        <p:spPr>
          <a:xfrm>
            <a:off x="1970088" y="839788"/>
            <a:ext cx="4670425" cy="3503612"/>
          </a:xfrm>
          <a:ln/>
        </p:spPr>
      </p:sp>
      <p:sp>
        <p:nvSpPr>
          <p:cNvPr id="26629" name="Rectangle 6"/>
          <p:cNvSpPr>
            <a:spLocks noGrp="1" noChangeArrowheads="1"/>
          </p:cNvSpPr>
          <p:nvPr>
            <p:ph type="body" idx="1"/>
          </p:nvPr>
        </p:nvSpPr>
        <p:spPr>
          <a:xfrm>
            <a:off x="2003425" y="4549776"/>
            <a:ext cx="4586881" cy="37557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b="1" u="sng" dirty="0" smtClean="0"/>
              <a:t>Array Objects</a:t>
            </a:r>
            <a:r>
              <a:rPr lang="en-US" b="1" dirty="0" smtClean="0"/>
              <a:t>:</a:t>
            </a:r>
          </a:p>
          <a:p>
            <a:pPr marL="228600" indent="-228600" algn="just" eaLnBrk="1" hangingPunct="1"/>
            <a:r>
              <a:rPr lang="en-US" dirty="0" smtClean="0"/>
              <a:t>	An </a:t>
            </a:r>
            <a:r>
              <a:rPr lang="en-US" b="1" dirty="0" smtClean="0"/>
              <a:t>array </a:t>
            </a:r>
            <a:r>
              <a:rPr lang="en-US" dirty="0" smtClean="0"/>
              <a:t>is a kind of variable that can hold more than one value at a time. </a:t>
            </a:r>
          </a:p>
          <a:p>
            <a:pPr marL="228600" indent="-228600" algn="just" eaLnBrk="1" hangingPunct="1"/>
            <a:r>
              <a:rPr lang="en-US" dirty="0" smtClean="0"/>
              <a:t>	However, unlike some other programming languages, JavaScript’s arrays are very forgiving as to the kind of data you store in each cell or entry of the array. This allows, for example, an array of arrays, providing the equivalent of multidimensional arrays customized to the kind of data your application needs.</a:t>
            </a:r>
          </a:p>
          <a:p>
            <a:pPr marL="228600" indent="-228600" algn="just" eaLnBrk="1" hangingPunct="1"/>
            <a:r>
              <a:rPr lang="en-US" dirty="0" smtClean="0"/>
              <a:t>	You can see a few examples listed on the slide for creating an array. We see example of creating an empty array. To limit the size of array you can specify the optional integer value as seen in the second example.</a:t>
            </a:r>
          </a:p>
          <a:p>
            <a:pPr marL="228600" indent="-228600" algn="just" eaLnBrk="1" hangingPunct="1"/>
            <a:r>
              <a:rPr lang="en-US" dirty="0" smtClean="0"/>
              <a:t>	Another way of defining an array is called as condensed array which allows you to combine the array and array elements definitions into one step.</a:t>
            </a:r>
          </a:p>
          <a:p>
            <a:pPr marL="228600" indent="-228600" algn="just" eaLnBrk="1" hangingPunct="1"/>
            <a:r>
              <a:rPr lang="en-US" dirty="0" smtClean="0"/>
              <a:t>	Literal arrays are define by assigning the value in square brackets. To create an array with initial undefined values you can simple enter a comma. For </a:t>
            </a:r>
            <a:r>
              <a:rPr lang="en-US" dirty="0" err="1" smtClean="0"/>
              <a:t>eg</a:t>
            </a:r>
            <a:endParaRPr lang="en-US" dirty="0" smtClean="0"/>
          </a:p>
          <a:p>
            <a:pPr marL="228600" indent="-228600" algn="just" eaLnBrk="1" hangingPunct="1"/>
            <a:r>
              <a:rPr lang="en-US" dirty="0" smtClean="0"/>
              <a:t>      </a:t>
            </a:r>
            <a:r>
              <a:rPr lang="en-US" dirty="0" err="1" smtClean="0"/>
              <a:t>myarray</a:t>
            </a:r>
            <a:r>
              <a:rPr lang="en-US" dirty="0" smtClean="0"/>
              <a:t>=[“Pune”, , , “Mumbai]</a:t>
            </a:r>
          </a:p>
          <a:p>
            <a:pPr marL="228600" indent="-228600" algn="just" eaLnBrk="1" hangingPunct="1">
              <a:buFontTx/>
              <a:buChar char="•"/>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Rot="1" noChangeAspect="1" noChangeArrowheads="1" noTextEdit="1"/>
          </p:cNvSpPr>
          <p:nvPr>
            <p:ph type="sldImg"/>
          </p:nvPr>
        </p:nvSpPr>
        <p:spPr>
          <a:xfrm>
            <a:off x="1970088" y="839788"/>
            <a:ext cx="4670425" cy="3503612"/>
          </a:xfrm>
          <a:ln/>
        </p:spPr>
      </p:sp>
      <p:sp>
        <p:nvSpPr>
          <p:cNvPr id="30725" name="Rectangle 6"/>
          <p:cNvSpPr>
            <a:spLocks noGrp="1" noChangeArrowheads="1"/>
          </p:cNvSpPr>
          <p:nvPr>
            <p:ph type="body" idx="1"/>
          </p:nvPr>
        </p:nvSpPr>
        <p:spPr>
          <a:xfrm>
            <a:off x="2002334" y="4561651"/>
            <a:ext cx="4586881" cy="35614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b="1" u="sng" dirty="0" smtClean="0"/>
              <a:t>Array Object Methods</a:t>
            </a:r>
            <a:r>
              <a:rPr lang="en-US" b="1" dirty="0" smtClean="0"/>
              <a:t>:</a:t>
            </a:r>
          </a:p>
          <a:p>
            <a:pPr marL="228600" indent="-228600" algn="just" eaLnBrk="1" hangingPunct="1"/>
            <a:endParaRPr lang="en-US" b="1" dirty="0" smtClean="0"/>
          </a:p>
          <a:p>
            <a:pPr marL="228600" indent="-228600" algn="just" eaLnBrk="1" hangingPunct="1"/>
            <a:r>
              <a:rPr lang="en-US" dirty="0" smtClean="0"/>
              <a:t>	After you have information stored in an array, JavaScript provides several methods to help you manage that data.</a:t>
            </a:r>
            <a:endParaRPr lang="en-US" b="1" dirty="0" smtClean="0"/>
          </a:p>
          <a:p>
            <a:pPr marL="228600" indent="-228600" algn="just" eaLnBrk="1" hangingPunct="1"/>
            <a:r>
              <a:rPr lang="en-US" b="1" dirty="0" smtClean="0"/>
              <a:t>	</a:t>
            </a:r>
            <a:r>
              <a:rPr lang="en-US" b="1" dirty="0" err="1" smtClean="0"/>
              <a:t>arrayObject.join</a:t>
            </a:r>
            <a:r>
              <a:rPr lang="en-US" b="1" dirty="0" smtClean="0"/>
              <a:t>(</a:t>
            </a:r>
            <a:r>
              <a:rPr lang="en-US" b="1" dirty="0" err="1" smtClean="0"/>
              <a:t>separatorString</a:t>
            </a:r>
            <a:r>
              <a:rPr lang="en-US" b="1" dirty="0" smtClean="0"/>
              <a:t>)</a:t>
            </a:r>
          </a:p>
          <a:p>
            <a:pPr marL="228600" indent="-228600" algn="just" eaLnBrk="1" hangingPunct="1"/>
            <a:r>
              <a:rPr lang="en-US" dirty="0" smtClean="0"/>
              <a:t>	It returns string of entries from the array delimited by the </a:t>
            </a:r>
            <a:r>
              <a:rPr lang="en-US" dirty="0" err="1" smtClean="0"/>
              <a:t>separatorString</a:t>
            </a:r>
            <a:r>
              <a:rPr lang="en-US" dirty="0" smtClean="0"/>
              <a:t> value.</a:t>
            </a:r>
          </a:p>
          <a:p>
            <a:pPr marL="228600" indent="-228600" algn="just" eaLnBrk="1" hangingPunct="1"/>
            <a:endParaRPr lang="en-US" dirty="0" smtClean="0"/>
          </a:p>
          <a:p>
            <a:pPr marL="228600" indent="-228600" algn="just" eaLnBrk="1" hangingPunct="1"/>
            <a:endParaRPr lang="en-US" dirty="0" smtClean="0"/>
          </a:p>
          <a:p>
            <a:pPr marL="228600" indent="-228600" algn="just" eaLnBrk="1" hangingPunct="1">
              <a:buFontTx/>
              <a:buChar char="•"/>
            </a:pPr>
            <a:endParaRPr lang="en-US" dirty="0" smtClean="0"/>
          </a:p>
          <a:p>
            <a:pPr marL="228600" indent="-228600" algn="just" eaLnBrk="1" hangingPunct="1"/>
            <a:r>
              <a:rPr lang="en-US" b="1" dirty="0" smtClean="0"/>
              <a:t>	</a:t>
            </a:r>
            <a:r>
              <a:rPr lang="en-US" b="1" dirty="0" err="1" smtClean="0"/>
              <a:t>arrayObject.reverse</a:t>
            </a:r>
            <a:r>
              <a:rPr lang="en-US" b="1" dirty="0" smtClean="0"/>
              <a:t>()</a:t>
            </a:r>
          </a:p>
          <a:p>
            <a:pPr marL="228600" indent="-228600" algn="just" eaLnBrk="1" hangingPunct="1"/>
            <a:r>
              <a:rPr lang="en-US" dirty="0" smtClean="0"/>
              <a:t>	It returns array of entries in the op.</a:t>
            </a:r>
          </a:p>
          <a:p>
            <a:pPr marL="228600" indent="-228600" algn="just" eaLnBrk="1" hangingPunct="1"/>
            <a:r>
              <a:rPr lang="en-US" dirty="0" smtClean="0"/>
              <a:t>	The element that was last in the array becomes the 0 index item in the array. Note that when you do this, you are restructuring the original array, and not copying it.</a:t>
            </a:r>
          </a:p>
          <a:p>
            <a:pPr marL="228600" indent="-228600" algn="just" eaLnBrk="1" hangingPunct="1">
              <a:buFontTx/>
              <a:buChar char="•"/>
            </a:pPr>
            <a:endParaRPr lang="en-US" dirty="0" smtClean="0"/>
          </a:p>
          <a:p>
            <a:pPr marL="228600" indent="-228600" algn="just" eaLnBrk="1" hangingPunct="1">
              <a:buFontTx/>
              <a:buChar char="•"/>
            </a:pPr>
            <a:endParaRPr lang="en-US" dirty="0" smtClean="0"/>
          </a:p>
          <a:p>
            <a:pPr marL="228600" indent="-228600" algn="just" eaLnBrk="1" hangingPunct="1">
              <a:buFontTx/>
              <a:buChar char="•"/>
            </a:pPr>
            <a:endParaRPr lang="en-US" dirty="0" smtClean="0"/>
          </a:p>
          <a:p>
            <a:pPr marL="228600" indent="-228600" algn="just" eaLnBrk="1" hangingPunct="1">
              <a:buFontTx/>
              <a:buChar char="•"/>
            </a:pPr>
            <a:endParaRPr lang="en-US" dirty="0" smtClean="0"/>
          </a:p>
          <a:p>
            <a:pPr marL="228600" indent="-228600" algn="just" eaLnBrk="1" hangingPunct="1">
              <a:buFontTx/>
              <a:buChar char="•"/>
            </a:pPr>
            <a:endParaRPr lang="en-US" dirty="0" smtClean="0"/>
          </a:p>
          <a:p>
            <a:pPr marL="228600" indent="-228600" algn="just" eaLnBrk="1" hangingPunct="1">
              <a:buFontTx/>
              <a:buChar char="•"/>
            </a:pPr>
            <a:endParaRPr lang="en-US" dirty="0" smtClean="0"/>
          </a:p>
        </p:txBody>
      </p:sp>
      <p:sp>
        <p:nvSpPr>
          <p:cNvPr id="30728" name="AutoShape 8"/>
          <p:cNvSpPr>
            <a:spLocks noChangeArrowheads="1"/>
          </p:cNvSpPr>
          <p:nvPr/>
        </p:nvSpPr>
        <p:spPr bwMode="auto">
          <a:xfrm>
            <a:off x="2107870" y="5752033"/>
            <a:ext cx="4019550" cy="2762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lnSpc>
                <a:spcPct val="90000"/>
              </a:lnSpc>
            </a:pPr>
            <a:r>
              <a:rPr lang="en-US" sz="1000" dirty="0" err="1"/>
              <a:t>var</a:t>
            </a:r>
            <a:r>
              <a:rPr lang="en-US" sz="1000" dirty="0"/>
              <a:t> </a:t>
            </a:r>
            <a:r>
              <a:rPr lang="en-US" sz="1000" dirty="0" err="1"/>
              <a:t>arrayText</a:t>
            </a:r>
            <a:r>
              <a:rPr lang="en-US" sz="1000" dirty="0"/>
              <a:t> = </a:t>
            </a:r>
            <a:r>
              <a:rPr lang="en-US" sz="1000" dirty="0" err="1"/>
              <a:t>myArray.join</a:t>
            </a:r>
            <a:r>
              <a:rPr lang="en-US" sz="1000"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1"/>
          <p:cNvSpPr>
            <a:spLocks noGrp="1" noRot="1" noChangeAspect="1" noChangeArrowheads="1" noTextEdit="1"/>
          </p:cNvSpPr>
          <p:nvPr>
            <p:ph type="sldImg"/>
          </p:nvPr>
        </p:nvSpPr>
        <p:spPr>
          <a:xfrm>
            <a:off x="1970088" y="839788"/>
            <a:ext cx="4670425" cy="3503612"/>
          </a:xfrm>
          <a:ln/>
        </p:spPr>
      </p:sp>
      <p:sp>
        <p:nvSpPr>
          <p:cNvPr id="36869" name="Rectangle 14"/>
          <p:cNvSpPr>
            <a:spLocks noGrp="1" noChangeArrowheads="1"/>
          </p:cNvSpPr>
          <p:nvPr>
            <p:ph type="body" idx="1"/>
          </p:nvPr>
        </p:nvSpPr>
        <p:spPr>
          <a:xfrm>
            <a:off x="2003425" y="4560888"/>
            <a:ext cx="4586881" cy="37329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Demo of Array object (ArrayDemo.html) produces the output as shown below:</a:t>
            </a:r>
          </a:p>
          <a:p>
            <a:pPr eaLnBrk="1" hangingPunct="1"/>
            <a:endParaRPr lang="en-US" dirty="0" smtClean="0"/>
          </a:p>
        </p:txBody>
      </p:sp>
      <p:pic>
        <p:nvPicPr>
          <p:cNvPr id="3687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821" y="5498933"/>
            <a:ext cx="4546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0088" y="839788"/>
            <a:ext cx="4670425" cy="3503612"/>
          </a:xfrm>
          <a:ln/>
        </p:spPr>
      </p:sp>
      <p:sp>
        <p:nvSpPr>
          <p:cNvPr id="37893"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70088" y="839788"/>
            <a:ext cx="4670425" cy="3503612"/>
          </a:xfrm>
          <a:ln/>
        </p:spPr>
      </p:sp>
      <p:sp>
        <p:nvSpPr>
          <p:cNvPr id="38917" name="Rectangle 3"/>
          <p:cNvSpPr>
            <a:spLocks noGrp="1" noChangeArrowheads="1"/>
          </p:cNvSpPr>
          <p:nvPr>
            <p:ph type="body" idx="1"/>
          </p:nvPr>
        </p:nvSpPr>
        <p:spPr>
          <a:xfrm>
            <a:off x="2039550" y="4560570"/>
            <a:ext cx="4586881" cy="37900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81200" y="838200"/>
            <a:ext cx="4670425" cy="3503613"/>
          </a:xfrm>
          <a:ln/>
        </p:spPr>
      </p:sp>
      <p:sp>
        <p:nvSpPr>
          <p:cNvPr id="39941" name="Rectangle 3"/>
          <p:cNvSpPr>
            <a:spLocks noGrp="1" noChangeArrowheads="1"/>
          </p:cNvSpPr>
          <p:nvPr>
            <p:ph type="body" idx="1"/>
          </p:nvPr>
        </p:nvSpPr>
        <p:spPr>
          <a:xfrm>
            <a:off x="2039550" y="4606290"/>
            <a:ext cx="4586881" cy="37443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9942" name="Text Box 4"/>
          <p:cNvSpPr txBox="1">
            <a:spLocks noChangeArrowheads="1"/>
          </p:cNvSpPr>
          <p:nvPr/>
        </p:nvSpPr>
        <p:spPr bwMode="auto">
          <a:xfrm>
            <a:off x="457200" y="1676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2" name="TextBox 1"/>
          <p:cNvSpPr txBox="1"/>
          <p:nvPr/>
        </p:nvSpPr>
        <p:spPr>
          <a:xfrm>
            <a:off x="134471" y="1676400"/>
            <a:ext cx="1694329" cy="738664"/>
          </a:xfrm>
          <a:prstGeom prst="rect">
            <a:avLst/>
          </a:prstGeom>
          <a:noFill/>
        </p:spPr>
        <p:txBody>
          <a:bodyPr wrap="square" rtlCol="0">
            <a:spAutoFit/>
          </a:bodyPr>
          <a:lstStyle/>
          <a:p>
            <a:r>
              <a:rPr lang="en-US" sz="1400" dirty="0" smtClean="0">
                <a:latin typeface="Candara" panose="020E0502030303020204" pitchFamily="34" charset="0"/>
              </a:rPr>
              <a:t>Answers:</a:t>
            </a:r>
          </a:p>
          <a:p>
            <a:r>
              <a:rPr lang="en-US" sz="1400" dirty="0" smtClean="0">
                <a:latin typeface="Candara" panose="020E0502030303020204" pitchFamily="34" charset="0"/>
              </a:rPr>
              <a:t>Question 1: option 2</a:t>
            </a:r>
          </a:p>
          <a:p>
            <a:r>
              <a:rPr lang="en-US" sz="1400" dirty="0" smtClean="0">
                <a:latin typeface="Candara" panose="020E0502030303020204" pitchFamily="34" charset="0"/>
              </a:rPr>
              <a:t>Question 2: False</a:t>
            </a:r>
            <a:endParaRPr lang="en-US" sz="1400" dirty="0">
              <a:latin typeface="Candara" panose="020E0502030303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2070" y="1687056"/>
            <a:ext cx="6557530" cy="1285884"/>
          </a:xfrm>
        </p:spPr>
        <p:txBody>
          <a:bodyPr>
            <a:normAutofit/>
          </a:bodyPr>
          <a:lstStyle/>
          <a:p>
            <a:r>
              <a:rPr lang="en-US" sz="3600" dirty="0">
                <a:solidFill>
                  <a:srgbClr val="000000"/>
                </a:solidFill>
                <a:latin typeface="Candara"/>
                <a:ea typeface="ＭＳ Ｐゴシック" pitchFamily="34" charset="-128"/>
              </a:rPr>
              <a:t>Web </a:t>
            </a:r>
            <a:r>
              <a:rPr lang="en-US" sz="3600" dirty="0" smtClean="0">
                <a:solidFill>
                  <a:srgbClr val="000000"/>
                </a:solidFill>
                <a:latin typeface="Candara"/>
                <a:ea typeface="ＭＳ Ｐゴシック" pitchFamily="34" charset="-128"/>
              </a:rPr>
              <a:t>Basics-JavaScript</a:t>
            </a:r>
            <a:endParaRPr lang="en-US" sz="3600" dirty="0">
              <a:solidFill>
                <a:srgbClr val="000000"/>
              </a:solidFill>
              <a:latin typeface="Candara"/>
              <a:ea typeface="ＭＳ Ｐゴシック" pitchFamily="34" charset="-128"/>
            </a:endParaRPr>
          </a:p>
        </p:txBody>
      </p:sp>
      <p:sp>
        <p:nvSpPr>
          <p:cNvPr id="2" name="Subtitle 1"/>
          <p:cNvSpPr>
            <a:spLocks noGrp="1"/>
          </p:cNvSpPr>
          <p:nvPr>
            <p:ph type="subTitle" idx="1"/>
          </p:nvPr>
        </p:nvSpPr>
        <p:spPr>
          <a:xfrm>
            <a:off x="1672070" y="3000836"/>
            <a:ext cx="5652089" cy="613221"/>
          </a:xfrm>
        </p:spPr>
        <p:txBody>
          <a:bodyPr/>
          <a:lstStyle/>
          <a:p>
            <a:r>
              <a:rPr lang="en-US" b="0" dirty="0">
                <a:ea typeface="ＭＳ Ｐゴシック" pitchFamily="34" charset="-128"/>
              </a:rPr>
              <a:t>Lesson 4</a:t>
            </a:r>
            <a:r>
              <a:rPr lang="en-US" b="0" dirty="0" smtClean="0">
                <a:ea typeface="ＭＳ Ｐゴシック" pitchFamily="34" charset="-128"/>
              </a:rPr>
              <a:t>: Working with arrays</a:t>
            </a:r>
            <a:endParaRPr lang="en-US" b="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Lesson Objectives</a:t>
            </a: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In this lesson, you will learn about:</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Arrays object, its properties and methods</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Methods to create and use arrays, add entries, delete entries in the array</a:t>
            </a:r>
          </a:p>
        </p:txBody>
      </p:sp>
      <p:grpSp>
        <p:nvGrpSpPr>
          <p:cNvPr id="2" name="Group 11"/>
          <p:cNvGrpSpPr>
            <a:grpSpLocks/>
          </p:cNvGrpSpPr>
          <p:nvPr/>
        </p:nvGrpSpPr>
        <p:grpSpPr bwMode="auto">
          <a:xfrm>
            <a:off x="6934200" y="1576388"/>
            <a:ext cx="1716088" cy="1471612"/>
            <a:chOff x="4176" y="993"/>
            <a:chExt cx="1273" cy="1119"/>
          </a:xfrm>
        </p:grpSpPr>
        <p:sp>
          <p:nvSpPr>
            <p:cNvPr id="4108"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4109" name="Picture 13"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643519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AutoShape 5"/>
          <p:cNvSpPr>
            <a:spLocks noChangeArrowheads="1"/>
          </p:cNvSpPr>
          <p:nvPr/>
        </p:nvSpPr>
        <p:spPr bwMode="auto">
          <a:xfrm>
            <a:off x="762000" y="3276600"/>
            <a:ext cx="7886700" cy="102155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latin typeface="Candara"/>
                <a:cs typeface="Arial" pitchFamily="34" charset="0"/>
              </a:rPr>
              <a:t>solarSys</a:t>
            </a:r>
            <a:r>
              <a:rPr lang="en-US" dirty="0">
                <a:latin typeface="Candara"/>
                <a:cs typeface="Arial" pitchFamily="34" charset="0"/>
              </a:rPr>
              <a:t> = new Array(2) //Array defined with size</a:t>
            </a:r>
          </a:p>
          <a:p>
            <a:pPr lvl="1"/>
            <a:r>
              <a:rPr lang="en-US" dirty="0" err="1">
                <a:latin typeface="Candara"/>
                <a:cs typeface="Arial" pitchFamily="34" charset="0"/>
              </a:rPr>
              <a:t>solarSys</a:t>
            </a:r>
            <a:r>
              <a:rPr lang="en-US" dirty="0">
                <a:latin typeface="Candara"/>
                <a:cs typeface="Arial" pitchFamily="34" charset="0"/>
              </a:rPr>
              <a:t>[0] = "Mercury“ // Assigning values to array</a:t>
            </a:r>
          </a:p>
          <a:p>
            <a:pPr lvl="1"/>
            <a:r>
              <a:rPr lang="en-US" dirty="0" err="1">
                <a:latin typeface="Candara"/>
                <a:cs typeface="Arial" pitchFamily="34" charset="0"/>
              </a:rPr>
              <a:t>solarSys</a:t>
            </a:r>
            <a:r>
              <a:rPr lang="en-US" dirty="0">
                <a:latin typeface="Candara"/>
                <a:cs typeface="Arial" pitchFamily="34" charset="0"/>
              </a:rPr>
              <a:t>[1] = "Venus“</a:t>
            </a:r>
          </a:p>
        </p:txBody>
      </p:sp>
      <p:sp>
        <p:nvSpPr>
          <p:cNvPr id="6154" name="AutoShape 5"/>
          <p:cNvSpPr>
            <a:spLocks noChangeArrowheads="1"/>
          </p:cNvSpPr>
          <p:nvPr/>
        </p:nvSpPr>
        <p:spPr bwMode="auto">
          <a:xfrm>
            <a:off x="762000" y="4648200"/>
            <a:ext cx="7823200"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latin typeface="Candara"/>
                <a:cs typeface="Arial" pitchFamily="34" charset="0"/>
              </a:rPr>
              <a:t>solarSys</a:t>
            </a:r>
            <a:r>
              <a:rPr lang="en-US" dirty="0">
                <a:latin typeface="Candara"/>
                <a:cs typeface="Arial" pitchFamily="34" charset="0"/>
              </a:rPr>
              <a:t> = new Array(“Mercury”, “Venus”, …) condensed array </a:t>
            </a:r>
          </a:p>
        </p:txBody>
      </p:sp>
      <p:sp>
        <p:nvSpPr>
          <p:cNvPr id="6155" name="AutoShape 9"/>
          <p:cNvSpPr>
            <a:spLocks noChangeArrowheads="1"/>
          </p:cNvSpPr>
          <p:nvPr/>
        </p:nvSpPr>
        <p:spPr bwMode="auto">
          <a:xfrm>
            <a:off x="762000" y="5257800"/>
            <a:ext cx="7827963"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buClr>
                <a:srgbClr val="A11133"/>
              </a:buClr>
            </a:pPr>
            <a:r>
              <a:rPr lang="en-US" dirty="0" err="1">
                <a:latin typeface="Candara"/>
                <a:cs typeface="Arial" pitchFamily="34" charset="0"/>
              </a:rPr>
              <a:t>solarsys</a:t>
            </a:r>
            <a:r>
              <a:rPr lang="en-US" dirty="0">
                <a:latin typeface="Candara"/>
                <a:cs typeface="Arial" pitchFamily="34" charset="0"/>
              </a:rPr>
              <a:t>=[“</a:t>
            </a:r>
            <a:r>
              <a:rPr lang="en-US" dirty="0" err="1">
                <a:latin typeface="Candara"/>
                <a:cs typeface="Arial" pitchFamily="34" charset="0"/>
              </a:rPr>
              <a:t>Mercury”,”Venus</a:t>
            </a:r>
            <a:r>
              <a:rPr lang="en-US" dirty="0">
                <a:latin typeface="Candara"/>
                <a:cs typeface="Arial" pitchFamily="34" charset="0"/>
              </a:rPr>
              <a:t>”,….] // literal array</a:t>
            </a:r>
          </a:p>
        </p:txBody>
      </p:sp>
      <p:sp>
        <p:nvSpPr>
          <p:cNvPr id="615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Concept of Array Objects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An array is the sole JavaScript data structure provided for storing and manipulating ordered collections of data</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For creating an array, you can use the following:</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p:txBody>
      </p:sp>
      <p:sp>
        <p:nvSpPr>
          <p:cNvPr id="6159" name="AutoShape 5"/>
          <p:cNvSpPr>
            <a:spLocks noChangeArrowheads="1"/>
          </p:cNvSpPr>
          <p:nvPr/>
        </p:nvSpPr>
        <p:spPr bwMode="auto">
          <a:xfrm>
            <a:off x="762000" y="2362200"/>
            <a:ext cx="7907338" cy="479848"/>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lnSpc>
                <a:spcPct val="135000"/>
              </a:lnSpc>
            </a:pPr>
            <a:r>
              <a:rPr lang="en-US" dirty="0" err="1">
                <a:latin typeface="Candara"/>
                <a:cs typeface="Arial" pitchFamily="34" charset="0"/>
              </a:rPr>
              <a:t>var</a:t>
            </a:r>
            <a:r>
              <a:rPr lang="en-US" dirty="0">
                <a:latin typeface="Candara"/>
                <a:cs typeface="Arial" pitchFamily="34" charset="0"/>
              </a:rPr>
              <a:t> </a:t>
            </a:r>
            <a:r>
              <a:rPr lang="en-US" dirty="0" err="1">
                <a:latin typeface="Candara"/>
                <a:cs typeface="Arial" pitchFamily="34" charset="0"/>
              </a:rPr>
              <a:t>myArray</a:t>
            </a:r>
            <a:r>
              <a:rPr lang="en-US" dirty="0">
                <a:latin typeface="Candara"/>
                <a:cs typeface="Arial" pitchFamily="34" charset="0"/>
              </a:rPr>
              <a:t> = new Array()  //empty array</a:t>
            </a:r>
          </a:p>
        </p:txBody>
      </p:sp>
    </p:spTree>
    <p:extLst>
      <p:ext uri="{BB962C8B-B14F-4D97-AF65-F5344CB8AC3E}">
        <p14:creationId xmlns:p14="http://schemas.microsoft.com/office/powerpoint/2010/main" val="12821621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AutoShape 5"/>
          <p:cNvSpPr>
            <a:spLocks noChangeArrowheads="1"/>
          </p:cNvSpPr>
          <p:nvPr/>
        </p:nvSpPr>
        <p:spPr bwMode="auto">
          <a:xfrm>
            <a:off x="613568" y="4887685"/>
            <a:ext cx="7812088" cy="533400"/>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nchor="ctr"/>
          <a:lstStyle/>
          <a:p>
            <a:pPr lvl="1"/>
            <a:r>
              <a:rPr lang="en-US">
                <a:latin typeface="Candara"/>
                <a:cs typeface="Arial" pitchFamily="34" charset="0"/>
              </a:rPr>
              <a:t>var arrayText = myArray.join(“,”)</a:t>
            </a:r>
          </a:p>
        </p:txBody>
      </p:sp>
      <p:sp>
        <p:nvSpPr>
          <p:cNvPr id="1024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5.4: Array Object Methods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Concept of Array Object Methods</a:t>
            </a:r>
          </a:p>
        </p:txBody>
      </p:sp>
      <p:sp>
        <p:nvSpPr>
          <p:cNvPr id="13" name="Content Placeholder 12"/>
          <p:cNvSpPr>
            <a:spLocks/>
          </p:cNvSpPr>
          <p:nvPr/>
        </p:nvSpPr>
        <p:spPr bwMode="auto">
          <a:xfrm>
            <a:off x="406400"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provides the following array object methods</a:t>
            </a:r>
            <a:r>
              <a:rPr lang="en-US" b="1" dirty="0" smtClean="0">
                <a:solidFill>
                  <a:srgbClr val="000000"/>
                </a:solidFill>
                <a:latin typeface="Candara"/>
                <a:cs typeface="Arial" pitchFamily="34" charset="0"/>
              </a:rPr>
              <a:t>:</a:t>
            </a:r>
          </a:p>
          <a:p>
            <a:pPr marL="742950" lvl="1" indent="-285750" eaLnBrk="0" hangingPunct="0">
              <a:spcBef>
                <a:spcPct val="20000"/>
              </a:spcBef>
              <a:buClr>
                <a:srgbClr val="00A1E4"/>
              </a:buClr>
              <a:buFont typeface="Arial" pitchFamily="34" charset="0"/>
              <a:buChar char="–"/>
            </a:pPr>
            <a:r>
              <a:rPr lang="en-US" sz="1600" dirty="0" err="1" smtClean="0">
                <a:solidFill>
                  <a:srgbClr val="000000"/>
                </a:solidFill>
                <a:latin typeface="Candara"/>
                <a:cs typeface="Arial" pitchFamily="34" charset="0"/>
              </a:rPr>
              <a:t>arrayObject.length</a:t>
            </a:r>
            <a:endParaRPr lang="en-US" sz="1600" dirty="0" smtClean="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r>
              <a:rPr lang="en-US" sz="1600" dirty="0" err="1" smtClean="0">
                <a:solidFill>
                  <a:srgbClr val="000000"/>
                </a:solidFill>
                <a:latin typeface="Candara"/>
                <a:cs typeface="Arial" pitchFamily="34" charset="0"/>
              </a:rPr>
              <a:t>arrayObject.reverse</a:t>
            </a:r>
            <a:r>
              <a:rPr lang="en-US" sz="1600" dirty="0">
                <a:solidFill>
                  <a:srgbClr val="000000"/>
                </a:solidFill>
                <a:latin typeface="Candara"/>
                <a:cs typeface="Arial" pitchFamily="34" charset="0"/>
              </a:rPr>
              <a:t>()</a:t>
            </a:r>
          </a:p>
          <a:p>
            <a:pPr marL="742950" lvl="1" indent="-285750" eaLnBrk="0" hangingPunct="0">
              <a:spcBef>
                <a:spcPct val="20000"/>
              </a:spcBef>
              <a:buClr>
                <a:srgbClr val="00A1E4"/>
              </a:buClr>
              <a:buFont typeface="Arial" pitchFamily="34" charset="0"/>
              <a:buChar char="–"/>
            </a:pPr>
            <a:r>
              <a:rPr lang="en-US" sz="1600" dirty="0" err="1">
                <a:solidFill>
                  <a:srgbClr val="000000"/>
                </a:solidFill>
                <a:latin typeface="Candara"/>
                <a:cs typeface="Arial" pitchFamily="34" charset="0"/>
              </a:rPr>
              <a:t>arrayObject.join</a:t>
            </a:r>
            <a:r>
              <a:rPr lang="en-US" sz="1600" dirty="0">
                <a:solidFill>
                  <a:srgbClr val="000000"/>
                </a:solidFill>
                <a:latin typeface="Candara"/>
                <a:cs typeface="Arial" pitchFamily="34" charset="0"/>
              </a:rPr>
              <a:t>(</a:t>
            </a:r>
            <a:r>
              <a:rPr lang="en-US" sz="1600" dirty="0" err="1">
                <a:solidFill>
                  <a:srgbClr val="000000"/>
                </a:solidFill>
                <a:latin typeface="Candara"/>
                <a:cs typeface="Arial" pitchFamily="34" charset="0"/>
              </a:rPr>
              <a:t>separatorString</a:t>
            </a:r>
            <a:r>
              <a:rPr lang="en-US" sz="1600" dirty="0">
                <a:solidFill>
                  <a:srgbClr val="000000"/>
                </a:solidFill>
                <a:latin typeface="Candara"/>
                <a:cs typeface="Arial" pitchFamily="34" charset="0"/>
              </a:rPr>
              <a:t>) </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Example for length method</a:t>
            </a:r>
          </a:p>
          <a:p>
            <a:pPr marL="804863" lvl="1" indent="-347663">
              <a:spcBef>
                <a:spcPct val="20000"/>
              </a:spcBef>
              <a:buClr>
                <a:srgbClr val="00A1E4"/>
              </a:buClr>
              <a:buFont typeface="Candara" panose="020E0502030303020204" pitchFamily="34" charset="0"/>
              <a:buChar char="–"/>
            </a:pPr>
            <a:r>
              <a:rPr lang="en-US" dirty="0" err="1">
                <a:latin typeface="Candara"/>
                <a:cs typeface="Arial" pitchFamily="34" charset="0"/>
              </a:rPr>
              <a:t>myArray.length</a:t>
            </a:r>
            <a:r>
              <a:rPr lang="en-US" dirty="0">
                <a:latin typeface="Candara"/>
                <a:cs typeface="Arial" pitchFamily="34" charset="0"/>
              </a:rPr>
              <a:t>// result: 5</a:t>
            </a:r>
          </a:p>
          <a:p>
            <a:pPr marL="347663" indent="-347663">
              <a:spcBef>
                <a:spcPct val="20000"/>
              </a:spcBef>
              <a:buClr>
                <a:srgbClr val="00A1E4"/>
              </a:buClr>
              <a:buFont typeface="Wingdings" pitchFamily="2" charset="2"/>
              <a:buChar char="Ø"/>
            </a:pPr>
            <a:endParaRPr lang="en-US" b="1" dirty="0" smtClean="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Code </a:t>
            </a:r>
            <a:r>
              <a:rPr lang="en-US" b="1" dirty="0">
                <a:solidFill>
                  <a:srgbClr val="000000"/>
                </a:solidFill>
                <a:latin typeface="Candara"/>
                <a:cs typeface="Arial" pitchFamily="34" charset="0"/>
              </a:rPr>
              <a:t>snippet for usage of join method</a:t>
            </a:r>
          </a:p>
          <a:p>
            <a:pPr marL="742950" lvl="1" indent="-285750" eaLnBrk="0" hangingPunct="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 </a:t>
            </a:r>
            <a:r>
              <a:rPr lang="en-US" sz="1600" dirty="0">
                <a:solidFill>
                  <a:srgbClr val="000000"/>
                </a:solidFill>
                <a:latin typeface="Candara"/>
                <a:cs typeface="Arial" pitchFamily="34" charset="0"/>
              </a:rPr>
              <a:t>this, </a:t>
            </a:r>
            <a:r>
              <a:rPr lang="en-US" sz="1600" dirty="0" err="1">
                <a:solidFill>
                  <a:srgbClr val="000000"/>
                </a:solidFill>
                <a:latin typeface="Candara"/>
                <a:cs typeface="Arial" pitchFamily="34" charset="0"/>
              </a:rPr>
              <a:t>myArray</a:t>
            </a:r>
            <a:r>
              <a:rPr lang="en-US" sz="1600" dirty="0">
                <a:solidFill>
                  <a:srgbClr val="000000"/>
                </a:solidFill>
                <a:latin typeface="Candara"/>
                <a:cs typeface="Arial" pitchFamily="34" charset="0"/>
              </a:rPr>
              <a:t> contents will be joined and placed into </a:t>
            </a:r>
            <a:r>
              <a:rPr lang="en-US" sz="1600" dirty="0" err="1">
                <a:solidFill>
                  <a:srgbClr val="000000"/>
                </a:solidFill>
                <a:latin typeface="Candara"/>
                <a:cs typeface="Arial" pitchFamily="34" charset="0"/>
              </a:rPr>
              <a:t>arrayText</a:t>
            </a:r>
            <a:r>
              <a:rPr lang="en-US" sz="1600" dirty="0">
                <a:solidFill>
                  <a:srgbClr val="000000"/>
                </a:solidFill>
                <a:latin typeface="Candara"/>
                <a:cs typeface="Arial" pitchFamily="34" charset="0"/>
              </a:rPr>
              <a:t> by using the comma separator</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p:txBody>
      </p:sp>
    </p:spTree>
    <p:extLst>
      <p:ext uri="{BB962C8B-B14F-4D97-AF65-F5344CB8AC3E}">
        <p14:creationId xmlns:p14="http://schemas.microsoft.com/office/powerpoint/2010/main" val="42437809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Demo</a:t>
            </a:r>
          </a:p>
        </p:txBody>
      </p:sp>
      <p:grpSp>
        <p:nvGrpSpPr>
          <p:cNvPr id="2" name="Group 80"/>
          <p:cNvGrpSpPr>
            <a:grpSpLocks/>
          </p:cNvGrpSpPr>
          <p:nvPr/>
        </p:nvGrpSpPr>
        <p:grpSpPr bwMode="auto">
          <a:xfrm>
            <a:off x="5757863" y="1546225"/>
            <a:ext cx="2905125" cy="1670050"/>
            <a:chOff x="781" y="1008"/>
            <a:chExt cx="4107" cy="2525"/>
          </a:xfrm>
        </p:grpSpPr>
        <p:sp>
          <p:nvSpPr>
            <p:cNvPr id="16465" name="Rectangle 81"/>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82"/>
            <p:cNvGrpSpPr>
              <a:grpSpLocks/>
            </p:cNvGrpSpPr>
            <p:nvPr/>
          </p:nvGrpSpPr>
          <p:grpSpPr bwMode="auto">
            <a:xfrm>
              <a:off x="2641" y="1963"/>
              <a:ext cx="796" cy="355"/>
              <a:chOff x="2624" y="1896"/>
              <a:chExt cx="796" cy="355"/>
            </a:xfrm>
          </p:grpSpPr>
          <p:sp>
            <p:nvSpPr>
              <p:cNvPr id="16467" name="Freeform 83"/>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68" name="Freeform 84"/>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69" name="Line 85"/>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70" name="Line 86"/>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71" name="Freeform 87"/>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8"/>
            <p:cNvGrpSpPr>
              <a:grpSpLocks/>
            </p:cNvGrpSpPr>
            <p:nvPr/>
          </p:nvGrpSpPr>
          <p:grpSpPr bwMode="auto">
            <a:xfrm>
              <a:off x="2196" y="2406"/>
              <a:ext cx="996" cy="690"/>
              <a:chOff x="2074" y="2432"/>
              <a:chExt cx="996" cy="690"/>
            </a:xfrm>
          </p:grpSpPr>
          <p:sp>
            <p:nvSpPr>
              <p:cNvPr id="16473" name="Freeform 89"/>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74" name="Freeform 90"/>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75" name="Freeform 91"/>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76" name="Freeform 92"/>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77" name="Freeform 93"/>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78" name="Freeform 94"/>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79" name="Freeform 95"/>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80" name="Freeform 96"/>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81" name="Freeform 97"/>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82" name="Freeform 98"/>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83" name="Freeform 99"/>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100"/>
            <p:cNvGrpSpPr>
              <a:grpSpLocks/>
            </p:cNvGrpSpPr>
            <p:nvPr/>
          </p:nvGrpSpPr>
          <p:grpSpPr bwMode="auto">
            <a:xfrm>
              <a:off x="1547" y="1137"/>
              <a:ext cx="1302" cy="1554"/>
              <a:chOff x="1458" y="1110"/>
              <a:chExt cx="1302" cy="1554"/>
            </a:xfrm>
          </p:grpSpPr>
          <p:grpSp>
            <p:nvGrpSpPr>
              <p:cNvPr id="6" name="Group 101"/>
              <p:cNvGrpSpPr>
                <a:grpSpLocks/>
              </p:cNvGrpSpPr>
              <p:nvPr/>
            </p:nvGrpSpPr>
            <p:grpSpPr bwMode="auto">
              <a:xfrm>
                <a:off x="1464" y="1968"/>
                <a:ext cx="1296" cy="696"/>
                <a:chOff x="1464" y="1968"/>
                <a:chExt cx="1296" cy="696"/>
              </a:xfrm>
            </p:grpSpPr>
            <p:sp>
              <p:nvSpPr>
                <p:cNvPr id="16486" name="Freeform 102"/>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103"/>
                <p:cNvGrpSpPr>
                  <a:grpSpLocks/>
                </p:cNvGrpSpPr>
                <p:nvPr/>
              </p:nvGrpSpPr>
              <p:grpSpPr bwMode="auto">
                <a:xfrm>
                  <a:off x="1464" y="1968"/>
                  <a:ext cx="1296" cy="690"/>
                  <a:chOff x="1464" y="1968"/>
                  <a:chExt cx="1296" cy="690"/>
                </a:xfrm>
              </p:grpSpPr>
              <p:grpSp>
                <p:nvGrpSpPr>
                  <p:cNvPr id="8" name="Group 104"/>
                  <p:cNvGrpSpPr>
                    <a:grpSpLocks/>
                  </p:cNvGrpSpPr>
                  <p:nvPr/>
                </p:nvGrpSpPr>
                <p:grpSpPr bwMode="auto">
                  <a:xfrm>
                    <a:off x="1464" y="1968"/>
                    <a:ext cx="1296" cy="690"/>
                    <a:chOff x="1200" y="2160"/>
                    <a:chExt cx="1296" cy="690"/>
                  </a:xfrm>
                </p:grpSpPr>
                <p:sp>
                  <p:nvSpPr>
                    <p:cNvPr id="16489" name="Freeform 105"/>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90" name="Freeform 106"/>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91" name="Freeform 107"/>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92" name="Freeform 108"/>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93" name="Line 109"/>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16494" name="Freeform 110"/>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11"/>
              <p:cNvGrpSpPr>
                <a:grpSpLocks/>
              </p:cNvGrpSpPr>
              <p:nvPr/>
            </p:nvGrpSpPr>
            <p:grpSpPr bwMode="auto">
              <a:xfrm>
                <a:off x="1458" y="1110"/>
                <a:ext cx="1125" cy="1098"/>
                <a:chOff x="1458" y="1110"/>
                <a:chExt cx="1125" cy="1098"/>
              </a:xfrm>
            </p:grpSpPr>
            <p:sp>
              <p:nvSpPr>
                <p:cNvPr id="16496" name="Freeform 112"/>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97" name="Freeform 113"/>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98" name="Freeform 114"/>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499" name="Freeform 115"/>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00" name="Freeform 116"/>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01" name="Line 117"/>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02" name="Freeform 118"/>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16503" name="Freeform 119"/>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04" name="Freeform 120"/>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05" name="Freeform 121"/>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22"/>
            <p:cNvGrpSpPr>
              <a:grpSpLocks/>
            </p:cNvGrpSpPr>
            <p:nvPr/>
          </p:nvGrpSpPr>
          <p:grpSpPr bwMode="auto">
            <a:xfrm>
              <a:off x="781" y="2595"/>
              <a:ext cx="1304" cy="752"/>
              <a:chOff x="781" y="2595"/>
              <a:chExt cx="1304" cy="752"/>
            </a:xfrm>
          </p:grpSpPr>
          <p:sp>
            <p:nvSpPr>
              <p:cNvPr id="16507" name="Freeform 123"/>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08" name="Freeform 124"/>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09" name="Freeform 125"/>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10" name="Freeform 126"/>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11" name="Freeform 127"/>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12" name="Freeform 128"/>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29"/>
            <p:cNvGrpSpPr>
              <a:grpSpLocks/>
            </p:cNvGrpSpPr>
            <p:nvPr/>
          </p:nvGrpSpPr>
          <p:grpSpPr bwMode="auto">
            <a:xfrm>
              <a:off x="2549" y="1361"/>
              <a:ext cx="2203" cy="2087"/>
              <a:chOff x="2549" y="1361"/>
              <a:chExt cx="2203" cy="2087"/>
            </a:xfrm>
          </p:grpSpPr>
          <p:grpSp>
            <p:nvGrpSpPr>
              <p:cNvPr id="12" name="Group 130"/>
              <p:cNvGrpSpPr>
                <a:grpSpLocks/>
              </p:cNvGrpSpPr>
              <p:nvPr/>
            </p:nvGrpSpPr>
            <p:grpSpPr bwMode="auto">
              <a:xfrm rot="105239">
                <a:off x="2549" y="2499"/>
                <a:ext cx="672" cy="436"/>
                <a:chOff x="2452" y="2860"/>
                <a:chExt cx="768" cy="516"/>
              </a:xfrm>
            </p:grpSpPr>
            <p:sp>
              <p:nvSpPr>
                <p:cNvPr id="16515" name="Freeform 131"/>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16" name="Freeform 132"/>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16517" name="Freeform 133"/>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18" name="Freeform 134"/>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19" name="Freeform 135"/>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0" name="Freeform 136"/>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1" name="Freeform 137"/>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2" name="Freeform 138"/>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3" name="Freeform 139"/>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4" name="Freeform 140"/>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5" name="Freeform 141"/>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6" name="Freeform 142"/>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7" name="Freeform 143"/>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8" name="Freeform 144"/>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29" name="Freeform 145"/>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30" name="Freeform 146"/>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31" name="Freeform 147"/>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32" name="Freeform 148"/>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6533" name="Freeform 149"/>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13" name="Content Placeholder 12"/>
          <p:cNvSpPr>
            <a:spLocks/>
          </p:cNvSpPr>
          <p:nvPr/>
        </p:nvSpPr>
        <p:spPr bwMode="auto">
          <a:xfrm>
            <a:off x="319088"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Arr_demo.html</a:t>
            </a:r>
          </a:p>
        </p:txBody>
      </p:sp>
    </p:spTree>
    <p:extLst>
      <p:ext uri="{BB962C8B-B14F-4D97-AF65-F5344CB8AC3E}">
        <p14:creationId xmlns:p14="http://schemas.microsoft.com/office/powerpoint/2010/main" val="26075507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Lab</a:t>
            </a:r>
          </a:p>
        </p:txBody>
      </p:sp>
      <p:sp>
        <p:nvSpPr>
          <p:cNvPr id="13" name="Content Placeholder 12"/>
          <p:cNvSpPr>
            <a:spLocks/>
          </p:cNvSpPr>
          <p:nvPr/>
        </p:nvSpPr>
        <p:spPr bwMode="auto">
          <a:xfrm>
            <a:off x="319088"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Working with Arrays</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grpSp>
        <p:nvGrpSpPr>
          <p:cNvPr id="2" name="Group 9"/>
          <p:cNvGrpSpPr>
            <a:grpSpLocks/>
          </p:cNvGrpSpPr>
          <p:nvPr/>
        </p:nvGrpSpPr>
        <p:grpSpPr bwMode="auto">
          <a:xfrm>
            <a:off x="6705600" y="1576388"/>
            <a:ext cx="1944688" cy="1624012"/>
            <a:chOff x="4224" y="993"/>
            <a:chExt cx="1225" cy="1023"/>
          </a:xfrm>
        </p:grpSpPr>
        <p:sp>
          <p:nvSpPr>
            <p:cNvPr id="17418" name="Rectangle 10"/>
            <p:cNvSpPr>
              <a:spLocks noChangeArrowheads="1"/>
            </p:cNvSpPr>
            <p:nvPr/>
          </p:nvSpPr>
          <p:spPr bwMode="auto">
            <a:xfrm>
              <a:off x="4224" y="993"/>
              <a:ext cx="1225" cy="1023"/>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7419" name="Picture 11" descr="hand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 y="1051"/>
              <a:ext cx="1080" cy="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84499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Summary</a:t>
            </a: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An array is a set of variables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You can create an array object by using new operator and delete array element with delete operator</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Array Object properties are length, prototype</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Array Object Methods are </a:t>
            </a:r>
            <a:r>
              <a:rPr lang="en-US" b="1" dirty="0" err="1">
                <a:solidFill>
                  <a:srgbClr val="000000"/>
                </a:solidFill>
                <a:latin typeface="Candara"/>
                <a:cs typeface="Arial" pitchFamily="34" charset="0"/>
              </a:rPr>
              <a:t>concat</a:t>
            </a:r>
            <a:r>
              <a:rPr lang="en-US" b="1" dirty="0">
                <a:solidFill>
                  <a:srgbClr val="000000"/>
                </a:solidFill>
                <a:latin typeface="Candara"/>
                <a:cs typeface="Arial" pitchFamily="34" charset="0"/>
              </a:rPr>
              <a:t>, join, reverse, slice, and so on</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grpSp>
        <p:nvGrpSpPr>
          <p:cNvPr id="2" name="Group 9"/>
          <p:cNvGrpSpPr>
            <a:grpSpLocks/>
          </p:cNvGrpSpPr>
          <p:nvPr/>
        </p:nvGrpSpPr>
        <p:grpSpPr bwMode="auto">
          <a:xfrm>
            <a:off x="6934200" y="1576388"/>
            <a:ext cx="1716088" cy="1547812"/>
            <a:chOff x="4176" y="993"/>
            <a:chExt cx="1273" cy="1119"/>
          </a:xfrm>
        </p:grpSpPr>
        <p:sp>
          <p:nvSpPr>
            <p:cNvPr id="18442"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443" name="Picture 11"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24330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latin typeface="Candara" pitchFamily="34" charset="0"/>
                <a:ea typeface="ヒラギノ角ゴ Pro W3"/>
                <a:cs typeface="Arial" pitchFamily="34" charset="0"/>
              </a:rPr>
              <a:t>Review Question</a:t>
            </a:r>
          </a:p>
        </p:txBody>
      </p:sp>
      <p:sp>
        <p:nvSpPr>
          <p:cNvPr id="13" name="Content Placeholder 12"/>
          <p:cNvSpPr>
            <a:spLocks/>
          </p:cNvSpPr>
          <p:nvPr/>
        </p:nvSpPr>
        <p:spPr bwMode="auto">
          <a:xfrm>
            <a:off x="319088" y="1233488"/>
            <a:ext cx="64627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B0F0"/>
              </a:buClr>
              <a:buFont typeface="Wingdings" pitchFamily="2" charset="2"/>
              <a:buChar char="Ø"/>
            </a:pPr>
            <a:r>
              <a:rPr lang="en-US" b="1" dirty="0">
                <a:latin typeface="Arial" pitchFamily="34" charset="0"/>
                <a:cs typeface="Arial" pitchFamily="34" charset="0"/>
              </a:rPr>
              <a:t>Question 1: The ___ method allows you to join array contents and place it into a text</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Option 1: </a:t>
            </a:r>
            <a:r>
              <a:rPr lang="en-US" sz="1600" dirty="0" err="1">
                <a:latin typeface="Candara" panose="020E0502030303020204" pitchFamily="34" charset="0"/>
              </a:rPr>
              <a:t>array.concat</a:t>
            </a:r>
            <a:r>
              <a:rPr lang="en-US" sz="1600" dirty="0">
                <a:latin typeface="Candara" panose="020E0502030303020204" pitchFamily="34" charset="0"/>
              </a:rPr>
              <a:t>()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Option 2: </a:t>
            </a:r>
            <a:r>
              <a:rPr lang="en-US" sz="1600" dirty="0" err="1">
                <a:latin typeface="Candara" panose="020E0502030303020204" pitchFamily="34" charset="0"/>
              </a:rPr>
              <a:t>array.join</a:t>
            </a:r>
            <a:r>
              <a:rPr lang="en-US" sz="1600" dirty="0">
                <a:latin typeface="Candara" panose="020E0502030303020204" pitchFamily="34" charset="0"/>
              </a:rPr>
              <a:t>()</a:t>
            </a:r>
          </a:p>
          <a:p>
            <a:pPr marL="347663" indent="-347663">
              <a:spcBef>
                <a:spcPct val="20000"/>
              </a:spcBef>
              <a:buClr>
                <a:srgbClr val="00B0F0"/>
              </a:buClr>
              <a:buFont typeface="Wingdings" pitchFamily="2" charset="2"/>
              <a:buChar char="Ø"/>
            </a:pPr>
            <a:r>
              <a:rPr lang="en-US" b="1" dirty="0">
                <a:latin typeface="Arial" pitchFamily="34" charset="0"/>
                <a:cs typeface="Arial" pitchFamily="34" charset="0"/>
              </a:rPr>
              <a:t>Question 2: An array object automatically has a size property.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True/False</a:t>
            </a:r>
          </a:p>
          <a:p>
            <a:pPr marL="342900" indent="-342900" eaLnBrk="0" hangingPunct="0">
              <a:spcBef>
                <a:spcPct val="20000"/>
              </a:spcBef>
              <a:buFont typeface="Arial" pitchFamily="34" charset="0"/>
              <a:buChar char="•"/>
            </a:pPr>
            <a:endParaRPr lang="en-US" dirty="0">
              <a:solidFill>
                <a:schemeClr val="tx2"/>
              </a:solidFill>
              <a:latin typeface="Arial" pitchFamily="34" charset="0"/>
              <a:cs typeface="Arial" pitchFamily="34" charset="0"/>
            </a:endParaRPr>
          </a:p>
        </p:txBody>
      </p:sp>
      <p:grpSp>
        <p:nvGrpSpPr>
          <p:cNvPr id="2" name="Group 9"/>
          <p:cNvGrpSpPr>
            <a:grpSpLocks/>
          </p:cNvGrpSpPr>
          <p:nvPr/>
        </p:nvGrpSpPr>
        <p:grpSpPr bwMode="auto">
          <a:xfrm>
            <a:off x="7010400" y="1600200"/>
            <a:ext cx="1868488" cy="1471613"/>
            <a:chOff x="4176" y="993"/>
            <a:chExt cx="1273" cy="1119"/>
          </a:xfrm>
        </p:grpSpPr>
        <p:sp>
          <p:nvSpPr>
            <p:cNvPr id="19466"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9467" name="Picture 11"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94811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83240C25-C95F-4630-8C7A-6ACF7C5FC761}"/>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2751</TotalTime>
  <Words>320</Words>
  <Application>Microsoft Office PowerPoint</Application>
  <PresentationFormat>On-screen Show (4:3)</PresentationFormat>
  <Paragraphs>69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ヒラギノ角ゴ Pro W3</vt:lpstr>
      <vt:lpstr>Wingdings</vt:lpstr>
      <vt:lpstr>Candara</vt:lpstr>
      <vt:lpstr>MS PGothic</vt:lpstr>
      <vt:lpstr>Calibri</vt:lpstr>
      <vt:lpstr>1_Office Theme</vt:lpstr>
      <vt:lpstr>Web Basics-JavaScript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137</cp:revision>
  <dcterms:created xsi:type="dcterms:W3CDTF">2012-05-18T02:59:15Z</dcterms:created>
  <dcterms:modified xsi:type="dcterms:W3CDTF">2015-06-03T14:12:29Z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