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embeddedFontLst>
    <p:embeddedFont>
      <p:font typeface="Trebuchet MS" panose="020B0603020202020204" pitchFamily="34" charset="0"/>
      <p:regular r:id="rId19"/>
      <p:bold r:id="rId20"/>
      <p:italic r:id="rId21"/>
      <p:boldItalic r:id="rId22"/>
    </p:embeddedFont>
    <p:embeddedFont>
      <p:font typeface="Candara" panose="020E0502030303020204" pitchFamily="34" charset="0"/>
      <p:regular r:id="rId23"/>
      <p:bold r:id="rId24"/>
      <p:italic r:id="rId25"/>
      <p:boldItalic r:id="rId26"/>
    </p:embeddedFont>
    <p:embeddedFont>
      <p:font typeface="MS PGothic" panose="020B0600070205080204" pitchFamily="34" charset="-128"/>
      <p:regular r:id="rId27"/>
    </p:embeddedFont>
    <p:embeddedFont>
      <p:font typeface="Arial Unicode MS" panose="020B0604020202020204" pitchFamily="34" charset="-128"/>
      <p:regular r:id="rId28"/>
    </p:embeddedFont>
    <p:embeddedFont>
      <p:font typeface="Calibri" panose="020F050202020403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6" autoAdjust="0"/>
  </p:normalViewPr>
  <p:slideViewPr>
    <p:cSldViewPr snapToGrid="0" showGuides="1">
      <p:cViewPr>
        <p:scale>
          <a:sx n="66" d="100"/>
          <a:sy n="66" d="100"/>
        </p:scale>
        <p:origin x="-1170" y="-62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974" y="-78"/>
      </p:cViewPr>
      <p:guideLst>
        <p:guide orient="horz" pos="2866"/>
        <p:guide pos="12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78590" y="58955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975"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b="0" dirty="0" smtClean="0">
                <a:latin typeface="Candara" pitchFamily="34" charset="0"/>
                <a:cs typeface="Arial" pitchFamily="34" charset="0"/>
              </a:rPr>
              <a:t>Web Basics - JavaScript			</a:t>
            </a:r>
            <a:r>
              <a:rPr lang="en-IN" sz="1000" b="0" baseline="0" dirty="0" smtClean="0">
                <a:latin typeface="Candara" pitchFamily="34" charset="0"/>
                <a:cs typeface="Arial" pitchFamily="34" charset="0"/>
              </a:rPr>
              <a:t>          </a:t>
            </a:r>
            <a:r>
              <a:rPr lang="en-IN" sz="1000" b="0" baseline="0" dirty="0" smtClean="0">
                <a:latin typeface="Candara" pitchFamily="34" charset="0"/>
                <a:cs typeface="Arial" pitchFamily="34" charset="0"/>
              </a:rPr>
              <a:t>                   </a:t>
            </a:r>
            <a:r>
              <a:rPr lang="en-IN" sz="1000" b="0" dirty="0" smtClean="0">
                <a:latin typeface="Candara" pitchFamily="34" charset="0"/>
                <a:cs typeface="Arial" pitchFamily="34" charset="0"/>
              </a:rPr>
              <a:t> </a:t>
            </a:r>
            <a:r>
              <a:rPr lang="en-IN" sz="1000" b="0" dirty="0" smtClean="0">
                <a:latin typeface="Candara" pitchFamily="34" charset="0"/>
                <a:cs typeface="Arial" pitchFamily="34" charset="0"/>
              </a:rPr>
              <a:t>Working With Document Object</a:t>
            </a:r>
            <a:r>
              <a:rPr lang="en-US" sz="1000" b="0" dirty="0" smtClean="0">
                <a:latin typeface="Candara" pitchFamily="34" charset="0"/>
                <a:cs typeface="Arial" pitchFamily="34" charset="0"/>
              </a:rPr>
              <a:t>		</a:t>
            </a:r>
            <a:endParaRPr lang="en-US" sz="1000" b="0" dirty="0">
              <a:latin typeface="Candara" pitchFamily="34" charset="0"/>
              <a:cs typeface="Arial" pitchFamily="34" charset="0"/>
            </a:endParaRPr>
          </a:p>
        </p:txBody>
      </p:sp>
      <p:sp>
        <p:nvSpPr>
          <p:cNvPr id="12" name="Rectangle 14"/>
          <p:cNvSpPr>
            <a:spLocks noChangeArrowheads="1"/>
          </p:cNvSpPr>
          <p:nvPr/>
        </p:nvSpPr>
        <p:spPr bwMode="auto">
          <a:xfrm>
            <a:off x="3879666" y="8366435"/>
            <a:ext cx="2762530" cy="224118"/>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Page 06-</a:t>
            </a:r>
            <a:fld id="{BD9FB300-F9DC-4669-88F4-967ABA23CC04}" type="slidenum">
              <a:rPr lang="en-US" sz="1200" smtClean="0">
                <a:latin typeface="Candara" panose="020E0502030303020204"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Candara" panose="020E0502030303020204"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Candara" pitchFamily="34" charset="0"/>
        <a:ea typeface="+mn-ea"/>
        <a:cs typeface="Arial" pitchFamily="34" charset="0"/>
      </a:defRPr>
    </a:lvl1pPr>
    <a:lvl2pPr marL="457200" algn="l" defTabSz="914400" rtl="0" eaLnBrk="1" latinLnBrk="0" hangingPunct="1">
      <a:defRPr sz="1000" kern="1200">
        <a:solidFill>
          <a:schemeClr val="tx1"/>
        </a:solidFill>
        <a:latin typeface="Candara" pitchFamily="34" charset="0"/>
        <a:ea typeface="+mn-ea"/>
        <a:cs typeface="Arial" pitchFamily="34" charset="0"/>
      </a:defRPr>
    </a:lvl2pPr>
    <a:lvl3pPr marL="914400" algn="l" defTabSz="914400" rtl="0" eaLnBrk="1" latinLnBrk="0" hangingPunct="1">
      <a:defRPr sz="1000" kern="1200">
        <a:solidFill>
          <a:schemeClr val="tx1"/>
        </a:solidFill>
        <a:latin typeface="Candara" pitchFamily="34" charset="0"/>
        <a:ea typeface="+mn-ea"/>
        <a:cs typeface="Arial" pitchFamily="34" charset="0"/>
      </a:defRPr>
    </a:lvl3pPr>
    <a:lvl4pPr marL="1371600" algn="l" defTabSz="914400" rtl="0" eaLnBrk="1" latinLnBrk="0" hangingPunct="1">
      <a:defRPr sz="1000" kern="1200">
        <a:solidFill>
          <a:schemeClr val="tx1"/>
        </a:solidFill>
        <a:latin typeface="Candara" pitchFamily="34" charset="0"/>
        <a:ea typeface="+mn-ea"/>
        <a:cs typeface="Arial" pitchFamily="34" charset="0"/>
      </a:defRPr>
    </a:lvl4pPr>
    <a:lvl5pPr marL="1828800" algn="l" defTabSz="914400" rtl="0" eaLnBrk="1" latinLnBrk="0" hangingPunct="1">
      <a:defRPr sz="10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930275"/>
            <a:ext cx="4572000" cy="3429000"/>
          </a:xfrm>
        </p:spPr>
      </p:sp>
      <p:sp>
        <p:nvSpPr>
          <p:cNvPr id="3" name="Notes Placeholder 2"/>
          <p:cNvSpPr>
            <a:spLocks noGrp="1"/>
          </p:cNvSpPr>
          <p:nvPr>
            <p:ph type="body" idx="1"/>
          </p:nvPr>
        </p:nvSpPr>
        <p:spPr>
          <a:xfrm>
            <a:off x="2027238" y="4544584"/>
            <a:ext cx="4586881" cy="4114800"/>
          </a:xfrm>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7238" y="855663"/>
            <a:ext cx="4670425" cy="3503612"/>
          </a:xfrm>
          <a:ln/>
        </p:spPr>
      </p:sp>
      <p:sp>
        <p:nvSpPr>
          <p:cNvPr id="47113" name="Rectangle 9"/>
          <p:cNvSpPr>
            <a:spLocks noGrp="1" noChangeArrowheads="1"/>
          </p:cNvSpPr>
          <p:nvPr>
            <p:ph type="body" idx="1"/>
          </p:nvPr>
        </p:nvSpPr>
        <p:spPr>
          <a:xfrm>
            <a:off x="2039550" y="4605866"/>
            <a:ext cx="4586881" cy="374475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27238" y="855663"/>
            <a:ext cx="4670425" cy="3503612"/>
          </a:xfrm>
          <a:ln/>
        </p:spPr>
      </p:sp>
      <p:sp>
        <p:nvSpPr>
          <p:cNvPr id="48133" name="Rectangle 3"/>
          <p:cNvSpPr>
            <a:spLocks noGrp="1" noChangeArrowheads="1"/>
          </p:cNvSpPr>
          <p:nvPr>
            <p:ph type="body" idx="1"/>
          </p:nvPr>
        </p:nvSpPr>
        <p:spPr>
          <a:xfrm>
            <a:off x="2027238" y="4549775"/>
            <a:ext cx="44196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Summary</a:t>
            </a:r>
          </a:p>
          <a:p>
            <a:pPr algn="just" eaLnBrk="1" hangingPunct="1"/>
            <a:r>
              <a:rPr lang="en-US" dirty="0" smtClean="0"/>
              <a:t>In this chapter, you understood:</a:t>
            </a:r>
          </a:p>
          <a:p>
            <a:pPr algn="just" eaLnBrk="1" hangingPunct="1">
              <a:buFontTx/>
              <a:buChar char="•"/>
            </a:pPr>
            <a:r>
              <a:rPr lang="en-US" dirty="0" smtClean="0"/>
              <a:t>   DOM structure</a:t>
            </a:r>
          </a:p>
          <a:p>
            <a:pPr algn="just" eaLnBrk="1" hangingPunct="1">
              <a:buFontTx/>
              <a:buChar char="•"/>
            </a:pPr>
            <a:r>
              <a:rPr lang="en-US" dirty="0" smtClean="0"/>
              <a:t>   How to work with Document Object</a:t>
            </a:r>
          </a:p>
          <a:p>
            <a:pPr algn="just" eaLnBrk="1" hangingPunct="1">
              <a:buFontTx/>
              <a:buChar char="•"/>
            </a:pPr>
            <a:r>
              <a:rPr lang="en-US" dirty="0" smtClean="0"/>
              <a:t>   How to work with cookies</a:t>
            </a:r>
          </a:p>
          <a:p>
            <a:pPr algn="just" eaLnBrk="1" hangingPunct="1">
              <a:buFontTx/>
              <a:buChar char="•"/>
            </a:pPr>
            <a:r>
              <a:rPr lang="en-US" dirty="0" smtClean="0"/>
              <a:t>   How to work with Link and Anchor object </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027238" y="855663"/>
            <a:ext cx="4670425" cy="3503612"/>
          </a:xfrm>
          <a:ln/>
        </p:spPr>
      </p:sp>
      <p:sp>
        <p:nvSpPr>
          <p:cNvPr id="2" name="TextBox 1"/>
          <p:cNvSpPr txBox="1"/>
          <p:nvPr/>
        </p:nvSpPr>
        <p:spPr>
          <a:xfrm>
            <a:off x="184935" y="1387011"/>
            <a:ext cx="1633591" cy="1446550"/>
          </a:xfrm>
          <a:prstGeom prst="rect">
            <a:avLst/>
          </a:prstGeom>
          <a:noFill/>
        </p:spPr>
        <p:txBody>
          <a:bodyPr wrap="square" rtlCol="0">
            <a:spAutoFit/>
          </a:bodyPr>
          <a:lstStyle/>
          <a:p>
            <a:r>
              <a:rPr lang="en-US" sz="1100" dirty="0" smtClean="0">
                <a:latin typeface="Candara" panose="020E0502030303020204" pitchFamily="34" charset="0"/>
              </a:rPr>
              <a:t>Answers</a:t>
            </a:r>
          </a:p>
          <a:p>
            <a:pPr marL="342900" indent="-342900">
              <a:buAutoNum type="arabicPeriod"/>
            </a:pPr>
            <a:r>
              <a:rPr lang="en-US" sz="1100" dirty="0" smtClean="0">
                <a:latin typeface="Candara" panose="020E0502030303020204" pitchFamily="34" charset="0"/>
              </a:rPr>
              <a:t>Option 1</a:t>
            </a:r>
          </a:p>
          <a:p>
            <a:pPr marL="342900" indent="-342900">
              <a:buAutoNum type="arabicPeriod"/>
            </a:pPr>
            <a:r>
              <a:rPr lang="en-US" sz="1100" dirty="0" smtClean="0">
                <a:latin typeface="Candara" panose="020E0502030303020204" pitchFamily="34" charset="0"/>
              </a:rPr>
              <a:t>True</a:t>
            </a:r>
          </a:p>
          <a:p>
            <a:pPr marL="342900" indent="-342900">
              <a:buAutoNum type="arabicPeriod"/>
            </a:pPr>
            <a:r>
              <a:rPr lang="en-US" sz="1100" dirty="0">
                <a:latin typeface="Candara" panose="020E0502030303020204" pitchFamily="34" charset="0"/>
              </a:rPr>
              <a:t>a</a:t>
            </a:r>
            <a:r>
              <a:rPr lang="en-US" sz="1100" dirty="0" smtClean="0">
                <a:latin typeface="Candara" panose="020E0502030303020204" pitchFamily="34" charset="0"/>
              </a:rPr>
              <a:t>nchors[] property in document object</a:t>
            </a:r>
          </a:p>
          <a:p>
            <a:pPr marL="342900" indent="-342900">
              <a:buAutoNum type="arabicPeriod"/>
            </a:pPr>
            <a:endParaRPr lang="en-US" sz="1100" dirty="0" smtClean="0">
              <a:latin typeface="Candara" panose="020E0502030303020204" pitchFamily="34" charset="0"/>
            </a:endParaRPr>
          </a:p>
          <a:p>
            <a:pPr marL="342900" indent="-342900">
              <a:buAutoNum type="arabicPeriod"/>
            </a:pPr>
            <a:endParaRPr lang="en-US" sz="1100" dirty="0">
              <a:latin typeface="Candara" panose="020E0502030303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027238" y="855663"/>
            <a:ext cx="4670425" cy="3503612"/>
          </a:xfrm>
          <a:ln/>
        </p:spPr>
      </p:sp>
      <p:sp>
        <p:nvSpPr>
          <p:cNvPr id="81923" name="Rectangle 3"/>
          <p:cNvSpPr>
            <a:spLocks noGrp="1" noChangeArrowheads="1"/>
          </p:cNvSpPr>
          <p:nvPr>
            <p:ph type="body" idx="1"/>
          </p:nvPr>
        </p:nvSpPr>
        <p:spPr>
          <a:xfrm>
            <a:off x="2039550" y="4538132"/>
            <a:ext cx="4586881" cy="38124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2027238" y="855663"/>
            <a:ext cx="4670425" cy="3503612"/>
          </a:xfrm>
          <a:ln/>
        </p:spPr>
      </p:sp>
      <p:sp>
        <p:nvSpPr>
          <p:cNvPr id="30725" name="Rectangle 3"/>
          <p:cNvSpPr>
            <a:spLocks noGrp="1" noChangeArrowheads="1"/>
          </p:cNvSpPr>
          <p:nvPr>
            <p:ph type="body" idx="1"/>
          </p:nvPr>
        </p:nvSpPr>
        <p:spPr>
          <a:xfrm>
            <a:off x="2027238" y="4549775"/>
            <a:ext cx="4613275" cy="3654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i="1" dirty="0" smtClean="0"/>
              <a:t>Document object </a:t>
            </a:r>
            <a:r>
              <a:rPr lang="en-US" dirty="0" smtClean="0"/>
              <a:t>is part of the Window object. It is used to access all elements in a page. It provides access to the elements in an HTML page from within the script.</a:t>
            </a:r>
          </a:p>
          <a:p>
            <a:pPr algn="just" eaLnBrk="1" hangingPunct="1"/>
            <a:r>
              <a:rPr lang="en-US" dirty="0" smtClean="0"/>
              <a:t>This includes the properties of every form, link and anchor (and, where applicable, any sub-elements), as well as global document properties such as background and foreground colors. </a:t>
            </a:r>
          </a:p>
          <a:p>
            <a:pPr algn="just" eaLnBrk="1" hangingPunct="1"/>
            <a:r>
              <a:rPr 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7238" y="930275"/>
            <a:ext cx="4572000" cy="3429000"/>
          </a:xfrm>
          <a:ln/>
        </p:spPr>
      </p:sp>
      <p:graphicFrame>
        <p:nvGraphicFramePr>
          <p:cNvPr id="31861" name="Group 117"/>
          <p:cNvGraphicFramePr>
            <a:graphicFrameLocks noGrp="1"/>
          </p:cNvGraphicFramePr>
          <p:nvPr>
            <p:extLst>
              <p:ext uri="{D42A27DB-BD31-4B8C-83A1-F6EECF244321}">
                <p14:modId xmlns:p14="http://schemas.microsoft.com/office/powerpoint/2010/main" val="2534196017"/>
              </p:ext>
            </p:extLst>
          </p:nvPr>
        </p:nvGraphicFramePr>
        <p:xfrm>
          <a:off x="2110067" y="4617525"/>
          <a:ext cx="4266982" cy="3245169"/>
        </p:xfrm>
        <a:graphic>
          <a:graphicData uri="http://schemas.openxmlformats.org/drawingml/2006/table">
            <a:tbl>
              <a:tblPr/>
              <a:tblGrid>
                <a:gridCol w="848808"/>
                <a:gridCol w="3418174"/>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Property     </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683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alinkColor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vlinkColor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bgColor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fgColor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linkColor</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Get and set the properties of document – activated link, visited link, background color, foreground color (text) and hyperlink color.</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5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anchors[],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applets[],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forms[],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links[]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These properties retrieve array of values respectively as present in the document object</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title</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Gets the title of the document which occurs between the TITLE tags.</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048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write(“string1”,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writeln(“string1”, ..)</a:t>
                      </a:r>
                      <a:endParaRPr kumimoji="0" lang="en-US" sz="1000" b="0" i="0" u="none" strike="noStrike" cap="none" normalizeH="0" baseline="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Both of these methods send text to a document for display in its window. The only difference between the two methods is that </a:t>
                      </a:r>
                      <a:r>
                        <a:rPr kumimoji="0" lang="en-US" sz="1000" b="0" i="1" u="none" strike="noStrike" cap="none" normalizeH="0" baseline="0" dirty="0" err="1" smtClean="0">
                          <a:ln>
                            <a:noFill/>
                          </a:ln>
                          <a:solidFill>
                            <a:schemeClr val="tx1"/>
                          </a:solidFill>
                          <a:effectLst/>
                          <a:latin typeface="Candara" pitchFamily="34" charset="0"/>
                          <a:cs typeface="Times New Roman" pitchFamily="18" charset="0"/>
                        </a:rPr>
                        <a:t>document.writeln</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appends a carriage return to the end of the string it sends to the document (you must still write a &lt;BR&gt; to insert a line break).</a:t>
                      </a:r>
                      <a:endParaRPr kumimoji="0" lang="en-US" sz="1000" b="0" i="0" u="none" strike="noStrike" cap="none" normalizeH="0" baseline="0" dirty="0" smtClean="0">
                        <a:ln>
                          <a:noFill/>
                        </a:ln>
                        <a:solidFill>
                          <a:schemeClr val="tx1"/>
                        </a:solidFill>
                        <a:effectLst/>
                        <a:latin typeface="Candar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027238" y="930275"/>
            <a:ext cx="4572000" cy="3429000"/>
          </a:xfrm>
          <a:ln/>
        </p:spPr>
      </p:sp>
      <p:sp>
        <p:nvSpPr>
          <p:cNvPr id="40965" name="Rectangle 3"/>
          <p:cNvSpPr>
            <a:spLocks noGrp="1" noChangeArrowheads="1"/>
          </p:cNvSpPr>
          <p:nvPr>
            <p:ph type="body" idx="1"/>
          </p:nvPr>
        </p:nvSpPr>
        <p:spPr>
          <a:xfrm>
            <a:off x="2027238" y="4549775"/>
            <a:ext cx="4622944"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Link Properties</a:t>
            </a:r>
          </a:p>
          <a:p>
            <a:pPr algn="just" eaLnBrk="1" hangingPunct="1"/>
            <a:r>
              <a:rPr lang="en-US" dirty="0" smtClean="0"/>
              <a:t>JavaScript treats an HTML document link as a distinct object type. When a document loads, the browser creates and maintains an internal list (in an array) of all links defined in the document</a:t>
            </a:r>
            <a:r>
              <a:rPr lang="en-US" dirty="0" smtClean="0"/>
              <a:t>.</a:t>
            </a:r>
          </a:p>
          <a:p>
            <a:pPr algn="just"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Refer to Appendix for details about </a:t>
            </a:r>
            <a:r>
              <a:rPr lang="en-US" dirty="0" err="1" smtClean="0"/>
              <a:t>EventHandlers</a:t>
            </a:r>
            <a:endParaRPr lang="en-US" dirty="0" smtClean="0"/>
          </a:p>
        </p:txBody>
      </p:sp>
      <p:graphicFrame>
        <p:nvGraphicFramePr>
          <p:cNvPr id="261143" name="Group 23"/>
          <p:cNvGraphicFramePr>
            <a:graphicFrameLocks noGrp="1"/>
          </p:cNvGraphicFramePr>
          <p:nvPr>
            <p:extLst>
              <p:ext uri="{D42A27DB-BD31-4B8C-83A1-F6EECF244321}">
                <p14:modId xmlns:p14="http://schemas.microsoft.com/office/powerpoint/2010/main" val="1132245045"/>
              </p:ext>
            </p:extLst>
          </p:nvPr>
        </p:nvGraphicFramePr>
        <p:xfrm>
          <a:off x="2065867" y="5352908"/>
          <a:ext cx="4477437" cy="1799591"/>
        </p:xfrm>
        <a:graphic>
          <a:graphicData uri="http://schemas.openxmlformats.org/drawingml/2006/table">
            <a:tbl>
              <a:tblPr/>
              <a:tblGrid>
                <a:gridCol w="862457"/>
                <a:gridCol w="3614980"/>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rebuchet MS" pitchFamily="34" charset="0"/>
                          <a:cs typeface="Times New Roman" pitchFamily="18" charset="0"/>
                        </a:rPr>
                        <a:t>Property     </a:t>
                      </a:r>
                      <a:endParaRPr kumimoji="0" lang="en-US"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Trebuchet MS" pitchFamily="34" charset="0"/>
                          <a:cs typeface="Times New Roman" pitchFamily="18" charset="0"/>
                        </a:rPr>
                        <a:t>Description</a:t>
                      </a:r>
                      <a:endParaRPr kumimoji="0" lang="en-US"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rebuchet MS" pitchFamily="34" charset="0"/>
                          <a:cs typeface="Times New Roman" pitchFamily="18" charset="0"/>
                        </a:rPr>
                        <a:t>target</a:t>
                      </a:r>
                      <a:endParaRPr kumimoji="0" lang="en-U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rebuchet MS" pitchFamily="34" charset="0"/>
                          <a:cs typeface="Times New Roman" pitchFamily="18" charset="0"/>
                        </a:rPr>
                        <a:t>The primary property of the link object is the </a:t>
                      </a:r>
                      <a:r>
                        <a:rPr kumimoji="0" lang="en-US" sz="1000" b="0" i="1" u="none" strike="noStrike" cap="none" normalizeH="0" baseline="0" dirty="0" smtClean="0">
                          <a:ln>
                            <a:noFill/>
                          </a:ln>
                          <a:solidFill>
                            <a:schemeClr val="tx1"/>
                          </a:solidFill>
                          <a:effectLst/>
                          <a:latin typeface="Trebuchet MS" pitchFamily="34" charset="0"/>
                          <a:cs typeface="Times New Roman" pitchFamily="18" charset="0"/>
                        </a:rPr>
                        <a:t>targe</a:t>
                      </a:r>
                      <a:r>
                        <a:rPr kumimoji="0" lang="en-US" sz="1000" b="0" i="0" u="none" strike="noStrike" cap="none" normalizeH="0" baseline="0" dirty="0" smtClean="0">
                          <a:ln>
                            <a:noFill/>
                          </a:ln>
                          <a:solidFill>
                            <a:schemeClr val="tx1"/>
                          </a:solidFill>
                          <a:effectLst/>
                          <a:latin typeface="Trebuchet MS" pitchFamily="34" charset="0"/>
                          <a:cs typeface="Times New Roman" pitchFamily="18" charset="0"/>
                        </a:rPr>
                        <a:t>t. This value reflects the window name supplied to the TARGET attribute in the link’s definition.</a:t>
                      </a:r>
                      <a:endParaRPr kumimoji="0" lang="en-US" sz="1000" b="0" i="0" u="none" strike="noStrike" cap="none" normalizeH="0" baseline="0" dirty="0" smtClean="0">
                        <a:ln>
                          <a:noFill/>
                        </a:ln>
                        <a:solidFill>
                          <a:schemeClr val="tx1"/>
                        </a:solidFill>
                        <a:effectLst/>
                        <a:latin typeface="Trebuchet MS"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rebuchet MS" pitchFamily="34" charset="0"/>
                          <a:cs typeface="Times New Roman" pitchFamily="18" charset="0"/>
                        </a:rPr>
                        <a:t>text</a:t>
                      </a:r>
                      <a:endParaRPr kumimoji="0" lang="en-U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rebuchet MS" pitchFamily="34" charset="0"/>
                          <a:cs typeface="Times New Roman" pitchFamily="18" charset="0"/>
                        </a:rPr>
                        <a:t>Between the start and end tags for a link goes the text (or image) that is highlighted in the distinguishing link color of the document. You can extract that text with the </a:t>
                      </a:r>
                      <a:r>
                        <a:rPr kumimoji="0" lang="en-US" sz="1000" b="0" i="0" u="none" strike="noStrike" cap="none" normalizeH="0" baseline="0" smtClean="0">
                          <a:ln>
                            <a:noFill/>
                          </a:ln>
                          <a:solidFill>
                            <a:schemeClr val="tx1"/>
                          </a:solidFill>
                          <a:effectLst/>
                          <a:latin typeface="IndyCode" charset="0"/>
                          <a:cs typeface="Times New Roman" pitchFamily="18" charset="0"/>
                        </a:rPr>
                        <a:t>link.text </a:t>
                      </a:r>
                      <a:r>
                        <a:rPr kumimoji="0" lang="en-US" sz="1000" b="0" i="0" u="none" strike="noStrike" cap="none" normalizeH="0" baseline="0" smtClean="0">
                          <a:ln>
                            <a:noFill/>
                          </a:ln>
                          <a:solidFill>
                            <a:schemeClr val="tx1"/>
                          </a:solidFill>
                          <a:effectLst/>
                          <a:latin typeface="Trebuchet MS" pitchFamily="34" charset="0"/>
                          <a:cs typeface="Times New Roman" pitchFamily="18" charset="0"/>
                        </a:rPr>
                        <a:t>property.</a:t>
                      </a:r>
                      <a:endParaRPr kumimoji="0" lang="en-US"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rebuchet MS" pitchFamily="34" charset="0"/>
                          <a:cs typeface="Times New Roman" pitchFamily="18" charset="0"/>
                        </a:rPr>
                        <a:t>x, y</a:t>
                      </a:r>
                      <a:endParaRPr kumimoji="0" lang="en-US"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Trebuchet MS" pitchFamily="34" charset="0"/>
                          <a:cs typeface="Times New Roman" pitchFamily="18" charset="0"/>
                        </a:rPr>
                        <a:t>Retrieve the x and y coordinates of a link object</a:t>
                      </a:r>
                      <a:endParaRPr kumimoji="0" lang="en-US" sz="10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2027238" y="930275"/>
            <a:ext cx="4572000" cy="3429000"/>
          </a:xfrm>
          <a:ln/>
        </p:spPr>
      </p:sp>
      <p:sp>
        <p:nvSpPr>
          <p:cNvPr id="43013" name="Rectangle 3"/>
          <p:cNvSpPr>
            <a:spLocks noGrp="1" noChangeArrowheads="1"/>
          </p:cNvSpPr>
          <p:nvPr>
            <p:ph type="body" idx="1"/>
          </p:nvPr>
        </p:nvSpPr>
        <p:spPr>
          <a:xfrm>
            <a:off x="2027238" y="4549775"/>
            <a:ext cx="48768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b="1" u="sng" dirty="0" smtClean="0"/>
              <a:t>Anchor Properties</a:t>
            </a:r>
          </a:p>
          <a:p>
            <a:pPr algn="just" eaLnBrk="1" hangingPunct="1"/>
            <a:r>
              <a:rPr lang="en-US" dirty="0" smtClean="0"/>
              <a:t>As an HTML document loads into a JavaScript-enabled browser, the browser creates and maintains an internal list (as an array) of all the anchors defined in the document.</a:t>
            </a:r>
          </a:p>
          <a:p>
            <a:pPr algn="just" eaLnBrk="1" hangingPunct="1"/>
            <a:endParaRPr lang="en-US" dirty="0" smtClean="0"/>
          </a:p>
        </p:txBody>
      </p:sp>
      <p:graphicFrame>
        <p:nvGraphicFramePr>
          <p:cNvPr id="263191" name="Group 23"/>
          <p:cNvGraphicFramePr>
            <a:graphicFrameLocks noGrp="1"/>
          </p:cNvGraphicFramePr>
          <p:nvPr>
            <p:extLst>
              <p:ext uri="{D42A27DB-BD31-4B8C-83A1-F6EECF244321}">
                <p14:modId xmlns:p14="http://schemas.microsoft.com/office/powerpoint/2010/main" val="3292842721"/>
              </p:ext>
            </p:extLst>
          </p:nvPr>
        </p:nvGraphicFramePr>
        <p:xfrm>
          <a:off x="2037347" y="5247253"/>
          <a:ext cx="4495800" cy="1798826"/>
        </p:xfrm>
        <a:graphic>
          <a:graphicData uri="http://schemas.openxmlformats.org/drawingml/2006/table">
            <a:tbl>
              <a:tblPr/>
              <a:tblGrid>
                <a:gridCol w="895350"/>
                <a:gridCol w="3600450"/>
              </a:tblGrid>
              <a:tr h="2745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andara" pitchFamily="34" charset="0"/>
                          <a:cs typeface="Times New Roman" pitchFamily="18" charset="0"/>
                        </a:rPr>
                        <a:t>Property     </a:t>
                      </a:r>
                      <a:endParaRPr kumimoji="0" lang="en-US" sz="1000" b="0" i="0" u="none" strike="noStrike" cap="none" normalizeH="0" baseline="0" dirty="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andara" pitchFamily="34" charset="0"/>
                          <a:cs typeface="Times New Roman" pitchFamily="18" charset="0"/>
                        </a:rPr>
                        <a:t>Description</a:t>
                      </a:r>
                      <a:endParaRPr kumimoji="0" lang="en-US" sz="1000" b="0" i="0" u="none" strike="noStrike" cap="none" normalizeH="0" baseline="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4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name</a:t>
                      </a:r>
                      <a:endParaRPr kumimoji="0" lang="en-US" sz="1000" b="0" i="0" u="none" strike="noStrike" cap="none" normalizeH="0" baseline="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The </a:t>
                      </a:r>
                      <a:r>
                        <a:rPr kumimoji="0" lang="en-US" sz="1000" b="0" i="1" u="none" strike="noStrike" cap="none" normalizeH="0" baseline="0" dirty="0" smtClean="0">
                          <a:ln>
                            <a:noFill/>
                          </a:ln>
                          <a:solidFill>
                            <a:schemeClr val="tx1"/>
                          </a:solidFill>
                          <a:effectLst/>
                          <a:latin typeface="Candara" pitchFamily="34" charset="0"/>
                          <a:cs typeface="Times New Roman" pitchFamily="18" charset="0"/>
                        </a:rPr>
                        <a:t>name</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property of an anchor object is the string assigned to the NAME attribute of the anchor or link tag. This is a read-only property.</a:t>
                      </a:r>
                      <a:endParaRPr kumimoji="0" lang="en-US" sz="1000" b="0" i="0" u="none" strike="noStrike" cap="none" normalizeH="0" baseline="0" dirty="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091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text</a:t>
                      </a:r>
                      <a:endParaRPr kumimoji="0" lang="en-US" sz="1000" b="0" i="0" u="none" strike="noStrike" cap="none" normalizeH="0" baseline="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Between the start and end tags for an anchor goes the text (or image) that is associated with the position in the document. You can extract that text with the </a:t>
                      </a:r>
                      <a:r>
                        <a:rPr kumimoji="0" lang="en-US" sz="1000" b="0" i="0" u="none" strike="noStrike" cap="none" normalizeH="0" baseline="0" dirty="0" err="1" smtClean="0">
                          <a:ln>
                            <a:noFill/>
                          </a:ln>
                          <a:solidFill>
                            <a:schemeClr val="tx1"/>
                          </a:solidFill>
                          <a:effectLst/>
                          <a:latin typeface="Candara" pitchFamily="34" charset="0"/>
                          <a:cs typeface="Times New Roman" pitchFamily="18" charset="0"/>
                        </a:rPr>
                        <a:t>anchor.text</a:t>
                      </a: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 property. This property is read-only.</a:t>
                      </a:r>
                      <a:endParaRPr kumimoji="0" lang="en-US" sz="1000" b="0" i="0" u="none" strike="noStrike" cap="none" normalizeH="0" baseline="0" dirty="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5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andara" pitchFamily="34" charset="0"/>
                          <a:cs typeface="Times New Roman" pitchFamily="18" charset="0"/>
                        </a:rPr>
                        <a:t>x, y</a:t>
                      </a:r>
                      <a:endParaRPr kumimoji="0" lang="en-US" sz="1000" b="0" i="0" u="none" strike="noStrike" cap="none" normalizeH="0" baseline="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andara" pitchFamily="34" charset="0"/>
                          <a:cs typeface="Times New Roman" pitchFamily="18" charset="0"/>
                        </a:rPr>
                        <a:t>Retrieve the x and y coordinates of a anchor object</a:t>
                      </a:r>
                      <a:endParaRPr kumimoji="0" lang="en-US" sz="1000" b="0" i="0" u="none" strike="noStrike" cap="none" normalizeH="0" baseline="0" dirty="0" smtClean="0">
                        <a:ln>
                          <a:noFill/>
                        </a:ln>
                        <a:solidFill>
                          <a:schemeClr val="tx1"/>
                        </a:solidFill>
                        <a:effectLst/>
                        <a:latin typeface="Candara" pitchFamily="34"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3031" name="Rectangle 21"/>
          <p:cNvSpPr>
            <a:spLocks noChangeArrowheads="1"/>
          </p:cNvSpPr>
          <p:nvPr/>
        </p:nvSpPr>
        <p:spPr bwMode="auto">
          <a:xfrm>
            <a:off x="3429000" y="7239000"/>
            <a:ext cx="1587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just"/>
            <a:r>
              <a:rPr lang="en-US" sz="1000"/>
              <a:t>Anchor object properties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027238" y="930275"/>
            <a:ext cx="4572000" cy="3429000"/>
          </a:xfrm>
          <a:ln/>
        </p:spPr>
      </p:sp>
      <p:sp>
        <p:nvSpPr>
          <p:cNvPr id="67589" name="Rectangle 3"/>
          <p:cNvSpPr>
            <a:spLocks noGrp="1" noChangeArrowheads="1"/>
          </p:cNvSpPr>
          <p:nvPr>
            <p:ph type="body" idx="1"/>
          </p:nvPr>
        </p:nvSpPr>
        <p:spPr>
          <a:xfrm>
            <a:off x="2028700" y="4548682"/>
            <a:ext cx="4597731" cy="397086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Using Cookies</a:t>
            </a:r>
            <a:r>
              <a:rPr lang="en-US" b="1" u="sng" dirty="0" smtClean="0"/>
              <a:t> </a:t>
            </a:r>
          </a:p>
          <a:p>
            <a:pPr algn="just" eaLnBrk="1" hangingPunct="1"/>
            <a:r>
              <a:rPr lang="en-US" i="1" dirty="0" smtClean="0"/>
              <a:t>Cookies</a:t>
            </a:r>
            <a:r>
              <a:rPr lang="en-US" dirty="0" smtClean="0"/>
              <a:t> are a mechanism for storing persistent data on the client in a file called </a:t>
            </a:r>
            <a:r>
              <a:rPr lang="en-US" i="1" dirty="0" smtClean="0"/>
              <a:t>cookies.txt</a:t>
            </a:r>
            <a:r>
              <a:rPr lang="en-US" dirty="0" smtClean="0"/>
              <a:t>. Because </a:t>
            </a:r>
            <a:r>
              <a:rPr lang="en-US" dirty="0" err="1" smtClean="0"/>
              <a:t>HyperText</a:t>
            </a:r>
            <a:r>
              <a:rPr lang="en-US" dirty="0" smtClean="0"/>
              <a:t> Transport Protocol (HTTP) is a stateless protocol, cookies provide a way to maintain information between client requests. This section discusses basic uses of cookies and illustrates with a simple example. </a:t>
            </a:r>
          </a:p>
          <a:p>
            <a:pPr algn="just" eaLnBrk="1" hangingPunct="1"/>
            <a:r>
              <a:rPr lang="en-US" dirty="0" smtClean="0"/>
              <a:t>Each cookie is a small item of information with an optional expiration date and is added to the cookie file in the following format: </a:t>
            </a:r>
          </a:p>
          <a:p>
            <a:pPr algn="just" eaLnBrk="1" hangingPunct="1"/>
            <a:r>
              <a:rPr lang="en-US" dirty="0" smtClean="0"/>
              <a:t>name=</a:t>
            </a:r>
            <a:r>
              <a:rPr lang="en-US" dirty="0" err="1" smtClean="0"/>
              <a:t>value;expires</a:t>
            </a:r>
            <a:r>
              <a:rPr lang="en-US" dirty="0" smtClean="0"/>
              <a:t>=</a:t>
            </a:r>
            <a:r>
              <a:rPr lang="en-US" dirty="0" err="1" smtClean="0"/>
              <a:t>expDate</a:t>
            </a:r>
            <a:r>
              <a:rPr lang="en-US" dirty="0" smtClean="0"/>
              <a:t>;</a:t>
            </a:r>
          </a:p>
          <a:p>
            <a:pPr algn="just" eaLnBrk="1" hangingPunct="1"/>
            <a:r>
              <a:rPr lang="en-US" i="1" dirty="0" smtClean="0"/>
              <a:t>Name</a:t>
            </a:r>
            <a:r>
              <a:rPr lang="en-US" dirty="0" smtClean="0"/>
              <a:t> is the name of the datum being stored, and value is its value. If </a:t>
            </a:r>
            <a:r>
              <a:rPr lang="en-US" i="1" dirty="0" smtClean="0"/>
              <a:t>name</a:t>
            </a:r>
            <a:r>
              <a:rPr lang="en-US" dirty="0" smtClean="0"/>
              <a:t> and </a:t>
            </a:r>
            <a:r>
              <a:rPr lang="en-US" i="1" dirty="0" smtClean="0"/>
              <a:t>value</a:t>
            </a:r>
            <a:r>
              <a:rPr lang="en-US" dirty="0" smtClean="0"/>
              <a:t> contain any semicolon, comma, or blank (space) characters, you must use the </a:t>
            </a:r>
            <a:r>
              <a:rPr lang="en-US" i="1" dirty="0" smtClean="0"/>
              <a:t>escape</a:t>
            </a:r>
            <a:r>
              <a:rPr lang="en-US" dirty="0" smtClean="0"/>
              <a:t> and </a:t>
            </a:r>
            <a:r>
              <a:rPr lang="en-US" i="1" dirty="0" err="1" smtClean="0"/>
              <a:t>unescape</a:t>
            </a:r>
            <a:r>
              <a:rPr lang="en-US" dirty="0" smtClean="0"/>
              <a:t> functions to encode and decode them respectively. </a:t>
            </a:r>
          </a:p>
          <a:p>
            <a:pPr algn="just" eaLnBrk="1" hangingPunct="1"/>
            <a:r>
              <a:rPr lang="en-US" i="1" dirty="0" err="1" smtClean="0"/>
              <a:t>expDate</a:t>
            </a:r>
            <a:r>
              <a:rPr lang="en-US" dirty="0" smtClean="0"/>
              <a:t> is the expiration date, in GMT date format: </a:t>
            </a:r>
          </a:p>
          <a:p>
            <a:pPr algn="just" eaLnBrk="1" hangingPunct="1"/>
            <a:r>
              <a:rPr lang="en-US" dirty="0" err="1" smtClean="0"/>
              <a:t>Wdy</a:t>
            </a:r>
            <a:r>
              <a:rPr lang="en-US" dirty="0" smtClean="0"/>
              <a:t>, DD-Mon-YY HH:MM:SS GMT </a:t>
            </a:r>
          </a:p>
          <a:p>
            <a:pPr algn="just" eaLnBrk="1" hangingPunct="1"/>
            <a:r>
              <a:rPr lang="en-US" dirty="0" smtClean="0"/>
              <a:t>Although it is slightly different from this format, the date string returned by the </a:t>
            </a:r>
            <a:r>
              <a:rPr lang="en-US" i="1" dirty="0" smtClean="0"/>
              <a:t>Date</a:t>
            </a:r>
            <a:r>
              <a:rPr lang="en-US" dirty="0" smtClean="0"/>
              <a:t> method </a:t>
            </a:r>
            <a:r>
              <a:rPr lang="en-US" i="1" dirty="0" err="1" smtClean="0"/>
              <a:t>toGMTString</a:t>
            </a:r>
            <a:r>
              <a:rPr lang="en-US" dirty="0" smtClean="0"/>
              <a:t> can be used to set cookie expiration dates. </a:t>
            </a:r>
          </a:p>
          <a:p>
            <a:pPr algn="just" eaLnBrk="1" hangingPunct="1"/>
            <a:r>
              <a:rPr lang="en-US" dirty="0" smtClean="0"/>
              <a:t>The expiration date is an optional parameter indicating how long to maintain the cookie. If </a:t>
            </a:r>
            <a:r>
              <a:rPr lang="en-US" i="1" dirty="0" err="1" smtClean="0"/>
              <a:t>expDate</a:t>
            </a:r>
            <a:r>
              <a:rPr lang="en-US" dirty="0" smtClean="0"/>
              <a:t> is not specified, the cookie expires when the user exits the current browser session. Browser maintains and retrieves a cookie only if its expiration date has not yet passed. </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body" idx="1"/>
          </p:nvPr>
        </p:nvSpPr>
        <p:spPr>
          <a:xfrm>
            <a:off x="2027238" y="662781"/>
            <a:ext cx="4373562" cy="777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Limitations</a:t>
            </a:r>
            <a:r>
              <a:rPr lang="en-US" b="1" u="sng" dirty="0" smtClean="0"/>
              <a:t> </a:t>
            </a:r>
          </a:p>
          <a:p>
            <a:pPr algn="just" eaLnBrk="1" hangingPunct="1"/>
            <a:r>
              <a:rPr lang="en-US" dirty="0" smtClean="0"/>
              <a:t>Cookies have these limitations: </a:t>
            </a:r>
          </a:p>
          <a:p>
            <a:pPr algn="just" eaLnBrk="1" hangingPunct="1"/>
            <a:r>
              <a:rPr lang="en-US" dirty="0" smtClean="0"/>
              <a:t>300 total cookies in the cookie file. </a:t>
            </a:r>
          </a:p>
          <a:p>
            <a:pPr algn="just" eaLnBrk="1" hangingPunct="1"/>
            <a:r>
              <a:rPr lang="en-US" dirty="0" smtClean="0"/>
              <a:t>4 Kbytes per cookie, for the sum of both the cookie's name and value. </a:t>
            </a:r>
          </a:p>
          <a:p>
            <a:pPr algn="just" eaLnBrk="1" hangingPunct="1"/>
            <a:r>
              <a:rPr lang="en-US" dirty="0" smtClean="0"/>
              <a:t>20 cookies per server or domain (completely specified hosts and domains are treated as separate entities and have a 20-cookie limitation for each, not combined). </a:t>
            </a:r>
          </a:p>
          <a:p>
            <a:pPr algn="just" eaLnBrk="1" hangingPunct="1"/>
            <a:r>
              <a:rPr lang="en-US" dirty="0" smtClean="0"/>
              <a:t>Cookies can be associated with one or more directories. If your files are all in one directory, then you need not worry about this. If your files are in multiple directories, you may need to use an additional path parameter for each cookie. </a:t>
            </a:r>
            <a:endParaRPr lang="en-US" b="1" u="sng" dirty="0" smtClean="0"/>
          </a:p>
          <a:p>
            <a:pPr algn="just" eaLnBrk="1" hangingPunct="1"/>
            <a:r>
              <a:rPr lang="en-US" u="sng" dirty="0" smtClean="0"/>
              <a:t>Using Cookies with JavaScript</a:t>
            </a:r>
            <a:r>
              <a:rPr lang="en-US" b="1" u="sng" dirty="0" smtClean="0"/>
              <a:t> </a:t>
            </a:r>
          </a:p>
          <a:p>
            <a:pPr algn="just" eaLnBrk="1" hangingPunct="1"/>
            <a:r>
              <a:rPr lang="en-US" dirty="0" smtClean="0"/>
              <a:t>The </a:t>
            </a:r>
            <a:r>
              <a:rPr lang="en-US" i="1" dirty="0" err="1" smtClean="0"/>
              <a:t>document.cookie</a:t>
            </a:r>
            <a:r>
              <a:rPr lang="en-US" dirty="0" smtClean="0"/>
              <a:t> property is a string that contains all names and values of Navigator cookies. Use this property to work with cookies in JavaScript.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2027238" y="843788"/>
            <a:ext cx="4670425" cy="3503612"/>
          </a:xfrm>
          <a:ln/>
        </p:spPr>
      </p:sp>
      <p:sp>
        <p:nvSpPr>
          <p:cNvPr id="46089" name="Rectangle 9"/>
          <p:cNvSpPr>
            <a:spLocks noGrp="1" noChangeArrowheads="1"/>
          </p:cNvSpPr>
          <p:nvPr>
            <p:ph type="body" idx="1"/>
          </p:nvPr>
        </p:nvSpPr>
        <p:spPr>
          <a:xfrm>
            <a:off x="2039550" y="4553307"/>
            <a:ext cx="4586881" cy="376169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6/3/2015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3, 2015</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439842" y="3131464"/>
            <a:ext cx="6470444" cy="1143008"/>
          </a:xfrm>
        </p:spPr>
        <p:txBody>
          <a:bodyPr/>
          <a:lstStyle/>
          <a:p>
            <a:r>
              <a:rPr lang="en-US" b="0" dirty="0">
                <a:ea typeface="ＭＳ Ｐゴシック" pitchFamily="34" charset="-128"/>
              </a:rPr>
              <a:t>Lesson </a:t>
            </a:r>
            <a:r>
              <a:rPr lang="en-US" b="0" dirty="0" smtClean="0">
                <a:ea typeface="ＭＳ Ｐゴシック" pitchFamily="34" charset="-128"/>
              </a:rPr>
              <a:t>6: </a:t>
            </a:r>
            <a:r>
              <a:rPr lang="en-US" b="0" dirty="0">
                <a:ea typeface="ＭＳ Ｐゴシック" pitchFamily="34" charset="-128"/>
              </a:rPr>
              <a:t>Working With Document Object</a:t>
            </a:r>
          </a:p>
        </p:txBody>
      </p:sp>
      <p:sp>
        <p:nvSpPr>
          <p:cNvPr id="11" name="Title 10"/>
          <p:cNvSpPr>
            <a:spLocks noGrp="1"/>
          </p:cNvSpPr>
          <p:nvPr>
            <p:ph type="ctrTitle"/>
          </p:nvPr>
        </p:nvSpPr>
        <p:spPr>
          <a:xfrm>
            <a:off x="1541442" y="1687056"/>
            <a:ext cx="6107587" cy="1285884"/>
          </a:xfrm>
        </p:spPr>
        <p:txBody>
          <a:bodyPr>
            <a:normAutofit/>
          </a:bodyPr>
          <a:lstStyle/>
          <a:p>
            <a:r>
              <a:rPr lang="en-US" sz="3600" dirty="0">
                <a:solidFill>
                  <a:srgbClr val="000000"/>
                </a:solidFill>
                <a:latin typeface="Candara"/>
                <a:ea typeface="ＭＳ Ｐゴシック" pitchFamily="34" charset="-128"/>
              </a:rPr>
              <a:t>Web </a:t>
            </a:r>
            <a:r>
              <a:rPr lang="en-US" sz="3600" dirty="0" smtClean="0">
                <a:solidFill>
                  <a:srgbClr val="000000"/>
                </a:solidFill>
                <a:latin typeface="Candara"/>
                <a:ea typeface="ＭＳ Ｐゴシック" pitchFamily="34" charset="-128"/>
              </a:rPr>
              <a:t>Basics-JavaScript</a:t>
            </a:r>
            <a:endParaRPr lang="en-US" sz="3600" dirty="0">
              <a:solidFill>
                <a:srgbClr val="000000"/>
              </a:solidFill>
              <a:latin typeface="Candara"/>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457200" y="0"/>
            <a:ext cx="8229600" cy="715963"/>
          </a:xfrm>
        </p:spPr>
        <p:txBody>
          <a:bodyPr lIns="90488" tIns="44450" rIns="90488" bIns="44450">
            <a:normAutofit/>
          </a:bodyPr>
          <a:lstStyle/>
          <a:p>
            <a:r>
              <a:rPr lang="en-US" dirty="0" smtClean="0">
                <a:latin typeface="Candara"/>
              </a:rPr>
              <a:t>Lab</a:t>
            </a:r>
            <a:endParaRPr lang="en-US" dirty="0">
              <a:latin typeface="Candara"/>
            </a:endParaRPr>
          </a:p>
        </p:txBody>
      </p:sp>
      <p:sp>
        <p:nvSpPr>
          <p:cNvPr id="21508" name="Rectangle 3"/>
          <p:cNvSpPr>
            <a:spLocks noGrp="1" noChangeArrowheads="1"/>
          </p:cNvSpPr>
          <p:nvPr>
            <p:ph type="body" idx="4294967295"/>
          </p:nvPr>
        </p:nvSpPr>
        <p:spPr>
          <a:xfrm>
            <a:off x="442685" y="1418092"/>
            <a:ext cx="5334000" cy="4229100"/>
          </a:xfrm>
        </p:spPr>
        <p:txBody>
          <a:bodyPr lIns="90488" tIns="44450" rIns="90488" bIns="44450">
            <a:normAutofit/>
          </a:bodyPr>
          <a:lstStyle/>
          <a:p>
            <a:r>
              <a:rPr lang="en-US" dirty="0">
                <a:solidFill>
                  <a:srgbClr val="000000"/>
                </a:solidFill>
                <a:latin typeface="Candara"/>
                <a:cs typeface="Arial" pitchFamily="34" charset="0"/>
              </a:rPr>
              <a:t>Lab Exercise 8 : </a:t>
            </a:r>
          </a:p>
          <a:p>
            <a:pPr lvl="1"/>
            <a:r>
              <a:rPr lang="en-US" dirty="0" smtClean="0">
                <a:solidFill>
                  <a:srgbClr val="000000"/>
                </a:solidFill>
                <a:latin typeface="Candara"/>
                <a:cs typeface="Arial" pitchFamily="34" charset="0"/>
              </a:rPr>
              <a:t>Working </a:t>
            </a:r>
            <a:r>
              <a:rPr lang="en-US" dirty="0">
                <a:solidFill>
                  <a:srgbClr val="000000"/>
                </a:solidFill>
                <a:latin typeface="Candara"/>
                <a:cs typeface="Arial" pitchFamily="34" charset="0"/>
              </a:rPr>
              <a:t>with Document &amp; Cookie object.</a:t>
            </a:r>
          </a:p>
        </p:txBody>
      </p:sp>
      <p:grpSp>
        <p:nvGrpSpPr>
          <p:cNvPr id="2" name="Group 7"/>
          <p:cNvGrpSpPr>
            <a:grpSpLocks/>
          </p:cNvGrpSpPr>
          <p:nvPr/>
        </p:nvGrpSpPr>
        <p:grpSpPr bwMode="auto">
          <a:xfrm>
            <a:off x="6705600" y="1576388"/>
            <a:ext cx="1944688" cy="1624012"/>
            <a:chOff x="4224" y="993"/>
            <a:chExt cx="1225" cy="1023"/>
          </a:xfrm>
        </p:grpSpPr>
        <p:sp>
          <p:nvSpPr>
            <p:cNvPr id="21512" name="Rectangle 8"/>
            <p:cNvSpPr>
              <a:spLocks noChangeArrowheads="1"/>
            </p:cNvSpPr>
            <p:nvPr/>
          </p:nvSpPr>
          <p:spPr bwMode="auto">
            <a:xfrm>
              <a:off x="4224" y="993"/>
              <a:ext cx="1225" cy="1023"/>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513" name="Picture 9" descr="hand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 y="1051"/>
              <a:ext cx="1080" cy="89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51456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457200" y="0"/>
            <a:ext cx="8229600" cy="715963"/>
          </a:xfrm>
        </p:spPr>
        <p:txBody>
          <a:bodyPr lIns="90488" tIns="44450" rIns="90488" bIns="44450">
            <a:normAutofit/>
          </a:bodyPr>
          <a:lstStyle/>
          <a:p>
            <a:r>
              <a:rPr lang="en-US" dirty="0">
                <a:latin typeface="Candara"/>
              </a:rPr>
              <a:t>Summary </a:t>
            </a:r>
          </a:p>
        </p:txBody>
      </p:sp>
      <p:sp>
        <p:nvSpPr>
          <p:cNvPr id="22532" name="Rectangle 3"/>
          <p:cNvSpPr>
            <a:spLocks noGrp="1" noChangeArrowheads="1"/>
          </p:cNvSpPr>
          <p:nvPr>
            <p:ph type="body" idx="4294967295"/>
          </p:nvPr>
        </p:nvSpPr>
        <p:spPr>
          <a:xfrm>
            <a:off x="455613" y="1370013"/>
            <a:ext cx="6249987" cy="4573587"/>
          </a:xfrm>
          <a:noFill/>
        </p:spPr>
        <p:txBody>
          <a:bodyPr lIns="90488" tIns="44450" rIns="90488" bIns="44450">
            <a:normAutofit/>
          </a:bodyPr>
          <a:lstStyle/>
          <a:p>
            <a:r>
              <a:rPr lang="en-US" dirty="0">
                <a:solidFill>
                  <a:srgbClr val="000000"/>
                </a:solidFill>
                <a:latin typeface="Candara"/>
                <a:cs typeface="Arial" pitchFamily="34" charset="0"/>
              </a:rPr>
              <a:t>JavaScript Document Object contains HTML elements contained in the &lt;head&gt; and &lt;body&gt; sections of a web page</a:t>
            </a:r>
          </a:p>
          <a:p>
            <a:r>
              <a:rPr lang="en-US" dirty="0">
                <a:solidFill>
                  <a:srgbClr val="000000"/>
                </a:solidFill>
                <a:latin typeface="Candara"/>
                <a:cs typeface="Arial" pitchFamily="34" charset="0"/>
              </a:rPr>
              <a:t>Cookies are small text files stored on the site visitor's computer by their browser </a:t>
            </a:r>
          </a:p>
          <a:p>
            <a:r>
              <a:rPr lang="en-US" dirty="0">
                <a:solidFill>
                  <a:srgbClr val="000000"/>
                </a:solidFill>
                <a:latin typeface="Candara"/>
                <a:cs typeface="Arial" pitchFamily="34" charset="0"/>
              </a:rPr>
              <a:t>Link object is used to get or capture a text or image link present in a document </a:t>
            </a:r>
          </a:p>
          <a:p>
            <a:r>
              <a:rPr lang="en-US" dirty="0">
                <a:solidFill>
                  <a:srgbClr val="000000"/>
                </a:solidFill>
                <a:latin typeface="Candara"/>
                <a:cs typeface="Arial" pitchFamily="34" charset="0"/>
              </a:rPr>
              <a:t>Anchor object, has an anchor array. All links are contained in link array</a:t>
            </a:r>
          </a:p>
        </p:txBody>
      </p:sp>
      <p:grpSp>
        <p:nvGrpSpPr>
          <p:cNvPr id="2" name="Group 7"/>
          <p:cNvGrpSpPr>
            <a:grpSpLocks/>
          </p:cNvGrpSpPr>
          <p:nvPr/>
        </p:nvGrpSpPr>
        <p:grpSpPr bwMode="auto">
          <a:xfrm>
            <a:off x="6934200" y="1576388"/>
            <a:ext cx="1716088" cy="1547812"/>
            <a:chOff x="4176" y="993"/>
            <a:chExt cx="1273" cy="1119"/>
          </a:xfrm>
        </p:grpSpPr>
        <p:sp>
          <p:nvSpPr>
            <p:cNvPr id="22536"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2537" name="Picture 9" descr="summ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2" y="1080"/>
              <a:ext cx="1085" cy="94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93551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70115" y="0"/>
            <a:ext cx="8229600" cy="715963"/>
          </a:xfrm>
        </p:spPr>
        <p:txBody>
          <a:bodyPr lIns="90488" tIns="44450" rIns="90488" bIns="44450">
            <a:normAutofit/>
          </a:bodyPr>
          <a:lstStyle/>
          <a:p>
            <a:r>
              <a:rPr lang="en-US" dirty="0">
                <a:latin typeface="Candara"/>
              </a:rPr>
              <a:t>Review Questions</a:t>
            </a:r>
          </a:p>
        </p:txBody>
      </p:sp>
      <p:sp>
        <p:nvSpPr>
          <p:cNvPr id="24580" name="Rectangle 3"/>
          <p:cNvSpPr>
            <a:spLocks noGrp="1" noChangeArrowheads="1"/>
          </p:cNvSpPr>
          <p:nvPr>
            <p:ph type="body" idx="4294967295"/>
          </p:nvPr>
        </p:nvSpPr>
        <p:spPr>
          <a:xfrm>
            <a:off x="457200" y="1219200"/>
            <a:ext cx="6096000" cy="4905375"/>
          </a:xfrm>
          <a:noFill/>
        </p:spPr>
        <p:txBody>
          <a:bodyPr lIns="90488" tIns="44450" rIns="90488" bIns="44450"/>
          <a:lstStyle/>
          <a:p>
            <a:r>
              <a:rPr lang="en-US" dirty="0">
                <a:solidFill>
                  <a:srgbClr val="000000"/>
                </a:solidFill>
                <a:latin typeface="Candara"/>
                <a:cs typeface="Arial" pitchFamily="34" charset="0"/>
              </a:rPr>
              <a:t>Question 1: The ________ is the container for all HTML HEAD and BODY objects. </a:t>
            </a:r>
          </a:p>
          <a:p>
            <a:pPr marL="838200" lvl="1" indent="-381000"/>
            <a:r>
              <a:rPr lang="en-US" dirty="0"/>
              <a:t>Option 1: Document</a:t>
            </a:r>
          </a:p>
          <a:p>
            <a:pPr marL="838200" lvl="1" indent="-381000"/>
            <a:r>
              <a:rPr lang="en-US" dirty="0"/>
              <a:t>Option 2: Object</a:t>
            </a:r>
          </a:p>
          <a:p>
            <a:pPr marL="838200" lvl="1" indent="-381000"/>
            <a:r>
              <a:rPr lang="en-US" dirty="0"/>
              <a:t>Option 3: Container</a:t>
            </a:r>
          </a:p>
          <a:p>
            <a:pPr marL="838200" lvl="1" indent="-381000" eaLnBrk="1" hangingPunct="1"/>
            <a:endParaRPr lang="en-US" dirty="0"/>
          </a:p>
          <a:p>
            <a:r>
              <a:rPr lang="en-US" dirty="0">
                <a:solidFill>
                  <a:srgbClr val="000000"/>
                </a:solidFill>
                <a:latin typeface="Candara"/>
                <a:cs typeface="Arial" pitchFamily="34" charset="0"/>
              </a:rPr>
              <a:t>Question 2: The applets  property refers to Java applets defined in a document by the &lt;APPLET&gt; tag. </a:t>
            </a:r>
          </a:p>
          <a:p>
            <a:pPr marL="838200" lvl="1" indent="-381000"/>
            <a:r>
              <a:rPr lang="en-US" dirty="0"/>
              <a:t>True / False </a:t>
            </a:r>
            <a:endParaRPr lang="en-US" dirty="0" smtClean="0"/>
          </a:p>
          <a:p>
            <a:pPr marL="838200" lvl="1" indent="-381000"/>
            <a:endParaRPr lang="en-US" dirty="0"/>
          </a:p>
          <a:p>
            <a:pPr marL="438150" indent="-381000"/>
            <a:r>
              <a:rPr lang="en-US" b="1" dirty="0">
                <a:cs typeface="Arial" pitchFamily="34" charset="0"/>
              </a:rPr>
              <a:t>Question 3: _____ Retrieve an indexed array of anchors in a document.</a:t>
            </a:r>
            <a:r>
              <a:rPr lang="en-US" dirty="0"/>
              <a:t> </a:t>
            </a:r>
          </a:p>
          <a:p>
            <a:pPr marL="838200" lvl="1" indent="-381000"/>
            <a:endParaRPr lang="en-US" dirty="0"/>
          </a:p>
        </p:txBody>
      </p:sp>
      <p:grpSp>
        <p:nvGrpSpPr>
          <p:cNvPr id="2" name="Group 7"/>
          <p:cNvGrpSpPr>
            <a:grpSpLocks/>
          </p:cNvGrpSpPr>
          <p:nvPr/>
        </p:nvGrpSpPr>
        <p:grpSpPr bwMode="auto">
          <a:xfrm>
            <a:off x="6781800" y="1576388"/>
            <a:ext cx="1868488" cy="1471612"/>
            <a:chOff x="4176" y="993"/>
            <a:chExt cx="1273" cy="1119"/>
          </a:xfrm>
        </p:grpSpPr>
        <p:sp>
          <p:nvSpPr>
            <p:cNvPr id="2458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4585" name="Picture 9" descr="knowledgeche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41639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normAutofit/>
          </a:bodyPr>
          <a:lstStyle/>
          <a:p>
            <a:r>
              <a:rPr lang="en-US" dirty="0">
                <a:latin typeface="Candara"/>
              </a:rPr>
              <a:t>Lesson Objectives</a:t>
            </a:r>
          </a:p>
        </p:txBody>
      </p:sp>
      <p:sp>
        <p:nvSpPr>
          <p:cNvPr id="80899" name="Rectangle 3"/>
          <p:cNvSpPr>
            <a:spLocks noGrp="1"/>
          </p:cNvSpPr>
          <p:nvPr>
            <p:ph type="body" idx="1"/>
          </p:nvPr>
        </p:nvSpPr>
        <p:spPr>
          <a:xfrm>
            <a:off x="457200" y="1600200"/>
            <a:ext cx="6248400" cy="4525963"/>
          </a:xfrm>
        </p:spPr>
        <p:txBody>
          <a:bodyPr/>
          <a:lstStyle/>
          <a:p>
            <a:r>
              <a:rPr lang="en-US" b="1" dirty="0">
                <a:solidFill>
                  <a:srgbClr val="000000"/>
                </a:solidFill>
                <a:latin typeface="Candara"/>
                <a:cs typeface="Arial" pitchFamily="34" charset="0"/>
              </a:rPr>
              <a:t>To understand the following topics:</a:t>
            </a:r>
          </a:p>
          <a:p>
            <a:pPr marL="838200" lvl="1" indent="-381000"/>
            <a:r>
              <a:rPr lang="en-US" dirty="0"/>
              <a:t>Document Object and its properties, methods and events</a:t>
            </a:r>
          </a:p>
          <a:p>
            <a:pPr marL="838200" lvl="1" indent="-381000"/>
            <a:r>
              <a:rPr lang="en-US" dirty="0"/>
              <a:t>Link ,Anchor &amp; Cookies object</a:t>
            </a:r>
          </a:p>
          <a:p>
            <a:pPr lvl="1"/>
            <a:endParaRPr lang="en-US" dirty="0">
              <a:solidFill>
                <a:srgbClr val="000000"/>
              </a:solidFill>
              <a:latin typeface="Candara"/>
              <a:ea typeface="Arial Unicode MS" pitchFamily="34" charset="-128"/>
              <a:cs typeface="Arial Unicode MS" pitchFamily="34" charset="-128"/>
            </a:endParaRPr>
          </a:p>
        </p:txBody>
      </p:sp>
      <p:grpSp>
        <p:nvGrpSpPr>
          <p:cNvPr id="2" name="Group 4"/>
          <p:cNvGrpSpPr>
            <a:grpSpLocks/>
          </p:cNvGrpSpPr>
          <p:nvPr/>
        </p:nvGrpSpPr>
        <p:grpSpPr bwMode="auto">
          <a:xfrm>
            <a:off x="6934200" y="1576388"/>
            <a:ext cx="1716088" cy="1471612"/>
            <a:chOff x="4176" y="993"/>
            <a:chExt cx="1273" cy="1119"/>
          </a:xfrm>
        </p:grpSpPr>
        <p:sp>
          <p:nvSpPr>
            <p:cNvPr id="80901" name="Rectangle 5"/>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endParaRPr>
            </a:p>
          </p:txBody>
        </p:sp>
        <p:pic>
          <p:nvPicPr>
            <p:cNvPr id="80902" name="Picture 6" descr="objectiv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88521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latin typeface="Candara"/>
              </a:rPr>
              <a:t>6</a:t>
            </a:r>
            <a:r>
              <a:rPr lang="en-US" sz="1200" b="1" dirty="0" smtClean="0">
                <a:latin typeface="Candara"/>
              </a:rPr>
              <a:t>.1</a:t>
            </a:r>
            <a:r>
              <a:rPr lang="en-US" sz="1200" b="1" dirty="0">
                <a:latin typeface="Candara"/>
              </a:rPr>
              <a:t>: Document Object</a:t>
            </a:r>
            <a:r>
              <a:rPr lang="en-US" dirty="0">
                <a:latin typeface="Candara"/>
              </a:rPr>
              <a:t/>
            </a:r>
            <a:br>
              <a:rPr lang="en-US" dirty="0">
                <a:latin typeface="Candara"/>
              </a:rPr>
            </a:br>
            <a:r>
              <a:rPr lang="en-US" dirty="0">
                <a:latin typeface="Candara"/>
              </a:rPr>
              <a:t>Working With Document Object</a:t>
            </a:r>
          </a:p>
        </p:txBody>
      </p:sp>
      <p:sp>
        <p:nvSpPr>
          <p:cNvPr id="252931" name="Rectangle 3"/>
          <p:cNvSpPr>
            <a:spLocks noGrp="1" noChangeArrowheads="1"/>
          </p:cNvSpPr>
          <p:nvPr>
            <p:ph type="body" idx="4294967295"/>
          </p:nvPr>
        </p:nvSpPr>
        <p:spPr/>
        <p:txBody>
          <a:bodyPr lIns="90488" tIns="44450" rIns="90488" bIns="44450"/>
          <a:lstStyle/>
          <a:p>
            <a:r>
              <a:rPr lang="en-US" dirty="0">
                <a:solidFill>
                  <a:srgbClr val="000000"/>
                </a:solidFill>
                <a:latin typeface="Candara"/>
                <a:cs typeface="Arial" pitchFamily="34" charset="0"/>
              </a:rPr>
              <a:t>Container for all HTML HEAD and BODY objects associated within tags</a:t>
            </a:r>
          </a:p>
          <a:p>
            <a:r>
              <a:rPr lang="en-US" dirty="0">
                <a:solidFill>
                  <a:srgbClr val="000000"/>
                </a:solidFill>
                <a:latin typeface="Candara"/>
                <a:cs typeface="Arial" pitchFamily="34" charset="0"/>
              </a:rPr>
              <a:t>Provides access to page elements from your script </a:t>
            </a:r>
          </a:p>
          <a:p>
            <a:pPr marL="838200" lvl="1" indent="-381000"/>
            <a:r>
              <a:rPr lang="en-US" dirty="0"/>
              <a:t>This includes form, link, anchor, as well as global Document  properties such as background and foreground colors </a:t>
            </a:r>
            <a:br>
              <a:rPr lang="en-US" dirty="0"/>
            </a:br>
            <a:endParaRPr lang="en-US" dirty="0"/>
          </a:p>
        </p:txBody>
      </p:sp>
    </p:spTree>
    <p:extLst>
      <p:ext uri="{BB962C8B-B14F-4D97-AF65-F5344CB8AC3E}">
        <p14:creationId xmlns:p14="http://schemas.microsoft.com/office/powerpoint/2010/main" val="1345675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2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2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29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smtClean="0">
                <a:latin typeface="Candara"/>
              </a:rPr>
              <a:t>6.1</a:t>
            </a:r>
            <a:r>
              <a:rPr lang="en-US" sz="1200" b="1" dirty="0">
                <a:latin typeface="Candara"/>
              </a:rPr>
              <a:t>: Document Object</a:t>
            </a:r>
            <a:r>
              <a:rPr lang="en-US" dirty="0">
                <a:latin typeface="Candara"/>
              </a:rPr>
              <a:t/>
            </a:r>
            <a:br>
              <a:rPr lang="en-US" dirty="0">
                <a:latin typeface="Candara"/>
              </a:rPr>
            </a:br>
            <a:r>
              <a:rPr lang="en-US" dirty="0">
                <a:latin typeface="Candara"/>
              </a:rPr>
              <a:t>Document Object Properties &amp; Methods</a:t>
            </a:r>
          </a:p>
        </p:txBody>
      </p:sp>
      <p:sp>
        <p:nvSpPr>
          <p:cNvPr id="253955" name="Rectangle 3"/>
          <p:cNvSpPr>
            <a:spLocks noGrp="1" noChangeArrowheads="1"/>
          </p:cNvSpPr>
          <p:nvPr>
            <p:ph type="body" idx="4294967295"/>
          </p:nvPr>
        </p:nvSpPr>
        <p:spPr/>
        <p:txBody>
          <a:bodyPr lIns="90488" tIns="44450" rIns="90488" bIns="44450"/>
          <a:lstStyle/>
          <a:p>
            <a:r>
              <a:rPr lang="en-US" dirty="0" err="1">
                <a:solidFill>
                  <a:srgbClr val="000000"/>
                </a:solidFill>
                <a:latin typeface="Candara"/>
                <a:cs typeface="Arial" pitchFamily="34" charset="0"/>
              </a:rPr>
              <a:t>alinkColor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vlinkColor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bgColor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fgColor</a:t>
            </a:r>
            <a:r>
              <a:rPr lang="en-US" dirty="0">
                <a:solidFill>
                  <a:srgbClr val="000000"/>
                </a:solidFill>
                <a:latin typeface="Candara"/>
                <a:cs typeface="Arial" pitchFamily="34" charset="0"/>
              </a:rPr>
              <a:t>, </a:t>
            </a:r>
            <a:r>
              <a:rPr lang="en-US" dirty="0" err="1">
                <a:solidFill>
                  <a:srgbClr val="000000"/>
                </a:solidFill>
                <a:latin typeface="Candara"/>
                <a:cs typeface="Arial" pitchFamily="34" charset="0"/>
              </a:rPr>
              <a:t>linkColor</a:t>
            </a:r>
            <a:endParaRPr lang="en-US" dirty="0">
              <a:solidFill>
                <a:srgbClr val="000000"/>
              </a:solidFill>
              <a:latin typeface="Candara"/>
              <a:cs typeface="Arial" pitchFamily="34" charset="0"/>
            </a:endParaRPr>
          </a:p>
          <a:p>
            <a:r>
              <a:rPr lang="en-US" dirty="0">
                <a:solidFill>
                  <a:srgbClr val="000000"/>
                </a:solidFill>
                <a:latin typeface="Candara"/>
                <a:cs typeface="Arial" pitchFamily="34" charset="0"/>
              </a:rPr>
              <a:t>anchors[]</a:t>
            </a:r>
          </a:p>
          <a:p>
            <a:r>
              <a:rPr lang="en-US" dirty="0">
                <a:solidFill>
                  <a:srgbClr val="000000"/>
                </a:solidFill>
                <a:latin typeface="Candara"/>
                <a:cs typeface="Arial" pitchFamily="34" charset="0"/>
              </a:rPr>
              <a:t>applets[]</a:t>
            </a:r>
          </a:p>
          <a:p>
            <a:r>
              <a:rPr lang="en-US" dirty="0">
                <a:solidFill>
                  <a:srgbClr val="000000"/>
                </a:solidFill>
                <a:latin typeface="Candara"/>
                <a:cs typeface="Arial" pitchFamily="34" charset="0"/>
              </a:rPr>
              <a:t>forms[]</a:t>
            </a:r>
          </a:p>
          <a:p>
            <a:r>
              <a:rPr lang="en-US" dirty="0">
                <a:solidFill>
                  <a:srgbClr val="000000"/>
                </a:solidFill>
                <a:latin typeface="Candara"/>
                <a:cs typeface="Arial" pitchFamily="34" charset="0"/>
              </a:rPr>
              <a:t>links[]</a:t>
            </a:r>
          </a:p>
          <a:p>
            <a:r>
              <a:rPr lang="en-US" dirty="0">
                <a:solidFill>
                  <a:srgbClr val="000000"/>
                </a:solidFill>
                <a:latin typeface="Candara"/>
                <a:cs typeface="Arial" pitchFamily="34" charset="0"/>
              </a:rPr>
              <a:t>title</a:t>
            </a:r>
          </a:p>
          <a:p>
            <a:r>
              <a:rPr lang="en-US" dirty="0">
                <a:solidFill>
                  <a:srgbClr val="000000"/>
                </a:solidFill>
                <a:latin typeface="Candara"/>
                <a:cs typeface="Arial" pitchFamily="34" charset="0"/>
              </a:rPr>
              <a:t>write(), </a:t>
            </a:r>
            <a:r>
              <a:rPr lang="en-US" dirty="0" err="1">
                <a:solidFill>
                  <a:srgbClr val="000000"/>
                </a:solidFill>
                <a:latin typeface="Candara"/>
                <a:cs typeface="Arial" pitchFamily="34" charset="0"/>
              </a:rPr>
              <a:t>writeln</a:t>
            </a:r>
            <a:r>
              <a:rPr lang="en-US" dirty="0">
                <a:solidFill>
                  <a:srgbClr val="000000"/>
                </a:solidFill>
                <a:latin typeface="Candara"/>
                <a:cs typeface="Arial" pitchFamily="34" charset="0"/>
              </a:rPr>
              <a:t>()</a:t>
            </a:r>
          </a:p>
          <a:p>
            <a:pPr eaLnBrk="1" hangingPunct="1"/>
            <a:endParaRPr lang="en-US" sz="2000" b="1" dirty="0">
              <a:solidFill>
                <a:srgbClr val="000000"/>
              </a:solidFill>
              <a:latin typeface="Candara"/>
              <a:cs typeface="Arial" pitchFamily="34" charset="0"/>
            </a:endParaRPr>
          </a:p>
        </p:txBody>
      </p:sp>
    </p:spTree>
    <p:extLst>
      <p:ext uri="{BB962C8B-B14F-4D97-AF65-F5344CB8AC3E}">
        <p14:creationId xmlns:p14="http://schemas.microsoft.com/office/powerpoint/2010/main" val="1947580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39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39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39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39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39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3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smtClean="0">
                <a:latin typeface="Candara"/>
              </a:rPr>
              <a:t>6.2</a:t>
            </a:r>
            <a:r>
              <a:rPr lang="en-US" sz="1200" b="1" dirty="0">
                <a:latin typeface="Candara"/>
              </a:rPr>
              <a:t>: Link Object</a:t>
            </a:r>
            <a:r>
              <a:rPr lang="en-US" dirty="0">
                <a:latin typeface="Candara"/>
              </a:rPr>
              <a:t/>
            </a:r>
            <a:br>
              <a:rPr lang="en-US" dirty="0">
                <a:latin typeface="Candara"/>
              </a:rPr>
            </a:br>
            <a:r>
              <a:rPr lang="en-US" dirty="0">
                <a:latin typeface="Candara"/>
              </a:rPr>
              <a:t>Link Object</a:t>
            </a:r>
          </a:p>
        </p:txBody>
      </p:sp>
      <p:sp>
        <p:nvSpPr>
          <p:cNvPr id="15364" name="Rectangle 3"/>
          <p:cNvSpPr>
            <a:spLocks noGrp="1" noChangeArrowheads="1"/>
          </p:cNvSpPr>
          <p:nvPr>
            <p:ph type="body" idx="4294967295"/>
          </p:nvPr>
        </p:nvSpPr>
        <p:spPr>
          <a:xfrm>
            <a:off x="280988" y="1066800"/>
            <a:ext cx="8515350" cy="4456113"/>
          </a:xfrm>
        </p:spPr>
        <p:txBody>
          <a:bodyPr lIns="90488" tIns="44450" rIns="90488" bIns="44450"/>
          <a:lstStyle/>
          <a:p>
            <a:r>
              <a:rPr lang="en-US" dirty="0">
                <a:solidFill>
                  <a:srgbClr val="000000"/>
                </a:solidFill>
                <a:latin typeface="Candara"/>
                <a:cs typeface="Arial" pitchFamily="34" charset="0"/>
              </a:rPr>
              <a:t>Each page link is represented by a corresponding link object in JavaScript, with events and properties: </a:t>
            </a:r>
          </a:p>
          <a:p>
            <a:pPr eaLnBrk="1" hangingPunct="1">
              <a:buFont typeface="Arial" pitchFamily="34" charset="0"/>
              <a:buNone/>
            </a:pPr>
            <a:endParaRPr lang="en-US" sz="2000" b="1" dirty="0">
              <a:solidFill>
                <a:srgbClr val="990000"/>
              </a:solidFill>
              <a:latin typeface="Candara"/>
              <a:cs typeface="Arial" pitchFamily="34" charset="0"/>
            </a:endParaRPr>
          </a:p>
        </p:txBody>
      </p:sp>
      <p:graphicFrame>
        <p:nvGraphicFramePr>
          <p:cNvPr id="15403" name="Group 43"/>
          <p:cNvGraphicFramePr>
            <a:graphicFrameLocks noGrp="1"/>
          </p:cNvGraphicFramePr>
          <p:nvPr>
            <p:extLst>
              <p:ext uri="{D42A27DB-BD31-4B8C-83A1-F6EECF244321}">
                <p14:modId xmlns:p14="http://schemas.microsoft.com/office/powerpoint/2010/main" val="826864195"/>
              </p:ext>
            </p:extLst>
          </p:nvPr>
        </p:nvGraphicFramePr>
        <p:xfrm>
          <a:off x="422275" y="2135188"/>
          <a:ext cx="8369300" cy="3140078"/>
        </p:xfrm>
        <a:graphic>
          <a:graphicData uri="http://schemas.openxmlformats.org/drawingml/2006/table">
            <a:tbl>
              <a:tblPr/>
              <a:tblGrid>
                <a:gridCol w="2789238"/>
                <a:gridCol w="2790825"/>
                <a:gridCol w="2789237"/>
              </a:tblGrid>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anose="020E0502030303020204"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anose="020E0502030303020204"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anose="020E0502030303020204"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anose="020E0502030303020204" pitchFamily="34" charset="0"/>
                        </a:rPr>
                        <a:t>target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onClick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onDblClick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onMouseDown</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onMouseOut</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onMouseOver</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err="1" smtClean="0">
                          <a:ln>
                            <a:noFill/>
                          </a:ln>
                          <a:solidFill>
                            <a:schemeClr val="tx1"/>
                          </a:solidFill>
                          <a:effectLst/>
                          <a:latin typeface="Candara" panose="020E0502030303020204" pitchFamily="34" charset="0"/>
                        </a:rPr>
                        <a:t>onMouseUp</a:t>
                      </a: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8009290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body" idx="4294967295"/>
          </p:nvPr>
        </p:nvSpPr>
        <p:spPr>
          <a:xfrm>
            <a:off x="271490" y="1337792"/>
            <a:ext cx="8229600" cy="4892040"/>
          </a:xfrm>
        </p:spPr>
        <p:txBody>
          <a:bodyPr lIns="90488" tIns="44450" rIns="90488" bIns="44450"/>
          <a:lstStyle/>
          <a:p>
            <a:r>
              <a:rPr lang="en-US" dirty="0">
                <a:solidFill>
                  <a:srgbClr val="000000"/>
                </a:solidFill>
                <a:latin typeface="Candara"/>
                <a:cs typeface="Arial" pitchFamily="34" charset="0"/>
              </a:rPr>
              <a:t>Defined in HTML with the tag &lt;a name="name"&gt;, and represented in JavaScript via the Anchor object</a:t>
            </a:r>
          </a:p>
          <a:p>
            <a:pPr eaLnBrk="1" hangingPunct="1"/>
            <a:endParaRPr lang="en-US" sz="2000" b="1" dirty="0">
              <a:solidFill>
                <a:srgbClr val="000000"/>
              </a:solidFill>
              <a:latin typeface="Candara"/>
              <a:cs typeface="Arial" pitchFamily="34" charset="0"/>
            </a:endParaRPr>
          </a:p>
        </p:txBody>
      </p:sp>
      <p:graphicFrame>
        <p:nvGraphicFramePr>
          <p:cNvPr id="17446" name="Group 38"/>
          <p:cNvGraphicFramePr>
            <a:graphicFrameLocks noGrp="1"/>
          </p:cNvGraphicFramePr>
          <p:nvPr>
            <p:extLst>
              <p:ext uri="{D42A27DB-BD31-4B8C-83A1-F6EECF244321}">
                <p14:modId xmlns:p14="http://schemas.microsoft.com/office/powerpoint/2010/main" val="1672009453"/>
              </p:ext>
            </p:extLst>
          </p:nvPr>
        </p:nvGraphicFramePr>
        <p:xfrm>
          <a:off x="1687513" y="2942771"/>
          <a:ext cx="5980112" cy="2073912"/>
        </p:xfrm>
        <a:graphic>
          <a:graphicData uri="http://schemas.openxmlformats.org/drawingml/2006/table">
            <a:tbl>
              <a:tblPr/>
              <a:tblGrid>
                <a:gridCol w="1992312"/>
                <a:gridCol w="1993900"/>
                <a:gridCol w="1993900"/>
              </a:tblGrid>
              <a:tr h="1984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anose="020E0502030303020204" pitchFamily="34" charset="0"/>
                        </a:rPr>
                        <a:t>Properties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anose="020E0502030303020204" pitchFamily="34" charset="0"/>
                        </a:rPr>
                        <a:t>Methods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anose="020E0502030303020204" pitchFamily="34" charset="0"/>
                        </a:rPr>
                        <a:t>Event Handlers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None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smtClean="0">
                          <a:ln>
                            <a:noFill/>
                          </a:ln>
                          <a:solidFill>
                            <a:schemeClr val="tx1"/>
                          </a:solidFill>
                          <a:effectLst/>
                          <a:latin typeface="Candara" panose="020E0502030303020204" pitchFamily="34"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smtClean="0">
                          <a:ln>
                            <a:noFill/>
                          </a:ln>
                          <a:solidFill>
                            <a:schemeClr val="tx1"/>
                          </a:solidFill>
                          <a:effectLst/>
                          <a:latin typeface="Candara" panose="020E0502030303020204" pitchFamily="34"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800" b="0" i="0" u="none" strike="noStrike" cap="none" normalizeH="0" baseline="0" dirty="0" smtClean="0">
                        <a:ln>
                          <a:noFill/>
                        </a:ln>
                        <a:solidFill>
                          <a:schemeClr val="tx1"/>
                        </a:solidFill>
                        <a:effectLst/>
                        <a:latin typeface="Candara" panose="020E0502030303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1" name="Rectangle 2"/>
          <p:cNvSpPr>
            <a:spLocks noChangeArrowheads="1"/>
          </p:cNvSpPr>
          <p:nvPr/>
        </p:nvSpPr>
        <p:spPr bwMode="auto">
          <a:xfrm>
            <a:off x="297543" y="116112"/>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spcBef>
                <a:spcPct val="0"/>
              </a:spcBef>
            </a:pPr>
            <a:r>
              <a:rPr lang="en-US" sz="1200" b="1" dirty="0">
                <a:latin typeface="Candara"/>
                <a:cs typeface="Arial" pitchFamily="34" charset="0"/>
              </a:rPr>
              <a:t>6</a:t>
            </a:r>
            <a:r>
              <a:rPr lang="en-US" sz="1200" b="1" dirty="0" smtClean="0">
                <a:latin typeface="Candara"/>
                <a:cs typeface="Arial" pitchFamily="34" charset="0"/>
              </a:rPr>
              <a:t>.3</a:t>
            </a:r>
            <a:r>
              <a:rPr lang="en-US" sz="1200" b="1" dirty="0">
                <a:latin typeface="Candara"/>
                <a:cs typeface="Arial" pitchFamily="34" charset="0"/>
              </a:rPr>
              <a:t>: Anchor Object</a:t>
            </a:r>
            <a:r>
              <a:rPr lang="en-US" sz="3200" dirty="0">
                <a:solidFill>
                  <a:schemeClr val="tx2"/>
                </a:solidFill>
                <a:latin typeface="Candara"/>
                <a:cs typeface="Arial" pitchFamily="34" charset="0"/>
              </a:rPr>
              <a:t/>
            </a:r>
            <a:br>
              <a:rPr lang="en-US" sz="3200" dirty="0">
                <a:solidFill>
                  <a:schemeClr val="tx2"/>
                </a:solidFill>
                <a:latin typeface="Candara"/>
                <a:cs typeface="Arial" pitchFamily="34" charset="0"/>
              </a:rPr>
            </a:br>
            <a:r>
              <a:rPr lang="en-US" sz="2800" dirty="0">
                <a:latin typeface="Candara"/>
                <a:ea typeface="+mj-ea"/>
                <a:cs typeface="+mj-cs"/>
              </a:rPr>
              <a:t>Anchor Object</a:t>
            </a:r>
          </a:p>
        </p:txBody>
      </p:sp>
    </p:spTree>
    <p:extLst>
      <p:ext uri="{BB962C8B-B14F-4D97-AF65-F5344CB8AC3E}">
        <p14:creationId xmlns:p14="http://schemas.microsoft.com/office/powerpoint/2010/main" val="73791735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idx="4294967295"/>
          </p:nvPr>
        </p:nvSpPr>
        <p:spPr>
          <a:xfrm>
            <a:off x="457200" y="152400"/>
            <a:ext cx="8229600" cy="715963"/>
          </a:xfrm>
        </p:spPr>
        <p:txBody>
          <a:bodyPr lIns="90488" tIns="44450" rIns="90488" bIns="44450"/>
          <a:lstStyle/>
          <a:p>
            <a:r>
              <a:rPr lang="en-US" sz="1200" b="1" dirty="0"/>
              <a:t>6</a:t>
            </a:r>
            <a:r>
              <a:rPr lang="en-US" sz="1200" b="1" dirty="0" smtClean="0"/>
              <a:t>.4</a:t>
            </a:r>
            <a:r>
              <a:rPr lang="en-US" sz="1200" b="1" dirty="0"/>
              <a:t>: Working with Cookies</a:t>
            </a:r>
            <a:r>
              <a:rPr lang="en-US" dirty="0"/>
              <a:t/>
            </a:r>
            <a:br>
              <a:rPr lang="en-US" dirty="0"/>
            </a:br>
            <a:r>
              <a:rPr lang="en-US" dirty="0">
                <a:latin typeface="Candara"/>
              </a:rPr>
              <a:t>Working with Cookies</a:t>
            </a:r>
          </a:p>
        </p:txBody>
      </p:sp>
      <p:sp>
        <p:nvSpPr>
          <p:cNvPr id="66564" name="Rectangle 3"/>
          <p:cNvSpPr>
            <a:spLocks noGrp="1" noChangeArrowheads="1"/>
          </p:cNvSpPr>
          <p:nvPr>
            <p:ph type="body" idx="4294967295"/>
          </p:nvPr>
        </p:nvSpPr>
        <p:spPr>
          <a:xfrm>
            <a:off x="533400" y="1295400"/>
            <a:ext cx="8229600" cy="5105400"/>
          </a:xfrm>
        </p:spPr>
        <p:txBody>
          <a:bodyPr lIns="90488" tIns="44450" rIns="90488" bIns="44450"/>
          <a:lstStyle/>
          <a:p>
            <a:r>
              <a:rPr lang="en-US" dirty="0">
                <a:solidFill>
                  <a:srgbClr val="000000"/>
                </a:solidFill>
                <a:latin typeface="Candara"/>
                <a:cs typeface="Arial" pitchFamily="34" charset="0"/>
              </a:rPr>
              <a:t>Text files that Web sites place in your computer to help your browsers remember specific information</a:t>
            </a:r>
          </a:p>
          <a:p>
            <a:r>
              <a:rPr lang="en-US" dirty="0">
                <a:solidFill>
                  <a:srgbClr val="000000"/>
                </a:solidFill>
                <a:latin typeface="Candara"/>
                <a:cs typeface="Arial" pitchFamily="34" charset="0"/>
              </a:rPr>
              <a:t>Used to store user preferences for content or personalized pages</a:t>
            </a:r>
          </a:p>
          <a:p>
            <a:r>
              <a:rPr lang="en-US" dirty="0">
                <a:solidFill>
                  <a:srgbClr val="000000"/>
                </a:solidFill>
                <a:latin typeface="Candara"/>
                <a:cs typeface="Arial" pitchFamily="34" charset="0"/>
              </a:rPr>
              <a:t>Following function sets cookie values (expiration date is optional): </a:t>
            </a:r>
            <a:br>
              <a:rPr lang="en-US" dirty="0">
                <a:solidFill>
                  <a:srgbClr val="000000"/>
                </a:solidFill>
                <a:latin typeface="Candara"/>
                <a:cs typeface="Arial" pitchFamily="34" charset="0"/>
              </a:rPr>
            </a:br>
            <a:endParaRPr lang="en-US" dirty="0">
              <a:solidFill>
                <a:srgbClr val="000000"/>
              </a:solidFill>
              <a:latin typeface="Candara"/>
              <a:cs typeface="Arial" pitchFamily="34" charset="0"/>
            </a:endParaRPr>
          </a:p>
          <a:p>
            <a:pPr eaLnBrk="1" hangingPunct="1">
              <a:buFont typeface="Arial" pitchFamily="34" charset="0"/>
              <a:buNone/>
            </a:pPr>
            <a:r>
              <a:rPr lang="en-US" dirty="0" smtClean="0"/>
              <a:t>         </a:t>
            </a:r>
            <a:r>
              <a:rPr lang="en-US" b="0" dirty="0"/>
              <a:t>function </a:t>
            </a:r>
            <a:r>
              <a:rPr lang="en-US" b="0" dirty="0" err="1"/>
              <a:t>setCookie</a:t>
            </a:r>
            <a:r>
              <a:rPr lang="en-US" b="0" dirty="0"/>
              <a:t>(name, value, expire) {</a:t>
            </a:r>
            <a:br>
              <a:rPr lang="en-US" b="0" dirty="0"/>
            </a:br>
            <a:r>
              <a:rPr lang="en-US" b="0" dirty="0"/>
              <a:t>   </a:t>
            </a:r>
            <a:r>
              <a:rPr lang="en-US" b="0" dirty="0" err="1"/>
              <a:t>document.cookie</a:t>
            </a:r>
            <a:r>
              <a:rPr lang="en-US" b="0" dirty="0"/>
              <a:t> = name + "=" + escape(value)</a:t>
            </a:r>
            <a:br>
              <a:rPr lang="en-US" b="0" dirty="0"/>
            </a:br>
            <a:r>
              <a:rPr lang="en-US" b="0" dirty="0"/>
              <a:t>   +((expire == null) ? "" : ("; expires=" + </a:t>
            </a:r>
            <a:r>
              <a:rPr lang="en-US" b="0" dirty="0" err="1"/>
              <a:t>expire.toGMTString</a:t>
            </a:r>
            <a:r>
              <a:rPr lang="en-US" b="0" dirty="0"/>
              <a:t>())) }</a:t>
            </a:r>
          </a:p>
          <a:p>
            <a:pPr eaLnBrk="1" hangingPunct="1"/>
            <a:endParaRPr lang="en-US" sz="2000" b="0" dirty="0"/>
          </a:p>
        </p:txBody>
      </p:sp>
      <p:sp>
        <p:nvSpPr>
          <p:cNvPr id="66565" name="AutoShape 5"/>
          <p:cNvSpPr>
            <a:spLocks noChangeArrowheads="1"/>
          </p:cNvSpPr>
          <p:nvPr/>
        </p:nvSpPr>
        <p:spPr bwMode="auto">
          <a:xfrm>
            <a:off x="395288" y="2750457"/>
            <a:ext cx="8229600" cy="1357086"/>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93916236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1" name="Rectangle 2"/>
          <p:cNvSpPr>
            <a:spLocks noGrp="1" noChangeArrowheads="1"/>
          </p:cNvSpPr>
          <p:nvPr>
            <p:ph type="title" idx="4294967295"/>
          </p:nvPr>
        </p:nvSpPr>
        <p:spPr/>
        <p:txBody>
          <a:bodyPr lIns="90488" tIns="44450" rIns="90488" bIns="44450"/>
          <a:lstStyle/>
          <a:p>
            <a:pPr eaLnBrk="1" hangingPunct="1"/>
            <a:endParaRPr lang="en-US" dirty="0"/>
          </a:p>
        </p:txBody>
      </p:sp>
      <p:sp>
        <p:nvSpPr>
          <p:cNvPr id="68612" name="Rectangle 3"/>
          <p:cNvSpPr>
            <a:spLocks noGrp="1" noChangeArrowheads="1"/>
          </p:cNvSpPr>
          <p:nvPr>
            <p:ph type="body" idx="4294967295"/>
          </p:nvPr>
        </p:nvSpPr>
        <p:spPr/>
        <p:txBody>
          <a:bodyPr lIns="90488" tIns="44450" rIns="90488" bIns="44450"/>
          <a:lstStyle/>
          <a:p>
            <a:pPr eaLnBrk="1" hangingPunct="1"/>
            <a:endParaRPr lang="en-US"/>
          </a:p>
        </p:txBody>
      </p:sp>
    </p:spTree>
    <p:extLst>
      <p:ext uri="{BB962C8B-B14F-4D97-AF65-F5344CB8AC3E}">
        <p14:creationId xmlns:p14="http://schemas.microsoft.com/office/powerpoint/2010/main" val="42859941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lIns="90488" tIns="44450" rIns="90488" bIns="44450">
            <a:normAutofit/>
          </a:bodyPr>
          <a:lstStyle/>
          <a:p>
            <a:r>
              <a:rPr lang="en-US" dirty="0">
                <a:latin typeface="Candara"/>
              </a:rPr>
              <a:t>Demo</a:t>
            </a:r>
          </a:p>
        </p:txBody>
      </p:sp>
      <p:sp>
        <p:nvSpPr>
          <p:cNvPr id="20484" name="Rectangle 3"/>
          <p:cNvSpPr>
            <a:spLocks noGrp="1" noChangeArrowheads="1"/>
          </p:cNvSpPr>
          <p:nvPr>
            <p:ph type="body" idx="4294967295"/>
          </p:nvPr>
        </p:nvSpPr>
        <p:spPr>
          <a:xfrm>
            <a:off x="457200" y="1345520"/>
            <a:ext cx="4191000" cy="4229100"/>
          </a:xfrm>
        </p:spPr>
        <p:txBody>
          <a:bodyPr lIns="90488" tIns="44450" rIns="90488" bIns="44450">
            <a:normAutofit/>
          </a:bodyPr>
          <a:lstStyle/>
          <a:p>
            <a:r>
              <a:rPr lang="en-US" dirty="0">
                <a:solidFill>
                  <a:srgbClr val="000000"/>
                </a:solidFill>
                <a:latin typeface="Candara"/>
                <a:cs typeface="Arial" pitchFamily="34" charset="0"/>
              </a:rPr>
              <a:t>Link_Anchor_object.html</a:t>
            </a:r>
          </a:p>
          <a:p>
            <a:r>
              <a:rPr lang="en-US" dirty="0">
                <a:solidFill>
                  <a:srgbClr val="000000"/>
                </a:solidFill>
                <a:latin typeface="Candara"/>
                <a:cs typeface="Arial" pitchFamily="34" charset="0"/>
              </a:rPr>
              <a:t>Meta_information.html</a:t>
            </a:r>
          </a:p>
        </p:txBody>
      </p:sp>
      <p:grpSp>
        <p:nvGrpSpPr>
          <p:cNvPr id="2" name="Group 78"/>
          <p:cNvGrpSpPr>
            <a:grpSpLocks/>
          </p:cNvGrpSpPr>
          <p:nvPr/>
        </p:nvGrpSpPr>
        <p:grpSpPr bwMode="auto">
          <a:xfrm>
            <a:off x="5757863" y="1546225"/>
            <a:ext cx="2905125" cy="1670050"/>
            <a:chOff x="781" y="1008"/>
            <a:chExt cx="4107" cy="2525"/>
          </a:xfrm>
        </p:grpSpPr>
        <p:sp>
          <p:nvSpPr>
            <p:cNvPr id="20559" name="Rectangle 79"/>
            <p:cNvSpPr>
              <a:spLocks noChangeArrowheads="1"/>
            </p:cNvSpPr>
            <p:nvPr/>
          </p:nvSpPr>
          <p:spPr bwMode="auto">
            <a:xfrm>
              <a:off x="864" y="1008"/>
              <a:ext cx="4024" cy="2525"/>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3" name="Group 80"/>
            <p:cNvGrpSpPr>
              <a:grpSpLocks/>
            </p:cNvGrpSpPr>
            <p:nvPr/>
          </p:nvGrpSpPr>
          <p:grpSpPr bwMode="auto">
            <a:xfrm>
              <a:off x="2641" y="1963"/>
              <a:ext cx="796" cy="355"/>
              <a:chOff x="2624" y="1896"/>
              <a:chExt cx="796" cy="355"/>
            </a:xfrm>
          </p:grpSpPr>
          <p:sp>
            <p:nvSpPr>
              <p:cNvPr id="20561" name="Freeform 81"/>
              <p:cNvSpPr>
                <a:spLocks/>
              </p:cNvSpPr>
              <p:nvPr/>
            </p:nvSpPr>
            <p:spPr bwMode="auto">
              <a:xfrm>
                <a:off x="2624" y="1896"/>
                <a:ext cx="466" cy="267"/>
              </a:xfrm>
              <a:custGeom>
                <a:avLst/>
                <a:gdLst>
                  <a:gd name="T0" fmla="*/ 0 w 466"/>
                  <a:gd name="T1" fmla="*/ 120 h 267"/>
                  <a:gd name="T2" fmla="*/ 202 w 466"/>
                  <a:gd name="T3" fmla="*/ 24 h 267"/>
                  <a:gd name="T4" fmla="*/ 364 w 466"/>
                  <a:gd name="T5" fmla="*/ 30 h 267"/>
                  <a:gd name="T6" fmla="*/ 280 w 466"/>
                  <a:gd name="T7" fmla="*/ 204 h 267"/>
                  <a:gd name="T8" fmla="*/ 400 w 466"/>
                  <a:gd name="T9" fmla="*/ 234 h 267"/>
                  <a:gd name="T10" fmla="*/ 466 w 466"/>
                  <a:gd name="T11" fmla="*/ 210 h 267"/>
                </a:gdLst>
                <a:ahLst/>
                <a:cxnLst>
                  <a:cxn ang="0">
                    <a:pos x="T0" y="T1"/>
                  </a:cxn>
                  <a:cxn ang="0">
                    <a:pos x="T2" y="T3"/>
                  </a:cxn>
                  <a:cxn ang="0">
                    <a:pos x="T4" y="T5"/>
                  </a:cxn>
                  <a:cxn ang="0">
                    <a:pos x="T6" y="T7"/>
                  </a:cxn>
                  <a:cxn ang="0">
                    <a:pos x="T8" y="T9"/>
                  </a:cxn>
                  <a:cxn ang="0">
                    <a:pos x="T10" y="T11"/>
                  </a:cxn>
                </a:cxnLst>
                <a:rect l="0" t="0" r="r" b="b"/>
                <a:pathLst>
                  <a:path w="466" h="267">
                    <a:moveTo>
                      <a:pt x="0" y="120"/>
                    </a:moveTo>
                    <a:cubicBezTo>
                      <a:pt x="29" y="108"/>
                      <a:pt x="144" y="40"/>
                      <a:pt x="202" y="24"/>
                    </a:cubicBezTo>
                    <a:cubicBezTo>
                      <a:pt x="260" y="8"/>
                      <a:pt x="351" y="0"/>
                      <a:pt x="364" y="30"/>
                    </a:cubicBezTo>
                    <a:cubicBezTo>
                      <a:pt x="377" y="60"/>
                      <a:pt x="274" y="170"/>
                      <a:pt x="280" y="204"/>
                    </a:cubicBezTo>
                    <a:cubicBezTo>
                      <a:pt x="293" y="267"/>
                      <a:pt x="330" y="238"/>
                      <a:pt x="400" y="234"/>
                    </a:cubicBezTo>
                    <a:cubicBezTo>
                      <a:pt x="426" y="229"/>
                      <a:pt x="447" y="229"/>
                      <a:pt x="466" y="21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62" name="Freeform 82"/>
              <p:cNvSpPr>
                <a:spLocks/>
              </p:cNvSpPr>
              <p:nvPr/>
            </p:nvSpPr>
            <p:spPr bwMode="auto">
              <a:xfrm>
                <a:off x="3044" y="2040"/>
                <a:ext cx="376" cy="211"/>
              </a:xfrm>
              <a:custGeom>
                <a:avLst/>
                <a:gdLst>
                  <a:gd name="T0" fmla="*/ 10 w 376"/>
                  <a:gd name="T1" fmla="*/ 138 h 211"/>
                  <a:gd name="T2" fmla="*/ 46 w 376"/>
                  <a:gd name="T3" fmla="*/ 30 h 211"/>
                  <a:gd name="T4" fmla="*/ 286 w 376"/>
                  <a:gd name="T5" fmla="*/ 0 h 211"/>
                  <a:gd name="T6" fmla="*/ 364 w 376"/>
                  <a:gd name="T7" fmla="*/ 24 h 211"/>
                  <a:gd name="T8" fmla="*/ 376 w 376"/>
                  <a:gd name="T9" fmla="*/ 84 h 211"/>
                  <a:gd name="T10" fmla="*/ 328 w 376"/>
                  <a:gd name="T11" fmla="*/ 192 h 211"/>
                  <a:gd name="T12" fmla="*/ 208 w 376"/>
                  <a:gd name="T13" fmla="*/ 198 h 211"/>
                  <a:gd name="T14" fmla="*/ 118 w 376"/>
                  <a:gd name="T15" fmla="*/ 168 h 211"/>
                  <a:gd name="T16" fmla="*/ 34 w 376"/>
                  <a:gd name="T17" fmla="*/ 180 h 211"/>
                  <a:gd name="T18" fmla="*/ 10 w 376"/>
                  <a:gd name="T19" fmla="*/ 138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6" h="211">
                    <a:moveTo>
                      <a:pt x="10" y="138"/>
                    </a:moveTo>
                    <a:cubicBezTo>
                      <a:pt x="12" y="113"/>
                      <a:pt x="0" y="53"/>
                      <a:pt x="46" y="30"/>
                    </a:cubicBezTo>
                    <a:cubicBezTo>
                      <a:pt x="92" y="7"/>
                      <a:pt x="233" y="1"/>
                      <a:pt x="286" y="0"/>
                    </a:cubicBezTo>
                    <a:lnTo>
                      <a:pt x="364" y="24"/>
                    </a:lnTo>
                    <a:lnTo>
                      <a:pt x="376" y="84"/>
                    </a:lnTo>
                    <a:cubicBezTo>
                      <a:pt x="370" y="112"/>
                      <a:pt x="356" y="173"/>
                      <a:pt x="328" y="192"/>
                    </a:cubicBezTo>
                    <a:cubicBezTo>
                      <a:pt x="300" y="211"/>
                      <a:pt x="243" y="202"/>
                      <a:pt x="208" y="198"/>
                    </a:cubicBezTo>
                    <a:cubicBezTo>
                      <a:pt x="173" y="194"/>
                      <a:pt x="147" y="171"/>
                      <a:pt x="118" y="168"/>
                    </a:cubicBezTo>
                    <a:cubicBezTo>
                      <a:pt x="89" y="165"/>
                      <a:pt x="52" y="185"/>
                      <a:pt x="34" y="180"/>
                    </a:cubicBezTo>
                    <a:cubicBezTo>
                      <a:pt x="16" y="175"/>
                      <a:pt x="8" y="163"/>
                      <a:pt x="10" y="138"/>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63" name="Line 83"/>
              <p:cNvSpPr>
                <a:spLocks noChangeShapeType="1"/>
              </p:cNvSpPr>
              <p:nvPr/>
            </p:nvSpPr>
            <p:spPr bwMode="auto">
              <a:xfrm flipH="1">
                <a:off x="3138" y="2094"/>
                <a:ext cx="72" cy="10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64" name="Line 84"/>
              <p:cNvSpPr>
                <a:spLocks noChangeShapeType="1"/>
              </p:cNvSpPr>
              <p:nvPr/>
            </p:nvSpPr>
            <p:spPr bwMode="auto">
              <a:xfrm flipH="1" flipV="1">
                <a:off x="3114" y="2130"/>
                <a:ext cx="66" cy="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65" name="Freeform 85"/>
              <p:cNvSpPr>
                <a:spLocks/>
              </p:cNvSpPr>
              <p:nvPr/>
            </p:nvSpPr>
            <p:spPr bwMode="auto">
              <a:xfrm>
                <a:off x="3224" y="2120"/>
                <a:ext cx="152" cy="96"/>
              </a:xfrm>
              <a:custGeom>
                <a:avLst/>
                <a:gdLst>
                  <a:gd name="T0" fmla="*/ 0 w 152"/>
                  <a:gd name="T1" fmla="*/ 28 h 96"/>
                  <a:gd name="T2" fmla="*/ 100 w 152"/>
                  <a:gd name="T3" fmla="*/ 40 h 96"/>
                  <a:gd name="T4" fmla="*/ 140 w 152"/>
                  <a:gd name="T5" fmla="*/ 0 h 96"/>
                  <a:gd name="T6" fmla="*/ 152 w 152"/>
                  <a:gd name="T7" fmla="*/ 44 h 96"/>
                  <a:gd name="T8" fmla="*/ 112 w 152"/>
                  <a:gd name="T9" fmla="*/ 96 h 96"/>
                  <a:gd name="T10" fmla="*/ 24 w 152"/>
                  <a:gd name="T11" fmla="*/ 80 h 96"/>
                  <a:gd name="T12" fmla="*/ 0 w 152"/>
                  <a:gd name="T13" fmla="*/ 28 h 96"/>
                </a:gdLst>
                <a:ahLst/>
                <a:cxnLst>
                  <a:cxn ang="0">
                    <a:pos x="T0" y="T1"/>
                  </a:cxn>
                  <a:cxn ang="0">
                    <a:pos x="T2" y="T3"/>
                  </a:cxn>
                  <a:cxn ang="0">
                    <a:pos x="T4" y="T5"/>
                  </a:cxn>
                  <a:cxn ang="0">
                    <a:pos x="T6" y="T7"/>
                  </a:cxn>
                  <a:cxn ang="0">
                    <a:pos x="T8" y="T9"/>
                  </a:cxn>
                  <a:cxn ang="0">
                    <a:pos x="T10" y="T11"/>
                  </a:cxn>
                  <a:cxn ang="0">
                    <a:pos x="T12" y="T13"/>
                  </a:cxn>
                </a:cxnLst>
                <a:rect l="0" t="0" r="r" b="b"/>
                <a:pathLst>
                  <a:path w="152" h="96">
                    <a:moveTo>
                      <a:pt x="0" y="28"/>
                    </a:moveTo>
                    <a:lnTo>
                      <a:pt x="100" y="40"/>
                    </a:lnTo>
                    <a:lnTo>
                      <a:pt x="140" y="0"/>
                    </a:lnTo>
                    <a:lnTo>
                      <a:pt x="152" y="44"/>
                    </a:lnTo>
                    <a:lnTo>
                      <a:pt x="112" y="96"/>
                    </a:lnTo>
                    <a:lnTo>
                      <a:pt x="24" y="80"/>
                    </a:lnTo>
                    <a:lnTo>
                      <a:pt x="0" y="28"/>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4" name="Group 86"/>
            <p:cNvGrpSpPr>
              <a:grpSpLocks/>
            </p:cNvGrpSpPr>
            <p:nvPr/>
          </p:nvGrpSpPr>
          <p:grpSpPr bwMode="auto">
            <a:xfrm>
              <a:off x="2196" y="2406"/>
              <a:ext cx="996" cy="690"/>
              <a:chOff x="2074" y="2432"/>
              <a:chExt cx="996" cy="690"/>
            </a:xfrm>
          </p:grpSpPr>
          <p:sp>
            <p:nvSpPr>
              <p:cNvPr id="20567" name="Freeform 87"/>
              <p:cNvSpPr>
                <a:spLocks/>
              </p:cNvSpPr>
              <p:nvPr/>
            </p:nvSpPr>
            <p:spPr bwMode="auto">
              <a:xfrm>
                <a:off x="2074" y="2432"/>
                <a:ext cx="996" cy="690"/>
              </a:xfrm>
              <a:custGeom>
                <a:avLst/>
                <a:gdLst>
                  <a:gd name="T0" fmla="*/ 12 w 996"/>
                  <a:gd name="T1" fmla="*/ 246 h 690"/>
                  <a:gd name="T2" fmla="*/ 720 w 996"/>
                  <a:gd name="T3" fmla="*/ 0 h 690"/>
                  <a:gd name="T4" fmla="*/ 996 w 996"/>
                  <a:gd name="T5" fmla="*/ 168 h 690"/>
                  <a:gd name="T6" fmla="*/ 972 w 996"/>
                  <a:gd name="T7" fmla="*/ 300 h 690"/>
                  <a:gd name="T8" fmla="*/ 126 w 996"/>
                  <a:gd name="T9" fmla="*/ 690 h 690"/>
                  <a:gd name="T10" fmla="*/ 0 w 996"/>
                  <a:gd name="T11" fmla="*/ 594 h 690"/>
                  <a:gd name="T12" fmla="*/ 12 w 996"/>
                  <a:gd name="T13" fmla="*/ 246 h 690"/>
                </a:gdLst>
                <a:ahLst/>
                <a:cxnLst>
                  <a:cxn ang="0">
                    <a:pos x="T0" y="T1"/>
                  </a:cxn>
                  <a:cxn ang="0">
                    <a:pos x="T2" y="T3"/>
                  </a:cxn>
                  <a:cxn ang="0">
                    <a:pos x="T4" y="T5"/>
                  </a:cxn>
                  <a:cxn ang="0">
                    <a:pos x="T6" y="T7"/>
                  </a:cxn>
                  <a:cxn ang="0">
                    <a:pos x="T8" y="T9"/>
                  </a:cxn>
                  <a:cxn ang="0">
                    <a:pos x="T10" y="T11"/>
                  </a:cxn>
                  <a:cxn ang="0">
                    <a:pos x="T12" y="T13"/>
                  </a:cxn>
                </a:cxnLst>
                <a:rect l="0" t="0" r="r" b="b"/>
                <a:pathLst>
                  <a:path w="996" h="690">
                    <a:moveTo>
                      <a:pt x="12" y="246"/>
                    </a:moveTo>
                    <a:lnTo>
                      <a:pt x="720" y="0"/>
                    </a:lnTo>
                    <a:lnTo>
                      <a:pt x="996" y="168"/>
                    </a:lnTo>
                    <a:lnTo>
                      <a:pt x="972" y="300"/>
                    </a:lnTo>
                    <a:lnTo>
                      <a:pt x="126" y="690"/>
                    </a:lnTo>
                    <a:lnTo>
                      <a:pt x="0" y="594"/>
                    </a:lnTo>
                    <a:lnTo>
                      <a:pt x="12" y="246"/>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68" name="Freeform 88"/>
              <p:cNvSpPr>
                <a:spLocks/>
              </p:cNvSpPr>
              <p:nvPr/>
            </p:nvSpPr>
            <p:spPr bwMode="auto">
              <a:xfrm>
                <a:off x="2076" y="2606"/>
                <a:ext cx="976" cy="414"/>
              </a:xfrm>
              <a:custGeom>
                <a:avLst/>
                <a:gdLst>
                  <a:gd name="T0" fmla="*/ 976 w 976"/>
                  <a:gd name="T1" fmla="*/ 0 h 414"/>
                  <a:gd name="T2" fmla="*/ 0 w 976"/>
                  <a:gd name="T3" fmla="*/ 414 h 414"/>
                </a:gdLst>
                <a:ahLst/>
                <a:cxnLst>
                  <a:cxn ang="0">
                    <a:pos x="T0" y="T1"/>
                  </a:cxn>
                  <a:cxn ang="0">
                    <a:pos x="T2" y="T3"/>
                  </a:cxn>
                </a:cxnLst>
                <a:rect l="0" t="0" r="r" b="b"/>
                <a:pathLst>
                  <a:path w="976" h="414">
                    <a:moveTo>
                      <a:pt x="976" y="0"/>
                    </a:moveTo>
                    <a:lnTo>
                      <a:pt x="0" y="414"/>
                    </a:lnTo>
                  </a:path>
                </a:pathLst>
              </a:custGeom>
              <a:noFill/>
              <a:ln w="571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69" name="Freeform 89"/>
              <p:cNvSpPr>
                <a:spLocks/>
              </p:cNvSpPr>
              <p:nvPr/>
            </p:nvSpPr>
            <p:spPr bwMode="auto">
              <a:xfrm>
                <a:off x="2146" y="2690"/>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0" name="Freeform 90"/>
              <p:cNvSpPr>
                <a:spLocks/>
              </p:cNvSpPr>
              <p:nvPr/>
            </p:nvSpPr>
            <p:spPr bwMode="auto">
              <a:xfrm>
                <a:off x="2344" y="2618"/>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1" name="Freeform 91"/>
              <p:cNvSpPr>
                <a:spLocks/>
              </p:cNvSpPr>
              <p:nvPr/>
            </p:nvSpPr>
            <p:spPr bwMode="auto">
              <a:xfrm>
                <a:off x="2542" y="254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2" name="Freeform 92"/>
              <p:cNvSpPr>
                <a:spLocks/>
              </p:cNvSpPr>
              <p:nvPr/>
            </p:nvSpPr>
            <p:spPr bwMode="auto">
              <a:xfrm>
                <a:off x="2170" y="278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3" name="Freeform 93"/>
              <p:cNvSpPr>
                <a:spLocks/>
              </p:cNvSpPr>
              <p:nvPr/>
            </p:nvSpPr>
            <p:spPr bwMode="auto">
              <a:xfrm>
                <a:off x="2380" y="269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4" name="Freeform 94"/>
              <p:cNvSpPr>
                <a:spLocks/>
              </p:cNvSpPr>
              <p:nvPr/>
            </p:nvSpPr>
            <p:spPr bwMode="auto">
              <a:xfrm>
                <a:off x="2590" y="2606"/>
                <a:ext cx="180" cy="108"/>
              </a:xfrm>
              <a:custGeom>
                <a:avLst/>
                <a:gdLst>
                  <a:gd name="T0" fmla="*/ 6 w 180"/>
                  <a:gd name="T1" fmla="*/ 48 h 108"/>
                  <a:gd name="T2" fmla="*/ 156 w 180"/>
                  <a:gd name="T3" fmla="*/ 0 h 108"/>
                  <a:gd name="T4" fmla="*/ 180 w 180"/>
                  <a:gd name="T5" fmla="*/ 36 h 108"/>
                  <a:gd name="T6" fmla="*/ 0 w 180"/>
                  <a:gd name="T7" fmla="*/ 108 h 108"/>
                  <a:gd name="T8" fmla="*/ 6 w 180"/>
                  <a:gd name="T9" fmla="*/ 48 h 108"/>
                </a:gdLst>
                <a:ahLst/>
                <a:cxnLst>
                  <a:cxn ang="0">
                    <a:pos x="T0" y="T1"/>
                  </a:cxn>
                  <a:cxn ang="0">
                    <a:pos x="T2" y="T3"/>
                  </a:cxn>
                  <a:cxn ang="0">
                    <a:pos x="T4" y="T5"/>
                  </a:cxn>
                  <a:cxn ang="0">
                    <a:pos x="T6" y="T7"/>
                  </a:cxn>
                  <a:cxn ang="0">
                    <a:pos x="T8" y="T9"/>
                  </a:cxn>
                </a:cxnLst>
                <a:rect l="0" t="0" r="r" b="b"/>
                <a:pathLst>
                  <a:path w="180" h="108">
                    <a:moveTo>
                      <a:pt x="6" y="48"/>
                    </a:moveTo>
                    <a:lnTo>
                      <a:pt x="156" y="0"/>
                    </a:lnTo>
                    <a:lnTo>
                      <a:pt x="180" y="36"/>
                    </a:lnTo>
                    <a:lnTo>
                      <a:pt x="0" y="108"/>
                    </a:lnTo>
                    <a:lnTo>
                      <a:pt x="6" y="48"/>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5" name="Freeform 95"/>
              <p:cNvSpPr>
                <a:spLocks/>
              </p:cNvSpPr>
              <p:nvPr/>
            </p:nvSpPr>
            <p:spPr bwMode="auto">
              <a:xfrm>
                <a:off x="2806" y="2534"/>
                <a:ext cx="92" cy="60"/>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6" name="Freeform 96"/>
              <p:cNvSpPr>
                <a:spLocks/>
              </p:cNvSpPr>
              <p:nvPr/>
            </p:nvSpPr>
            <p:spPr bwMode="auto">
              <a:xfrm>
                <a:off x="2740" y="2486"/>
                <a:ext cx="102" cy="66"/>
              </a:xfrm>
              <a:custGeom>
                <a:avLst/>
                <a:gdLst>
                  <a:gd name="T0" fmla="*/ 0 w 120"/>
                  <a:gd name="T1" fmla="*/ 30 h 78"/>
                  <a:gd name="T2" fmla="*/ 72 w 120"/>
                  <a:gd name="T3" fmla="*/ 0 h 78"/>
                  <a:gd name="T4" fmla="*/ 120 w 120"/>
                  <a:gd name="T5" fmla="*/ 42 h 78"/>
                  <a:gd name="T6" fmla="*/ 60 w 120"/>
                  <a:gd name="T7" fmla="*/ 78 h 78"/>
                  <a:gd name="T8" fmla="*/ 0 w 120"/>
                  <a:gd name="T9" fmla="*/ 30 h 78"/>
                </a:gdLst>
                <a:ahLst/>
                <a:cxnLst>
                  <a:cxn ang="0">
                    <a:pos x="T0" y="T1"/>
                  </a:cxn>
                  <a:cxn ang="0">
                    <a:pos x="T2" y="T3"/>
                  </a:cxn>
                  <a:cxn ang="0">
                    <a:pos x="T4" y="T5"/>
                  </a:cxn>
                  <a:cxn ang="0">
                    <a:pos x="T6" y="T7"/>
                  </a:cxn>
                  <a:cxn ang="0">
                    <a:pos x="T8" y="T9"/>
                  </a:cxn>
                </a:cxnLst>
                <a:rect l="0" t="0" r="r" b="b"/>
                <a:pathLst>
                  <a:path w="120" h="78">
                    <a:moveTo>
                      <a:pt x="0" y="30"/>
                    </a:moveTo>
                    <a:lnTo>
                      <a:pt x="72" y="0"/>
                    </a:lnTo>
                    <a:lnTo>
                      <a:pt x="120" y="42"/>
                    </a:lnTo>
                    <a:lnTo>
                      <a:pt x="60" y="78"/>
                    </a:lnTo>
                    <a:lnTo>
                      <a:pt x="0" y="3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77" name="Freeform 97"/>
              <p:cNvSpPr>
                <a:spLocks/>
              </p:cNvSpPr>
              <p:nvPr/>
            </p:nvSpPr>
            <p:spPr bwMode="auto">
              <a:xfrm>
                <a:off x="2424" y="2628"/>
                <a:ext cx="628" cy="300"/>
              </a:xfrm>
              <a:custGeom>
                <a:avLst/>
                <a:gdLst>
                  <a:gd name="T0" fmla="*/ 0 w 628"/>
                  <a:gd name="T1" fmla="*/ 300 h 300"/>
                  <a:gd name="T2" fmla="*/ 628 w 628"/>
                  <a:gd name="T3" fmla="*/ 0 h 300"/>
                  <a:gd name="T4" fmla="*/ 620 w 628"/>
                  <a:gd name="T5" fmla="*/ 68 h 300"/>
                  <a:gd name="T6" fmla="*/ 0 w 628"/>
                  <a:gd name="T7" fmla="*/ 300 h 300"/>
                </a:gdLst>
                <a:ahLst/>
                <a:cxnLst>
                  <a:cxn ang="0">
                    <a:pos x="T0" y="T1"/>
                  </a:cxn>
                  <a:cxn ang="0">
                    <a:pos x="T2" y="T3"/>
                  </a:cxn>
                  <a:cxn ang="0">
                    <a:pos x="T4" y="T5"/>
                  </a:cxn>
                  <a:cxn ang="0">
                    <a:pos x="T6" y="T7"/>
                  </a:cxn>
                </a:cxnLst>
                <a:rect l="0" t="0" r="r" b="b"/>
                <a:pathLst>
                  <a:path w="628" h="300">
                    <a:moveTo>
                      <a:pt x="0" y="300"/>
                    </a:moveTo>
                    <a:lnTo>
                      <a:pt x="628" y="0"/>
                    </a:lnTo>
                    <a:lnTo>
                      <a:pt x="620" y="68"/>
                    </a:lnTo>
                    <a:lnTo>
                      <a:pt x="0" y="30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5" name="Group 98"/>
            <p:cNvGrpSpPr>
              <a:grpSpLocks/>
            </p:cNvGrpSpPr>
            <p:nvPr/>
          </p:nvGrpSpPr>
          <p:grpSpPr bwMode="auto">
            <a:xfrm>
              <a:off x="1547" y="1137"/>
              <a:ext cx="1302" cy="1554"/>
              <a:chOff x="1458" y="1110"/>
              <a:chExt cx="1302" cy="1554"/>
            </a:xfrm>
          </p:grpSpPr>
          <p:grpSp>
            <p:nvGrpSpPr>
              <p:cNvPr id="6" name="Group 99"/>
              <p:cNvGrpSpPr>
                <a:grpSpLocks/>
              </p:cNvGrpSpPr>
              <p:nvPr/>
            </p:nvGrpSpPr>
            <p:grpSpPr bwMode="auto">
              <a:xfrm>
                <a:off x="1464" y="1968"/>
                <a:ext cx="1296" cy="696"/>
                <a:chOff x="1464" y="1968"/>
                <a:chExt cx="1296" cy="696"/>
              </a:xfrm>
            </p:grpSpPr>
            <p:sp>
              <p:nvSpPr>
                <p:cNvPr id="20580" name="Freeform 100"/>
                <p:cNvSpPr>
                  <a:spLocks/>
                </p:cNvSpPr>
                <p:nvPr/>
              </p:nvSpPr>
              <p:spPr bwMode="auto">
                <a:xfrm>
                  <a:off x="1470" y="2016"/>
                  <a:ext cx="1290" cy="648"/>
                </a:xfrm>
                <a:custGeom>
                  <a:avLst/>
                  <a:gdLst>
                    <a:gd name="T0" fmla="*/ 1290 w 1290"/>
                    <a:gd name="T1" fmla="*/ 0 h 648"/>
                    <a:gd name="T2" fmla="*/ 474 w 1290"/>
                    <a:gd name="T3" fmla="*/ 252 h 648"/>
                    <a:gd name="T4" fmla="*/ 0 w 1290"/>
                    <a:gd name="T5" fmla="*/ 102 h 648"/>
                    <a:gd name="T6" fmla="*/ 24 w 1290"/>
                    <a:gd name="T7" fmla="*/ 342 h 648"/>
                    <a:gd name="T8" fmla="*/ 402 w 1290"/>
                    <a:gd name="T9" fmla="*/ 648 h 648"/>
                    <a:gd name="T10" fmla="*/ 1242 w 1290"/>
                    <a:gd name="T11" fmla="*/ 240 h 648"/>
                    <a:gd name="T12" fmla="*/ 1290 w 1290"/>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1290" h="648">
                      <a:moveTo>
                        <a:pt x="1290" y="0"/>
                      </a:moveTo>
                      <a:lnTo>
                        <a:pt x="474" y="252"/>
                      </a:lnTo>
                      <a:lnTo>
                        <a:pt x="0" y="102"/>
                      </a:lnTo>
                      <a:lnTo>
                        <a:pt x="24" y="342"/>
                      </a:lnTo>
                      <a:lnTo>
                        <a:pt x="402" y="648"/>
                      </a:lnTo>
                      <a:lnTo>
                        <a:pt x="1242" y="240"/>
                      </a:lnTo>
                      <a:lnTo>
                        <a:pt x="1290" y="0"/>
                      </a:lnTo>
                      <a:close/>
                    </a:path>
                  </a:pathLst>
                </a:custGeom>
                <a:solidFill>
                  <a:schemeClr val="bg2"/>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7" name="Group 101"/>
                <p:cNvGrpSpPr>
                  <a:grpSpLocks/>
                </p:cNvGrpSpPr>
                <p:nvPr/>
              </p:nvGrpSpPr>
              <p:grpSpPr bwMode="auto">
                <a:xfrm>
                  <a:off x="1464" y="1968"/>
                  <a:ext cx="1296" cy="690"/>
                  <a:chOff x="1464" y="1968"/>
                  <a:chExt cx="1296" cy="690"/>
                </a:xfrm>
              </p:grpSpPr>
              <p:grpSp>
                <p:nvGrpSpPr>
                  <p:cNvPr id="8" name="Group 102"/>
                  <p:cNvGrpSpPr>
                    <a:grpSpLocks/>
                  </p:cNvGrpSpPr>
                  <p:nvPr/>
                </p:nvGrpSpPr>
                <p:grpSpPr bwMode="auto">
                  <a:xfrm>
                    <a:off x="1464" y="1968"/>
                    <a:ext cx="1296" cy="690"/>
                    <a:chOff x="1200" y="2160"/>
                    <a:chExt cx="1296" cy="690"/>
                  </a:xfrm>
                </p:grpSpPr>
                <p:sp>
                  <p:nvSpPr>
                    <p:cNvPr id="20583" name="Freeform 103"/>
                    <p:cNvSpPr>
                      <a:spLocks/>
                    </p:cNvSpPr>
                    <p:nvPr/>
                  </p:nvSpPr>
                  <p:spPr bwMode="auto">
                    <a:xfrm>
                      <a:off x="1704" y="2304"/>
                      <a:ext cx="720" cy="432"/>
                    </a:xfrm>
                    <a:custGeom>
                      <a:avLst/>
                      <a:gdLst>
                        <a:gd name="T0" fmla="*/ 48 w 720"/>
                        <a:gd name="T1" fmla="*/ 192 h 432"/>
                        <a:gd name="T2" fmla="*/ 0 w 720"/>
                        <a:gd name="T3" fmla="*/ 432 h 432"/>
                        <a:gd name="T4" fmla="*/ 720 w 720"/>
                        <a:gd name="T5" fmla="*/ 48 h 432"/>
                        <a:gd name="T6" fmla="*/ 720 w 720"/>
                        <a:gd name="T7" fmla="*/ 0 h 432"/>
                        <a:gd name="T8" fmla="*/ 48 w 720"/>
                        <a:gd name="T9" fmla="*/ 192 h 432"/>
                      </a:gdLst>
                      <a:ahLst/>
                      <a:cxnLst>
                        <a:cxn ang="0">
                          <a:pos x="T0" y="T1"/>
                        </a:cxn>
                        <a:cxn ang="0">
                          <a:pos x="T2" y="T3"/>
                        </a:cxn>
                        <a:cxn ang="0">
                          <a:pos x="T4" y="T5"/>
                        </a:cxn>
                        <a:cxn ang="0">
                          <a:pos x="T6" y="T7"/>
                        </a:cxn>
                        <a:cxn ang="0">
                          <a:pos x="T8" y="T9"/>
                        </a:cxn>
                      </a:cxnLst>
                      <a:rect l="0" t="0" r="r" b="b"/>
                      <a:pathLst>
                        <a:path w="720" h="432">
                          <a:moveTo>
                            <a:pt x="48" y="192"/>
                          </a:moveTo>
                          <a:lnTo>
                            <a:pt x="0" y="432"/>
                          </a:lnTo>
                          <a:lnTo>
                            <a:pt x="720" y="48"/>
                          </a:lnTo>
                          <a:lnTo>
                            <a:pt x="720" y="0"/>
                          </a:lnTo>
                          <a:lnTo>
                            <a:pt x="48" y="192"/>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84" name="Freeform 104"/>
                    <p:cNvSpPr>
                      <a:spLocks/>
                    </p:cNvSpPr>
                    <p:nvPr/>
                  </p:nvSpPr>
                  <p:spPr bwMode="auto">
                    <a:xfrm>
                      <a:off x="1344" y="2448"/>
                      <a:ext cx="288" cy="288"/>
                    </a:xfrm>
                    <a:custGeom>
                      <a:avLst/>
                      <a:gdLst>
                        <a:gd name="T0" fmla="*/ 0 w 288"/>
                        <a:gd name="T1" fmla="*/ 0 h 288"/>
                        <a:gd name="T2" fmla="*/ 288 w 288"/>
                        <a:gd name="T3" fmla="*/ 48 h 288"/>
                        <a:gd name="T4" fmla="*/ 240 w 288"/>
                        <a:gd name="T5" fmla="*/ 288 h 288"/>
                        <a:gd name="T6" fmla="*/ 48 w 288"/>
                        <a:gd name="T7" fmla="*/ 144 h 288"/>
                        <a:gd name="T8" fmla="*/ 0 w 288"/>
                        <a:gd name="T9" fmla="*/ 0 h 288"/>
                      </a:gdLst>
                      <a:ahLst/>
                      <a:cxnLst>
                        <a:cxn ang="0">
                          <a:pos x="T0" y="T1"/>
                        </a:cxn>
                        <a:cxn ang="0">
                          <a:pos x="T2" y="T3"/>
                        </a:cxn>
                        <a:cxn ang="0">
                          <a:pos x="T4" y="T5"/>
                        </a:cxn>
                        <a:cxn ang="0">
                          <a:pos x="T6" y="T7"/>
                        </a:cxn>
                        <a:cxn ang="0">
                          <a:pos x="T8" y="T9"/>
                        </a:cxn>
                      </a:cxnLst>
                      <a:rect l="0" t="0" r="r" b="b"/>
                      <a:pathLst>
                        <a:path w="288" h="288">
                          <a:moveTo>
                            <a:pt x="0" y="0"/>
                          </a:moveTo>
                          <a:lnTo>
                            <a:pt x="288" y="48"/>
                          </a:lnTo>
                          <a:lnTo>
                            <a:pt x="240" y="288"/>
                          </a:lnTo>
                          <a:lnTo>
                            <a:pt x="48" y="144"/>
                          </a:lnTo>
                          <a:lnTo>
                            <a:pt x="0" y="0"/>
                          </a:lnTo>
                          <a:close/>
                        </a:path>
                      </a:pathLst>
                    </a:custGeom>
                    <a:solidFill>
                      <a:srgbClr val="C0C0C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85" name="Freeform 105"/>
                    <p:cNvSpPr>
                      <a:spLocks/>
                    </p:cNvSpPr>
                    <p:nvPr/>
                  </p:nvSpPr>
                  <p:spPr bwMode="auto">
                    <a:xfrm>
                      <a:off x="1794" y="2460"/>
                      <a:ext cx="240" cy="144"/>
                    </a:xfrm>
                    <a:custGeom>
                      <a:avLst/>
                      <a:gdLst>
                        <a:gd name="T0" fmla="*/ 0 w 240"/>
                        <a:gd name="T1" fmla="*/ 96 h 144"/>
                        <a:gd name="T2" fmla="*/ 240 w 240"/>
                        <a:gd name="T3" fmla="*/ 0 h 144"/>
                        <a:gd name="T4" fmla="*/ 240 w 240"/>
                        <a:gd name="T5" fmla="*/ 48 h 144"/>
                        <a:gd name="T6" fmla="*/ 0 w 240"/>
                        <a:gd name="T7" fmla="*/ 144 h 144"/>
                        <a:gd name="T8" fmla="*/ 0 w 240"/>
                        <a:gd name="T9" fmla="*/ 96 h 144"/>
                      </a:gdLst>
                      <a:ahLst/>
                      <a:cxnLst>
                        <a:cxn ang="0">
                          <a:pos x="T0" y="T1"/>
                        </a:cxn>
                        <a:cxn ang="0">
                          <a:pos x="T2" y="T3"/>
                        </a:cxn>
                        <a:cxn ang="0">
                          <a:pos x="T4" y="T5"/>
                        </a:cxn>
                        <a:cxn ang="0">
                          <a:pos x="T6" y="T7"/>
                        </a:cxn>
                        <a:cxn ang="0">
                          <a:pos x="T8" y="T9"/>
                        </a:cxn>
                      </a:cxnLst>
                      <a:rect l="0" t="0" r="r" b="b"/>
                      <a:pathLst>
                        <a:path w="240" h="144">
                          <a:moveTo>
                            <a:pt x="0" y="96"/>
                          </a:moveTo>
                          <a:lnTo>
                            <a:pt x="240" y="0"/>
                          </a:lnTo>
                          <a:lnTo>
                            <a:pt x="240" y="48"/>
                          </a:lnTo>
                          <a:lnTo>
                            <a:pt x="0" y="144"/>
                          </a:lnTo>
                          <a:lnTo>
                            <a:pt x="0" y="9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86" name="Freeform 106"/>
                    <p:cNvSpPr>
                      <a:spLocks/>
                    </p:cNvSpPr>
                    <p:nvPr/>
                  </p:nvSpPr>
                  <p:spPr bwMode="auto">
                    <a:xfrm>
                      <a:off x="1200" y="2160"/>
                      <a:ext cx="1296" cy="312"/>
                    </a:xfrm>
                    <a:custGeom>
                      <a:avLst/>
                      <a:gdLst>
                        <a:gd name="T0" fmla="*/ 0 w 1296"/>
                        <a:gd name="T1" fmla="*/ 144 h 312"/>
                        <a:gd name="T2" fmla="*/ 510 w 1296"/>
                        <a:gd name="T3" fmla="*/ 312 h 312"/>
                        <a:gd name="T4" fmla="*/ 1296 w 1296"/>
                        <a:gd name="T5" fmla="*/ 48 h 312"/>
                        <a:gd name="T6" fmla="*/ 720 w 1296"/>
                        <a:gd name="T7" fmla="*/ 0 h 312"/>
                        <a:gd name="T8" fmla="*/ 0 w 1296"/>
                        <a:gd name="T9" fmla="*/ 144 h 312"/>
                      </a:gdLst>
                      <a:ahLst/>
                      <a:cxnLst>
                        <a:cxn ang="0">
                          <a:pos x="T0" y="T1"/>
                        </a:cxn>
                        <a:cxn ang="0">
                          <a:pos x="T2" y="T3"/>
                        </a:cxn>
                        <a:cxn ang="0">
                          <a:pos x="T4" y="T5"/>
                        </a:cxn>
                        <a:cxn ang="0">
                          <a:pos x="T6" y="T7"/>
                        </a:cxn>
                        <a:cxn ang="0">
                          <a:pos x="T8" y="T9"/>
                        </a:cxn>
                      </a:cxnLst>
                      <a:rect l="0" t="0" r="r" b="b"/>
                      <a:pathLst>
                        <a:path w="1296" h="312">
                          <a:moveTo>
                            <a:pt x="0" y="144"/>
                          </a:moveTo>
                          <a:lnTo>
                            <a:pt x="510" y="312"/>
                          </a:lnTo>
                          <a:lnTo>
                            <a:pt x="1296" y="48"/>
                          </a:lnTo>
                          <a:lnTo>
                            <a:pt x="720" y="0"/>
                          </a:lnTo>
                          <a:lnTo>
                            <a:pt x="0" y="144"/>
                          </a:lnTo>
                          <a:close/>
                        </a:path>
                      </a:pathLst>
                    </a:custGeom>
                    <a:solidFill>
                      <a:schemeClr val="folHlink"/>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87" name="Line 107"/>
                    <p:cNvSpPr>
                      <a:spLocks noChangeShapeType="1"/>
                    </p:cNvSpPr>
                    <p:nvPr/>
                  </p:nvSpPr>
                  <p:spPr bwMode="auto">
                    <a:xfrm flipH="1">
                      <a:off x="1608" y="2472"/>
                      <a:ext cx="96" cy="37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0588" name="Freeform 108"/>
                  <p:cNvSpPr>
                    <a:spLocks/>
                  </p:cNvSpPr>
                  <p:nvPr/>
                </p:nvSpPr>
                <p:spPr bwMode="auto">
                  <a:xfrm>
                    <a:off x="1480" y="2124"/>
                    <a:ext cx="280" cy="244"/>
                  </a:xfrm>
                  <a:custGeom>
                    <a:avLst/>
                    <a:gdLst>
                      <a:gd name="T0" fmla="*/ 280 w 280"/>
                      <a:gd name="T1" fmla="*/ 84 h 244"/>
                      <a:gd name="T2" fmla="*/ 60 w 280"/>
                      <a:gd name="T3" fmla="*/ 76 h 244"/>
                      <a:gd name="T4" fmla="*/ 36 w 280"/>
                      <a:gd name="T5" fmla="*/ 244 h 244"/>
                      <a:gd name="T6" fmla="*/ 8 w 280"/>
                      <a:gd name="T7" fmla="*/ 180 h 244"/>
                      <a:gd name="T8" fmla="*/ 0 w 280"/>
                      <a:gd name="T9" fmla="*/ 0 h 244"/>
                      <a:gd name="T10" fmla="*/ 280 w 280"/>
                      <a:gd name="T11" fmla="*/ 84 h 244"/>
                    </a:gdLst>
                    <a:ahLst/>
                    <a:cxnLst>
                      <a:cxn ang="0">
                        <a:pos x="T0" y="T1"/>
                      </a:cxn>
                      <a:cxn ang="0">
                        <a:pos x="T2" y="T3"/>
                      </a:cxn>
                      <a:cxn ang="0">
                        <a:pos x="T4" y="T5"/>
                      </a:cxn>
                      <a:cxn ang="0">
                        <a:pos x="T6" y="T7"/>
                      </a:cxn>
                      <a:cxn ang="0">
                        <a:pos x="T8" y="T9"/>
                      </a:cxn>
                      <a:cxn ang="0">
                        <a:pos x="T10" y="T11"/>
                      </a:cxn>
                    </a:cxnLst>
                    <a:rect l="0" t="0" r="r" b="b"/>
                    <a:pathLst>
                      <a:path w="280" h="244">
                        <a:moveTo>
                          <a:pt x="280" y="84"/>
                        </a:moveTo>
                        <a:lnTo>
                          <a:pt x="60" y="76"/>
                        </a:lnTo>
                        <a:lnTo>
                          <a:pt x="36" y="244"/>
                        </a:lnTo>
                        <a:lnTo>
                          <a:pt x="8" y="180"/>
                        </a:lnTo>
                        <a:lnTo>
                          <a:pt x="0" y="0"/>
                        </a:lnTo>
                        <a:lnTo>
                          <a:pt x="280" y="8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grpSp>
            <p:nvGrpSpPr>
              <p:cNvPr id="9" name="Group 109"/>
              <p:cNvGrpSpPr>
                <a:grpSpLocks/>
              </p:cNvGrpSpPr>
              <p:nvPr/>
            </p:nvGrpSpPr>
            <p:grpSpPr bwMode="auto">
              <a:xfrm>
                <a:off x="1458" y="1110"/>
                <a:ext cx="1125" cy="1098"/>
                <a:chOff x="1458" y="1110"/>
                <a:chExt cx="1125" cy="1098"/>
              </a:xfrm>
            </p:grpSpPr>
            <p:sp>
              <p:nvSpPr>
                <p:cNvPr id="20590" name="Freeform 110"/>
                <p:cNvSpPr>
                  <a:spLocks/>
                </p:cNvSpPr>
                <p:nvPr/>
              </p:nvSpPr>
              <p:spPr bwMode="auto">
                <a:xfrm>
                  <a:off x="1896" y="1944"/>
                  <a:ext cx="552" cy="264"/>
                </a:xfrm>
                <a:custGeom>
                  <a:avLst/>
                  <a:gdLst>
                    <a:gd name="T0" fmla="*/ 552 w 552"/>
                    <a:gd name="T1" fmla="*/ 0 h 264"/>
                    <a:gd name="T2" fmla="*/ 444 w 552"/>
                    <a:gd name="T3" fmla="*/ 162 h 264"/>
                    <a:gd name="T4" fmla="*/ 0 w 552"/>
                    <a:gd name="T5" fmla="*/ 264 h 264"/>
                    <a:gd name="T6" fmla="*/ 0 w 552"/>
                    <a:gd name="T7" fmla="*/ 168 h 264"/>
                    <a:gd name="T8" fmla="*/ 552 w 552"/>
                    <a:gd name="T9" fmla="*/ 0 h 264"/>
                  </a:gdLst>
                  <a:ahLst/>
                  <a:cxnLst>
                    <a:cxn ang="0">
                      <a:pos x="T0" y="T1"/>
                    </a:cxn>
                    <a:cxn ang="0">
                      <a:pos x="T2" y="T3"/>
                    </a:cxn>
                    <a:cxn ang="0">
                      <a:pos x="T4" y="T5"/>
                    </a:cxn>
                    <a:cxn ang="0">
                      <a:pos x="T6" y="T7"/>
                    </a:cxn>
                    <a:cxn ang="0">
                      <a:pos x="T8" y="T9"/>
                    </a:cxn>
                  </a:cxnLst>
                  <a:rect l="0" t="0" r="r" b="b"/>
                  <a:pathLst>
                    <a:path w="552" h="264">
                      <a:moveTo>
                        <a:pt x="552" y="0"/>
                      </a:moveTo>
                      <a:lnTo>
                        <a:pt x="444" y="162"/>
                      </a:lnTo>
                      <a:lnTo>
                        <a:pt x="0" y="264"/>
                      </a:lnTo>
                      <a:lnTo>
                        <a:pt x="0" y="168"/>
                      </a:lnTo>
                      <a:lnTo>
                        <a:pt x="55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1" name="Freeform 111"/>
                <p:cNvSpPr>
                  <a:spLocks/>
                </p:cNvSpPr>
                <p:nvPr/>
              </p:nvSpPr>
              <p:spPr bwMode="auto">
                <a:xfrm>
                  <a:off x="1458" y="1110"/>
                  <a:ext cx="1125" cy="1079"/>
                </a:xfrm>
                <a:custGeom>
                  <a:avLst/>
                  <a:gdLst>
                    <a:gd name="T0" fmla="*/ 1069 w 1125"/>
                    <a:gd name="T1" fmla="*/ 208 h 1079"/>
                    <a:gd name="T2" fmla="*/ 274 w 1125"/>
                    <a:gd name="T3" fmla="*/ 0 h 1079"/>
                    <a:gd name="T4" fmla="*/ 0 w 1125"/>
                    <a:gd name="T5" fmla="*/ 186 h 1079"/>
                    <a:gd name="T6" fmla="*/ 53 w 1125"/>
                    <a:gd name="T7" fmla="*/ 890 h 1079"/>
                    <a:gd name="T8" fmla="*/ 365 w 1125"/>
                    <a:gd name="T9" fmla="*/ 1079 h 1079"/>
                    <a:gd name="T10" fmla="*/ 1125 w 1125"/>
                    <a:gd name="T11" fmla="*/ 846 h 1079"/>
                    <a:gd name="T12" fmla="*/ 1069 w 1125"/>
                    <a:gd name="T13" fmla="*/ 208 h 1079"/>
                  </a:gdLst>
                  <a:ahLst/>
                  <a:cxnLst>
                    <a:cxn ang="0">
                      <a:pos x="T0" y="T1"/>
                    </a:cxn>
                    <a:cxn ang="0">
                      <a:pos x="T2" y="T3"/>
                    </a:cxn>
                    <a:cxn ang="0">
                      <a:pos x="T4" y="T5"/>
                    </a:cxn>
                    <a:cxn ang="0">
                      <a:pos x="T6" y="T7"/>
                    </a:cxn>
                    <a:cxn ang="0">
                      <a:pos x="T8" y="T9"/>
                    </a:cxn>
                    <a:cxn ang="0">
                      <a:pos x="T10" y="T11"/>
                    </a:cxn>
                    <a:cxn ang="0">
                      <a:pos x="T12" y="T13"/>
                    </a:cxn>
                  </a:cxnLst>
                  <a:rect l="0" t="0" r="r" b="b"/>
                  <a:pathLst>
                    <a:path w="1125" h="1079">
                      <a:moveTo>
                        <a:pt x="1069" y="208"/>
                      </a:moveTo>
                      <a:lnTo>
                        <a:pt x="274" y="0"/>
                      </a:lnTo>
                      <a:lnTo>
                        <a:pt x="0" y="186"/>
                      </a:lnTo>
                      <a:lnTo>
                        <a:pt x="53" y="890"/>
                      </a:lnTo>
                      <a:lnTo>
                        <a:pt x="365" y="1079"/>
                      </a:lnTo>
                      <a:lnTo>
                        <a:pt x="1125" y="846"/>
                      </a:lnTo>
                      <a:lnTo>
                        <a:pt x="1069" y="208"/>
                      </a:lnTo>
                      <a:close/>
                    </a:path>
                  </a:pathLst>
                </a:custGeom>
                <a:solidFill>
                  <a:schemeClr val="bg2"/>
                </a:solidFill>
                <a:ln w="3810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2" name="Freeform 112"/>
                <p:cNvSpPr>
                  <a:spLocks/>
                </p:cNvSpPr>
                <p:nvPr/>
              </p:nvSpPr>
              <p:spPr bwMode="auto">
                <a:xfrm>
                  <a:off x="1896" y="1278"/>
                  <a:ext cx="576" cy="725"/>
                </a:xfrm>
                <a:custGeom>
                  <a:avLst/>
                  <a:gdLst>
                    <a:gd name="T0" fmla="*/ 0 w 576"/>
                    <a:gd name="T1" fmla="*/ 0 h 725"/>
                    <a:gd name="T2" fmla="*/ 534 w 576"/>
                    <a:gd name="T3" fmla="*/ 84 h 725"/>
                    <a:gd name="T4" fmla="*/ 576 w 576"/>
                    <a:gd name="T5" fmla="*/ 594 h 725"/>
                    <a:gd name="T6" fmla="*/ 20 w 576"/>
                    <a:gd name="T7" fmla="*/ 725 h 725"/>
                    <a:gd name="T8" fmla="*/ 0 w 576"/>
                    <a:gd name="T9" fmla="*/ 0 h 725"/>
                  </a:gdLst>
                  <a:ahLst/>
                  <a:cxnLst>
                    <a:cxn ang="0">
                      <a:pos x="T0" y="T1"/>
                    </a:cxn>
                    <a:cxn ang="0">
                      <a:pos x="T2" y="T3"/>
                    </a:cxn>
                    <a:cxn ang="0">
                      <a:pos x="T4" y="T5"/>
                    </a:cxn>
                    <a:cxn ang="0">
                      <a:pos x="T6" y="T7"/>
                    </a:cxn>
                    <a:cxn ang="0">
                      <a:pos x="T8" y="T9"/>
                    </a:cxn>
                  </a:cxnLst>
                  <a:rect l="0" t="0" r="r" b="b"/>
                  <a:pathLst>
                    <a:path w="576" h="725">
                      <a:moveTo>
                        <a:pt x="0" y="0"/>
                      </a:moveTo>
                      <a:lnTo>
                        <a:pt x="534" y="84"/>
                      </a:lnTo>
                      <a:lnTo>
                        <a:pt x="576" y="594"/>
                      </a:lnTo>
                      <a:lnTo>
                        <a:pt x="20" y="725"/>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3" name="Freeform 113"/>
                <p:cNvSpPr>
                  <a:spLocks/>
                </p:cNvSpPr>
                <p:nvPr/>
              </p:nvSpPr>
              <p:spPr bwMode="auto">
                <a:xfrm>
                  <a:off x="1576" y="1212"/>
                  <a:ext cx="170" cy="870"/>
                </a:xfrm>
                <a:custGeom>
                  <a:avLst/>
                  <a:gdLst>
                    <a:gd name="T0" fmla="*/ 4 w 170"/>
                    <a:gd name="T1" fmla="*/ 136 h 870"/>
                    <a:gd name="T2" fmla="*/ 0 w 170"/>
                    <a:gd name="T3" fmla="*/ 684 h 870"/>
                    <a:gd name="T4" fmla="*/ 170 w 170"/>
                    <a:gd name="T5" fmla="*/ 870 h 870"/>
                    <a:gd name="T6" fmla="*/ 98 w 170"/>
                    <a:gd name="T7" fmla="*/ 0 h 870"/>
                    <a:gd name="T8" fmla="*/ 4 w 170"/>
                    <a:gd name="T9" fmla="*/ 136 h 870"/>
                  </a:gdLst>
                  <a:ahLst/>
                  <a:cxnLst>
                    <a:cxn ang="0">
                      <a:pos x="T0" y="T1"/>
                    </a:cxn>
                    <a:cxn ang="0">
                      <a:pos x="T2" y="T3"/>
                    </a:cxn>
                    <a:cxn ang="0">
                      <a:pos x="T4" y="T5"/>
                    </a:cxn>
                    <a:cxn ang="0">
                      <a:pos x="T6" y="T7"/>
                    </a:cxn>
                    <a:cxn ang="0">
                      <a:pos x="T8" y="T9"/>
                    </a:cxn>
                  </a:cxnLst>
                  <a:rect l="0" t="0" r="r" b="b"/>
                  <a:pathLst>
                    <a:path w="170" h="870">
                      <a:moveTo>
                        <a:pt x="4" y="136"/>
                      </a:moveTo>
                      <a:lnTo>
                        <a:pt x="0" y="684"/>
                      </a:lnTo>
                      <a:lnTo>
                        <a:pt x="170" y="870"/>
                      </a:lnTo>
                      <a:lnTo>
                        <a:pt x="98" y="0"/>
                      </a:lnTo>
                      <a:lnTo>
                        <a:pt x="4" y="136"/>
                      </a:lnTo>
                      <a:close/>
                    </a:path>
                  </a:pathLst>
                </a:custGeom>
                <a:solidFill>
                  <a:schemeClr val="fo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4" name="Freeform 114"/>
                <p:cNvSpPr>
                  <a:spLocks/>
                </p:cNvSpPr>
                <p:nvPr/>
              </p:nvSpPr>
              <p:spPr bwMode="auto">
                <a:xfrm>
                  <a:off x="1866" y="1284"/>
                  <a:ext cx="528" cy="732"/>
                </a:xfrm>
                <a:custGeom>
                  <a:avLst/>
                  <a:gdLst>
                    <a:gd name="T0" fmla="*/ 0 w 528"/>
                    <a:gd name="T1" fmla="*/ 0 h 732"/>
                    <a:gd name="T2" fmla="*/ 510 w 528"/>
                    <a:gd name="T3" fmla="*/ 114 h 732"/>
                    <a:gd name="T4" fmla="*/ 528 w 528"/>
                    <a:gd name="T5" fmla="*/ 528 h 732"/>
                    <a:gd name="T6" fmla="*/ 30 w 528"/>
                    <a:gd name="T7" fmla="*/ 732 h 732"/>
                    <a:gd name="T8" fmla="*/ 0 w 528"/>
                    <a:gd name="T9" fmla="*/ 0 h 732"/>
                  </a:gdLst>
                  <a:ahLst/>
                  <a:cxnLst>
                    <a:cxn ang="0">
                      <a:pos x="T0" y="T1"/>
                    </a:cxn>
                    <a:cxn ang="0">
                      <a:pos x="T2" y="T3"/>
                    </a:cxn>
                    <a:cxn ang="0">
                      <a:pos x="T4" y="T5"/>
                    </a:cxn>
                    <a:cxn ang="0">
                      <a:pos x="T6" y="T7"/>
                    </a:cxn>
                    <a:cxn ang="0">
                      <a:pos x="T8" y="T9"/>
                    </a:cxn>
                  </a:cxnLst>
                  <a:rect l="0" t="0" r="r" b="b"/>
                  <a:pathLst>
                    <a:path w="528" h="732">
                      <a:moveTo>
                        <a:pt x="0" y="0"/>
                      </a:moveTo>
                      <a:lnTo>
                        <a:pt x="510" y="114"/>
                      </a:lnTo>
                      <a:lnTo>
                        <a:pt x="528" y="528"/>
                      </a:lnTo>
                      <a:lnTo>
                        <a:pt x="30" y="732"/>
                      </a:lnTo>
                      <a:lnTo>
                        <a:pt x="0" y="0"/>
                      </a:lnTo>
                      <a:close/>
                    </a:path>
                  </a:pathLst>
                </a:custGeom>
                <a:solidFill>
                  <a:schemeClr val="hlink"/>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5" name="Line 115"/>
                <p:cNvSpPr>
                  <a:spLocks noChangeShapeType="1"/>
                </p:cNvSpPr>
                <p:nvPr/>
              </p:nvSpPr>
              <p:spPr bwMode="auto">
                <a:xfrm>
                  <a:off x="1740" y="1116"/>
                  <a:ext cx="78" cy="10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6" name="Freeform 116"/>
                <p:cNvSpPr>
                  <a:spLocks/>
                </p:cNvSpPr>
                <p:nvPr/>
              </p:nvSpPr>
              <p:spPr bwMode="auto">
                <a:xfrm>
                  <a:off x="1464" y="1276"/>
                  <a:ext cx="348" cy="904"/>
                </a:xfrm>
                <a:custGeom>
                  <a:avLst/>
                  <a:gdLst>
                    <a:gd name="T0" fmla="*/ 0 w 348"/>
                    <a:gd name="T1" fmla="*/ 12 h 904"/>
                    <a:gd name="T2" fmla="*/ 24 w 348"/>
                    <a:gd name="T3" fmla="*/ 0 h 904"/>
                    <a:gd name="T4" fmla="*/ 80 w 348"/>
                    <a:gd name="T5" fmla="*/ 612 h 904"/>
                    <a:gd name="T6" fmla="*/ 348 w 348"/>
                    <a:gd name="T7" fmla="*/ 904 h 904"/>
                    <a:gd name="T8" fmla="*/ 44 w 348"/>
                    <a:gd name="T9" fmla="*/ 708 h 904"/>
                    <a:gd name="T10" fmla="*/ 0 w 348"/>
                    <a:gd name="T11" fmla="*/ 12 h 904"/>
                  </a:gdLst>
                  <a:ahLst/>
                  <a:cxnLst>
                    <a:cxn ang="0">
                      <a:pos x="T0" y="T1"/>
                    </a:cxn>
                    <a:cxn ang="0">
                      <a:pos x="T2" y="T3"/>
                    </a:cxn>
                    <a:cxn ang="0">
                      <a:pos x="T4" y="T5"/>
                    </a:cxn>
                    <a:cxn ang="0">
                      <a:pos x="T6" y="T7"/>
                    </a:cxn>
                    <a:cxn ang="0">
                      <a:pos x="T8" y="T9"/>
                    </a:cxn>
                    <a:cxn ang="0">
                      <a:pos x="T10" y="T11"/>
                    </a:cxn>
                  </a:cxnLst>
                  <a:rect l="0" t="0" r="r" b="b"/>
                  <a:pathLst>
                    <a:path w="348" h="904">
                      <a:moveTo>
                        <a:pt x="0" y="12"/>
                      </a:moveTo>
                      <a:lnTo>
                        <a:pt x="24" y="0"/>
                      </a:lnTo>
                      <a:lnTo>
                        <a:pt x="80" y="612"/>
                      </a:lnTo>
                      <a:lnTo>
                        <a:pt x="348" y="904"/>
                      </a:lnTo>
                      <a:lnTo>
                        <a:pt x="44" y="70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
          <p:nvSpPr>
            <p:cNvPr id="20597" name="Freeform 117"/>
            <p:cNvSpPr>
              <a:spLocks/>
            </p:cNvSpPr>
            <p:nvPr/>
          </p:nvSpPr>
          <p:spPr bwMode="auto">
            <a:xfrm>
              <a:off x="2669" y="1333"/>
              <a:ext cx="240" cy="144"/>
            </a:xfrm>
            <a:custGeom>
              <a:avLst/>
              <a:gdLst>
                <a:gd name="T0" fmla="*/ 0 w 240"/>
                <a:gd name="T1" fmla="*/ 144 h 144"/>
                <a:gd name="T2" fmla="*/ 210 w 240"/>
                <a:gd name="T3" fmla="*/ 0 h 144"/>
                <a:gd name="T4" fmla="*/ 240 w 240"/>
                <a:gd name="T5" fmla="*/ 54 h 144"/>
                <a:gd name="T6" fmla="*/ 0 w 240"/>
                <a:gd name="T7" fmla="*/ 144 h 144"/>
              </a:gdLst>
              <a:ahLst/>
              <a:cxnLst>
                <a:cxn ang="0">
                  <a:pos x="T0" y="T1"/>
                </a:cxn>
                <a:cxn ang="0">
                  <a:pos x="T2" y="T3"/>
                </a:cxn>
                <a:cxn ang="0">
                  <a:pos x="T4" y="T5"/>
                </a:cxn>
                <a:cxn ang="0">
                  <a:pos x="T6" y="T7"/>
                </a:cxn>
              </a:cxnLst>
              <a:rect l="0" t="0" r="r" b="b"/>
              <a:pathLst>
                <a:path w="240" h="144">
                  <a:moveTo>
                    <a:pt x="0" y="144"/>
                  </a:moveTo>
                  <a:lnTo>
                    <a:pt x="210" y="0"/>
                  </a:lnTo>
                  <a:lnTo>
                    <a:pt x="240" y="54"/>
                  </a:lnTo>
                  <a:lnTo>
                    <a:pt x="0" y="14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8" name="Freeform 118"/>
            <p:cNvSpPr>
              <a:spLocks/>
            </p:cNvSpPr>
            <p:nvPr/>
          </p:nvSpPr>
          <p:spPr bwMode="auto">
            <a:xfrm>
              <a:off x="2771" y="1537"/>
              <a:ext cx="258" cy="54"/>
            </a:xfrm>
            <a:custGeom>
              <a:avLst/>
              <a:gdLst>
                <a:gd name="T0" fmla="*/ 0 w 258"/>
                <a:gd name="T1" fmla="*/ 54 h 54"/>
                <a:gd name="T2" fmla="*/ 258 w 258"/>
                <a:gd name="T3" fmla="*/ 0 h 54"/>
                <a:gd name="T4" fmla="*/ 246 w 258"/>
                <a:gd name="T5" fmla="*/ 54 h 54"/>
                <a:gd name="T6" fmla="*/ 0 w 258"/>
                <a:gd name="T7" fmla="*/ 54 h 54"/>
              </a:gdLst>
              <a:ahLst/>
              <a:cxnLst>
                <a:cxn ang="0">
                  <a:pos x="T0" y="T1"/>
                </a:cxn>
                <a:cxn ang="0">
                  <a:pos x="T2" y="T3"/>
                </a:cxn>
                <a:cxn ang="0">
                  <a:pos x="T4" y="T5"/>
                </a:cxn>
                <a:cxn ang="0">
                  <a:pos x="T6" y="T7"/>
                </a:cxn>
              </a:cxnLst>
              <a:rect l="0" t="0" r="r" b="b"/>
              <a:pathLst>
                <a:path w="258" h="54">
                  <a:moveTo>
                    <a:pt x="0" y="54"/>
                  </a:moveTo>
                  <a:lnTo>
                    <a:pt x="258" y="0"/>
                  </a:lnTo>
                  <a:lnTo>
                    <a:pt x="246" y="54"/>
                  </a:lnTo>
                  <a:lnTo>
                    <a:pt x="0" y="54"/>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599" name="Freeform 119"/>
            <p:cNvSpPr>
              <a:spLocks/>
            </p:cNvSpPr>
            <p:nvPr/>
          </p:nvSpPr>
          <p:spPr bwMode="auto">
            <a:xfrm>
              <a:off x="2759" y="1753"/>
              <a:ext cx="162" cy="102"/>
            </a:xfrm>
            <a:custGeom>
              <a:avLst/>
              <a:gdLst>
                <a:gd name="T0" fmla="*/ 0 w 162"/>
                <a:gd name="T1" fmla="*/ 0 h 102"/>
                <a:gd name="T2" fmla="*/ 162 w 162"/>
                <a:gd name="T3" fmla="*/ 60 h 102"/>
                <a:gd name="T4" fmla="*/ 126 w 162"/>
                <a:gd name="T5" fmla="*/ 102 h 102"/>
                <a:gd name="T6" fmla="*/ 0 w 162"/>
                <a:gd name="T7" fmla="*/ 0 h 102"/>
              </a:gdLst>
              <a:ahLst/>
              <a:cxnLst>
                <a:cxn ang="0">
                  <a:pos x="T0" y="T1"/>
                </a:cxn>
                <a:cxn ang="0">
                  <a:pos x="T2" y="T3"/>
                </a:cxn>
                <a:cxn ang="0">
                  <a:pos x="T4" y="T5"/>
                </a:cxn>
                <a:cxn ang="0">
                  <a:pos x="T6" y="T7"/>
                </a:cxn>
              </a:cxnLst>
              <a:rect l="0" t="0" r="r" b="b"/>
              <a:pathLst>
                <a:path w="162" h="102">
                  <a:moveTo>
                    <a:pt x="0" y="0"/>
                  </a:moveTo>
                  <a:lnTo>
                    <a:pt x="162" y="60"/>
                  </a:lnTo>
                  <a:lnTo>
                    <a:pt x="126" y="102"/>
                  </a:lnTo>
                  <a:lnTo>
                    <a:pt x="0"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0" name="Group 120"/>
            <p:cNvGrpSpPr>
              <a:grpSpLocks/>
            </p:cNvGrpSpPr>
            <p:nvPr/>
          </p:nvGrpSpPr>
          <p:grpSpPr bwMode="auto">
            <a:xfrm>
              <a:off x="781" y="2595"/>
              <a:ext cx="1304" cy="752"/>
              <a:chOff x="781" y="2595"/>
              <a:chExt cx="1304" cy="752"/>
            </a:xfrm>
          </p:grpSpPr>
          <p:sp>
            <p:nvSpPr>
              <p:cNvPr id="20601" name="Freeform 121"/>
              <p:cNvSpPr>
                <a:spLocks/>
              </p:cNvSpPr>
              <p:nvPr/>
            </p:nvSpPr>
            <p:spPr bwMode="auto">
              <a:xfrm>
                <a:off x="781" y="2735"/>
                <a:ext cx="1304" cy="612"/>
              </a:xfrm>
              <a:custGeom>
                <a:avLst/>
                <a:gdLst>
                  <a:gd name="T0" fmla="*/ 0 w 1304"/>
                  <a:gd name="T1" fmla="*/ 208 h 612"/>
                  <a:gd name="T2" fmla="*/ 348 w 1304"/>
                  <a:gd name="T3" fmla="*/ 612 h 612"/>
                  <a:gd name="T4" fmla="*/ 696 w 1304"/>
                  <a:gd name="T5" fmla="*/ 460 h 612"/>
                  <a:gd name="T6" fmla="*/ 796 w 1304"/>
                  <a:gd name="T7" fmla="*/ 436 h 612"/>
                  <a:gd name="T8" fmla="*/ 832 w 1304"/>
                  <a:gd name="T9" fmla="*/ 444 h 612"/>
                  <a:gd name="T10" fmla="*/ 904 w 1304"/>
                  <a:gd name="T11" fmla="*/ 388 h 612"/>
                  <a:gd name="T12" fmla="*/ 1304 w 1304"/>
                  <a:gd name="T13" fmla="*/ 336 h 612"/>
                  <a:gd name="T14" fmla="*/ 936 w 1304"/>
                  <a:gd name="T15" fmla="*/ 0 h 612"/>
                  <a:gd name="T16" fmla="*/ 0 w 1304"/>
                  <a:gd name="T17" fmla="*/ 208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4" h="612">
                    <a:moveTo>
                      <a:pt x="0" y="208"/>
                    </a:moveTo>
                    <a:lnTo>
                      <a:pt x="348" y="612"/>
                    </a:lnTo>
                    <a:lnTo>
                      <a:pt x="696" y="460"/>
                    </a:lnTo>
                    <a:lnTo>
                      <a:pt x="796" y="436"/>
                    </a:lnTo>
                    <a:lnTo>
                      <a:pt x="832" y="444"/>
                    </a:lnTo>
                    <a:lnTo>
                      <a:pt x="904" y="388"/>
                    </a:lnTo>
                    <a:lnTo>
                      <a:pt x="1304" y="336"/>
                    </a:lnTo>
                    <a:lnTo>
                      <a:pt x="936" y="0"/>
                    </a:lnTo>
                    <a:lnTo>
                      <a:pt x="0" y="208"/>
                    </a:lnTo>
                    <a:close/>
                  </a:path>
                </a:pathLst>
              </a:custGeom>
              <a:solidFill>
                <a:srgbClr val="008080"/>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02" name="Freeform 122"/>
              <p:cNvSpPr>
                <a:spLocks/>
              </p:cNvSpPr>
              <p:nvPr/>
            </p:nvSpPr>
            <p:spPr bwMode="auto">
              <a:xfrm>
                <a:off x="1269" y="2595"/>
                <a:ext cx="809" cy="504"/>
              </a:xfrm>
              <a:custGeom>
                <a:avLst/>
                <a:gdLst>
                  <a:gd name="T0" fmla="*/ 16 w 809"/>
                  <a:gd name="T1" fmla="*/ 124 h 504"/>
                  <a:gd name="T2" fmla="*/ 56 w 809"/>
                  <a:gd name="T3" fmla="*/ 136 h 504"/>
                  <a:gd name="T4" fmla="*/ 80 w 809"/>
                  <a:gd name="T5" fmla="*/ 152 h 504"/>
                  <a:gd name="T6" fmla="*/ 100 w 809"/>
                  <a:gd name="T7" fmla="*/ 168 h 504"/>
                  <a:gd name="T8" fmla="*/ 132 w 809"/>
                  <a:gd name="T9" fmla="*/ 188 h 504"/>
                  <a:gd name="T10" fmla="*/ 176 w 809"/>
                  <a:gd name="T11" fmla="*/ 232 h 504"/>
                  <a:gd name="T12" fmla="*/ 244 w 809"/>
                  <a:gd name="T13" fmla="*/ 328 h 504"/>
                  <a:gd name="T14" fmla="*/ 288 w 809"/>
                  <a:gd name="T15" fmla="*/ 396 h 504"/>
                  <a:gd name="T16" fmla="*/ 328 w 809"/>
                  <a:gd name="T17" fmla="*/ 504 h 504"/>
                  <a:gd name="T18" fmla="*/ 412 w 809"/>
                  <a:gd name="T19" fmla="*/ 464 h 504"/>
                  <a:gd name="T20" fmla="*/ 488 w 809"/>
                  <a:gd name="T21" fmla="*/ 452 h 504"/>
                  <a:gd name="T22" fmla="*/ 788 w 809"/>
                  <a:gd name="T23" fmla="*/ 416 h 504"/>
                  <a:gd name="T24" fmla="*/ 808 w 809"/>
                  <a:gd name="T25" fmla="*/ 412 h 504"/>
                  <a:gd name="T26" fmla="*/ 788 w 809"/>
                  <a:gd name="T27" fmla="*/ 384 h 504"/>
                  <a:gd name="T28" fmla="*/ 748 w 809"/>
                  <a:gd name="T29" fmla="*/ 328 h 504"/>
                  <a:gd name="T30" fmla="*/ 672 w 809"/>
                  <a:gd name="T31" fmla="*/ 244 h 504"/>
                  <a:gd name="T32" fmla="*/ 624 w 809"/>
                  <a:gd name="T33" fmla="*/ 204 h 504"/>
                  <a:gd name="T34" fmla="*/ 568 w 809"/>
                  <a:gd name="T35" fmla="*/ 168 h 504"/>
                  <a:gd name="T36" fmla="*/ 492 w 809"/>
                  <a:gd name="T37" fmla="*/ 100 h 504"/>
                  <a:gd name="T38" fmla="*/ 360 w 809"/>
                  <a:gd name="T39" fmla="*/ 68 h 504"/>
                  <a:gd name="T40" fmla="*/ 84 w 809"/>
                  <a:gd name="T41" fmla="*/ 48 h 504"/>
                  <a:gd name="T42" fmla="*/ 20 w 809"/>
                  <a:gd name="T43" fmla="*/ 108 h 504"/>
                  <a:gd name="T44" fmla="*/ 16 w 809"/>
                  <a:gd name="T45" fmla="*/ 12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504">
                    <a:moveTo>
                      <a:pt x="16" y="124"/>
                    </a:moveTo>
                    <a:cubicBezTo>
                      <a:pt x="45" y="134"/>
                      <a:pt x="32" y="130"/>
                      <a:pt x="56" y="136"/>
                    </a:cubicBezTo>
                    <a:cubicBezTo>
                      <a:pt x="64" y="141"/>
                      <a:pt x="72" y="146"/>
                      <a:pt x="80" y="152"/>
                    </a:cubicBezTo>
                    <a:cubicBezTo>
                      <a:pt x="87" y="157"/>
                      <a:pt x="93" y="163"/>
                      <a:pt x="100" y="168"/>
                    </a:cubicBezTo>
                    <a:cubicBezTo>
                      <a:pt x="110" y="175"/>
                      <a:pt x="132" y="188"/>
                      <a:pt x="132" y="188"/>
                    </a:cubicBezTo>
                    <a:cubicBezTo>
                      <a:pt x="146" y="206"/>
                      <a:pt x="161" y="215"/>
                      <a:pt x="176" y="232"/>
                    </a:cubicBezTo>
                    <a:cubicBezTo>
                      <a:pt x="201" y="262"/>
                      <a:pt x="222" y="296"/>
                      <a:pt x="244" y="328"/>
                    </a:cubicBezTo>
                    <a:cubicBezTo>
                      <a:pt x="257" y="348"/>
                      <a:pt x="280" y="373"/>
                      <a:pt x="288" y="396"/>
                    </a:cubicBezTo>
                    <a:cubicBezTo>
                      <a:pt x="300" y="431"/>
                      <a:pt x="308" y="474"/>
                      <a:pt x="328" y="504"/>
                    </a:cubicBezTo>
                    <a:cubicBezTo>
                      <a:pt x="357" y="494"/>
                      <a:pt x="381" y="473"/>
                      <a:pt x="412" y="464"/>
                    </a:cubicBezTo>
                    <a:cubicBezTo>
                      <a:pt x="436" y="457"/>
                      <a:pt x="463" y="456"/>
                      <a:pt x="488" y="452"/>
                    </a:cubicBezTo>
                    <a:cubicBezTo>
                      <a:pt x="588" y="437"/>
                      <a:pt x="686" y="424"/>
                      <a:pt x="788" y="416"/>
                    </a:cubicBezTo>
                    <a:cubicBezTo>
                      <a:pt x="795" y="415"/>
                      <a:pt x="804" y="417"/>
                      <a:pt x="808" y="412"/>
                    </a:cubicBezTo>
                    <a:cubicBezTo>
                      <a:pt x="809" y="411"/>
                      <a:pt x="796" y="395"/>
                      <a:pt x="788" y="384"/>
                    </a:cubicBezTo>
                    <a:cubicBezTo>
                      <a:pt x="775" y="366"/>
                      <a:pt x="763" y="345"/>
                      <a:pt x="748" y="328"/>
                    </a:cubicBezTo>
                    <a:cubicBezTo>
                      <a:pt x="745" y="325"/>
                      <a:pt x="676" y="247"/>
                      <a:pt x="672" y="244"/>
                    </a:cubicBezTo>
                    <a:cubicBezTo>
                      <a:pt x="656" y="231"/>
                      <a:pt x="641" y="216"/>
                      <a:pt x="624" y="204"/>
                    </a:cubicBezTo>
                    <a:cubicBezTo>
                      <a:pt x="606" y="191"/>
                      <a:pt x="585" y="183"/>
                      <a:pt x="568" y="168"/>
                    </a:cubicBezTo>
                    <a:cubicBezTo>
                      <a:pt x="544" y="147"/>
                      <a:pt x="518" y="117"/>
                      <a:pt x="492" y="100"/>
                    </a:cubicBezTo>
                    <a:cubicBezTo>
                      <a:pt x="460" y="52"/>
                      <a:pt x="418" y="71"/>
                      <a:pt x="360" y="68"/>
                    </a:cubicBezTo>
                    <a:cubicBezTo>
                      <a:pt x="292" y="64"/>
                      <a:pt x="168" y="0"/>
                      <a:pt x="84" y="48"/>
                    </a:cubicBezTo>
                    <a:cubicBezTo>
                      <a:pt x="0" y="96"/>
                      <a:pt x="44" y="100"/>
                      <a:pt x="20" y="108"/>
                    </a:cubicBezTo>
                    <a:cubicBezTo>
                      <a:pt x="16" y="121"/>
                      <a:pt x="16" y="116"/>
                      <a:pt x="16" y="124"/>
                    </a:cubicBezTo>
                    <a:close/>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03" name="Freeform 123"/>
              <p:cNvSpPr>
                <a:spLocks/>
              </p:cNvSpPr>
              <p:nvPr/>
            </p:nvSpPr>
            <p:spPr bwMode="auto">
              <a:xfrm>
                <a:off x="833" y="2677"/>
                <a:ext cx="768" cy="602"/>
              </a:xfrm>
              <a:custGeom>
                <a:avLst/>
                <a:gdLst>
                  <a:gd name="T0" fmla="*/ 768 w 768"/>
                  <a:gd name="T1" fmla="*/ 446 h 602"/>
                  <a:gd name="T2" fmla="*/ 648 w 768"/>
                  <a:gd name="T3" fmla="*/ 210 h 602"/>
                  <a:gd name="T4" fmla="*/ 488 w 768"/>
                  <a:gd name="T5" fmla="*/ 62 h 602"/>
                  <a:gd name="T6" fmla="*/ 408 w 768"/>
                  <a:gd name="T7" fmla="*/ 22 h 602"/>
                  <a:gd name="T8" fmla="*/ 368 w 768"/>
                  <a:gd name="T9" fmla="*/ 10 h 602"/>
                  <a:gd name="T10" fmla="*/ 356 w 768"/>
                  <a:gd name="T11" fmla="*/ 6 h 602"/>
                  <a:gd name="T12" fmla="*/ 236 w 768"/>
                  <a:gd name="T13" fmla="*/ 14 h 602"/>
                  <a:gd name="T14" fmla="*/ 8 w 768"/>
                  <a:gd name="T15" fmla="*/ 178 h 602"/>
                  <a:gd name="T16" fmla="*/ 36 w 768"/>
                  <a:gd name="T17" fmla="*/ 226 h 602"/>
                  <a:gd name="T18" fmla="*/ 168 w 768"/>
                  <a:gd name="T19" fmla="*/ 394 h 602"/>
                  <a:gd name="T20" fmla="*/ 276 w 768"/>
                  <a:gd name="T21" fmla="*/ 562 h 602"/>
                  <a:gd name="T22" fmla="*/ 300 w 768"/>
                  <a:gd name="T23" fmla="*/ 602 h 602"/>
                  <a:gd name="T24" fmla="*/ 400 w 768"/>
                  <a:gd name="T25" fmla="*/ 518 h 602"/>
                  <a:gd name="T26" fmla="*/ 736 w 768"/>
                  <a:gd name="T27" fmla="*/ 446 h 602"/>
                  <a:gd name="T28" fmla="*/ 764 w 768"/>
                  <a:gd name="T29" fmla="*/ 434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8" h="602">
                    <a:moveTo>
                      <a:pt x="768" y="446"/>
                    </a:moveTo>
                    <a:cubicBezTo>
                      <a:pt x="752" y="425"/>
                      <a:pt x="695" y="274"/>
                      <a:pt x="648" y="210"/>
                    </a:cubicBezTo>
                    <a:cubicBezTo>
                      <a:pt x="601" y="146"/>
                      <a:pt x="528" y="93"/>
                      <a:pt x="488" y="62"/>
                    </a:cubicBezTo>
                    <a:cubicBezTo>
                      <a:pt x="448" y="31"/>
                      <a:pt x="428" y="31"/>
                      <a:pt x="408" y="22"/>
                    </a:cubicBezTo>
                    <a:cubicBezTo>
                      <a:pt x="395" y="17"/>
                      <a:pt x="381" y="14"/>
                      <a:pt x="368" y="10"/>
                    </a:cubicBezTo>
                    <a:cubicBezTo>
                      <a:pt x="364" y="9"/>
                      <a:pt x="356" y="6"/>
                      <a:pt x="356" y="6"/>
                    </a:cubicBezTo>
                    <a:cubicBezTo>
                      <a:pt x="316" y="8"/>
                      <a:pt x="274" y="0"/>
                      <a:pt x="236" y="14"/>
                    </a:cubicBezTo>
                    <a:cubicBezTo>
                      <a:pt x="178" y="43"/>
                      <a:pt x="41" y="143"/>
                      <a:pt x="8" y="178"/>
                    </a:cubicBezTo>
                    <a:cubicBezTo>
                      <a:pt x="0" y="202"/>
                      <a:pt x="21" y="207"/>
                      <a:pt x="36" y="226"/>
                    </a:cubicBezTo>
                    <a:cubicBezTo>
                      <a:pt x="63" y="262"/>
                      <a:pt x="128" y="338"/>
                      <a:pt x="168" y="394"/>
                    </a:cubicBezTo>
                    <a:cubicBezTo>
                      <a:pt x="191" y="429"/>
                      <a:pt x="257" y="531"/>
                      <a:pt x="276" y="562"/>
                    </a:cubicBezTo>
                    <a:cubicBezTo>
                      <a:pt x="298" y="597"/>
                      <a:pt x="295" y="593"/>
                      <a:pt x="300" y="602"/>
                    </a:cubicBezTo>
                    <a:cubicBezTo>
                      <a:pt x="311" y="599"/>
                      <a:pt x="327" y="544"/>
                      <a:pt x="400" y="518"/>
                    </a:cubicBezTo>
                    <a:cubicBezTo>
                      <a:pt x="473" y="492"/>
                      <a:pt x="675" y="460"/>
                      <a:pt x="736" y="446"/>
                    </a:cubicBezTo>
                    <a:cubicBezTo>
                      <a:pt x="760" y="441"/>
                      <a:pt x="751" y="447"/>
                      <a:pt x="764" y="434"/>
                    </a:cubicBezTo>
                  </a:path>
                </a:pathLst>
              </a:custGeom>
              <a:solidFill>
                <a:schemeClr val="bg1"/>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04" name="Freeform 124"/>
              <p:cNvSpPr>
                <a:spLocks/>
              </p:cNvSpPr>
              <p:nvPr/>
            </p:nvSpPr>
            <p:spPr bwMode="auto">
              <a:xfrm>
                <a:off x="1429" y="2763"/>
                <a:ext cx="332" cy="312"/>
              </a:xfrm>
              <a:custGeom>
                <a:avLst/>
                <a:gdLst>
                  <a:gd name="T0" fmla="*/ 0 w 332"/>
                  <a:gd name="T1" fmla="*/ 0 h 312"/>
                  <a:gd name="T2" fmla="*/ 108 w 332"/>
                  <a:gd name="T3" fmla="*/ 116 h 312"/>
                  <a:gd name="T4" fmla="*/ 180 w 332"/>
                  <a:gd name="T5" fmla="*/ 312 h 312"/>
                  <a:gd name="T6" fmla="*/ 248 w 332"/>
                  <a:gd name="T7" fmla="*/ 284 h 312"/>
                  <a:gd name="T8" fmla="*/ 332 w 332"/>
                  <a:gd name="T9" fmla="*/ 264 h 312"/>
                  <a:gd name="T10" fmla="*/ 248 w 332"/>
                  <a:gd name="T11" fmla="*/ 128 h 312"/>
                  <a:gd name="T12" fmla="*/ 200 w 332"/>
                  <a:gd name="T13" fmla="*/ 172 h 312"/>
                  <a:gd name="T14" fmla="*/ 144 w 332"/>
                  <a:gd name="T15" fmla="*/ 76 h 312"/>
                  <a:gd name="T16" fmla="*/ 0 w 332"/>
                  <a:gd name="T17"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312">
                    <a:moveTo>
                      <a:pt x="0" y="0"/>
                    </a:moveTo>
                    <a:lnTo>
                      <a:pt x="108" y="116"/>
                    </a:lnTo>
                    <a:lnTo>
                      <a:pt x="180" y="312"/>
                    </a:lnTo>
                    <a:lnTo>
                      <a:pt x="248" y="284"/>
                    </a:lnTo>
                    <a:lnTo>
                      <a:pt x="332" y="264"/>
                    </a:lnTo>
                    <a:lnTo>
                      <a:pt x="248" y="128"/>
                    </a:lnTo>
                    <a:lnTo>
                      <a:pt x="200" y="172"/>
                    </a:lnTo>
                    <a:lnTo>
                      <a:pt x="144" y="76"/>
                    </a:lnTo>
                    <a:lnTo>
                      <a:pt x="0" y="0"/>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05" name="Freeform 125"/>
              <p:cNvSpPr>
                <a:spLocks/>
              </p:cNvSpPr>
              <p:nvPr/>
            </p:nvSpPr>
            <p:spPr bwMode="auto">
              <a:xfrm>
                <a:off x="1021" y="2719"/>
                <a:ext cx="544" cy="400"/>
              </a:xfrm>
              <a:custGeom>
                <a:avLst/>
                <a:gdLst>
                  <a:gd name="T0" fmla="*/ 0 w 544"/>
                  <a:gd name="T1" fmla="*/ 32 h 400"/>
                  <a:gd name="T2" fmla="*/ 228 w 544"/>
                  <a:gd name="T3" fmla="*/ 136 h 400"/>
                  <a:gd name="T4" fmla="*/ 376 w 544"/>
                  <a:gd name="T5" fmla="*/ 300 h 400"/>
                  <a:gd name="T6" fmla="*/ 424 w 544"/>
                  <a:gd name="T7" fmla="*/ 400 h 400"/>
                  <a:gd name="T8" fmla="*/ 468 w 544"/>
                  <a:gd name="T9" fmla="*/ 388 h 400"/>
                  <a:gd name="T10" fmla="*/ 388 w 544"/>
                  <a:gd name="T11" fmla="*/ 228 h 400"/>
                  <a:gd name="T12" fmla="*/ 508 w 544"/>
                  <a:gd name="T13" fmla="*/ 388 h 400"/>
                  <a:gd name="T14" fmla="*/ 544 w 544"/>
                  <a:gd name="T15" fmla="*/ 380 h 400"/>
                  <a:gd name="T16" fmla="*/ 372 w 544"/>
                  <a:gd name="T17" fmla="*/ 156 h 400"/>
                  <a:gd name="T18" fmla="*/ 260 w 544"/>
                  <a:gd name="T19" fmla="*/ 76 h 400"/>
                  <a:gd name="T20" fmla="*/ 212 w 544"/>
                  <a:gd name="T21" fmla="*/ 28 h 400"/>
                  <a:gd name="T22" fmla="*/ 164 w 544"/>
                  <a:gd name="T23" fmla="*/ 48 h 400"/>
                  <a:gd name="T24" fmla="*/ 116 w 544"/>
                  <a:gd name="T25" fmla="*/ 40 h 400"/>
                  <a:gd name="T26" fmla="*/ 44 w 544"/>
                  <a:gd name="T27" fmla="*/ 0 h 400"/>
                  <a:gd name="T28" fmla="*/ 0 w 544"/>
                  <a:gd name="T29" fmla="*/ 32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4" h="400">
                    <a:moveTo>
                      <a:pt x="0" y="32"/>
                    </a:moveTo>
                    <a:lnTo>
                      <a:pt x="228" y="136"/>
                    </a:lnTo>
                    <a:lnTo>
                      <a:pt x="376" y="300"/>
                    </a:lnTo>
                    <a:lnTo>
                      <a:pt x="424" y="400"/>
                    </a:lnTo>
                    <a:lnTo>
                      <a:pt x="468" y="388"/>
                    </a:lnTo>
                    <a:lnTo>
                      <a:pt x="388" y="228"/>
                    </a:lnTo>
                    <a:lnTo>
                      <a:pt x="508" y="388"/>
                    </a:lnTo>
                    <a:lnTo>
                      <a:pt x="544" y="380"/>
                    </a:lnTo>
                    <a:lnTo>
                      <a:pt x="372" y="156"/>
                    </a:lnTo>
                    <a:lnTo>
                      <a:pt x="260" y="76"/>
                    </a:lnTo>
                    <a:lnTo>
                      <a:pt x="212" y="28"/>
                    </a:lnTo>
                    <a:lnTo>
                      <a:pt x="164" y="48"/>
                    </a:lnTo>
                    <a:lnTo>
                      <a:pt x="116" y="40"/>
                    </a:lnTo>
                    <a:lnTo>
                      <a:pt x="44" y="0"/>
                    </a:lnTo>
                    <a:lnTo>
                      <a:pt x="0"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06" name="Freeform 126"/>
              <p:cNvSpPr>
                <a:spLocks/>
              </p:cNvSpPr>
              <p:nvPr/>
            </p:nvSpPr>
            <p:spPr bwMode="auto">
              <a:xfrm>
                <a:off x="785" y="2839"/>
                <a:ext cx="496" cy="460"/>
              </a:xfrm>
              <a:custGeom>
                <a:avLst/>
                <a:gdLst>
                  <a:gd name="T0" fmla="*/ 0 w 496"/>
                  <a:gd name="T1" fmla="*/ 12 h 460"/>
                  <a:gd name="T2" fmla="*/ 56 w 496"/>
                  <a:gd name="T3" fmla="*/ 0 h 460"/>
                  <a:gd name="T4" fmla="*/ 64 w 496"/>
                  <a:gd name="T5" fmla="*/ 4 h 460"/>
                  <a:gd name="T6" fmla="*/ 212 w 496"/>
                  <a:gd name="T7" fmla="*/ 88 h 460"/>
                  <a:gd name="T8" fmla="*/ 328 w 496"/>
                  <a:gd name="T9" fmla="*/ 300 h 460"/>
                  <a:gd name="T10" fmla="*/ 496 w 496"/>
                  <a:gd name="T11" fmla="*/ 332 h 460"/>
                  <a:gd name="T12" fmla="*/ 392 w 496"/>
                  <a:gd name="T13" fmla="*/ 380 h 460"/>
                  <a:gd name="T14" fmla="*/ 336 w 496"/>
                  <a:gd name="T15" fmla="*/ 460 h 460"/>
                  <a:gd name="T16" fmla="*/ 200 w 496"/>
                  <a:gd name="T17" fmla="*/ 204 h 460"/>
                  <a:gd name="T18" fmla="*/ 56 w 496"/>
                  <a:gd name="T19" fmla="*/ 68 h 460"/>
                  <a:gd name="T20" fmla="*/ 0 w 496"/>
                  <a:gd name="T21" fmla="*/ 1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460">
                    <a:moveTo>
                      <a:pt x="0" y="12"/>
                    </a:moveTo>
                    <a:lnTo>
                      <a:pt x="56" y="0"/>
                    </a:lnTo>
                    <a:lnTo>
                      <a:pt x="64" y="4"/>
                    </a:lnTo>
                    <a:lnTo>
                      <a:pt x="212" y="88"/>
                    </a:lnTo>
                    <a:lnTo>
                      <a:pt x="328" y="300"/>
                    </a:lnTo>
                    <a:lnTo>
                      <a:pt x="496" y="332"/>
                    </a:lnTo>
                    <a:lnTo>
                      <a:pt x="392" y="380"/>
                    </a:lnTo>
                    <a:lnTo>
                      <a:pt x="336" y="460"/>
                    </a:lnTo>
                    <a:lnTo>
                      <a:pt x="200" y="204"/>
                    </a:lnTo>
                    <a:lnTo>
                      <a:pt x="56" y="68"/>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nvGrpSpPr>
            <p:cNvPr id="11" name="Group 127"/>
            <p:cNvGrpSpPr>
              <a:grpSpLocks/>
            </p:cNvGrpSpPr>
            <p:nvPr/>
          </p:nvGrpSpPr>
          <p:grpSpPr bwMode="auto">
            <a:xfrm>
              <a:off x="2549" y="1361"/>
              <a:ext cx="2203" cy="2087"/>
              <a:chOff x="2549" y="1361"/>
              <a:chExt cx="2203" cy="2087"/>
            </a:xfrm>
          </p:grpSpPr>
          <p:grpSp>
            <p:nvGrpSpPr>
              <p:cNvPr id="12" name="Group 128"/>
              <p:cNvGrpSpPr>
                <a:grpSpLocks/>
              </p:cNvGrpSpPr>
              <p:nvPr/>
            </p:nvGrpSpPr>
            <p:grpSpPr bwMode="auto">
              <a:xfrm rot="105239">
                <a:off x="2549" y="2499"/>
                <a:ext cx="672" cy="436"/>
                <a:chOff x="2452" y="2860"/>
                <a:chExt cx="768" cy="516"/>
              </a:xfrm>
            </p:grpSpPr>
            <p:sp>
              <p:nvSpPr>
                <p:cNvPr id="20609" name="Freeform 129"/>
                <p:cNvSpPr>
                  <a:spLocks/>
                </p:cNvSpPr>
                <p:nvPr/>
              </p:nvSpPr>
              <p:spPr bwMode="auto">
                <a:xfrm>
                  <a:off x="2805" y="2860"/>
                  <a:ext cx="183" cy="224"/>
                </a:xfrm>
                <a:custGeom>
                  <a:avLst/>
                  <a:gdLst>
                    <a:gd name="T0" fmla="*/ 27 w 183"/>
                    <a:gd name="T1" fmla="*/ 100 h 224"/>
                    <a:gd name="T2" fmla="*/ 31 w 183"/>
                    <a:gd name="T3" fmla="*/ 0 h 224"/>
                    <a:gd name="T4" fmla="*/ 119 w 183"/>
                    <a:gd name="T5" fmla="*/ 80 h 224"/>
                    <a:gd name="T6" fmla="*/ 183 w 183"/>
                    <a:gd name="T7" fmla="*/ 224 h 224"/>
                    <a:gd name="T8" fmla="*/ 27 w 183"/>
                    <a:gd name="T9" fmla="*/ 100 h 224"/>
                  </a:gdLst>
                  <a:ahLst/>
                  <a:cxnLst>
                    <a:cxn ang="0">
                      <a:pos x="T0" y="T1"/>
                    </a:cxn>
                    <a:cxn ang="0">
                      <a:pos x="T2" y="T3"/>
                    </a:cxn>
                    <a:cxn ang="0">
                      <a:pos x="T4" y="T5"/>
                    </a:cxn>
                    <a:cxn ang="0">
                      <a:pos x="T6" y="T7"/>
                    </a:cxn>
                    <a:cxn ang="0">
                      <a:pos x="T8" y="T9"/>
                    </a:cxn>
                  </a:cxnLst>
                  <a:rect l="0" t="0" r="r" b="b"/>
                  <a:pathLst>
                    <a:path w="183" h="224">
                      <a:moveTo>
                        <a:pt x="27" y="100"/>
                      </a:moveTo>
                      <a:cubicBezTo>
                        <a:pt x="5" y="67"/>
                        <a:pt x="0" y="31"/>
                        <a:pt x="31" y="0"/>
                      </a:cubicBezTo>
                      <a:lnTo>
                        <a:pt x="119" y="80"/>
                      </a:lnTo>
                      <a:lnTo>
                        <a:pt x="183" y="224"/>
                      </a:lnTo>
                      <a:lnTo>
                        <a:pt x="27" y="100"/>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0" name="Freeform 130"/>
                <p:cNvSpPr>
                  <a:spLocks/>
                </p:cNvSpPr>
                <p:nvPr/>
              </p:nvSpPr>
              <p:spPr bwMode="auto">
                <a:xfrm>
                  <a:off x="2452" y="2948"/>
                  <a:ext cx="768" cy="428"/>
                </a:xfrm>
                <a:custGeom>
                  <a:avLst/>
                  <a:gdLst>
                    <a:gd name="T0" fmla="*/ 0 w 768"/>
                    <a:gd name="T1" fmla="*/ 116 h 428"/>
                    <a:gd name="T2" fmla="*/ 264 w 768"/>
                    <a:gd name="T3" fmla="*/ 16 h 428"/>
                    <a:gd name="T4" fmla="*/ 524 w 768"/>
                    <a:gd name="T5" fmla="*/ 0 h 428"/>
                    <a:gd name="T6" fmla="*/ 660 w 768"/>
                    <a:gd name="T7" fmla="*/ 240 h 428"/>
                    <a:gd name="T8" fmla="*/ 768 w 768"/>
                    <a:gd name="T9" fmla="*/ 312 h 428"/>
                    <a:gd name="T10" fmla="*/ 680 w 768"/>
                    <a:gd name="T11" fmla="*/ 348 h 428"/>
                    <a:gd name="T12" fmla="*/ 612 w 768"/>
                    <a:gd name="T13" fmla="*/ 428 h 428"/>
                    <a:gd name="T14" fmla="*/ 536 w 768"/>
                    <a:gd name="T15" fmla="*/ 352 h 428"/>
                    <a:gd name="T16" fmla="*/ 412 w 768"/>
                    <a:gd name="T17" fmla="*/ 300 h 428"/>
                    <a:gd name="T18" fmla="*/ 328 w 768"/>
                    <a:gd name="T19" fmla="*/ 172 h 428"/>
                    <a:gd name="T20" fmla="*/ 64 w 768"/>
                    <a:gd name="T21" fmla="*/ 168 h 428"/>
                    <a:gd name="T22" fmla="*/ 0 w 768"/>
                    <a:gd name="T23" fmla="*/ 116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428">
                      <a:moveTo>
                        <a:pt x="0" y="116"/>
                      </a:moveTo>
                      <a:lnTo>
                        <a:pt x="264" y="16"/>
                      </a:lnTo>
                      <a:lnTo>
                        <a:pt x="524" y="0"/>
                      </a:lnTo>
                      <a:lnTo>
                        <a:pt x="660" y="240"/>
                      </a:lnTo>
                      <a:cubicBezTo>
                        <a:pt x="701" y="292"/>
                        <a:pt x="765" y="294"/>
                        <a:pt x="768" y="312"/>
                      </a:cubicBezTo>
                      <a:cubicBezTo>
                        <a:pt x="708" y="332"/>
                        <a:pt x="718" y="318"/>
                        <a:pt x="680" y="348"/>
                      </a:cubicBezTo>
                      <a:cubicBezTo>
                        <a:pt x="637" y="375"/>
                        <a:pt x="636" y="376"/>
                        <a:pt x="612" y="428"/>
                      </a:cubicBezTo>
                      <a:cubicBezTo>
                        <a:pt x="564" y="352"/>
                        <a:pt x="569" y="373"/>
                        <a:pt x="536" y="352"/>
                      </a:cubicBezTo>
                      <a:cubicBezTo>
                        <a:pt x="503" y="331"/>
                        <a:pt x="447" y="330"/>
                        <a:pt x="412" y="300"/>
                      </a:cubicBezTo>
                      <a:cubicBezTo>
                        <a:pt x="392" y="278"/>
                        <a:pt x="382" y="187"/>
                        <a:pt x="328" y="172"/>
                      </a:cubicBezTo>
                      <a:lnTo>
                        <a:pt x="64" y="168"/>
                      </a:lnTo>
                      <a:lnTo>
                        <a:pt x="0" y="116"/>
                      </a:lnTo>
                      <a:close/>
                    </a:path>
                  </a:pathLst>
                </a:custGeom>
                <a:solidFill>
                  <a:srgbClr val="FFCC99"/>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sp>
            <p:nvSpPr>
              <p:cNvPr id="20611" name="Freeform 131"/>
              <p:cNvSpPr>
                <a:spLocks/>
              </p:cNvSpPr>
              <p:nvPr/>
            </p:nvSpPr>
            <p:spPr bwMode="auto">
              <a:xfrm>
                <a:off x="3765" y="1435"/>
                <a:ext cx="504" cy="936"/>
              </a:xfrm>
              <a:custGeom>
                <a:avLst/>
                <a:gdLst>
                  <a:gd name="T0" fmla="*/ 192 w 504"/>
                  <a:gd name="T1" fmla="*/ 936 h 936"/>
                  <a:gd name="T2" fmla="*/ 152 w 504"/>
                  <a:gd name="T3" fmla="*/ 882 h 936"/>
                  <a:gd name="T4" fmla="*/ 183 w 504"/>
                  <a:gd name="T5" fmla="*/ 782 h 936"/>
                  <a:gd name="T6" fmla="*/ 108 w 504"/>
                  <a:gd name="T7" fmla="*/ 731 h 936"/>
                  <a:gd name="T8" fmla="*/ 45 w 504"/>
                  <a:gd name="T9" fmla="*/ 651 h 936"/>
                  <a:gd name="T10" fmla="*/ 0 w 504"/>
                  <a:gd name="T11" fmla="*/ 457 h 936"/>
                  <a:gd name="T12" fmla="*/ 49 w 504"/>
                  <a:gd name="T13" fmla="*/ 131 h 936"/>
                  <a:gd name="T14" fmla="*/ 103 w 504"/>
                  <a:gd name="T15" fmla="*/ 54 h 936"/>
                  <a:gd name="T16" fmla="*/ 187 w 504"/>
                  <a:gd name="T17" fmla="*/ 0 h 936"/>
                  <a:gd name="T18" fmla="*/ 303 w 504"/>
                  <a:gd name="T19" fmla="*/ 14 h 936"/>
                  <a:gd name="T20" fmla="*/ 446 w 504"/>
                  <a:gd name="T21" fmla="*/ 145 h 936"/>
                  <a:gd name="T22" fmla="*/ 468 w 504"/>
                  <a:gd name="T23" fmla="*/ 217 h 936"/>
                  <a:gd name="T24" fmla="*/ 495 w 504"/>
                  <a:gd name="T25" fmla="*/ 380 h 936"/>
                  <a:gd name="T26" fmla="*/ 500 w 504"/>
                  <a:gd name="T27" fmla="*/ 565 h 936"/>
                  <a:gd name="T28" fmla="*/ 500 w 504"/>
                  <a:gd name="T29" fmla="*/ 719 h 936"/>
                  <a:gd name="T30" fmla="*/ 303 w 504"/>
                  <a:gd name="T31" fmla="*/ 877 h 936"/>
                  <a:gd name="T32" fmla="*/ 192 w 504"/>
                  <a:gd name="T33" fmla="*/ 9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4" h="936">
                    <a:moveTo>
                      <a:pt x="192" y="936"/>
                    </a:moveTo>
                    <a:lnTo>
                      <a:pt x="152" y="882"/>
                    </a:lnTo>
                    <a:lnTo>
                      <a:pt x="183" y="782"/>
                    </a:lnTo>
                    <a:cubicBezTo>
                      <a:pt x="182" y="737"/>
                      <a:pt x="168" y="746"/>
                      <a:pt x="108" y="731"/>
                    </a:cubicBezTo>
                    <a:cubicBezTo>
                      <a:pt x="95" y="712"/>
                      <a:pt x="55" y="673"/>
                      <a:pt x="45" y="651"/>
                    </a:cubicBezTo>
                    <a:cubicBezTo>
                      <a:pt x="22" y="599"/>
                      <a:pt x="4" y="512"/>
                      <a:pt x="0" y="457"/>
                    </a:cubicBezTo>
                    <a:cubicBezTo>
                      <a:pt x="1" y="397"/>
                      <a:pt x="0" y="206"/>
                      <a:pt x="49" y="131"/>
                    </a:cubicBezTo>
                    <a:cubicBezTo>
                      <a:pt x="57" y="97"/>
                      <a:pt x="85" y="83"/>
                      <a:pt x="103" y="54"/>
                    </a:cubicBezTo>
                    <a:cubicBezTo>
                      <a:pt x="125" y="20"/>
                      <a:pt x="146" y="8"/>
                      <a:pt x="187" y="0"/>
                    </a:cubicBezTo>
                    <a:cubicBezTo>
                      <a:pt x="226" y="3"/>
                      <a:pt x="264" y="6"/>
                      <a:pt x="303" y="14"/>
                    </a:cubicBezTo>
                    <a:cubicBezTo>
                      <a:pt x="367" y="46"/>
                      <a:pt x="416" y="75"/>
                      <a:pt x="446" y="145"/>
                    </a:cubicBezTo>
                    <a:cubicBezTo>
                      <a:pt x="456" y="168"/>
                      <a:pt x="457" y="193"/>
                      <a:pt x="468" y="217"/>
                    </a:cubicBezTo>
                    <a:cubicBezTo>
                      <a:pt x="479" y="271"/>
                      <a:pt x="484" y="326"/>
                      <a:pt x="495" y="380"/>
                    </a:cubicBezTo>
                    <a:cubicBezTo>
                      <a:pt x="504" y="475"/>
                      <a:pt x="500" y="413"/>
                      <a:pt x="500" y="565"/>
                    </a:cubicBezTo>
                    <a:lnTo>
                      <a:pt x="500" y="719"/>
                    </a:lnTo>
                    <a:lnTo>
                      <a:pt x="303" y="877"/>
                    </a:lnTo>
                    <a:lnTo>
                      <a:pt x="192" y="936"/>
                    </a:lnTo>
                    <a:close/>
                  </a:path>
                </a:pathLst>
              </a:custGeom>
              <a:solidFill>
                <a:srgbClr val="FFCC99"/>
              </a:solidFill>
              <a:ln>
                <a:noFill/>
              </a:ln>
              <a:effectLst/>
              <a:extLst>
                <a:ext uri="{91240B29-F687-4F45-9708-019B960494DF}">
                  <a14:hiddenLine xmlns:a14="http://schemas.microsoft.com/office/drawing/2010/main" w="1270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2" name="Freeform 132"/>
              <p:cNvSpPr>
                <a:spLocks/>
              </p:cNvSpPr>
              <p:nvPr/>
            </p:nvSpPr>
            <p:spPr bwMode="auto">
              <a:xfrm>
                <a:off x="3719" y="1361"/>
                <a:ext cx="749" cy="745"/>
              </a:xfrm>
              <a:custGeom>
                <a:avLst/>
                <a:gdLst>
                  <a:gd name="T0" fmla="*/ 563 w 749"/>
                  <a:gd name="T1" fmla="*/ 679 h 745"/>
                  <a:gd name="T2" fmla="*/ 643 w 749"/>
                  <a:gd name="T3" fmla="*/ 602 h 745"/>
                  <a:gd name="T4" fmla="*/ 719 w 749"/>
                  <a:gd name="T5" fmla="*/ 498 h 745"/>
                  <a:gd name="T6" fmla="*/ 749 w 749"/>
                  <a:gd name="T7" fmla="*/ 360 h 745"/>
                  <a:gd name="T8" fmla="*/ 683 w 749"/>
                  <a:gd name="T9" fmla="*/ 150 h 745"/>
                  <a:gd name="T10" fmla="*/ 623 w 749"/>
                  <a:gd name="T11" fmla="*/ 48 h 745"/>
                  <a:gd name="T12" fmla="*/ 515 w 749"/>
                  <a:gd name="T13" fmla="*/ 0 h 745"/>
                  <a:gd name="T14" fmla="*/ 149 w 749"/>
                  <a:gd name="T15" fmla="*/ 72 h 745"/>
                  <a:gd name="T16" fmla="*/ 0 w 749"/>
                  <a:gd name="T17" fmla="*/ 159 h 745"/>
                  <a:gd name="T18" fmla="*/ 1 w 749"/>
                  <a:gd name="T19" fmla="*/ 289 h 745"/>
                  <a:gd name="T20" fmla="*/ 88 w 749"/>
                  <a:gd name="T21" fmla="*/ 385 h 745"/>
                  <a:gd name="T22" fmla="*/ 184 w 749"/>
                  <a:gd name="T23" fmla="*/ 415 h 745"/>
                  <a:gd name="T24" fmla="*/ 160 w 749"/>
                  <a:gd name="T25" fmla="*/ 505 h 745"/>
                  <a:gd name="T26" fmla="*/ 229 w 749"/>
                  <a:gd name="T27" fmla="*/ 535 h 745"/>
                  <a:gd name="T28" fmla="*/ 238 w 749"/>
                  <a:gd name="T29" fmla="*/ 643 h 745"/>
                  <a:gd name="T30" fmla="*/ 358 w 749"/>
                  <a:gd name="T31" fmla="*/ 730 h 745"/>
                  <a:gd name="T32" fmla="*/ 484 w 749"/>
                  <a:gd name="T33" fmla="*/ 745 h 745"/>
                  <a:gd name="T34" fmla="*/ 563 w 749"/>
                  <a:gd name="T35" fmla="*/ 679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9" h="745">
                    <a:moveTo>
                      <a:pt x="563" y="679"/>
                    </a:moveTo>
                    <a:lnTo>
                      <a:pt x="643" y="602"/>
                    </a:lnTo>
                    <a:lnTo>
                      <a:pt x="719" y="498"/>
                    </a:lnTo>
                    <a:lnTo>
                      <a:pt x="749" y="360"/>
                    </a:lnTo>
                    <a:lnTo>
                      <a:pt x="683" y="150"/>
                    </a:lnTo>
                    <a:lnTo>
                      <a:pt x="623" y="48"/>
                    </a:lnTo>
                    <a:lnTo>
                      <a:pt x="515" y="0"/>
                    </a:lnTo>
                    <a:lnTo>
                      <a:pt x="149" y="72"/>
                    </a:lnTo>
                    <a:lnTo>
                      <a:pt x="0" y="159"/>
                    </a:lnTo>
                    <a:lnTo>
                      <a:pt x="1" y="289"/>
                    </a:lnTo>
                    <a:lnTo>
                      <a:pt x="88" y="385"/>
                    </a:lnTo>
                    <a:lnTo>
                      <a:pt x="184" y="415"/>
                    </a:lnTo>
                    <a:lnTo>
                      <a:pt x="160" y="505"/>
                    </a:lnTo>
                    <a:lnTo>
                      <a:pt x="229" y="535"/>
                    </a:lnTo>
                    <a:lnTo>
                      <a:pt x="238" y="643"/>
                    </a:lnTo>
                    <a:lnTo>
                      <a:pt x="358" y="730"/>
                    </a:lnTo>
                    <a:lnTo>
                      <a:pt x="484" y="745"/>
                    </a:lnTo>
                    <a:lnTo>
                      <a:pt x="563" y="679"/>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3" name="Freeform 133"/>
              <p:cNvSpPr>
                <a:spLocks/>
              </p:cNvSpPr>
              <p:nvPr/>
            </p:nvSpPr>
            <p:spPr bwMode="auto">
              <a:xfrm>
                <a:off x="3841" y="1420"/>
                <a:ext cx="510" cy="203"/>
              </a:xfrm>
              <a:custGeom>
                <a:avLst/>
                <a:gdLst>
                  <a:gd name="T0" fmla="*/ 64 w 456"/>
                  <a:gd name="T1" fmla="*/ 32 h 180"/>
                  <a:gd name="T2" fmla="*/ 4 w 456"/>
                  <a:gd name="T3" fmla="*/ 52 h 180"/>
                  <a:gd name="T4" fmla="*/ 0 w 456"/>
                  <a:gd name="T5" fmla="*/ 116 h 180"/>
                  <a:gd name="T6" fmla="*/ 96 w 456"/>
                  <a:gd name="T7" fmla="*/ 124 h 180"/>
                  <a:gd name="T8" fmla="*/ 140 w 456"/>
                  <a:gd name="T9" fmla="*/ 76 h 180"/>
                  <a:gd name="T10" fmla="*/ 244 w 456"/>
                  <a:gd name="T11" fmla="*/ 180 h 180"/>
                  <a:gd name="T12" fmla="*/ 244 w 456"/>
                  <a:gd name="T13" fmla="*/ 92 h 180"/>
                  <a:gd name="T14" fmla="*/ 332 w 456"/>
                  <a:gd name="T15" fmla="*/ 88 h 180"/>
                  <a:gd name="T16" fmla="*/ 448 w 456"/>
                  <a:gd name="T17" fmla="*/ 152 h 180"/>
                  <a:gd name="T18" fmla="*/ 456 w 456"/>
                  <a:gd name="T19" fmla="*/ 84 h 180"/>
                  <a:gd name="T20" fmla="*/ 408 w 456"/>
                  <a:gd name="T21" fmla="*/ 24 h 180"/>
                  <a:gd name="T22" fmla="*/ 312 w 456"/>
                  <a:gd name="T23" fmla="*/ 0 h 180"/>
                  <a:gd name="T24" fmla="*/ 64 w 456"/>
                  <a:gd name="T25" fmla="*/ 3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6" h="180">
                    <a:moveTo>
                      <a:pt x="64" y="32"/>
                    </a:moveTo>
                    <a:lnTo>
                      <a:pt x="4" y="52"/>
                    </a:lnTo>
                    <a:lnTo>
                      <a:pt x="0" y="116"/>
                    </a:lnTo>
                    <a:lnTo>
                      <a:pt x="96" y="124"/>
                    </a:lnTo>
                    <a:lnTo>
                      <a:pt x="140" y="76"/>
                    </a:lnTo>
                    <a:lnTo>
                      <a:pt x="244" y="180"/>
                    </a:lnTo>
                    <a:lnTo>
                      <a:pt x="244" y="92"/>
                    </a:lnTo>
                    <a:lnTo>
                      <a:pt x="332" y="88"/>
                    </a:lnTo>
                    <a:lnTo>
                      <a:pt x="448" y="152"/>
                    </a:lnTo>
                    <a:lnTo>
                      <a:pt x="456" y="84"/>
                    </a:lnTo>
                    <a:lnTo>
                      <a:pt x="408" y="24"/>
                    </a:lnTo>
                    <a:lnTo>
                      <a:pt x="312" y="0"/>
                    </a:lnTo>
                    <a:lnTo>
                      <a:pt x="64" y="32"/>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4" name="Freeform 134"/>
              <p:cNvSpPr>
                <a:spLocks/>
              </p:cNvSpPr>
              <p:nvPr/>
            </p:nvSpPr>
            <p:spPr bwMode="auto">
              <a:xfrm>
                <a:off x="3756" y="1638"/>
                <a:ext cx="303" cy="688"/>
              </a:xfrm>
              <a:custGeom>
                <a:avLst/>
                <a:gdLst>
                  <a:gd name="T0" fmla="*/ 51 w 303"/>
                  <a:gd name="T1" fmla="*/ 18 h 688"/>
                  <a:gd name="T2" fmla="*/ 18 w 303"/>
                  <a:gd name="T3" fmla="*/ 126 h 688"/>
                  <a:gd name="T4" fmla="*/ 33 w 303"/>
                  <a:gd name="T5" fmla="*/ 303 h 688"/>
                  <a:gd name="T6" fmla="*/ 65 w 303"/>
                  <a:gd name="T7" fmla="*/ 439 h 688"/>
                  <a:gd name="T8" fmla="*/ 117 w 303"/>
                  <a:gd name="T9" fmla="*/ 513 h 688"/>
                  <a:gd name="T10" fmla="*/ 210 w 303"/>
                  <a:gd name="T11" fmla="*/ 516 h 688"/>
                  <a:gd name="T12" fmla="*/ 303 w 303"/>
                  <a:gd name="T13" fmla="*/ 498 h 688"/>
                  <a:gd name="T14" fmla="*/ 228 w 303"/>
                  <a:gd name="T15" fmla="*/ 561 h 688"/>
                  <a:gd name="T16" fmla="*/ 193 w 303"/>
                  <a:gd name="T17" fmla="*/ 688 h 688"/>
                  <a:gd name="T18" fmla="*/ 165 w 303"/>
                  <a:gd name="T19" fmla="*/ 549 h 688"/>
                  <a:gd name="T20" fmla="*/ 78 w 303"/>
                  <a:gd name="T21" fmla="*/ 531 h 688"/>
                  <a:gd name="T22" fmla="*/ 0 w 303"/>
                  <a:gd name="T23" fmla="*/ 315 h 688"/>
                  <a:gd name="T24" fmla="*/ 3 w 303"/>
                  <a:gd name="T25" fmla="*/ 99 h 688"/>
                  <a:gd name="T26" fmla="*/ 18 w 303"/>
                  <a:gd name="T27" fmla="*/ 0 h 688"/>
                  <a:gd name="T28" fmla="*/ 51 w 303"/>
                  <a:gd name="T29" fmla="*/ 18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688">
                    <a:moveTo>
                      <a:pt x="51" y="18"/>
                    </a:moveTo>
                    <a:lnTo>
                      <a:pt x="18" y="126"/>
                    </a:lnTo>
                    <a:lnTo>
                      <a:pt x="33" y="303"/>
                    </a:lnTo>
                    <a:lnTo>
                      <a:pt x="65" y="439"/>
                    </a:lnTo>
                    <a:lnTo>
                      <a:pt x="117" y="513"/>
                    </a:lnTo>
                    <a:lnTo>
                      <a:pt x="210" y="516"/>
                    </a:lnTo>
                    <a:lnTo>
                      <a:pt x="303" y="498"/>
                    </a:lnTo>
                    <a:lnTo>
                      <a:pt x="228" y="561"/>
                    </a:lnTo>
                    <a:lnTo>
                      <a:pt x="193" y="688"/>
                    </a:lnTo>
                    <a:cubicBezTo>
                      <a:pt x="183" y="686"/>
                      <a:pt x="184" y="575"/>
                      <a:pt x="165" y="549"/>
                    </a:cubicBezTo>
                    <a:cubicBezTo>
                      <a:pt x="150" y="546"/>
                      <a:pt x="106" y="570"/>
                      <a:pt x="78" y="531"/>
                    </a:cubicBezTo>
                    <a:lnTo>
                      <a:pt x="0" y="315"/>
                    </a:lnTo>
                    <a:lnTo>
                      <a:pt x="3" y="99"/>
                    </a:lnTo>
                    <a:lnTo>
                      <a:pt x="18" y="0"/>
                    </a:lnTo>
                    <a:lnTo>
                      <a:pt x="51" y="1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5" name="Freeform 135"/>
              <p:cNvSpPr>
                <a:spLocks/>
              </p:cNvSpPr>
              <p:nvPr/>
            </p:nvSpPr>
            <p:spPr bwMode="auto">
              <a:xfrm>
                <a:off x="4162" y="1841"/>
                <a:ext cx="28" cy="71"/>
              </a:xfrm>
              <a:custGeom>
                <a:avLst/>
                <a:gdLst>
                  <a:gd name="T0" fmla="*/ 0 w 28"/>
                  <a:gd name="T1" fmla="*/ 8 h 71"/>
                  <a:gd name="T2" fmla="*/ 28 w 28"/>
                  <a:gd name="T3" fmla="*/ 0 h 71"/>
                  <a:gd name="T4" fmla="*/ 16 w 28"/>
                  <a:gd name="T5" fmla="*/ 71 h 71"/>
                  <a:gd name="T6" fmla="*/ 0 w 28"/>
                  <a:gd name="T7" fmla="*/ 8 h 71"/>
                </a:gdLst>
                <a:ahLst/>
                <a:cxnLst>
                  <a:cxn ang="0">
                    <a:pos x="T0" y="T1"/>
                  </a:cxn>
                  <a:cxn ang="0">
                    <a:pos x="T2" y="T3"/>
                  </a:cxn>
                  <a:cxn ang="0">
                    <a:pos x="T4" y="T5"/>
                  </a:cxn>
                  <a:cxn ang="0">
                    <a:pos x="T6" y="T7"/>
                  </a:cxn>
                </a:cxnLst>
                <a:rect l="0" t="0" r="r" b="b"/>
                <a:pathLst>
                  <a:path w="28" h="71">
                    <a:moveTo>
                      <a:pt x="0" y="8"/>
                    </a:moveTo>
                    <a:lnTo>
                      <a:pt x="28" y="0"/>
                    </a:lnTo>
                    <a:lnTo>
                      <a:pt x="16" y="71"/>
                    </a:lnTo>
                    <a:lnTo>
                      <a:pt x="0" y="8"/>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6" name="Freeform 136"/>
              <p:cNvSpPr>
                <a:spLocks/>
              </p:cNvSpPr>
              <p:nvPr/>
            </p:nvSpPr>
            <p:spPr bwMode="auto">
              <a:xfrm>
                <a:off x="4239" y="1850"/>
                <a:ext cx="169" cy="154"/>
              </a:xfrm>
              <a:custGeom>
                <a:avLst/>
                <a:gdLst>
                  <a:gd name="T0" fmla="*/ 9 w 169"/>
                  <a:gd name="T1" fmla="*/ 154 h 154"/>
                  <a:gd name="T2" fmla="*/ 0 w 169"/>
                  <a:gd name="T3" fmla="*/ 73 h 154"/>
                  <a:gd name="T4" fmla="*/ 67 w 169"/>
                  <a:gd name="T5" fmla="*/ 6 h 154"/>
                  <a:gd name="T6" fmla="*/ 79 w 169"/>
                  <a:gd name="T7" fmla="*/ 60 h 154"/>
                  <a:gd name="T8" fmla="*/ 115 w 169"/>
                  <a:gd name="T9" fmla="*/ 27 h 154"/>
                  <a:gd name="T10" fmla="*/ 169 w 169"/>
                  <a:gd name="T11" fmla="*/ 0 h 154"/>
                  <a:gd name="T12" fmla="*/ 121 w 169"/>
                  <a:gd name="T13" fmla="*/ 60 h 154"/>
                  <a:gd name="T14" fmla="*/ 9 w 169"/>
                  <a:gd name="T15" fmla="*/ 154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 h="154">
                    <a:moveTo>
                      <a:pt x="9" y="154"/>
                    </a:moveTo>
                    <a:lnTo>
                      <a:pt x="0" y="73"/>
                    </a:lnTo>
                    <a:lnTo>
                      <a:pt x="67" y="6"/>
                    </a:lnTo>
                    <a:lnTo>
                      <a:pt x="79" y="60"/>
                    </a:lnTo>
                    <a:lnTo>
                      <a:pt x="115" y="27"/>
                    </a:lnTo>
                    <a:lnTo>
                      <a:pt x="169" y="0"/>
                    </a:lnTo>
                    <a:lnTo>
                      <a:pt x="121" y="60"/>
                    </a:lnTo>
                    <a:lnTo>
                      <a:pt x="9" y="154"/>
                    </a:lnTo>
                    <a:close/>
                  </a:path>
                </a:pathLst>
              </a:custGeom>
              <a:solidFill>
                <a:schemeClr val="bg2"/>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7" name="Freeform 137"/>
              <p:cNvSpPr>
                <a:spLocks/>
              </p:cNvSpPr>
              <p:nvPr/>
            </p:nvSpPr>
            <p:spPr bwMode="auto">
              <a:xfrm>
                <a:off x="3137" y="2175"/>
                <a:ext cx="1600" cy="1273"/>
              </a:xfrm>
              <a:custGeom>
                <a:avLst/>
                <a:gdLst>
                  <a:gd name="T0" fmla="*/ 1404 w 1600"/>
                  <a:gd name="T1" fmla="*/ 112 h 1273"/>
                  <a:gd name="T2" fmla="*/ 1152 w 1600"/>
                  <a:gd name="T3" fmla="*/ 0 h 1273"/>
                  <a:gd name="T4" fmla="*/ 926 w 1600"/>
                  <a:gd name="T5" fmla="*/ 164 h 1273"/>
                  <a:gd name="T6" fmla="*/ 845 w 1600"/>
                  <a:gd name="T7" fmla="*/ 200 h 1273"/>
                  <a:gd name="T8" fmla="*/ 746 w 1600"/>
                  <a:gd name="T9" fmla="*/ 245 h 1273"/>
                  <a:gd name="T10" fmla="*/ 575 w 1600"/>
                  <a:gd name="T11" fmla="*/ 311 h 1273"/>
                  <a:gd name="T12" fmla="*/ 476 w 1600"/>
                  <a:gd name="T13" fmla="*/ 380 h 1273"/>
                  <a:gd name="T14" fmla="*/ 296 w 1600"/>
                  <a:gd name="T15" fmla="*/ 688 h 1273"/>
                  <a:gd name="T16" fmla="*/ 255 w 1600"/>
                  <a:gd name="T17" fmla="*/ 811 h 1273"/>
                  <a:gd name="T18" fmla="*/ 99 w 1600"/>
                  <a:gd name="T19" fmla="*/ 910 h 1273"/>
                  <a:gd name="T20" fmla="*/ 0 w 1600"/>
                  <a:gd name="T21" fmla="*/ 1120 h 1273"/>
                  <a:gd name="T22" fmla="*/ 584 w 1600"/>
                  <a:gd name="T23" fmla="*/ 1220 h 1273"/>
                  <a:gd name="T24" fmla="*/ 840 w 1600"/>
                  <a:gd name="T25" fmla="*/ 812 h 1273"/>
                  <a:gd name="T26" fmla="*/ 1304 w 1600"/>
                  <a:gd name="T27" fmla="*/ 672 h 1273"/>
                  <a:gd name="T28" fmla="*/ 1592 w 1600"/>
                  <a:gd name="T29" fmla="*/ 824 h 1273"/>
                  <a:gd name="T30" fmla="*/ 1600 w 1600"/>
                  <a:gd name="T31" fmla="*/ 544 h 1273"/>
                  <a:gd name="T32" fmla="*/ 1512 w 1600"/>
                  <a:gd name="T33" fmla="*/ 188 h 1273"/>
                  <a:gd name="T34" fmla="*/ 1404 w 1600"/>
                  <a:gd name="T35" fmla="*/ 112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0" h="1273">
                    <a:moveTo>
                      <a:pt x="1404" y="112"/>
                    </a:moveTo>
                    <a:lnTo>
                      <a:pt x="1152" y="0"/>
                    </a:lnTo>
                    <a:lnTo>
                      <a:pt x="926" y="164"/>
                    </a:lnTo>
                    <a:lnTo>
                      <a:pt x="845" y="200"/>
                    </a:lnTo>
                    <a:lnTo>
                      <a:pt x="746" y="245"/>
                    </a:lnTo>
                    <a:lnTo>
                      <a:pt x="575" y="311"/>
                    </a:lnTo>
                    <a:lnTo>
                      <a:pt x="476" y="380"/>
                    </a:lnTo>
                    <a:lnTo>
                      <a:pt x="296" y="688"/>
                    </a:lnTo>
                    <a:cubicBezTo>
                      <a:pt x="296" y="688"/>
                      <a:pt x="275" y="749"/>
                      <a:pt x="255" y="811"/>
                    </a:cubicBezTo>
                    <a:cubicBezTo>
                      <a:pt x="222" y="848"/>
                      <a:pt x="141" y="859"/>
                      <a:pt x="99" y="910"/>
                    </a:cubicBezTo>
                    <a:cubicBezTo>
                      <a:pt x="57" y="961"/>
                      <a:pt x="46" y="965"/>
                      <a:pt x="0" y="1120"/>
                    </a:cubicBezTo>
                    <a:cubicBezTo>
                      <a:pt x="130" y="1193"/>
                      <a:pt x="449" y="1273"/>
                      <a:pt x="584" y="1220"/>
                    </a:cubicBezTo>
                    <a:cubicBezTo>
                      <a:pt x="656" y="1172"/>
                      <a:pt x="684" y="908"/>
                      <a:pt x="840" y="812"/>
                    </a:cubicBezTo>
                    <a:cubicBezTo>
                      <a:pt x="996" y="716"/>
                      <a:pt x="1136" y="680"/>
                      <a:pt x="1304" y="672"/>
                    </a:cubicBezTo>
                    <a:cubicBezTo>
                      <a:pt x="1472" y="664"/>
                      <a:pt x="1552" y="764"/>
                      <a:pt x="1592" y="824"/>
                    </a:cubicBezTo>
                    <a:cubicBezTo>
                      <a:pt x="1596" y="684"/>
                      <a:pt x="1600" y="544"/>
                      <a:pt x="1600" y="544"/>
                    </a:cubicBezTo>
                    <a:lnTo>
                      <a:pt x="1512" y="188"/>
                    </a:lnTo>
                    <a:lnTo>
                      <a:pt x="1404" y="112"/>
                    </a:lnTo>
                    <a:close/>
                  </a:path>
                </a:pathLst>
              </a:custGeom>
              <a:solidFill>
                <a:srgbClr val="99CCFF"/>
              </a:solidFill>
              <a:ln>
                <a:noFill/>
              </a:ln>
              <a:effectLst/>
              <a:extLst>
                <a:ext uri="{91240B29-F687-4F45-9708-019B960494DF}">
                  <a14:hiddenLine xmlns:a14="http://schemas.microsoft.com/office/drawing/2010/main" w="57150"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8" name="Freeform 138"/>
              <p:cNvSpPr>
                <a:spLocks/>
              </p:cNvSpPr>
              <p:nvPr/>
            </p:nvSpPr>
            <p:spPr bwMode="auto">
              <a:xfrm>
                <a:off x="3333" y="2359"/>
                <a:ext cx="812" cy="864"/>
              </a:xfrm>
              <a:custGeom>
                <a:avLst/>
                <a:gdLst>
                  <a:gd name="T0" fmla="*/ 576 w 812"/>
                  <a:gd name="T1" fmla="*/ 32 h 864"/>
                  <a:gd name="T2" fmla="*/ 364 w 812"/>
                  <a:gd name="T3" fmla="*/ 112 h 864"/>
                  <a:gd name="T4" fmla="*/ 260 w 812"/>
                  <a:gd name="T5" fmla="*/ 180 h 864"/>
                  <a:gd name="T6" fmla="*/ 68 w 812"/>
                  <a:gd name="T7" fmla="*/ 492 h 864"/>
                  <a:gd name="T8" fmla="*/ 0 w 812"/>
                  <a:gd name="T9" fmla="*/ 864 h 864"/>
                  <a:gd name="T10" fmla="*/ 116 w 812"/>
                  <a:gd name="T11" fmla="*/ 648 h 864"/>
                  <a:gd name="T12" fmla="*/ 116 w 812"/>
                  <a:gd name="T13" fmla="*/ 540 h 864"/>
                  <a:gd name="T14" fmla="*/ 356 w 812"/>
                  <a:gd name="T15" fmla="*/ 160 h 864"/>
                  <a:gd name="T16" fmla="*/ 532 w 812"/>
                  <a:gd name="T17" fmla="*/ 92 h 864"/>
                  <a:gd name="T18" fmla="*/ 812 w 812"/>
                  <a:gd name="T19" fmla="*/ 52 h 864"/>
                  <a:gd name="T20" fmla="*/ 620 w 812"/>
                  <a:gd name="T21" fmla="*/ 0 h 864"/>
                  <a:gd name="T22" fmla="*/ 576 w 812"/>
                  <a:gd name="T23"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2" h="864">
                    <a:moveTo>
                      <a:pt x="576" y="32"/>
                    </a:moveTo>
                    <a:lnTo>
                      <a:pt x="364" y="112"/>
                    </a:lnTo>
                    <a:lnTo>
                      <a:pt x="260" y="180"/>
                    </a:lnTo>
                    <a:lnTo>
                      <a:pt x="68" y="492"/>
                    </a:lnTo>
                    <a:lnTo>
                      <a:pt x="0" y="864"/>
                    </a:lnTo>
                    <a:lnTo>
                      <a:pt x="116" y="648"/>
                    </a:lnTo>
                    <a:lnTo>
                      <a:pt x="116" y="540"/>
                    </a:lnTo>
                    <a:lnTo>
                      <a:pt x="356" y="160"/>
                    </a:lnTo>
                    <a:lnTo>
                      <a:pt x="532" y="92"/>
                    </a:lnTo>
                    <a:lnTo>
                      <a:pt x="812" y="52"/>
                    </a:lnTo>
                    <a:lnTo>
                      <a:pt x="620" y="0"/>
                    </a:lnTo>
                    <a:lnTo>
                      <a:pt x="576" y="3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19" name="Freeform 139"/>
              <p:cNvSpPr>
                <a:spLocks/>
              </p:cNvSpPr>
              <p:nvPr/>
            </p:nvSpPr>
            <p:spPr bwMode="auto">
              <a:xfrm>
                <a:off x="4282" y="2165"/>
                <a:ext cx="435" cy="458"/>
              </a:xfrm>
              <a:custGeom>
                <a:avLst/>
                <a:gdLst>
                  <a:gd name="T0" fmla="*/ 6 w 435"/>
                  <a:gd name="T1" fmla="*/ 0 h 458"/>
                  <a:gd name="T2" fmla="*/ 387 w 435"/>
                  <a:gd name="T3" fmla="*/ 178 h 458"/>
                  <a:gd name="T4" fmla="*/ 435 w 435"/>
                  <a:gd name="T5" fmla="*/ 458 h 458"/>
                  <a:gd name="T6" fmla="*/ 331 w 435"/>
                  <a:gd name="T7" fmla="*/ 198 h 458"/>
                  <a:gd name="T8" fmla="*/ 247 w 435"/>
                  <a:gd name="T9" fmla="*/ 210 h 458"/>
                  <a:gd name="T10" fmla="*/ 167 w 435"/>
                  <a:gd name="T11" fmla="*/ 142 h 458"/>
                  <a:gd name="T12" fmla="*/ 255 w 435"/>
                  <a:gd name="T13" fmla="*/ 326 h 458"/>
                  <a:gd name="T14" fmla="*/ 83 w 435"/>
                  <a:gd name="T15" fmla="*/ 170 h 458"/>
                  <a:gd name="T16" fmla="*/ 73 w 435"/>
                  <a:gd name="T17" fmla="*/ 92 h 458"/>
                  <a:gd name="T18" fmla="*/ 109 w 435"/>
                  <a:gd name="T19" fmla="*/ 74 h 458"/>
                  <a:gd name="T20" fmla="*/ 0 w 435"/>
                  <a:gd name="T21" fmla="*/ 18 h 458"/>
                  <a:gd name="T22" fmla="*/ 6 w 435"/>
                  <a:gd name="T23"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5" h="458">
                    <a:moveTo>
                      <a:pt x="6" y="0"/>
                    </a:moveTo>
                    <a:lnTo>
                      <a:pt x="387" y="178"/>
                    </a:lnTo>
                    <a:lnTo>
                      <a:pt x="435" y="458"/>
                    </a:lnTo>
                    <a:lnTo>
                      <a:pt x="331" y="198"/>
                    </a:lnTo>
                    <a:lnTo>
                      <a:pt x="247" y="210"/>
                    </a:lnTo>
                    <a:lnTo>
                      <a:pt x="167" y="142"/>
                    </a:lnTo>
                    <a:lnTo>
                      <a:pt x="255" y="326"/>
                    </a:lnTo>
                    <a:lnTo>
                      <a:pt x="83" y="170"/>
                    </a:lnTo>
                    <a:lnTo>
                      <a:pt x="73" y="92"/>
                    </a:lnTo>
                    <a:lnTo>
                      <a:pt x="109" y="74"/>
                    </a:lnTo>
                    <a:lnTo>
                      <a:pt x="0" y="18"/>
                    </a:lnTo>
                    <a:lnTo>
                      <a:pt x="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0" name="Freeform 140"/>
              <p:cNvSpPr>
                <a:spLocks/>
              </p:cNvSpPr>
              <p:nvPr/>
            </p:nvSpPr>
            <p:spPr bwMode="auto">
              <a:xfrm>
                <a:off x="3497" y="2703"/>
                <a:ext cx="148" cy="280"/>
              </a:xfrm>
              <a:custGeom>
                <a:avLst/>
                <a:gdLst>
                  <a:gd name="T0" fmla="*/ 136 w 148"/>
                  <a:gd name="T1" fmla="*/ 0 h 280"/>
                  <a:gd name="T2" fmla="*/ 12 w 148"/>
                  <a:gd name="T3" fmla="*/ 188 h 280"/>
                  <a:gd name="T4" fmla="*/ 0 w 148"/>
                  <a:gd name="T5" fmla="*/ 264 h 280"/>
                  <a:gd name="T6" fmla="*/ 68 w 148"/>
                  <a:gd name="T7" fmla="*/ 280 h 280"/>
                  <a:gd name="T8" fmla="*/ 148 w 148"/>
                  <a:gd name="T9" fmla="*/ 216 h 280"/>
                  <a:gd name="T10" fmla="*/ 136 w 148"/>
                  <a:gd name="T11" fmla="*/ 156 h 280"/>
                  <a:gd name="T12" fmla="*/ 120 w 148"/>
                  <a:gd name="T13" fmla="*/ 204 h 280"/>
                  <a:gd name="T14" fmla="*/ 56 w 148"/>
                  <a:gd name="T15" fmla="*/ 220 h 280"/>
                  <a:gd name="T16" fmla="*/ 136 w 148"/>
                  <a:gd name="T17"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80">
                    <a:moveTo>
                      <a:pt x="136" y="0"/>
                    </a:moveTo>
                    <a:lnTo>
                      <a:pt x="12" y="188"/>
                    </a:lnTo>
                    <a:lnTo>
                      <a:pt x="0" y="264"/>
                    </a:lnTo>
                    <a:lnTo>
                      <a:pt x="68" y="280"/>
                    </a:lnTo>
                    <a:lnTo>
                      <a:pt x="148" y="216"/>
                    </a:lnTo>
                    <a:lnTo>
                      <a:pt x="136" y="156"/>
                    </a:lnTo>
                    <a:lnTo>
                      <a:pt x="120" y="204"/>
                    </a:lnTo>
                    <a:lnTo>
                      <a:pt x="56" y="220"/>
                    </a:lnTo>
                    <a:lnTo>
                      <a:pt x="136"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1" name="Freeform 141"/>
              <p:cNvSpPr>
                <a:spLocks/>
              </p:cNvSpPr>
              <p:nvPr/>
            </p:nvSpPr>
            <p:spPr bwMode="auto">
              <a:xfrm>
                <a:off x="3061" y="2811"/>
                <a:ext cx="359" cy="396"/>
              </a:xfrm>
              <a:custGeom>
                <a:avLst/>
                <a:gdLst>
                  <a:gd name="T0" fmla="*/ 172 w 359"/>
                  <a:gd name="T1" fmla="*/ 20 h 396"/>
                  <a:gd name="T2" fmla="*/ 80 w 359"/>
                  <a:gd name="T3" fmla="*/ 44 h 396"/>
                  <a:gd name="T4" fmla="*/ 0 w 359"/>
                  <a:gd name="T5" fmla="*/ 136 h 396"/>
                  <a:gd name="T6" fmla="*/ 0 w 359"/>
                  <a:gd name="T7" fmla="*/ 204 h 396"/>
                  <a:gd name="T8" fmla="*/ 100 w 359"/>
                  <a:gd name="T9" fmla="*/ 396 h 396"/>
                  <a:gd name="T10" fmla="*/ 160 w 359"/>
                  <a:gd name="T11" fmla="*/ 292 h 396"/>
                  <a:gd name="T12" fmla="*/ 253 w 359"/>
                  <a:gd name="T13" fmla="*/ 211 h 396"/>
                  <a:gd name="T14" fmla="*/ 344 w 359"/>
                  <a:gd name="T15" fmla="*/ 164 h 396"/>
                  <a:gd name="T16" fmla="*/ 172 w 359"/>
                  <a:gd name="T17" fmla="*/ 2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396">
                    <a:moveTo>
                      <a:pt x="172" y="20"/>
                    </a:moveTo>
                    <a:cubicBezTo>
                      <a:pt x="128" y="0"/>
                      <a:pt x="109" y="25"/>
                      <a:pt x="80" y="44"/>
                    </a:cubicBezTo>
                    <a:cubicBezTo>
                      <a:pt x="51" y="63"/>
                      <a:pt x="15" y="109"/>
                      <a:pt x="0" y="136"/>
                    </a:cubicBezTo>
                    <a:lnTo>
                      <a:pt x="0" y="204"/>
                    </a:lnTo>
                    <a:lnTo>
                      <a:pt x="100" y="396"/>
                    </a:lnTo>
                    <a:lnTo>
                      <a:pt x="160" y="292"/>
                    </a:lnTo>
                    <a:lnTo>
                      <a:pt x="253" y="211"/>
                    </a:lnTo>
                    <a:cubicBezTo>
                      <a:pt x="334" y="183"/>
                      <a:pt x="359" y="193"/>
                      <a:pt x="344" y="164"/>
                    </a:cubicBezTo>
                    <a:lnTo>
                      <a:pt x="172" y="20"/>
                    </a:lnTo>
                    <a:close/>
                  </a:path>
                </a:pathLst>
              </a:custGeom>
              <a:solidFill>
                <a:srgbClr val="CCFFFF"/>
              </a:solidFill>
              <a:ln w="57150" cap="flat"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2" name="Freeform 142"/>
              <p:cNvSpPr>
                <a:spLocks/>
              </p:cNvSpPr>
              <p:nvPr/>
            </p:nvSpPr>
            <p:spPr bwMode="auto">
              <a:xfrm>
                <a:off x="3061" y="2871"/>
                <a:ext cx="156" cy="352"/>
              </a:xfrm>
              <a:custGeom>
                <a:avLst/>
                <a:gdLst>
                  <a:gd name="T0" fmla="*/ 72 w 156"/>
                  <a:gd name="T1" fmla="*/ 0 h 352"/>
                  <a:gd name="T2" fmla="*/ 44 w 156"/>
                  <a:gd name="T3" fmla="*/ 100 h 352"/>
                  <a:gd name="T4" fmla="*/ 92 w 156"/>
                  <a:gd name="T5" fmla="*/ 168 h 352"/>
                  <a:gd name="T6" fmla="*/ 100 w 156"/>
                  <a:gd name="T7" fmla="*/ 240 h 352"/>
                  <a:gd name="T8" fmla="*/ 156 w 156"/>
                  <a:gd name="T9" fmla="*/ 240 h 352"/>
                  <a:gd name="T10" fmla="*/ 96 w 156"/>
                  <a:gd name="T11" fmla="*/ 352 h 352"/>
                  <a:gd name="T12" fmla="*/ 0 w 156"/>
                  <a:gd name="T13" fmla="*/ 124 h 352"/>
                  <a:gd name="T14" fmla="*/ 12 w 156"/>
                  <a:gd name="T15" fmla="*/ 60 h 352"/>
                  <a:gd name="T16" fmla="*/ 72 w 15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52">
                    <a:moveTo>
                      <a:pt x="72" y="0"/>
                    </a:moveTo>
                    <a:lnTo>
                      <a:pt x="44" y="100"/>
                    </a:lnTo>
                    <a:lnTo>
                      <a:pt x="92" y="168"/>
                    </a:lnTo>
                    <a:lnTo>
                      <a:pt x="100" y="240"/>
                    </a:lnTo>
                    <a:lnTo>
                      <a:pt x="156" y="240"/>
                    </a:lnTo>
                    <a:lnTo>
                      <a:pt x="96" y="352"/>
                    </a:lnTo>
                    <a:lnTo>
                      <a:pt x="0" y="124"/>
                    </a:lnTo>
                    <a:lnTo>
                      <a:pt x="12" y="60"/>
                    </a:lnTo>
                    <a:lnTo>
                      <a:pt x="72"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3" name="Freeform 143"/>
              <p:cNvSpPr>
                <a:spLocks/>
              </p:cNvSpPr>
              <p:nvPr/>
            </p:nvSpPr>
            <p:spPr bwMode="auto">
              <a:xfrm>
                <a:off x="3401" y="2983"/>
                <a:ext cx="264" cy="324"/>
              </a:xfrm>
              <a:custGeom>
                <a:avLst/>
                <a:gdLst>
                  <a:gd name="T0" fmla="*/ 81 w 264"/>
                  <a:gd name="T1" fmla="*/ 72 h 324"/>
                  <a:gd name="T2" fmla="*/ 0 w 264"/>
                  <a:gd name="T3" fmla="*/ 204 h 324"/>
                  <a:gd name="T4" fmla="*/ 6 w 264"/>
                  <a:gd name="T5" fmla="*/ 276 h 324"/>
                  <a:gd name="T6" fmla="*/ 93 w 264"/>
                  <a:gd name="T7" fmla="*/ 324 h 324"/>
                  <a:gd name="T8" fmla="*/ 186 w 264"/>
                  <a:gd name="T9" fmla="*/ 279 h 324"/>
                  <a:gd name="T10" fmla="*/ 183 w 264"/>
                  <a:gd name="T11" fmla="*/ 216 h 324"/>
                  <a:gd name="T12" fmla="*/ 105 w 264"/>
                  <a:gd name="T13" fmla="*/ 255 h 324"/>
                  <a:gd name="T14" fmla="*/ 45 w 264"/>
                  <a:gd name="T15" fmla="*/ 213 h 324"/>
                  <a:gd name="T16" fmla="*/ 126 w 264"/>
                  <a:gd name="T17" fmla="*/ 150 h 324"/>
                  <a:gd name="T18" fmla="*/ 123 w 264"/>
                  <a:gd name="T19" fmla="*/ 108 h 324"/>
                  <a:gd name="T20" fmla="*/ 240 w 264"/>
                  <a:gd name="T21" fmla="*/ 84 h 324"/>
                  <a:gd name="T22" fmla="*/ 264 w 264"/>
                  <a:gd name="T23" fmla="*/ 0 h 324"/>
                  <a:gd name="T24" fmla="*/ 189 w 264"/>
                  <a:gd name="T25" fmla="*/ 66 h 324"/>
                  <a:gd name="T26" fmla="*/ 81 w 264"/>
                  <a:gd name="T27" fmla="*/ 7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324">
                    <a:moveTo>
                      <a:pt x="81" y="72"/>
                    </a:moveTo>
                    <a:lnTo>
                      <a:pt x="0" y="204"/>
                    </a:lnTo>
                    <a:lnTo>
                      <a:pt x="6" y="276"/>
                    </a:lnTo>
                    <a:lnTo>
                      <a:pt x="93" y="324"/>
                    </a:lnTo>
                    <a:lnTo>
                      <a:pt x="186" y="279"/>
                    </a:lnTo>
                    <a:lnTo>
                      <a:pt x="183" y="216"/>
                    </a:lnTo>
                    <a:lnTo>
                      <a:pt x="105" y="255"/>
                    </a:lnTo>
                    <a:lnTo>
                      <a:pt x="45" y="213"/>
                    </a:lnTo>
                    <a:lnTo>
                      <a:pt x="126" y="150"/>
                    </a:lnTo>
                    <a:lnTo>
                      <a:pt x="123" y="108"/>
                    </a:lnTo>
                    <a:lnTo>
                      <a:pt x="240" y="84"/>
                    </a:lnTo>
                    <a:lnTo>
                      <a:pt x="264" y="0"/>
                    </a:lnTo>
                    <a:lnTo>
                      <a:pt x="189" y="66"/>
                    </a:lnTo>
                    <a:lnTo>
                      <a:pt x="81" y="7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4" name="Freeform 144"/>
              <p:cNvSpPr>
                <a:spLocks/>
              </p:cNvSpPr>
              <p:nvPr/>
            </p:nvSpPr>
            <p:spPr bwMode="auto">
              <a:xfrm>
                <a:off x="3128" y="2556"/>
                <a:ext cx="1624" cy="884"/>
              </a:xfrm>
              <a:custGeom>
                <a:avLst/>
                <a:gdLst>
                  <a:gd name="T0" fmla="*/ 1580 w 1624"/>
                  <a:gd name="T1" fmla="*/ 36 h 884"/>
                  <a:gd name="T2" fmla="*/ 1624 w 1624"/>
                  <a:gd name="T3" fmla="*/ 164 h 884"/>
                  <a:gd name="T4" fmla="*/ 1600 w 1624"/>
                  <a:gd name="T5" fmla="*/ 460 h 884"/>
                  <a:gd name="T6" fmla="*/ 1472 w 1624"/>
                  <a:gd name="T7" fmla="*/ 344 h 884"/>
                  <a:gd name="T8" fmla="*/ 1160 w 1624"/>
                  <a:gd name="T9" fmla="*/ 312 h 884"/>
                  <a:gd name="T10" fmla="*/ 848 w 1624"/>
                  <a:gd name="T11" fmla="*/ 440 h 884"/>
                  <a:gd name="T12" fmla="*/ 692 w 1624"/>
                  <a:gd name="T13" fmla="*/ 672 h 884"/>
                  <a:gd name="T14" fmla="*/ 612 w 1624"/>
                  <a:gd name="T15" fmla="*/ 852 h 884"/>
                  <a:gd name="T16" fmla="*/ 404 w 1624"/>
                  <a:gd name="T17" fmla="*/ 884 h 884"/>
                  <a:gd name="T18" fmla="*/ 344 w 1624"/>
                  <a:gd name="T19" fmla="*/ 848 h 884"/>
                  <a:gd name="T20" fmla="*/ 264 w 1624"/>
                  <a:gd name="T21" fmla="*/ 844 h 884"/>
                  <a:gd name="T22" fmla="*/ 0 w 1624"/>
                  <a:gd name="T23" fmla="*/ 780 h 884"/>
                  <a:gd name="T24" fmla="*/ 32 w 1624"/>
                  <a:gd name="T25" fmla="*/ 664 h 884"/>
                  <a:gd name="T26" fmla="*/ 52 w 1624"/>
                  <a:gd name="T27" fmla="*/ 712 h 884"/>
                  <a:gd name="T28" fmla="*/ 56 w 1624"/>
                  <a:gd name="T29" fmla="*/ 748 h 884"/>
                  <a:gd name="T30" fmla="*/ 276 w 1624"/>
                  <a:gd name="T31" fmla="*/ 796 h 884"/>
                  <a:gd name="T32" fmla="*/ 452 w 1624"/>
                  <a:gd name="T33" fmla="*/ 836 h 884"/>
                  <a:gd name="T34" fmla="*/ 560 w 1624"/>
                  <a:gd name="T35" fmla="*/ 732 h 884"/>
                  <a:gd name="T36" fmla="*/ 612 w 1624"/>
                  <a:gd name="T37" fmla="*/ 716 h 884"/>
                  <a:gd name="T38" fmla="*/ 800 w 1624"/>
                  <a:gd name="T39" fmla="*/ 392 h 884"/>
                  <a:gd name="T40" fmla="*/ 924 w 1624"/>
                  <a:gd name="T41" fmla="*/ 360 h 884"/>
                  <a:gd name="T42" fmla="*/ 1020 w 1624"/>
                  <a:gd name="T43" fmla="*/ 284 h 884"/>
                  <a:gd name="T44" fmla="*/ 1328 w 1624"/>
                  <a:gd name="T45" fmla="*/ 260 h 884"/>
                  <a:gd name="T46" fmla="*/ 1540 w 1624"/>
                  <a:gd name="T47" fmla="*/ 328 h 884"/>
                  <a:gd name="T48" fmla="*/ 1584 w 1624"/>
                  <a:gd name="T49" fmla="*/ 396 h 884"/>
                  <a:gd name="T50" fmla="*/ 1572 w 1624"/>
                  <a:gd name="T51" fmla="*/ 172 h 884"/>
                  <a:gd name="T52" fmla="*/ 1512 w 1624"/>
                  <a:gd name="T53" fmla="*/ 136 h 884"/>
                  <a:gd name="T54" fmla="*/ 1564 w 1624"/>
                  <a:gd name="T55" fmla="*/ 0 h 884"/>
                  <a:gd name="T56" fmla="*/ 1580 w 1624"/>
                  <a:gd name="T57" fmla="*/ 36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24" h="884">
                    <a:moveTo>
                      <a:pt x="1580" y="36"/>
                    </a:moveTo>
                    <a:lnTo>
                      <a:pt x="1624" y="164"/>
                    </a:lnTo>
                    <a:lnTo>
                      <a:pt x="1600" y="460"/>
                    </a:lnTo>
                    <a:lnTo>
                      <a:pt x="1472" y="344"/>
                    </a:lnTo>
                    <a:lnTo>
                      <a:pt x="1160" y="312"/>
                    </a:lnTo>
                    <a:lnTo>
                      <a:pt x="848" y="440"/>
                    </a:lnTo>
                    <a:lnTo>
                      <a:pt x="692" y="672"/>
                    </a:lnTo>
                    <a:lnTo>
                      <a:pt x="612" y="852"/>
                    </a:lnTo>
                    <a:lnTo>
                      <a:pt x="404" y="884"/>
                    </a:lnTo>
                    <a:lnTo>
                      <a:pt x="344" y="848"/>
                    </a:lnTo>
                    <a:lnTo>
                      <a:pt x="264" y="844"/>
                    </a:lnTo>
                    <a:lnTo>
                      <a:pt x="0" y="780"/>
                    </a:lnTo>
                    <a:lnTo>
                      <a:pt x="32" y="664"/>
                    </a:lnTo>
                    <a:lnTo>
                      <a:pt x="52" y="712"/>
                    </a:lnTo>
                    <a:lnTo>
                      <a:pt x="56" y="748"/>
                    </a:lnTo>
                    <a:lnTo>
                      <a:pt x="276" y="796"/>
                    </a:lnTo>
                    <a:lnTo>
                      <a:pt x="452" y="836"/>
                    </a:lnTo>
                    <a:lnTo>
                      <a:pt x="560" y="732"/>
                    </a:lnTo>
                    <a:lnTo>
                      <a:pt x="612" y="716"/>
                    </a:lnTo>
                    <a:lnTo>
                      <a:pt x="800" y="392"/>
                    </a:lnTo>
                    <a:lnTo>
                      <a:pt x="924" y="360"/>
                    </a:lnTo>
                    <a:lnTo>
                      <a:pt x="1020" y="284"/>
                    </a:lnTo>
                    <a:lnTo>
                      <a:pt x="1328" y="260"/>
                    </a:lnTo>
                    <a:lnTo>
                      <a:pt x="1540" y="328"/>
                    </a:lnTo>
                    <a:lnTo>
                      <a:pt x="1584" y="396"/>
                    </a:lnTo>
                    <a:lnTo>
                      <a:pt x="1572" y="172"/>
                    </a:lnTo>
                    <a:lnTo>
                      <a:pt x="1512" y="136"/>
                    </a:lnTo>
                    <a:lnTo>
                      <a:pt x="1564" y="0"/>
                    </a:lnTo>
                    <a:lnTo>
                      <a:pt x="1580" y="36"/>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5" name="Freeform 145"/>
              <p:cNvSpPr>
                <a:spLocks/>
              </p:cNvSpPr>
              <p:nvPr/>
            </p:nvSpPr>
            <p:spPr bwMode="auto">
              <a:xfrm>
                <a:off x="3890" y="2007"/>
                <a:ext cx="423" cy="396"/>
              </a:xfrm>
              <a:custGeom>
                <a:avLst/>
                <a:gdLst>
                  <a:gd name="T0" fmla="*/ 373 w 423"/>
                  <a:gd name="T1" fmla="*/ 0 h 396"/>
                  <a:gd name="T2" fmla="*/ 423 w 423"/>
                  <a:gd name="T3" fmla="*/ 170 h 396"/>
                  <a:gd name="T4" fmla="*/ 239 w 423"/>
                  <a:gd name="T5" fmla="*/ 333 h 396"/>
                  <a:gd name="T6" fmla="*/ 51 w 423"/>
                  <a:gd name="T7" fmla="*/ 382 h 396"/>
                  <a:gd name="T8" fmla="*/ 2 w 423"/>
                  <a:gd name="T9" fmla="*/ 396 h 396"/>
                  <a:gd name="T10" fmla="*/ 0 w 423"/>
                  <a:gd name="T11" fmla="*/ 299 h 396"/>
                  <a:gd name="T12" fmla="*/ 67 w 423"/>
                  <a:gd name="T13" fmla="*/ 211 h 396"/>
                  <a:gd name="T14" fmla="*/ 47 w 423"/>
                  <a:gd name="T15" fmla="*/ 312 h 396"/>
                  <a:gd name="T16" fmla="*/ 74 w 423"/>
                  <a:gd name="T17" fmla="*/ 346 h 396"/>
                  <a:gd name="T18" fmla="*/ 342 w 423"/>
                  <a:gd name="T19" fmla="*/ 116 h 396"/>
                  <a:gd name="T20" fmla="*/ 373 w 423"/>
                  <a:gd name="T21"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3" h="396">
                    <a:moveTo>
                      <a:pt x="373" y="0"/>
                    </a:moveTo>
                    <a:lnTo>
                      <a:pt x="423" y="170"/>
                    </a:lnTo>
                    <a:lnTo>
                      <a:pt x="239" y="333"/>
                    </a:lnTo>
                    <a:lnTo>
                      <a:pt x="51" y="382"/>
                    </a:lnTo>
                    <a:lnTo>
                      <a:pt x="2" y="396"/>
                    </a:lnTo>
                    <a:lnTo>
                      <a:pt x="0" y="299"/>
                    </a:lnTo>
                    <a:lnTo>
                      <a:pt x="67" y="211"/>
                    </a:lnTo>
                    <a:lnTo>
                      <a:pt x="47" y="312"/>
                    </a:lnTo>
                    <a:lnTo>
                      <a:pt x="74" y="346"/>
                    </a:lnTo>
                    <a:lnTo>
                      <a:pt x="342" y="116"/>
                    </a:lnTo>
                    <a:lnTo>
                      <a:pt x="373"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6" name="Freeform 146"/>
              <p:cNvSpPr>
                <a:spLocks/>
              </p:cNvSpPr>
              <p:nvPr/>
            </p:nvSpPr>
            <p:spPr bwMode="auto">
              <a:xfrm>
                <a:off x="3726" y="1812"/>
                <a:ext cx="117" cy="51"/>
              </a:xfrm>
              <a:custGeom>
                <a:avLst/>
                <a:gdLst>
                  <a:gd name="T0" fmla="*/ 45 w 117"/>
                  <a:gd name="T1" fmla="*/ 0 h 51"/>
                  <a:gd name="T2" fmla="*/ 84 w 117"/>
                  <a:gd name="T3" fmla="*/ 18 h 51"/>
                  <a:gd name="T4" fmla="*/ 117 w 117"/>
                  <a:gd name="T5" fmla="*/ 30 h 51"/>
                  <a:gd name="T6" fmla="*/ 57 w 117"/>
                  <a:gd name="T7" fmla="*/ 51 h 51"/>
                  <a:gd name="T8" fmla="*/ 0 w 117"/>
                  <a:gd name="T9" fmla="*/ 15 h 51"/>
                  <a:gd name="T10" fmla="*/ 45 w 117"/>
                  <a:gd name="T11" fmla="*/ 0 h 51"/>
                </a:gdLst>
                <a:ahLst/>
                <a:cxnLst>
                  <a:cxn ang="0">
                    <a:pos x="T0" y="T1"/>
                  </a:cxn>
                  <a:cxn ang="0">
                    <a:pos x="T2" y="T3"/>
                  </a:cxn>
                  <a:cxn ang="0">
                    <a:pos x="T4" y="T5"/>
                  </a:cxn>
                  <a:cxn ang="0">
                    <a:pos x="T6" y="T7"/>
                  </a:cxn>
                  <a:cxn ang="0">
                    <a:pos x="T8" y="T9"/>
                  </a:cxn>
                  <a:cxn ang="0">
                    <a:pos x="T10" y="T11"/>
                  </a:cxn>
                </a:cxnLst>
                <a:rect l="0" t="0" r="r" b="b"/>
                <a:pathLst>
                  <a:path w="117" h="51">
                    <a:moveTo>
                      <a:pt x="45" y="0"/>
                    </a:moveTo>
                    <a:lnTo>
                      <a:pt x="84" y="18"/>
                    </a:lnTo>
                    <a:lnTo>
                      <a:pt x="117" y="30"/>
                    </a:lnTo>
                    <a:lnTo>
                      <a:pt x="57" y="51"/>
                    </a:lnTo>
                    <a:lnTo>
                      <a:pt x="0" y="15"/>
                    </a:lnTo>
                    <a:lnTo>
                      <a:pt x="45" y="0"/>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20627" name="Freeform 147"/>
              <p:cNvSpPr>
                <a:spLocks/>
              </p:cNvSpPr>
              <p:nvPr/>
            </p:nvSpPr>
            <p:spPr bwMode="auto">
              <a:xfrm>
                <a:off x="2817" y="2628"/>
                <a:ext cx="117" cy="30"/>
              </a:xfrm>
              <a:custGeom>
                <a:avLst/>
                <a:gdLst>
                  <a:gd name="T0" fmla="*/ 0 w 117"/>
                  <a:gd name="T1" fmla="*/ 12 h 30"/>
                  <a:gd name="T2" fmla="*/ 117 w 117"/>
                  <a:gd name="T3" fmla="*/ 0 h 30"/>
                  <a:gd name="T4" fmla="*/ 96 w 117"/>
                  <a:gd name="T5" fmla="*/ 30 h 30"/>
                  <a:gd name="T6" fmla="*/ 0 w 117"/>
                  <a:gd name="T7" fmla="*/ 12 h 30"/>
                </a:gdLst>
                <a:ahLst/>
                <a:cxnLst>
                  <a:cxn ang="0">
                    <a:pos x="T0" y="T1"/>
                  </a:cxn>
                  <a:cxn ang="0">
                    <a:pos x="T2" y="T3"/>
                  </a:cxn>
                  <a:cxn ang="0">
                    <a:pos x="T4" y="T5"/>
                  </a:cxn>
                  <a:cxn ang="0">
                    <a:pos x="T6" y="T7"/>
                  </a:cxn>
                </a:cxnLst>
                <a:rect l="0" t="0" r="r" b="b"/>
                <a:pathLst>
                  <a:path w="117" h="30">
                    <a:moveTo>
                      <a:pt x="0" y="12"/>
                    </a:moveTo>
                    <a:lnTo>
                      <a:pt x="117" y="0"/>
                    </a:lnTo>
                    <a:lnTo>
                      <a:pt x="96" y="30"/>
                    </a:lnTo>
                    <a:lnTo>
                      <a:pt x="0" y="12"/>
                    </a:lnTo>
                    <a:close/>
                  </a:path>
                </a:pathLst>
              </a:custGeom>
              <a:solidFill>
                <a:schemeClr val="tx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grpSp>
    </p:spTree>
    <p:extLst>
      <p:ext uri="{BB962C8B-B14F-4D97-AF65-F5344CB8AC3E}">
        <p14:creationId xmlns:p14="http://schemas.microsoft.com/office/powerpoint/2010/main" val="22230145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08302FC8669F4799BB2525FF9426D3" ma:contentTypeVersion="3" ma:contentTypeDescription="Create a new document." ma:contentTypeScope="" ma:versionID="34422bef9a1e4e19cd41d03b81149be0">
  <xsd:schema xmlns:xsd="http://www.w3.org/2001/XMLSchema" xmlns:xs="http://www.w3.org/2001/XMLSchema" xmlns:p="http://schemas.microsoft.com/office/2006/metadata/properties" xmlns:ns2="2792f03d-d3b8-434f-88d1-32c1c69d1f7a" targetNamespace="http://schemas.microsoft.com/office/2006/metadata/properties" ma:root="true" ma:fieldsID="2cd4f12d8a4bde3104e9f42f8b931e06" ns2:_="">
    <xsd:import namespace="2792f03d-d3b8-434f-88d1-32c1c69d1f7a"/>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92f03d-d3b8-434f-88d1-32c1c69d1f7a"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2792f03d-d3b8-434f-88d1-32c1c69d1f7a">Class book</Material_x0020_Type>
    <Category xmlns="2792f03d-d3b8-434f-88d1-32c1c69d1f7a">Module Artifact</Category>
    <Level xmlns="2792f03d-d3b8-434f-88d1-32c1c69d1f7a">L1</Level>
  </documentManagement>
</p:properties>
</file>

<file path=customXml/itemProps1.xml><?xml version="1.0" encoding="utf-8"?>
<ds:datastoreItem xmlns:ds="http://schemas.openxmlformats.org/officeDocument/2006/customXml" ds:itemID="{87D0E025-C2EA-40E4-A12C-74491346391B}"/>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2777</TotalTime>
  <Words>1222</Words>
  <Application>Microsoft Office PowerPoint</Application>
  <PresentationFormat>On-screen Show (4:3)</PresentationFormat>
  <Paragraphs>155</Paragraphs>
  <Slides>12</Slides>
  <Notes>12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Trebuchet MS</vt:lpstr>
      <vt:lpstr>IndyCode</vt:lpstr>
      <vt:lpstr>Wingdings</vt:lpstr>
      <vt:lpstr>Candara</vt:lpstr>
      <vt:lpstr>Times New Roman</vt:lpstr>
      <vt:lpstr>MS PGothic</vt:lpstr>
      <vt:lpstr>Arial Unicode MS</vt:lpstr>
      <vt:lpstr>Calibri</vt:lpstr>
      <vt:lpstr>1_Office Theme</vt:lpstr>
      <vt:lpstr>Web Basics-JavaScript</vt:lpstr>
      <vt:lpstr>Lesson Objectives</vt:lpstr>
      <vt:lpstr>6.1: Document Object Working With Document Object</vt:lpstr>
      <vt:lpstr>6.1: Document Object Document Object Properties &amp; Methods</vt:lpstr>
      <vt:lpstr>6.2: Link Object Link Object</vt:lpstr>
      <vt:lpstr>PowerPoint Presentation</vt:lpstr>
      <vt:lpstr>6.4: Working with Cookies Working with Cookies</vt:lpstr>
      <vt:lpstr>PowerPoint Presentation</vt:lpstr>
      <vt:lpstr>Demo</vt:lpstr>
      <vt:lpstr>Lab</vt:lpstr>
      <vt:lpstr>Summary </vt:lpstr>
      <vt:lpstr>Review Questions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Dinesh Misal</cp:lastModifiedBy>
  <cp:revision>140</cp:revision>
  <dcterms:created xsi:type="dcterms:W3CDTF">2012-05-18T02:59:15Z</dcterms:created>
  <dcterms:modified xsi:type="dcterms:W3CDTF">2015-06-03T14:47:07Z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0x0101000108302FC8669F4799BB2525FF9426D3</vt:lpwstr>
  </property>
  <property fmtid="{D5CDD505-2E9C-101B-9397-08002B2CF9AE}" pid="4" name="_SourceUrl">
    <vt:lpwstr/>
  </property>
</Properties>
</file>