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6" r:id="rId24"/>
  </p:sldIdLst>
  <p:sldSz cx="9144000" cy="6858000" type="screen4x3"/>
  <p:notesSz cx="6858000" cy="9144000"/>
  <p:embeddedFontLst>
    <p:embeddedFont>
      <p:font typeface="Candara" panose="020E0502030303020204" pitchFamily="34" charset="0"/>
      <p:regular r:id="rId27"/>
      <p:bold r:id="rId28"/>
      <p:italic r:id="rId29"/>
      <p:boldItalic r:id="rId30"/>
    </p:embeddedFont>
    <p:embeddedFont>
      <p:font typeface="MS PGothic" panose="020B0600070205080204" pitchFamily="34" charset="-128"/>
      <p:regular r:id="rId31"/>
    </p:embeddedFont>
    <p:embeddedFont>
      <p:font typeface="Arial Unicode MS" panose="020B0604020202020204" pitchFamily="34" charset="-128"/>
      <p:regular r:id="rId32"/>
    </p:embeddedFont>
    <p:embeddedFont>
      <p:font typeface="Calibri" panose="020F050202020403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111" autoAdjust="0"/>
    <p:restoredTop sz="86486" autoAdjust="0"/>
  </p:normalViewPr>
  <p:slideViewPr>
    <p:cSldViewPr snapToGrid="0" showGuides="1">
      <p:cViewPr>
        <p:scale>
          <a:sx n="66" d="100"/>
          <a:sy n="66" d="100"/>
        </p:scale>
        <p:origin x="-1146"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867"/>
        <p:guide pos="12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7965" y="541424"/>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Candara" pitchFamily="34" charset="0"/>
                <a:cs typeface="Arial" pitchFamily="34" charset="0"/>
              </a:rPr>
              <a:t>Web Basics – JavaScript</a:t>
            </a:r>
            <a:r>
              <a:rPr lang="en-IN" sz="1000" b="0" baseline="0" dirty="0" smtClean="0">
                <a:latin typeface="Candara" pitchFamily="34" charset="0"/>
                <a:cs typeface="Arial" pitchFamily="34" charset="0"/>
              </a:rPr>
              <a:t> 			</a:t>
            </a:r>
            <a:r>
              <a:rPr lang="en-IN" sz="1000" b="0" baseline="0" dirty="0" smtClean="0">
                <a:latin typeface="Candara" pitchFamily="34" charset="0"/>
                <a:cs typeface="Arial" pitchFamily="34" charset="0"/>
              </a:rPr>
              <a:t>                          </a:t>
            </a:r>
            <a:r>
              <a:rPr lang="en-IN" sz="1000" b="0" dirty="0" smtClean="0">
                <a:latin typeface="Candara" pitchFamily="34" charset="0"/>
                <a:cs typeface="Arial" pitchFamily="34" charset="0"/>
              </a:rPr>
              <a:t>Working </a:t>
            </a:r>
            <a:r>
              <a:rPr lang="en-IN" sz="1000" b="0" dirty="0" smtClean="0">
                <a:latin typeface="Candara" pitchFamily="34" charset="0"/>
                <a:cs typeface="Arial" pitchFamily="34" charset="0"/>
              </a:rPr>
              <a:t>With Regular Expressions</a:t>
            </a:r>
            <a:r>
              <a:rPr lang="en-US" sz="1000" b="0" dirty="0" smtClean="0">
                <a:latin typeface="Candara" pitchFamily="34" charset="0"/>
                <a:cs typeface="Arial" pitchFamily="34" charset="0"/>
              </a:rPr>
              <a:t>		</a:t>
            </a:r>
            <a:endParaRPr lang="en-US" sz="1000" b="0" dirty="0">
              <a:latin typeface="Candara" pitchFamily="34" charset="0"/>
              <a:cs typeface="Arial" pitchFamily="34" charset="0"/>
            </a:endParaRPr>
          </a:p>
        </p:txBody>
      </p:sp>
      <p:sp>
        <p:nvSpPr>
          <p:cNvPr id="12" name="Rectangle 14"/>
          <p:cNvSpPr>
            <a:spLocks noChangeArrowheads="1"/>
          </p:cNvSpPr>
          <p:nvPr/>
        </p:nvSpPr>
        <p:spPr bwMode="auto">
          <a:xfrm>
            <a:off x="3867791" y="8372136"/>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Page 08-</a:t>
            </a:r>
            <a:fld id="{BD9FB300-F9DC-4669-88F4-967ABA23CC04}" type="slidenum">
              <a:rPr lang="en-US" sz="12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anose="020E0502030303020204"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1200" y="919163"/>
            <a:ext cx="4572000" cy="3429000"/>
          </a:xfrm>
        </p:spPr>
      </p:sp>
      <p:sp>
        <p:nvSpPr>
          <p:cNvPr id="3" name="Notes Placeholder 2"/>
          <p:cNvSpPr>
            <a:spLocks noGrp="1"/>
          </p:cNvSpPr>
          <p:nvPr>
            <p:ph type="body" idx="1"/>
          </p:nvPr>
        </p:nvSpPr>
        <p:spPr>
          <a:xfrm>
            <a:off x="1981200" y="4544583"/>
            <a:ext cx="4586881"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70088" y="839788"/>
            <a:ext cx="4670425" cy="3503612"/>
          </a:xfrm>
          <a:ln/>
        </p:spPr>
      </p:sp>
      <p:sp>
        <p:nvSpPr>
          <p:cNvPr id="45061" name="Rectangle 5"/>
          <p:cNvSpPr>
            <a:spLocks noChangeArrowheads="1"/>
          </p:cNvSpPr>
          <p:nvPr/>
        </p:nvSpPr>
        <p:spPr bwMode="auto">
          <a:xfrm>
            <a:off x="1981200" y="4530726"/>
            <a:ext cx="4495800" cy="226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dirty="0">
                <a:latin typeface="Arial" pitchFamily="34" charset="0"/>
                <a:cs typeface="Arial" pitchFamily="34" charset="0"/>
              </a:rPr>
              <a:t>Every </a:t>
            </a:r>
            <a:r>
              <a:rPr lang="en-US" sz="1000" dirty="0" err="1">
                <a:latin typeface="Arial" pitchFamily="34" charset="0"/>
                <a:cs typeface="Arial" pitchFamily="34" charset="0"/>
              </a:rPr>
              <a:t>metacharacter</a:t>
            </a:r>
            <a:r>
              <a:rPr lang="en-US" sz="1000" dirty="0">
                <a:latin typeface="Arial" pitchFamily="34" charset="0"/>
                <a:cs typeface="Arial" pitchFamily="34" charset="0"/>
              </a:rPr>
              <a:t> applies to the character immediately preceding it in the regular expression. Preceding characters might also be matching </a:t>
            </a:r>
            <a:r>
              <a:rPr lang="en-US" sz="1000" i="1" dirty="0" err="1">
                <a:latin typeface="Arial" pitchFamily="34" charset="0"/>
                <a:cs typeface="Arial" pitchFamily="34" charset="0"/>
              </a:rPr>
              <a:t>metacharacters</a:t>
            </a:r>
            <a:r>
              <a:rPr lang="en-US" sz="1000" dirty="0">
                <a:latin typeface="Arial" pitchFamily="34" charset="0"/>
                <a:cs typeface="Arial" pitchFamily="34" charset="0"/>
              </a:rPr>
              <a:t>. For example, a match occurs for the following expression if the string contains two  digits separated by one or more vowels:</a:t>
            </a:r>
          </a:p>
          <a:p>
            <a:pPr algn="just">
              <a:spcBef>
                <a:spcPct val="30000"/>
              </a:spcBef>
            </a:pPr>
            <a:endParaRPr lang="en-US" sz="1000" dirty="0">
              <a:latin typeface="Arial" pitchFamily="34" charset="0"/>
              <a:cs typeface="Arial" pitchFamily="34" charset="0"/>
            </a:endParaRPr>
          </a:p>
          <a:p>
            <a:pPr algn="just">
              <a:spcBef>
                <a:spcPct val="30000"/>
              </a:spcBef>
            </a:pPr>
            <a:r>
              <a:rPr lang="en-US" sz="1000" dirty="0">
                <a:latin typeface="Arial" pitchFamily="34" charset="0"/>
                <a:cs typeface="Arial" pitchFamily="34" charset="0"/>
              </a:rPr>
              <a:t>/\d[</a:t>
            </a:r>
            <a:r>
              <a:rPr lang="en-US" sz="1000" dirty="0" err="1">
                <a:latin typeface="Arial" pitchFamily="34" charset="0"/>
                <a:cs typeface="Arial" pitchFamily="34" charset="0"/>
              </a:rPr>
              <a:t>aeiouy</a:t>
            </a:r>
            <a:r>
              <a:rPr lang="en-US" sz="1000" dirty="0">
                <a:latin typeface="Arial" pitchFamily="34" charset="0"/>
                <a:cs typeface="Arial" pitchFamily="34" charset="0"/>
              </a:rPr>
              <a:t>]+\d/</a:t>
            </a:r>
          </a:p>
          <a:p>
            <a:pPr algn="just">
              <a:spcBef>
                <a:spcPct val="30000"/>
              </a:spcBef>
            </a:pPr>
            <a:endParaRPr lang="en-US" sz="1000" dirty="0">
              <a:latin typeface="Arial" pitchFamily="34" charset="0"/>
              <a:cs typeface="Arial" pitchFamily="34" charset="0"/>
            </a:endParaRPr>
          </a:p>
          <a:p>
            <a:pPr algn="just">
              <a:spcBef>
                <a:spcPct val="30000"/>
              </a:spcBef>
            </a:pPr>
            <a:endParaRPr lang="en-US" sz="1000" dirty="0">
              <a:latin typeface="Arial" pitchFamily="34" charset="0"/>
              <a:cs typeface="Arial" pitchFamily="34" charset="0"/>
            </a:endParaRPr>
          </a:p>
          <a:p>
            <a:pPr algn="just">
              <a:spcBef>
                <a:spcPct val="30000"/>
              </a:spcBef>
            </a:pPr>
            <a:r>
              <a:rPr lang="en-US" sz="1000" dirty="0">
                <a:latin typeface="Arial" pitchFamily="34" charset="0"/>
                <a:cs typeface="Arial" pitchFamily="34" charset="0"/>
              </a:rPr>
              <a:t>The last major contribution of </a:t>
            </a:r>
            <a:r>
              <a:rPr lang="en-US" sz="1000" dirty="0" err="1">
                <a:latin typeface="Arial" pitchFamily="34" charset="0"/>
                <a:cs typeface="Arial" pitchFamily="34" charset="0"/>
              </a:rPr>
              <a:t>metacharacters</a:t>
            </a:r>
            <a:r>
              <a:rPr lang="en-US" sz="1000" dirty="0">
                <a:latin typeface="Arial" pitchFamily="34" charset="0"/>
                <a:cs typeface="Arial" pitchFamily="34" charset="0"/>
              </a:rPr>
              <a:t> is to help regular expressions search a particular position in a string. Following table shows positional </a:t>
            </a:r>
            <a:r>
              <a:rPr lang="en-US" sz="1000" dirty="0" err="1">
                <a:latin typeface="Arial" pitchFamily="34" charset="0"/>
                <a:cs typeface="Arial" pitchFamily="34" charset="0"/>
              </a:rPr>
              <a:t>metacharacters</a:t>
            </a:r>
            <a:r>
              <a:rPr lang="en-US" sz="1000" dirty="0">
                <a:latin typeface="Arial" pitchFamily="34" charset="0"/>
                <a:cs typeface="Arial" pitchFamily="34" charset="0"/>
              </a:rPr>
              <a:t>:</a:t>
            </a:r>
          </a:p>
          <a:p>
            <a:pPr algn="just">
              <a:spcBef>
                <a:spcPct val="30000"/>
              </a:spcBef>
            </a:pPr>
            <a:endParaRPr lang="en-US" sz="1000" dirty="0">
              <a:latin typeface="Arial" pitchFamily="34" charset="0"/>
              <a:cs typeface="Arial" pitchFamily="34" charset="0"/>
            </a:endParaRPr>
          </a:p>
        </p:txBody>
      </p:sp>
      <p:sp>
        <p:nvSpPr>
          <p:cNvPr id="45081" name="Rectangle 29"/>
          <p:cNvSpPr>
            <a:spLocks noChangeArrowheads="1"/>
          </p:cNvSpPr>
          <p:nvPr/>
        </p:nvSpPr>
        <p:spPr bwMode="auto">
          <a:xfrm>
            <a:off x="1981200" y="5260833"/>
            <a:ext cx="1143000" cy="457200"/>
          </a:xfrm>
          <a:prstGeom prst="rect">
            <a:avLst/>
          </a:prstGeom>
          <a:solidFill>
            <a:schemeClr val="accent1">
              <a:alpha val="0"/>
            </a:schemeClr>
          </a:solidFill>
          <a:ln w="19050">
            <a:solidFill>
              <a:schemeClr val="tx1"/>
            </a:solidFill>
            <a:miter lim="800000"/>
            <a:headEnd/>
            <a:tailEnd/>
          </a:ln>
        </p:spPr>
        <p:txBody>
          <a:bodyPr wrap="none" anchor="ctr"/>
          <a:lstStyle/>
          <a:p>
            <a:endParaRPr lang="en-US">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body" idx="1"/>
          </p:nvPr>
        </p:nvSpPr>
        <p:spPr>
          <a:xfrm>
            <a:off x="1981200" y="533400"/>
            <a:ext cx="4572000" cy="792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endParaRPr lang="en-US" dirty="0" smtClean="0"/>
          </a:p>
          <a:p>
            <a:pPr eaLnBrk="1" hangingPunct="1"/>
            <a:endParaRPr lang="en-US" dirty="0" smtClean="0"/>
          </a:p>
        </p:txBody>
      </p:sp>
      <p:sp>
        <p:nvSpPr>
          <p:cNvPr id="46085" name="Rectangle 8"/>
          <p:cNvSpPr>
            <a:spLocks noChangeArrowheads="1"/>
          </p:cNvSpPr>
          <p:nvPr/>
        </p:nvSpPr>
        <p:spPr bwMode="auto">
          <a:xfrm>
            <a:off x="1981200" y="1981200"/>
            <a:ext cx="4419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1000" dirty="0">
                <a:latin typeface="Candara" panose="020E0502030303020204" pitchFamily="34" charset="0"/>
              </a:rPr>
              <a:t>This expression matches any combination of roman numeral characters followed by a period (the period is a special character in regular expressions, as shown in Table 10-1, so you have to escape it to offer it as a character), provided the roman numeral is at the beginning of a line and has no tabs or spaces before it. There would also not be a match in a line that contains, say, the phrase “see Part IV” as the roman numeral is not at the beginning of the line.</a:t>
            </a:r>
          </a:p>
        </p:txBody>
      </p:sp>
      <p:sp>
        <p:nvSpPr>
          <p:cNvPr id="46086" name="Rectangle 9"/>
          <p:cNvSpPr>
            <a:spLocks noChangeArrowheads="1"/>
          </p:cNvSpPr>
          <p:nvPr/>
        </p:nvSpPr>
        <p:spPr bwMode="auto">
          <a:xfrm>
            <a:off x="1981200" y="3390900"/>
            <a:ext cx="45529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4551" tIns="152352" rIns="0" bIns="38088" anchor="ctr">
            <a:spAutoFit/>
          </a:bodyPr>
          <a:lstStyle/>
          <a:p>
            <a:pPr algn="just"/>
            <a:r>
              <a:rPr lang="en-US" sz="1000" u="sng" dirty="0">
                <a:latin typeface="Candara" panose="020E0502030303020204" pitchFamily="34" charset="0"/>
              </a:rPr>
              <a:t>Grouping and </a:t>
            </a:r>
            <a:r>
              <a:rPr lang="en-US" sz="1000" u="sng" dirty="0" err="1">
                <a:latin typeface="Candara" panose="020E0502030303020204" pitchFamily="34" charset="0"/>
              </a:rPr>
              <a:t>Backreferencing</a:t>
            </a:r>
            <a:endParaRPr lang="en-US" sz="1000" u="sng" dirty="0">
              <a:latin typeface="Candara" panose="020E0502030303020204" pitchFamily="34" charset="0"/>
            </a:endParaRPr>
          </a:p>
          <a:p>
            <a:pPr algn="just"/>
            <a:r>
              <a:rPr lang="en-US" sz="1000" dirty="0">
                <a:latin typeface="Candara" panose="020E0502030303020204" pitchFamily="34" charset="0"/>
              </a:rPr>
              <a:t>Regular expressions obey most of the JavaScript operator precedence laws with regards to grouping by parentheses and the logical </a:t>
            </a:r>
            <a:r>
              <a:rPr lang="en-US" sz="1000" i="1" dirty="0">
                <a:latin typeface="Candara" panose="020E0502030303020204" pitchFamily="34" charset="0"/>
              </a:rPr>
              <a:t>OR </a:t>
            </a:r>
            <a:r>
              <a:rPr lang="en-US" sz="1000" dirty="0">
                <a:latin typeface="Candara" panose="020E0502030303020204" pitchFamily="34" charset="0"/>
              </a:rPr>
              <a:t>operator. One difference is that the regular expression’s OR operator is a </a:t>
            </a:r>
            <a:r>
              <a:rPr lang="en-US" sz="1000" i="1" dirty="0">
                <a:latin typeface="Candara" panose="020E0502030303020204" pitchFamily="34" charset="0"/>
              </a:rPr>
              <a:t>single-pipe </a:t>
            </a:r>
            <a:r>
              <a:rPr lang="en-US" sz="1000" dirty="0">
                <a:latin typeface="Candara" panose="020E0502030303020204" pitchFamily="34" charset="0"/>
              </a:rPr>
              <a:t>character (|) rather than JavaScript’s double-pipe character.</a:t>
            </a:r>
          </a:p>
          <a:p>
            <a:pPr algn="just"/>
            <a:endParaRPr lang="en-US" sz="1000" dirty="0">
              <a:latin typeface="Candara" panose="020E0502030303020204" pitchFamily="34" charset="0"/>
            </a:endParaRPr>
          </a:p>
          <a:p>
            <a:pPr algn="just"/>
            <a:r>
              <a:rPr lang="en-US" sz="1000" dirty="0">
                <a:latin typeface="Candara" panose="020E0502030303020204" pitchFamily="34" charset="0"/>
              </a:rPr>
              <a:t>Parentheses have additional powers that go beyond influencing the precedence of calculation. Any set of parentheses (matched pair of </a:t>
            </a:r>
            <a:r>
              <a:rPr lang="en-US" sz="1000" i="1" dirty="0">
                <a:latin typeface="Candara" panose="020E0502030303020204" pitchFamily="34" charset="0"/>
              </a:rPr>
              <a:t>left</a:t>
            </a:r>
            <a:r>
              <a:rPr lang="en-US" sz="1000" dirty="0">
                <a:latin typeface="Candara" panose="020E0502030303020204" pitchFamily="34" charset="0"/>
              </a:rPr>
              <a:t> and </a:t>
            </a:r>
            <a:r>
              <a:rPr lang="en-US" sz="1000" i="1" dirty="0">
                <a:latin typeface="Candara" panose="020E0502030303020204" pitchFamily="34" charset="0"/>
              </a:rPr>
              <a:t>right </a:t>
            </a:r>
            <a:r>
              <a:rPr lang="en-US" sz="1000" dirty="0">
                <a:latin typeface="Candara" panose="020E0502030303020204" pitchFamily="34" charset="0"/>
              </a:rPr>
              <a:t>parenthesis) stores the results of a found match of the expression within them. </a:t>
            </a:r>
          </a:p>
          <a:p>
            <a:pPr algn="just"/>
            <a:endParaRPr lang="en-US" sz="1000" dirty="0">
              <a:latin typeface="Candara" panose="020E0502030303020204" pitchFamily="34" charset="0"/>
            </a:endParaRPr>
          </a:p>
          <a:p>
            <a:pPr algn="just"/>
            <a:r>
              <a:rPr lang="en-US" sz="1000" dirty="0">
                <a:latin typeface="Candara" panose="020E0502030303020204" pitchFamily="34" charset="0"/>
              </a:rPr>
              <a:t>Parentheses can be nested inside one another. Storage is accomplished automatically, with data stored in an indexed array accessible to your scripts and to your regular expressions (although through different syntax). Access to these storage bins is known as </a:t>
            </a:r>
            <a:r>
              <a:rPr lang="en-US" sz="1000" i="1" dirty="0" err="1">
                <a:latin typeface="Candara" panose="020E0502030303020204" pitchFamily="34" charset="0"/>
              </a:rPr>
              <a:t>backreferencing</a:t>
            </a:r>
            <a:r>
              <a:rPr lang="en-US" sz="1000" dirty="0">
                <a:latin typeface="Candara" panose="020E0502030303020204" pitchFamily="34" charset="0"/>
              </a:rPr>
              <a:t>, because a regular expression can point backward to the result of an expression component earlier in the overall expression. These stored subcomponents come in handy for replace operations, as demonstrated later in this chapter.</a:t>
            </a:r>
          </a:p>
        </p:txBody>
      </p:sp>
      <p:sp>
        <p:nvSpPr>
          <p:cNvPr id="46087" name="Rectangle 10"/>
          <p:cNvSpPr>
            <a:spLocks noChangeArrowheads="1"/>
          </p:cNvSpPr>
          <p:nvPr/>
        </p:nvSpPr>
        <p:spPr bwMode="auto">
          <a:xfrm>
            <a:off x="1981200" y="685800"/>
            <a:ext cx="464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1000">
                <a:latin typeface="Candara" panose="020E0502030303020204" pitchFamily="34" charset="0"/>
              </a:rPr>
              <a:t>For example, you might want to make sure that a match for a roman numeral is found only when it is at the start of a line, rather than when it is used inline somewhere else. If the  document contains roman numerals in an outline, you can match all the top-level items that are flush left with the document with a regular expression like the following: </a:t>
            </a:r>
          </a:p>
          <a:p>
            <a:pPr algn="just"/>
            <a:endParaRPr lang="en-US" sz="1000">
              <a:latin typeface="Candara" panose="020E0502030303020204" pitchFamily="34" charset="0"/>
            </a:endParaRPr>
          </a:p>
          <a:p>
            <a:pPr algn="just"/>
            <a:r>
              <a:rPr lang="en-US" sz="1000">
                <a:latin typeface="Candara" panose="020E0502030303020204" pitchFamily="34" charset="0"/>
              </a:rPr>
              <a:t>/^[IVXMDCL]+\./</a:t>
            </a:r>
          </a:p>
          <a:p>
            <a:pPr algn="just"/>
            <a:endParaRPr lang="en-US" sz="1000">
              <a:latin typeface="Candara" panose="020E0502030303020204" pitchFamily="34" charset="0"/>
            </a:endParaRPr>
          </a:p>
        </p:txBody>
      </p:sp>
      <p:sp>
        <p:nvSpPr>
          <p:cNvPr id="46088" name="Rectangle 11"/>
          <p:cNvSpPr>
            <a:spLocks noChangeArrowheads="1"/>
          </p:cNvSpPr>
          <p:nvPr/>
        </p:nvSpPr>
        <p:spPr bwMode="auto">
          <a:xfrm>
            <a:off x="2047875" y="1600200"/>
            <a:ext cx="1143000" cy="228600"/>
          </a:xfrm>
          <a:prstGeom prst="rect">
            <a:avLst/>
          </a:prstGeom>
          <a:solidFill>
            <a:schemeClr val="accent1">
              <a:alpha val="0"/>
            </a:schemeClr>
          </a:solidFill>
          <a:ln w="19050">
            <a:solidFill>
              <a:schemeClr val="tx1"/>
            </a:solidFill>
            <a:miter lim="800000"/>
            <a:headEnd/>
            <a:tailEnd/>
          </a:ln>
        </p:spPr>
        <p:txBody>
          <a:bodyPr wrap="none" anchor="ctr"/>
          <a:lstStyle/>
          <a:p>
            <a:endParaRPr lang="en-US" dirty="0">
              <a:latin typeface="Candara" panose="020E0502030303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981200" y="844551"/>
            <a:ext cx="4670425" cy="3503612"/>
          </a:xfrm>
          <a:ln/>
        </p:spPr>
      </p:sp>
      <p:sp>
        <p:nvSpPr>
          <p:cNvPr id="47109" name="Rectangle 8"/>
          <p:cNvSpPr>
            <a:spLocks noChangeArrowheads="1"/>
          </p:cNvSpPr>
          <p:nvPr/>
        </p:nvSpPr>
        <p:spPr bwMode="auto">
          <a:xfrm>
            <a:off x="1949873" y="4547244"/>
            <a:ext cx="4510304" cy="79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4551" tIns="152352" rIns="0" bIns="38088" anchor="ctr">
            <a:spAutoFit/>
          </a:bodyPr>
          <a:lstStyle/>
          <a:p>
            <a:pPr algn="just"/>
            <a:r>
              <a:rPr lang="en-US" sz="900" b="1" u="sng" dirty="0">
                <a:latin typeface="Candara" panose="020E0502030303020204" pitchFamily="34" charset="0"/>
              </a:rPr>
              <a:t>Regular Expression Object</a:t>
            </a:r>
          </a:p>
          <a:p>
            <a:pPr algn="just"/>
            <a:r>
              <a:rPr lang="en-US" sz="1000" dirty="0">
                <a:latin typeface="Candara" panose="020E0502030303020204" pitchFamily="34" charset="0"/>
              </a:rPr>
              <a:t>Each regular expression object contains its own pattern and other properties. To decide which object creation style to use depends on the way the regular expression is to be used in your scripts.</a:t>
            </a:r>
          </a:p>
        </p:txBody>
      </p:sp>
      <p:sp>
        <p:nvSpPr>
          <p:cNvPr id="47110" name="Rectangle 10"/>
          <p:cNvSpPr>
            <a:spLocks noChangeArrowheads="1"/>
          </p:cNvSpPr>
          <p:nvPr/>
        </p:nvSpPr>
        <p:spPr bwMode="auto">
          <a:xfrm>
            <a:off x="1982175" y="5342900"/>
            <a:ext cx="2243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0574" tIns="152352" rIns="0" bIns="38088" anchor="ctr">
            <a:spAutoFit/>
          </a:bodyPr>
          <a:lstStyle/>
          <a:p>
            <a:pPr marL="230188" lvl="2" algn="just"/>
            <a:r>
              <a:rPr lang="en-US" sz="1000" u="sng" dirty="0"/>
              <a:t>Syntax</a:t>
            </a:r>
          </a:p>
          <a:p>
            <a:pPr marL="230188" lvl="2" algn="just"/>
            <a:r>
              <a:rPr lang="en-US" sz="1000" dirty="0"/>
              <a:t>Regular expression creation:</a:t>
            </a:r>
          </a:p>
          <a:p>
            <a:pPr algn="just" eaLnBrk="0" hangingPunct="0"/>
            <a:endParaRPr lang="en-US" sz="1000" dirty="0"/>
          </a:p>
        </p:txBody>
      </p:sp>
      <p:sp>
        <p:nvSpPr>
          <p:cNvPr id="47111" name="Rectangle 11"/>
          <p:cNvSpPr>
            <a:spLocks noChangeArrowheads="1"/>
          </p:cNvSpPr>
          <p:nvPr/>
        </p:nvSpPr>
        <p:spPr bwMode="auto">
          <a:xfrm>
            <a:off x="2072250" y="5964375"/>
            <a:ext cx="3429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000" dirty="0" err="1">
                <a:latin typeface="Candara" panose="020E0502030303020204" pitchFamily="34" charset="0"/>
              </a:rPr>
              <a:t>regularExpressionObject</a:t>
            </a:r>
            <a:r>
              <a:rPr lang="en-US" sz="1000" dirty="0">
                <a:latin typeface="Candara" panose="020E0502030303020204" pitchFamily="34" charset="0"/>
              </a:rPr>
              <a:t> = / pattern/ [g | </a:t>
            </a:r>
            <a:r>
              <a:rPr lang="en-US" sz="1000" dirty="0" err="1">
                <a:latin typeface="Candara" panose="020E0502030303020204" pitchFamily="34" charset="0"/>
              </a:rPr>
              <a:t>i</a:t>
            </a:r>
            <a:r>
              <a:rPr lang="en-US" sz="1000" dirty="0">
                <a:latin typeface="Candara" panose="020E0502030303020204" pitchFamily="34" charset="0"/>
              </a:rPr>
              <a:t> | </a:t>
            </a:r>
            <a:r>
              <a:rPr lang="en-US" sz="1000" dirty="0" err="1">
                <a:latin typeface="Candara" panose="020E0502030303020204" pitchFamily="34" charset="0"/>
              </a:rPr>
              <a:t>gi</a:t>
            </a:r>
            <a:r>
              <a:rPr lang="en-US" sz="1000" dirty="0">
                <a:latin typeface="Candara" panose="020E0502030303020204" pitchFamily="34" charset="0"/>
              </a:rPr>
              <a:t>]</a:t>
            </a:r>
          </a:p>
          <a:p>
            <a:r>
              <a:rPr lang="en-US" sz="1000" dirty="0" err="1">
                <a:latin typeface="Candara" panose="020E0502030303020204" pitchFamily="34" charset="0"/>
              </a:rPr>
              <a:t>regularExpressionObject</a:t>
            </a:r>
            <a:r>
              <a:rPr lang="en-US" sz="1000" dirty="0">
                <a:latin typeface="Candara" panose="020E0502030303020204" pitchFamily="34" charset="0"/>
              </a:rPr>
              <a:t> = new </a:t>
            </a:r>
            <a:r>
              <a:rPr lang="en-US" sz="1000" dirty="0" err="1">
                <a:latin typeface="Candara" panose="020E0502030303020204" pitchFamily="34" charset="0"/>
              </a:rPr>
              <a:t>RegExp</a:t>
            </a:r>
            <a:r>
              <a:rPr lang="en-US" sz="1000" dirty="0">
                <a:latin typeface="Candara" panose="020E0502030303020204" pitchFamily="34" charset="0"/>
              </a:rPr>
              <a:t>([“ pattern”, [“g” | “</a:t>
            </a:r>
            <a:r>
              <a:rPr lang="en-US" sz="1000" dirty="0" err="1">
                <a:latin typeface="Candara" panose="020E0502030303020204" pitchFamily="34" charset="0"/>
              </a:rPr>
              <a:t>i</a:t>
            </a:r>
            <a:r>
              <a:rPr lang="en-US" sz="1000" dirty="0">
                <a:latin typeface="Candara" panose="020E0502030303020204" pitchFamily="34" charset="0"/>
              </a:rPr>
              <a:t>” | “</a:t>
            </a:r>
            <a:r>
              <a:rPr lang="en-US" sz="1000" dirty="0" err="1">
                <a:latin typeface="Candara" panose="020E0502030303020204" pitchFamily="34" charset="0"/>
              </a:rPr>
              <a:t>gi</a:t>
            </a:r>
            <a:r>
              <a:rPr lang="en-US" sz="1000" dirty="0">
                <a:latin typeface="Candara" panose="020E0502030303020204" pitchFamily="34" charset="0"/>
              </a:rPr>
              <a:t>”]])</a:t>
            </a:r>
          </a:p>
        </p:txBody>
      </p:sp>
      <p:sp>
        <p:nvSpPr>
          <p:cNvPr id="47112" name="Rectangle 14"/>
          <p:cNvSpPr>
            <a:spLocks noChangeArrowheads="1"/>
          </p:cNvSpPr>
          <p:nvPr/>
        </p:nvSpPr>
        <p:spPr bwMode="auto">
          <a:xfrm>
            <a:off x="1984525" y="6673925"/>
            <a:ext cx="3886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0574" tIns="152352" rIns="0" bIns="38088" anchor="ctr">
            <a:spAutoFit/>
          </a:bodyPr>
          <a:lstStyle/>
          <a:p>
            <a:pPr marL="231775" lvl="2" indent="-3175" algn="l"/>
            <a:r>
              <a:rPr lang="en-US" sz="1000" u="sng" dirty="0">
                <a:latin typeface="Candara" panose="020E0502030303020204" pitchFamily="34" charset="0"/>
              </a:rPr>
              <a:t>Access Regular Expression Properties or Methods:</a:t>
            </a:r>
          </a:p>
          <a:p>
            <a:pPr marL="231775" lvl="2" indent="-3175" algn="l" eaLnBrk="0" hangingPunct="0">
              <a:buFontTx/>
              <a:buChar char="•"/>
            </a:pPr>
            <a:endParaRPr lang="en-US" sz="1000" dirty="0">
              <a:latin typeface="Candara" panose="020E0502030303020204" pitchFamily="34" charset="0"/>
            </a:endParaRPr>
          </a:p>
        </p:txBody>
      </p:sp>
      <p:sp>
        <p:nvSpPr>
          <p:cNvPr id="47113" name="Rectangle 15"/>
          <p:cNvSpPr>
            <a:spLocks noChangeArrowheads="1"/>
          </p:cNvSpPr>
          <p:nvPr/>
        </p:nvSpPr>
        <p:spPr bwMode="auto">
          <a:xfrm>
            <a:off x="1995069" y="7169225"/>
            <a:ext cx="34210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000" dirty="0" err="1">
                <a:latin typeface="Candara" panose="020E0502030303020204" pitchFamily="34" charset="0"/>
              </a:rPr>
              <a:t>regularExpressionObject.property</a:t>
            </a:r>
            <a:r>
              <a:rPr lang="en-US" sz="1000" dirty="0">
                <a:latin typeface="Candara" panose="020E0502030303020204" pitchFamily="34" charset="0"/>
              </a:rPr>
              <a:t> | method([ parameters])</a:t>
            </a:r>
          </a:p>
        </p:txBody>
      </p:sp>
      <p:sp>
        <p:nvSpPr>
          <p:cNvPr id="47114" name="Rectangle 18"/>
          <p:cNvSpPr>
            <a:spLocks noChangeArrowheads="1"/>
          </p:cNvSpPr>
          <p:nvPr/>
        </p:nvSpPr>
        <p:spPr bwMode="auto">
          <a:xfrm>
            <a:off x="1996050" y="5888175"/>
            <a:ext cx="3733800" cy="762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5" name="Rectangle 19"/>
          <p:cNvSpPr>
            <a:spLocks noChangeArrowheads="1"/>
          </p:cNvSpPr>
          <p:nvPr/>
        </p:nvSpPr>
        <p:spPr bwMode="auto">
          <a:xfrm>
            <a:off x="1981200" y="7169225"/>
            <a:ext cx="3733800" cy="381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70088" y="839788"/>
            <a:ext cx="4670425" cy="3503612"/>
          </a:xfrm>
          <a:ln/>
        </p:spPr>
      </p:sp>
      <p:sp>
        <p:nvSpPr>
          <p:cNvPr id="48133" name="Rectangle 3"/>
          <p:cNvSpPr>
            <a:spLocks noGrp="1" noChangeArrowheads="1"/>
          </p:cNvSpPr>
          <p:nvPr>
            <p:ph type="body" idx="1"/>
          </p:nvPr>
        </p:nvSpPr>
        <p:spPr>
          <a:xfrm>
            <a:off x="1981200" y="4551363"/>
            <a:ext cx="4580467"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smtClean="0"/>
              <a:t>Properties &amp; Methods of Regular Expression object:</a:t>
            </a:r>
          </a:p>
          <a:p>
            <a:pPr algn="just" eaLnBrk="1" hangingPunct="1"/>
            <a:r>
              <a:rPr lang="en-US" dirty="0" smtClean="0"/>
              <a:t>global : Specifies if the modifier “g” is set</a:t>
            </a:r>
          </a:p>
          <a:p>
            <a:pPr algn="just" eaLnBrk="1" hangingPunct="1"/>
            <a:r>
              <a:rPr lang="en-US" dirty="0" err="1" smtClean="0"/>
              <a:t>ignoreCase</a:t>
            </a:r>
            <a:r>
              <a:rPr lang="en-US" dirty="0" smtClean="0"/>
              <a:t> : Specified if the modifier “I” is set</a:t>
            </a:r>
          </a:p>
          <a:p>
            <a:pPr algn="just" eaLnBrk="1" hangingPunct="1"/>
            <a:r>
              <a:rPr lang="en-US" dirty="0" err="1" smtClean="0"/>
              <a:t>lastIndex</a:t>
            </a:r>
            <a:r>
              <a:rPr lang="en-US" b="1" i="1" dirty="0" smtClean="0"/>
              <a:t> </a:t>
            </a:r>
            <a:r>
              <a:rPr lang="en-US" dirty="0" smtClean="0"/>
              <a:t>:</a:t>
            </a:r>
            <a:r>
              <a:rPr lang="en-US" b="1" i="1" dirty="0" smtClean="0"/>
              <a:t> </a:t>
            </a:r>
            <a:r>
              <a:rPr lang="en-US" dirty="0" smtClean="0"/>
              <a:t> Specifies the index position from where to start the next match.</a:t>
            </a:r>
          </a:p>
          <a:p>
            <a:pPr algn="just" eaLnBrk="1" hangingPunct="1"/>
            <a:r>
              <a:rPr lang="en-US" dirty="0" smtClean="0"/>
              <a:t>source</a:t>
            </a:r>
            <a:r>
              <a:rPr lang="en-US" b="1" dirty="0" smtClean="0"/>
              <a:t> : </a:t>
            </a:r>
            <a:r>
              <a:rPr lang="en-US" dirty="0" smtClean="0"/>
              <a:t>The source property is simply the string representation of the regular expression used to define the object. This property is read-only.</a:t>
            </a:r>
          </a:p>
          <a:p>
            <a:pPr algn="just" eaLnBrk="1" hangingPunct="1"/>
            <a:endParaRPr lang="en-US" dirty="0" smtClean="0"/>
          </a:p>
          <a:p>
            <a:pPr algn="just" eaLnBrk="1" hangingPunct="1"/>
            <a:r>
              <a:rPr lang="sv-SE" dirty="0" smtClean="0"/>
              <a:t>compile(“ pattern”, [“g” | “i” | “gi”])</a:t>
            </a:r>
            <a:endParaRPr lang="en-US" dirty="0" smtClean="0"/>
          </a:p>
          <a:p>
            <a:pPr algn="just" eaLnBrk="1" hangingPunct="1"/>
            <a:r>
              <a:rPr lang="en-US" dirty="0" smtClean="0"/>
              <a:t>Use the </a:t>
            </a:r>
            <a:r>
              <a:rPr lang="en-US" i="1" dirty="0" smtClean="0"/>
              <a:t>compile()</a:t>
            </a:r>
            <a:r>
              <a:rPr lang="en-US" dirty="0" smtClean="0"/>
              <a:t> method to compile on the fly, a regular expression whose content changes continually during script execution. Other regular expression creation statements (literal notation and the new </a:t>
            </a:r>
            <a:r>
              <a:rPr lang="en-US" i="1" dirty="0" err="1" smtClean="0"/>
              <a:t>RegExp</a:t>
            </a:r>
            <a:r>
              <a:rPr lang="en-US" i="1" dirty="0" smtClean="0"/>
              <a:t>() </a:t>
            </a:r>
            <a:r>
              <a:rPr lang="en-US" dirty="0" smtClean="0"/>
              <a:t>constructor passing a regular expression) automatically compile their expressions.</a:t>
            </a:r>
            <a:endParaRPr lang="en-US" b="1" dirty="0" smtClean="0"/>
          </a:p>
          <a:p>
            <a:pPr algn="just"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1981200" y="608013"/>
            <a:ext cx="4419600" cy="7850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lgn="just" eaLnBrk="1" hangingPunct="1"/>
            <a:endParaRPr lang="en-US" b="1" u="sng" dirty="0" smtClean="0"/>
          </a:p>
          <a:p>
            <a:pPr eaLnBrk="1" hangingPunct="1"/>
            <a:r>
              <a:rPr lang="en-US" u="sng" dirty="0" smtClean="0"/>
              <a:t>Methods</a:t>
            </a:r>
          </a:p>
          <a:p>
            <a:pPr algn="just" eaLnBrk="1" hangingPunct="1"/>
            <a:r>
              <a:rPr lang="en-US" dirty="0" smtClean="0"/>
              <a:t>exec(“ string”)</a:t>
            </a:r>
          </a:p>
          <a:p>
            <a:pPr algn="just" eaLnBrk="1" hangingPunct="1"/>
            <a:r>
              <a:rPr lang="en-US" dirty="0" smtClean="0"/>
              <a:t>Returns a matched array object or null. The </a:t>
            </a:r>
            <a:r>
              <a:rPr lang="en-US" i="1" dirty="0" smtClean="0"/>
              <a:t>exec() </a:t>
            </a:r>
            <a:r>
              <a:rPr lang="en-US" dirty="0" smtClean="0"/>
              <a:t>method examines the string passed as its parameter for at least one match of the specification defined for the regular expression object. The behavior of this method is similar to that of the </a:t>
            </a:r>
            <a:r>
              <a:rPr lang="en-US" i="1" dirty="0" err="1" smtClean="0"/>
              <a:t>string.match</a:t>
            </a:r>
            <a:r>
              <a:rPr lang="en-US" i="1" dirty="0" smtClean="0"/>
              <a:t>() </a:t>
            </a:r>
            <a:r>
              <a:rPr lang="en-US" dirty="0" smtClean="0"/>
              <a:t>method (although the </a:t>
            </a:r>
            <a:r>
              <a:rPr lang="en-US" i="1" dirty="0" smtClean="0"/>
              <a:t>match() </a:t>
            </a:r>
            <a:r>
              <a:rPr lang="en-US" dirty="0" smtClean="0"/>
              <a:t>method is more powerful in completing global matches). Typically, a call to the </a:t>
            </a:r>
            <a:r>
              <a:rPr lang="en-US" i="1" dirty="0" smtClean="0"/>
              <a:t>exec() </a:t>
            </a:r>
            <a:r>
              <a:rPr lang="en-US" dirty="0" smtClean="0"/>
              <a:t>method is made immediately after creating a regular expression object. Refer the following code:</a:t>
            </a:r>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spcBef>
                <a:spcPct val="0"/>
              </a:spcBef>
            </a:pPr>
            <a:endParaRPr lang="en-US" dirty="0" smtClean="0"/>
          </a:p>
          <a:p>
            <a:pPr algn="just" eaLnBrk="1" hangingPunct="1">
              <a:spcBef>
                <a:spcPct val="0"/>
              </a:spcBef>
            </a:pPr>
            <a:r>
              <a:rPr lang="en-US" dirty="0" smtClean="0"/>
              <a:t>Much happens as a result of the </a:t>
            </a:r>
            <a:r>
              <a:rPr lang="en-US" i="1" dirty="0" smtClean="0"/>
              <a:t>exec() </a:t>
            </a:r>
            <a:r>
              <a:rPr lang="en-US" dirty="0" smtClean="0"/>
              <a:t>method. Properties of both the regular expression object and window’s </a:t>
            </a:r>
            <a:r>
              <a:rPr lang="en-US" i="1" dirty="0" err="1" smtClean="0"/>
              <a:t>RegExp</a:t>
            </a:r>
            <a:r>
              <a:rPr lang="en-US" i="1" dirty="0" smtClean="0"/>
              <a:t> </a:t>
            </a:r>
            <a:r>
              <a:rPr lang="en-US" dirty="0" smtClean="0"/>
              <a:t>object are updated based on the success of the match. The method also returns an object that conveys additional data about the operation. </a:t>
            </a:r>
          </a:p>
          <a:p>
            <a:pPr eaLnBrk="1" hangingPunct="1"/>
            <a:r>
              <a:rPr lang="en-US" dirty="0" smtClean="0"/>
              <a:t> </a:t>
            </a:r>
            <a:endParaRPr lang="en-US" b="1" dirty="0" smtClean="0"/>
          </a:p>
          <a:p>
            <a:pPr algn="just" eaLnBrk="1" hangingPunct="1"/>
            <a:r>
              <a:rPr lang="en-US" dirty="0" smtClean="0"/>
              <a:t>test(“string”)</a:t>
            </a:r>
          </a:p>
          <a:p>
            <a:pPr algn="just" eaLnBrk="1" hangingPunct="1"/>
            <a:r>
              <a:rPr lang="en-US" dirty="0" smtClean="0"/>
              <a:t>This method returns Boolean  The most efficient way to find out if a regular expression has a match in a string is to use the </a:t>
            </a:r>
            <a:r>
              <a:rPr lang="en-US" i="1" dirty="0" smtClean="0"/>
              <a:t>test() </a:t>
            </a:r>
            <a:r>
              <a:rPr lang="en-US" dirty="0" smtClean="0"/>
              <a:t>method. Returned values are true if a match exists and false if not. In case you need more information, a companion method, </a:t>
            </a:r>
            <a:r>
              <a:rPr lang="en-US" i="1" dirty="0" err="1" smtClean="0"/>
              <a:t>string.search</a:t>
            </a:r>
            <a:r>
              <a:rPr lang="en-US" i="1" dirty="0" smtClean="0"/>
              <a:t>(), </a:t>
            </a:r>
            <a:r>
              <a:rPr lang="en-US" dirty="0" smtClean="0"/>
              <a:t>returns the starting index value of the matching string. </a:t>
            </a:r>
          </a:p>
          <a:p>
            <a:pPr algn="just" eaLnBrk="1" hangingPunct="1"/>
            <a:endParaRPr lang="en-US" dirty="0" smtClean="0"/>
          </a:p>
          <a:p>
            <a:pPr algn="just" eaLnBrk="1" hangingPunct="1"/>
            <a:r>
              <a:rPr lang="en-US" dirty="0" smtClean="0"/>
              <a:t>Refer to Appendix for additional properties.</a:t>
            </a:r>
          </a:p>
          <a:p>
            <a:pPr algn="just" eaLnBrk="1" hangingPunct="1"/>
            <a:endParaRPr lang="en-US" dirty="0" smtClean="0"/>
          </a:p>
          <a:p>
            <a:pPr algn="just" eaLnBrk="1" hangingPunct="1"/>
            <a:endParaRPr lang="en-US" dirty="0" smtClean="0"/>
          </a:p>
          <a:p>
            <a:pPr eaLnBrk="1" hangingPunct="1"/>
            <a:endParaRPr lang="en-US" dirty="0" smtClean="0"/>
          </a:p>
        </p:txBody>
      </p:sp>
      <p:sp>
        <p:nvSpPr>
          <p:cNvPr id="50183" name="Rectangle 28"/>
          <p:cNvSpPr>
            <a:spLocks noChangeArrowheads="1"/>
          </p:cNvSpPr>
          <p:nvPr/>
        </p:nvSpPr>
        <p:spPr bwMode="auto">
          <a:xfrm>
            <a:off x="2588820" y="2195578"/>
            <a:ext cx="24384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sv-SE" sz="1000">
                <a:latin typeface="Candara" panose="020E0502030303020204" pitchFamily="34" charset="0"/>
              </a:rPr>
              <a:t>var re = / somePattern/</a:t>
            </a:r>
          </a:p>
          <a:p>
            <a:r>
              <a:rPr lang="sv-SE" sz="1000">
                <a:latin typeface="Candara" panose="020E0502030303020204" pitchFamily="34" charset="0"/>
              </a:rPr>
              <a:t>var matchArray = re.exec(“ someString”)</a:t>
            </a:r>
            <a:endParaRPr lang="en-US" sz="1000">
              <a:latin typeface="Candara" panose="020E0502030303020204" pitchFamily="34" charset="0"/>
            </a:endParaRPr>
          </a:p>
          <a:p>
            <a:endParaRPr lang="en-US" sz="1000">
              <a:latin typeface="Candara" panose="020E0502030303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70425" cy="3503612"/>
          </a:xfrm>
          <a:ln/>
        </p:spPr>
      </p:sp>
      <p:sp>
        <p:nvSpPr>
          <p:cNvPr id="55301" name="Rectangle 3"/>
          <p:cNvSpPr>
            <a:spLocks noGrp="1" noChangeArrowheads="1"/>
          </p:cNvSpPr>
          <p:nvPr>
            <p:ph type="body" idx="1"/>
          </p:nvPr>
        </p:nvSpPr>
        <p:spPr>
          <a:xfrm>
            <a:off x="1981200" y="454825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the notes here.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Rot="1" noChangeAspect="1" noChangeArrowheads="1" noTextEdit="1"/>
          </p:cNvSpPr>
          <p:nvPr>
            <p:ph type="sldImg"/>
          </p:nvPr>
        </p:nvSpPr>
        <p:spPr>
          <a:xfrm>
            <a:off x="1970088" y="839788"/>
            <a:ext cx="4670425" cy="3503612"/>
          </a:xfrm>
          <a:ln/>
        </p:spPr>
      </p:sp>
      <p:sp>
        <p:nvSpPr>
          <p:cNvPr id="56325" name="Rectangle 3"/>
          <p:cNvSpPr>
            <a:spLocks noGrp="1" noChangeArrowheads="1"/>
          </p:cNvSpPr>
          <p:nvPr>
            <p:ph type="body" idx="1"/>
          </p:nvPr>
        </p:nvSpPr>
        <p:spPr>
          <a:xfrm>
            <a:off x="1981200" y="4548250"/>
            <a:ext cx="46482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the notes here.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1970088" y="839788"/>
            <a:ext cx="4670425" cy="3503612"/>
          </a:xfrm>
          <a:ln/>
        </p:spPr>
      </p:sp>
      <p:sp>
        <p:nvSpPr>
          <p:cNvPr id="57349" name="Rectangle 3"/>
          <p:cNvSpPr>
            <a:spLocks noGrp="1" noChangeArrowheads="1"/>
          </p:cNvSpPr>
          <p:nvPr>
            <p:ph type="body" idx="1"/>
          </p:nvPr>
        </p:nvSpPr>
        <p:spPr>
          <a:xfrm>
            <a:off x="1981200" y="4542602"/>
            <a:ext cx="44196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smtClean="0"/>
              <a:t>From this chapter, you know how to: </a:t>
            </a:r>
          </a:p>
          <a:p>
            <a:pPr algn="just" eaLnBrk="1" hangingPunct="1"/>
            <a:r>
              <a:rPr lang="en-US" dirty="0" smtClean="0"/>
              <a:t>    Use  Regular Expressions </a:t>
            </a:r>
          </a:p>
          <a:p>
            <a:pPr algn="just" eaLnBrk="1" hangingPunct="1"/>
            <a:r>
              <a:rPr lang="en-US" dirty="0" smtClean="0"/>
              <a:t>    Search using Simple patterns</a:t>
            </a:r>
          </a:p>
          <a:p>
            <a:pPr algn="just" eaLnBrk="1" hangingPunct="1"/>
            <a:r>
              <a:rPr lang="en-US" dirty="0" smtClean="0"/>
              <a:t>    Search using Special characters</a:t>
            </a:r>
          </a:p>
          <a:p>
            <a:pPr algn="just" eaLnBrk="1" hangingPunct="1"/>
            <a:r>
              <a:rPr lang="en-US" dirty="0" smtClean="0"/>
              <a:t>    Work with </a:t>
            </a:r>
            <a:r>
              <a:rPr lang="en-US" dirty="0" err="1" smtClean="0"/>
              <a:t>RegExp</a:t>
            </a:r>
            <a:r>
              <a:rPr lang="en-US" dirty="0" smtClean="0"/>
              <a:t> Objects </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1970088" y="839788"/>
            <a:ext cx="4670425" cy="3503612"/>
          </a:xfrm>
          <a:ln/>
        </p:spPr>
      </p:sp>
      <p:sp>
        <p:nvSpPr>
          <p:cNvPr id="2" name="TextBox 1"/>
          <p:cNvSpPr txBox="1"/>
          <p:nvPr/>
        </p:nvSpPr>
        <p:spPr>
          <a:xfrm>
            <a:off x="135467" y="1439333"/>
            <a:ext cx="1574800" cy="1107996"/>
          </a:xfrm>
          <a:prstGeom prst="rect">
            <a:avLst/>
          </a:prstGeom>
          <a:noFill/>
        </p:spPr>
        <p:txBody>
          <a:bodyPr wrap="square" rtlCol="0">
            <a:spAutoFit/>
          </a:bodyPr>
          <a:lstStyle/>
          <a:p>
            <a:r>
              <a:rPr lang="en-US" sz="1100" dirty="0" smtClean="0">
                <a:latin typeface="Candara" panose="020E0502030303020204" pitchFamily="34" charset="0"/>
              </a:rPr>
              <a:t>Answers:</a:t>
            </a:r>
          </a:p>
          <a:p>
            <a:pPr marL="342900" indent="-342900">
              <a:buAutoNum type="arabicPeriod"/>
            </a:pPr>
            <a:r>
              <a:rPr lang="en-US" sz="1100" dirty="0" smtClean="0">
                <a:latin typeface="Candara" panose="020E0502030303020204" pitchFamily="34" charset="0"/>
              </a:rPr>
              <a:t>Option 1</a:t>
            </a:r>
          </a:p>
          <a:p>
            <a:pPr marL="342900" indent="-342900">
              <a:buAutoNum type="arabicPeriod"/>
            </a:pPr>
            <a:r>
              <a:rPr lang="en-US" sz="1100" dirty="0" smtClean="0">
                <a:latin typeface="Candara" panose="020E0502030303020204" pitchFamily="34" charset="0"/>
              </a:rPr>
              <a:t>False</a:t>
            </a:r>
          </a:p>
          <a:p>
            <a:pPr marL="342900" indent="-342900">
              <a:buAutoNum type="arabicPeriod"/>
            </a:pPr>
            <a:r>
              <a:rPr lang="en-US" sz="1100" dirty="0" smtClean="0">
                <a:latin typeface="Candara" panose="020E0502030303020204" pitchFamily="34" charset="0"/>
              </a:rPr>
              <a:t>compile</a:t>
            </a:r>
          </a:p>
          <a:p>
            <a:pPr marL="342900" indent="-342900">
              <a:buAutoNum type="arabicPeriod"/>
            </a:pPr>
            <a:endParaRPr lang="en-US" sz="1100" dirty="0" smtClean="0">
              <a:latin typeface="Candara" panose="020E0502030303020204" pitchFamily="34" charset="0"/>
            </a:endParaRPr>
          </a:p>
          <a:p>
            <a:pPr marL="342900" indent="-342900">
              <a:buAutoNum type="arabicPeriod"/>
            </a:pPr>
            <a:endParaRPr lang="en-US" sz="1100" dirty="0">
              <a:latin typeface="Candara" panose="020E0502030303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1970088" y="839788"/>
            <a:ext cx="4670425" cy="3503612"/>
          </a:xfrm>
          <a:ln/>
        </p:spPr>
      </p:sp>
      <p:sp>
        <p:nvSpPr>
          <p:cNvPr id="3" name="TextBox 2"/>
          <p:cNvSpPr txBox="1"/>
          <p:nvPr/>
        </p:nvSpPr>
        <p:spPr>
          <a:xfrm>
            <a:off x="135467" y="1439333"/>
            <a:ext cx="1574800" cy="1446550"/>
          </a:xfrm>
          <a:prstGeom prst="rect">
            <a:avLst/>
          </a:prstGeom>
          <a:noFill/>
        </p:spPr>
        <p:txBody>
          <a:bodyPr wrap="square" rtlCol="0">
            <a:spAutoFit/>
          </a:bodyPr>
          <a:lstStyle/>
          <a:p>
            <a:r>
              <a:rPr lang="en-US" sz="1100" dirty="0" smtClean="0">
                <a:latin typeface="Candara" panose="020E0502030303020204" pitchFamily="34" charset="0"/>
              </a:rPr>
              <a:t>Answers:</a:t>
            </a:r>
          </a:p>
          <a:p>
            <a:pPr marL="342900" indent="-342900">
              <a:buAutoNum type="arabicPeriod"/>
            </a:pPr>
            <a:endParaRPr lang="en-US" sz="1100" dirty="0" smtClean="0">
              <a:latin typeface="Candara" panose="020E0502030303020204" pitchFamily="34" charset="0"/>
            </a:endParaRPr>
          </a:p>
          <a:p>
            <a:pPr marL="342900" indent="-342900">
              <a:buAutoNum type="arabicPeriod"/>
            </a:pPr>
            <a:r>
              <a:rPr lang="en-US" sz="1100" dirty="0" smtClean="0">
                <a:latin typeface="Candara" panose="020E0502030303020204" pitchFamily="34" charset="0"/>
              </a:rPr>
              <a:t>B</a:t>
            </a:r>
          </a:p>
          <a:p>
            <a:pPr marL="342900" indent="-342900">
              <a:buAutoNum type="arabicPeriod"/>
            </a:pPr>
            <a:r>
              <a:rPr lang="en-US" sz="1100" dirty="0" smtClean="0">
                <a:latin typeface="Candara" panose="020E0502030303020204" pitchFamily="34" charset="0"/>
              </a:rPr>
              <a:t>A</a:t>
            </a:r>
          </a:p>
          <a:p>
            <a:pPr marL="342900" indent="-342900">
              <a:buAutoNum type="arabicPeriod"/>
            </a:pPr>
            <a:r>
              <a:rPr lang="en-US" sz="1100" dirty="0" smtClean="0">
                <a:latin typeface="Candara" panose="020E0502030303020204" pitchFamily="34" charset="0"/>
              </a:rPr>
              <a:t>C</a:t>
            </a:r>
          </a:p>
          <a:p>
            <a:pPr marL="342900" indent="-342900">
              <a:buAutoNum type="arabicPeriod"/>
            </a:pPr>
            <a:r>
              <a:rPr lang="en-US" sz="1100" dirty="0" smtClean="0">
                <a:latin typeface="Candara" panose="020E0502030303020204" pitchFamily="34" charset="0"/>
              </a:rPr>
              <a:t>E</a:t>
            </a:r>
          </a:p>
          <a:p>
            <a:pPr marL="342900" indent="-342900">
              <a:buAutoNum type="arabicPeriod"/>
            </a:pPr>
            <a:r>
              <a:rPr lang="en-US" sz="1100" dirty="0" smtClean="0">
                <a:latin typeface="Candara" panose="020E0502030303020204" pitchFamily="34" charset="0"/>
              </a:rPr>
              <a:t>d</a:t>
            </a:r>
          </a:p>
          <a:p>
            <a:pPr marL="342900" indent="-342900">
              <a:buAutoNum type="arabicPeriod"/>
            </a:pPr>
            <a:endParaRPr lang="en-US" sz="1100" dirty="0">
              <a:latin typeface="Candara" panose="020E0502030303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70088" y="839788"/>
            <a:ext cx="4670425" cy="3503612"/>
          </a:xfrm>
          <a:ln/>
        </p:spPr>
      </p:sp>
      <p:sp>
        <p:nvSpPr>
          <p:cNvPr id="36869" name="Rectangle 3"/>
          <p:cNvSpPr>
            <a:spLocks noGrp="1" noChangeArrowheads="1"/>
          </p:cNvSpPr>
          <p:nvPr>
            <p:ph type="body" idx="1"/>
          </p:nvPr>
        </p:nvSpPr>
        <p:spPr>
          <a:xfrm>
            <a:off x="1981200" y="4551363"/>
            <a:ext cx="44196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smtClean="0"/>
              <a:t>Working with Regular Expressions </a:t>
            </a:r>
          </a:p>
          <a:p>
            <a:pPr algn="just" eaLnBrk="1" hangingPunct="1"/>
            <a:endParaRPr lang="en-US" dirty="0" smtClean="0"/>
          </a:p>
          <a:p>
            <a:pPr algn="just" eaLnBrk="1" hangingPunct="1"/>
            <a:r>
              <a:rPr lang="en-US" dirty="0" smtClean="0"/>
              <a:t>If your scripts perform client-side data validations or any other extensive text entry parsing, then you can use regular expressions, rather than cobbling together comparatively complex JavaScript functions to perform the same tasks.</a:t>
            </a:r>
          </a:p>
          <a:p>
            <a:pPr algn="just" eaLnBrk="1" hangingPunct="1"/>
            <a:endParaRPr lang="en-US" dirty="0" smtClean="0"/>
          </a:p>
          <a:p>
            <a:pPr algn="just" eaLnBrk="1" hangingPunct="1"/>
            <a:r>
              <a:rPr lang="en-US" dirty="0" smtClean="0"/>
              <a:t>JavaScript treats regular expressions as objects and distinguishes between them and the </a:t>
            </a:r>
            <a:r>
              <a:rPr lang="en-US" i="1" dirty="0" err="1" smtClean="0"/>
              <a:t>RegExp</a:t>
            </a:r>
            <a:r>
              <a:rPr lang="en-US" i="1" dirty="0" smtClean="0"/>
              <a:t> </a:t>
            </a:r>
            <a:r>
              <a:rPr lang="en-US" dirty="0" smtClean="0"/>
              <a:t>constructor.</a:t>
            </a:r>
          </a:p>
          <a:p>
            <a:pPr algn="just" eaLnBrk="1" hangingPunct="1"/>
            <a:endParaRPr lang="en-US" dirty="0" smtClean="0"/>
          </a:p>
          <a:p>
            <a:pPr algn="just" eaLnBrk="1" hangingPunct="1"/>
            <a:r>
              <a:rPr lang="en-US" dirty="0" smtClean="0"/>
              <a:t>To cover the depth of the regular expression syntax, we need to study the following:</a:t>
            </a:r>
          </a:p>
          <a:p>
            <a:pPr algn="just" eaLnBrk="1" hangingPunct="1"/>
            <a:r>
              <a:rPr lang="en-US" dirty="0" smtClean="0"/>
              <a:t>   Simple expressions</a:t>
            </a:r>
          </a:p>
          <a:p>
            <a:pPr algn="just" eaLnBrk="1" hangingPunct="1"/>
            <a:r>
              <a:rPr lang="en-US" dirty="0" smtClean="0"/>
              <a:t>   Range of special characters used to define specifications for search</a:t>
            </a:r>
            <a:br>
              <a:rPr lang="en-US" dirty="0" smtClean="0"/>
            </a:br>
            <a:r>
              <a:rPr lang="en-US" dirty="0" smtClean="0"/>
              <a:t>   strings</a:t>
            </a:r>
          </a:p>
          <a:p>
            <a:pPr algn="just" eaLnBrk="1" hangingPunct="1"/>
            <a:r>
              <a:rPr lang="en-US" dirty="0" smtClean="0"/>
              <a:t>   Introduction to the usage of parentheses in the language:</a:t>
            </a:r>
          </a:p>
          <a:p>
            <a:pPr lvl="1" algn="just" eaLnBrk="1" hangingPunct="1"/>
            <a:r>
              <a:rPr lang="en-US" dirty="0" smtClean="0"/>
              <a:t>  Group expressions to influence calculation precedence</a:t>
            </a:r>
          </a:p>
          <a:p>
            <a:pPr lvl="1" algn="just" eaLnBrk="1" hangingPunct="1"/>
            <a:r>
              <a:rPr lang="en-US" dirty="0" smtClean="0"/>
              <a:t>  Temporarily store intermediate results of more complex</a:t>
            </a:r>
            <a:br>
              <a:rPr lang="en-US" dirty="0" smtClean="0"/>
            </a:br>
            <a:r>
              <a:rPr lang="en-US" dirty="0" smtClean="0"/>
              <a:t>   expressions for use in reconstructing strings after their</a:t>
            </a:r>
            <a:br>
              <a:rPr lang="en-US" dirty="0" smtClean="0"/>
            </a:br>
            <a:r>
              <a:rPr lang="en-US" dirty="0" smtClean="0"/>
              <a:t>   dissection by the regular expression.</a:t>
            </a:r>
          </a:p>
          <a:p>
            <a:pPr algn="just"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0088" y="839788"/>
            <a:ext cx="4670425" cy="3503612"/>
          </a:xfrm>
          <a:ln/>
        </p:spPr>
      </p:sp>
      <p:sp>
        <p:nvSpPr>
          <p:cNvPr id="37893" name="Rectangle 3"/>
          <p:cNvSpPr>
            <a:spLocks noGrp="1" noChangeArrowheads="1"/>
          </p:cNvSpPr>
          <p:nvPr>
            <p:ph type="body" idx="1"/>
          </p:nvPr>
        </p:nvSpPr>
        <p:spPr>
          <a:xfrm>
            <a:off x="1981200" y="4551363"/>
            <a:ext cx="44196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Simple Patterns</a:t>
            </a:r>
          </a:p>
          <a:p>
            <a:pPr algn="just" eaLnBrk="1" hangingPunct="1"/>
            <a:r>
              <a:rPr lang="en-US" dirty="0" smtClean="0"/>
              <a:t>A simple regular expression uses no special characters to define the string to use in a search. Therefore, if you wish to replace every space in a string  with an underscore character, the simple pattern to match the space character is: </a:t>
            </a:r>
            <a:r>
              <a:rPr lang="en-US" dirty="0" err="1" smtClean="0"/>
              <a:t>var</a:t>
            </a:r>
            <a:r>
              <a:rPr lang="en-US" dirty="0" smtClean="0"/>
              <a:t> re = / /</a:t>
            </a:r>
          </a:p>
          <a:p>
            <a:pPr algn="just" eaLnBrk="1" hangingPunct="1"/>
            <a:endParaRPr lang="en-US" b="1" dirty="0" smtClean="0"/>
          </a:p>
          <a:p>
            <a:pPr algn="just" eaLnBrk="1" hangingPunct="1"/>
            <a:r>
              <a:rPr lang="en-US" dirty="0" smtClean="0"/>
              <a:t>A space appears between the regular expression start-end forward slashes. The problem with this expression, however, is that it knows only how to find a single instance of a space in a long string. Regular expressions can be instructed to apply the matching string on a global basis by appending the g modifier: </a:t>
            </a:r>
            <a:r>
              <a:rPr lang="en-US" dirty="0" err="1" smtClean="0"/>
              <a:t>var</a:t>
            </a:r>
            <a:r>
              <a:rPr lang="en-US" dirty="0" smtClean="0"/>
              <a:t> re = / /g</a:t>
            </a:r>
          </a:p>
          <a:p>
            <a:pPr algn="just" eaLnBrk="1" hangingPunct="1"/>
            <a:endParaRPr lang="en-US" dirty="0" smtClean="0"/>
          </a:p>
          <a:p>
            <a:pPr algn="just" eaLnBrk="1" hangingPunct="1"/>
            <a:r>
              <a:rPr lang="en-US" dirty="0" smtClean="0"/>
              <a:t>Regular expression matching — like a lot of other aspects of JavaScript — is case-sensitive. But you can override this behavior by using one other modifier that lets you specify a case-insensitive match. Therefore, the following expression, </a:t>
            </a:r>
            <a:r>
              <a:rPr lang="en-US" dirty="0" err="1" smtClean="0"/>
              <a:t>var</a:t>
            </a:r>
            <a:r>
              <a:rPr lang="en-US" dirty="0" smtClean="0"/>
              <a:t> re = /web/I,</a:t>
            </a:r>
            <a:r>
              <a:rPr lang="en-US" b="1" dirty="0" smtClean="0"/>
              <a:t> </a:t>
            </a:r>
            <a:r>
              <a:rPr lang="en-US" dirty="0" smtClean="0"/>
              <a:t>finds a match for “web,” “Web,” or any combination of upper and lowercase letters in the word. You can combine the two modifiers together at the end of a regular expression. For example, the following expression is both case-insensitive and global in scope: </a:t>
            </a:r>
            <a:r>
              <a:rPr lang="en-US" dirty="0" err="1" smtClean="0"/>
              <a:t>var</a:t>
            </a:r>
            <a:r>
              <a:rPr lang="en-US" dirty="0" smtClean="0"/>
              <a:t> re = /web/</a:t>
            </a:r>
            <a:r>
              <a:rPr lang="en-US" dirty="0" err="1" smtClean="0"/>
              <a:t>gi</a:t>
            </a:r>
            <a:endParaRPr lang="en-US" dirty="0" smtClean="0"/>
          </a:p>
          <a:p>
            <a:pPr eaLnBrk="1" hangingPunct="1"/>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70088" y="839788"/>
            <a:ext cx="4670425" cy="3503612"/>
          </a:xfrm>
          <a:ln/>
        </p:spPr>
      </p:sp>
      <p:sp>
        <p:nvSpPr>
          <p:cNvPr id="38917" name="Rectangle 4"/>
          <p:cNvSpPr>
            <a:spLocks noChangeArrowheads="1"/>
          </p:cNvSpPr>
          <p:nvPr/>
        </p:nvSpPr>
        <p:spPr bwMode="auto">
          <a:xfrm>
            <a:off x="1981201" y="4539488"/>
            <a:ext cx="4526478"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4551" tIns="152352" rIns="0" bIns="38088" anchor="ctr">
            <a:spAutoFit/>
          </a:bodyPr>
          <a:lstStyle/>
          <a:p>
            <a:r>
              <a:rPr lang="en-US" sz="1000" u="sng" dirty="0">
                <a:latin typeface="Candara" panose="020E0502030303020204" pitchFamily="34" charset="0"/>
              </a:rPr>
              <a:t>Special Characters</a:t>
            </a:r>
          </a:p>
          <a:p>
            <a:r>
              <a:rPr lang="en-US" sz="1000" dirty="0">
                <a:latin typeface="Candara" panose="020E0502030303020204" pitchFamily="34" charset="0"/>
              </a:rPr>
              <a:t>The regular expression in JavaScript borrows most of its vocabulary from the Perl regular expression. In a few instances, JavaScript offers alternatives to simplify the syntax, and accepts their Perl version for developers with experience in that technology.</a:t>
            </a:r>
          </a:p>
          <a:p>
            <a:endParaRPr lang="en-US" sz="1000" dirty="0">
              <a:latin typeface="Candara" panose="020E0502030303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70088" y="839788"/>
            <a:ext cx="4670425" cy="3503612"/>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541442" y="3000836"/>
            <a:ext cx="6804273" cy="1143008"/>
          </a:xfrm>
        </p:spPr>
        <p:txBody>
          <a:bodyPr/>
          <a:lstStyle/>
          <a:p>
            <a:r>
              <a:rPr lang="en-US" b="0" dirty="0">
                <a:ea typeface="ＭＳ Ｐゴシック" pitchFamily="34" charset="-128"/>
              </a:rPr>
              <a:t>Lesson </a:t>
            </a:r>
            <a:r>
              <a:rPr lang="en-US" b="0" dirty="0" smtClean="0">
                <a:ea typeface="ＭＳ Ｐゴシック" pitchFamily="34" charset="-128"/>
              </a:rPr>
              <a:t>8.Working </a:t>
            </a:r>
            <a:r>
              <a:rPr lang="en-US" b="0" dirty="0">
                <a:ea typeface="ＭＳ Ｐゴシック" pitchFamily="34" charset="-128"/>
              </a:rPr>
              <a:t>With Regular Expressions</a:t>
            </a:r>
          </a:p>
        </p:txBody>
      </p:sp>
      <p:sp>
        <p:nvSpPr>
          <p:cNvPr id="11" name="Title 10"/>
          <p:cNvSpPr>
            <a:spLocks noGrp="1"/>
          </p:cNvSpPr>
          <p:nvPr>
            <p:ph type="ctrTitle"/>
          </p:nvPr>
        </p:nvSpPr>
        <p:spPr>
          <a:xfrm>
            <a:off x="1541441" y="1687056"/>
            <a:ext cx="6296273" cy="1285884"/>
          </a:xfrm>
        </p:spPr>
        <p:txBody>
          <a:bodyPr>
            <a:normAutofit/>
          </a:bodyPr>
          <a:lstStyle/>
          <a:p>
            <a:r>
              <a:rPr lang="en-US" sz="3600" dirty="0">
                <a:solidFill>
                  <a:srgbClr val="000000"/>
                </a:solidFill>
                <a:latin typeface="Candara"/>
                <a:ea typeface="ＭＳ Ｐゴシック" pitchFamily="34" charset="-128"/>
              </a:rPr>
              <a:t>Web </a:t>
            </a:r>
            <a:r>
              <a:rPr lang="en-US" sz="3600" dirty="0" smtClean="0">
                <a:solidFill>
                  <a:srgbClr val="000000"/>
                </a:solidFill>
                <a:latin typeface="Candara"/>
                <a:ea typeface="ＭＳ Ｐゴシック" pitchFamily="34" charset="-128"/>
              </a:rPr>
              <a:t>Basics-JavaScript</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304800" y="228600"/>
            <a:ext cx="8839200" cy="533400"/>
          </a:xfrm>
        </p:spPr>
        <p:txBody>
          <a:bodyPr lIns="90488" tIns="44450" rIns="90488" bIns="44450">
            <a:normAutofit fontScale="90000"/>
          </a:bodyPr>
          <a:lstStyle/>
          <a:p>
            <a:r>
              <a:rPr lang="en-US" sz="1200" b="1" dirty="0">
                <a:latin typeface="Candara"/>
                <a:ea typeface="Arial Unicode MS" pitchFamily="34" charset="-128"/>
                <a:cs typeface="Arial Unicode MS" pitchFamily="34" charset="-128"/>
              </a:rPr>
              <a:t>8</a:t>
            </a:r>
            <a:r>
              <a:rPr lang="en-US" sz="1200" b="1" dirty="0" smtClean="0">
                <a:latin typeface="Candara"/>
                <a:ea typeface="Arial Unicode MS" pitchFamily="34" charset="-128"/>
                <a:cs typeface="Arial Unicode MS" pitchFamily="34" charset="-128"/>
              </a:rPr>
              <a:t>.2</a:t>
            </a:r>
            <a:r>
              <a:rPr lang="en-US" sz="1200" b="1" dirty="0">
                <a:latin typeface="Candara"/>
                <a:ea typeface="Arial Unicode MS" pitchFamily="34" charset="-128"/>
                <a:cs typeface="Arial Unicode MS" pitchFamily="34" charset="-128"/>
              </a:rPr>
              <a:t>: </a:t>
            </a:r>
            <a:r>
              <a:rPr lang="en-US" sz="1200" b="1" dirty="0" err="1">
                <a:latin typeface="Candara"/>
                <a:ea typeface="Arial Unicode MS" pitchFamily="34" charset="-128"/>
                <a:cs typeface="Arial Unicode MS" pitchFamily="34" charset="-128"/>
              </a:rPr>
              <a:t>RegEx</a:t>
            </a:r>
            <a:r>
              <a:rPr lang="en-US" dirty="0">
                <a:latin typeface="Candara"/>
              </a:rPr>
              <a:t/>
            </a:r>
            <a:br>
              <a:rPr lang="en-US" dirty="0">
                <a:latin typeface="Candara"/>
              </a:rPr>
            </a:br>
            <a:r>
              <a:rPr lang="en-US" sz="3100" dirty="0" err="1"/>
              <a:t>RegEx</a:t>
            </a:r>
            <a:r>
              <a:rPr lang="en-US" sz="3100" dirty="0"/>
              <a:t> – Counting </a:t>
            </a:r>
            <a:r>
              <a:rPr lang="en-US" sz="3100" dirty="0" err="1"/>
              <a:t>Metacharacters</a:t>
            </a:r>
            <a:r>
              <a:rPr lang="en-US" sz="3100" dirty="0"/>
              <a:t> (Contd.)</a:t>
            </a:r>
          </a:p>
        </p:txBody>
      </p:sp>
      <p:sp>
        <p:nvSpPr>
          <p:cNvPr id="14340" name="Rectangle 3"/>
          <p:cNvSpPr>
            <a:spLocks noGrp="1" noChangeArrowheads="1"/>
          </p:cNvSpPr>
          <p:nvPr>
            <p:ph type="body" idx="4294967295"/>
          </p:nvPr>
        </p:nvSpPr>
        <p:spPr>
          <a:xfrm>
            <a:off x="457200" y="1524000"/>
            <a:ext cx="8229600" cy="4648200"/>
          </a:xfrm>
        </p:spPr>
        <p:txBody>
          <a:bodyPr lIns="90488" tIns="44450" rIns="90488" bIns="44450"/>
          <a:lstStyle/>
          <a:p>
            <a:pPr eaLnBrk="1" hangingPunct="1"/>
            <a:r>
              <a:rPr lang="en-US" dirty="0"/>
              <a:t>{n} - Exactly n Times:</a:t>
            </a:r>
          </a:p>
          <a:p>
            <a:pPr lvl="1"/>
            <a:r>
              <a:rPr lang="en-US" dirty="0">
                <a:solidFill>
                  <a:srgbClr val="000000"/>
                </a:solidFill>
                <a:latin typeface="Candara"/>
              </a:rPr>
              <a:t>/</a:t>
            </a:r>
            <a:r>
              <a:rPr lang="en-US" dirty="0" err="1">
                <a:solidFill>
                  <a:srgbClr val="000000"/>
                </a:solidFill>
                <a:latin typeface="Candara"/>
              </a:rPr>
              <a:t>Ja</a:t>
            </a:r>
            <a:r>
              <a:rPr lang="en-US" dirty="0">
                <a:solidFill>
                  <a:srgbClr val="000000"/>
                </a:solidFill>
                <a:latin typeface="Candara"/>
              </a:rPr>
              <a:t>{2}</a:t>
            </a:r>
            <a:r>
              <a:rPr lang="en-US" dirty="0" err="1">
                <a:solidFill>
                  <a:srgbClr val="000000"/>
                </a:solidFill>
                <a:latin typeface="Candara"/>
              </a:rPr>
              <a:t>vaScript</a:t>
            </a:r>
            <a:r>
              <a:rPr lang="en-US" dirty="0">
                <a:solidFill>
                  <a:srgbClr val="000000"/>
                </a:solidFill>
                <a:latin typeface="Candara"/>
              </a:rPr>
              <a:t>/ matches “</a:t>
            </a:r>
            <a:r>
              <a:rPr lang="en-US" dirty="0" err="1">
                <a:solidFill>
                  <a:srgbClr val="000000"/>
                </a:solidFill>
                <a:latin typeface="Candara"/>
              </a:rPr>
              <a:t>JaavaScript</a:t>
            </a:r>
            <a:r>
              <a:rPr lang="en-US" dirty="0">
                <a:solidFill>
                  <a:srgbClr val="000000"/>
                </a:solidFill>
                <a:latin typeface="Candara"/>
              </a:rPr>
              <a:t>” but not “</a:t>
            </a:r>
            <a:r>
              <a:rPr lang="en-US" dirty="0" err="1">
                <a:solidFill>
                  <a:srgbClr val="000000"/>
                </a:solidFill>
                <a:latin typeface="Candara"/>
              </a:rPr>
              <a:t>JvaScript</a:t>
            </a:r>
            <a:r>
              <a:rPr lang="en-US" dirty="0">
                <a:solidFill>
                  <a:srgbClr val="000000"/>
                </a:solidFill>
                <a:latin typeface="Candara"/>
              </a:rPr>
              <a:t>” or “JavaScript”</a:t>
            </a:r>
          </a:p>
          <a:p>
            <a:pPr lvl="2" eaLnBrk="1" hangingPunct="1"/>
            <a:endParaRPr lang="en-US" sz="1600" dirty="0">
              <a:solidFill>
                <a:srgbClr val="000000"/>
              </a:solidFill>
              <a:latin typeface="Candara"/>
              <a:cs typeface="Arial" pitchFamily="34" charset="0"/>
            </a:endParaRPr>
          </a:p>
          <a:p>
            <a:pPr eaLnBrk="1" hangingPunct="1"/>
            <a:r>
              <a:rPr lang="en-US" dirty="0"/>
              <a:t>{n,} - N or More Times:</a:t>
            </a:r>
          </a:p>
          <a:p>
            <a:pPr lvl="1"/>
            <a:r>
              <a:rPr lang="en-US" dirty="0">
                <a:solidFill>
                  <a:srgbClr val="000000"/>
                </a:solidFill>
                <a:latin typeface="Candara"/>
              </a:rPr>
              <a:t>/</a:t>
            </a:r>
            <a:r>
              <a:rPr lang="en-US" dirty="0" err="1">
                <a:solidFill>
                  <a:srgbClr val="000000"/>
                </a:solidFill>
                <a:latin typeface="Candara"/>
              </a:rPr>
              <a:t>Ja</a:t>
            </a:r>
            <a:r>
              <a:rPr lang="en-US" dirty="0">
                <a:solidFill>
                  <a:srgbClr val="000000"/>
                </a:solidFill>
                <a:latin typeface="Candara"/>
              </a:rPr>
              <a:t>{2,}</a:t>
            </a:r>
            <a:r>
              <a:rPr lang="en-US" dirty="0" err="1">
                <a:solidFill>
                  <a:srgbClr val="000000"/>
                </a:solidFill>
                <a:latin typeface="Candara"/>
              </a:rPr>
              <a:t>vaScript</a:t>
            </a:r>
            <a:r>
              <a:rPr lang="en-US" dirty="0">
                <a:solidFill>
                  <a:srgbClr val="000000"/>
                </a:solidFill>
                <a:latin typeface="Candara"/>
              </a:rPr>
              <a:t>/ matches “</a:t>
            </a:r>
            <a:r>
              <a:rPr lang="en-US" dirty="0" err="1">
                <a:solidFill>
                  <a:srgbClr val="000000"/>
                </a:solidFill>
                <a:latin typeface="Candara"/>
              </a:rPr>
              <a:t>JaavaScript</a:t>
            </a:r>
            <a:r>
              <a:rPr lang="en-US" dirty="0">
                <a:solidFill>
                  <a:srgbClr val="000000"/>
                </a:solidFill>
                <a:latin typeface="Candara"/>
              </a:rPr>
              <a:t>” or “</a:t>
            </a:r>
            <a:r>
              <a:rPr lang="en-US" dirty="0" err="1">
                <a:solidFill>
                  <a:srgbClr val="000000"/>
                </a:solidFill>
                <a:latin typeface="Candara"/>
              </a:rPr>
              <a:t>JaaavaScript</a:t>
            </a:r>
            <a:r>
              <a:rPr lang="en-US" dirty="0">
                <a:solidFill>
                  <a:srgbClr val="000000"/>
                </a:solidFill>
                <a:latin typeface="Candara"/>
              </a:rPr>
              <a:t>” but not “JavaScript”</a:t>
            </a:r>
          </a:p>
          <a:p>
            <a:pPr lvl="2" eaLnBrk="1" hangingPunct="1">
              <a:buFont typeface="Arial" pitchFamily="34" charset="0"/>
              <a:buNone/>
            </a:pPr>
            <a:endParaRPr lang="en-US" dirty="0">
              <a:solidFill>
                <a:srgbClr val="000000"/>
              </a:solidFill>
              <a:latin typeface="Candara"/>
              <a:cs typeface="Arial" pitchFamily="34" charset="0"/>
            </a:endParaRPr>
          </a:p>
          <a:p>
            <a:r>
              <a:rPr lang="en-US" dirty="0"/>
              <a:t>{</a:t>
            </a:r>
            <a:r>
              <a:rPr lang="en-US" dirty="0" err="1"/>
              <a:t>n,m</a:t>
            </a:r>
            <a:r>
              <a:rPr lang="en-US" dirty="0"/>
              <a:t>} - At Least n, At Most m Times:</a:t>
            </a:r>
          </a:p>
          <a:p>
            <a:pPr lvl="1"/>
            <a:r>
              <a:rPr lang="en-US" dirty="0">
                <a:solidFill>
                  <a:srgbClr val="000000"/>
                </a:solidFill>
                <a:latin typeface="Candara"/>
              </a:rPr>
              <a:t>/</a:t>
            </a:r>
            <a:r>
              <a:rPr lang="en-US" dirty="0" err="1">
                <a:solidFill>
                  <a:srgbClr val="000000"/>
                </a:solidFill>
                <a:latin typeface="Candara"/>
              </a:rPr>
              <a:t>Ja</a:t>
            </a:r>
            <a:r>
              <a:rPr lang="en-US" dirty="0">
                <a:solidFill>
                  <a:srgbClr val="000000"/>
                </a:solidFill>
                <a:latin typeface="Candara"/>
              </a:rPr>
              <a:t>{2,3}</a:t>
            </a:r>
            <a:r>
              <a:rPr lang="en-US" dirty="0" err="1">
                <a:solidFill>
                  <a:srgbClr val="000000"/>
                </a:solidFill>
                <a:latin typeface="Candara"/>
              </a:rPr>
              <a:t>vaScript</a:t>
            </a:r>
            <a:r>
              <a:rPr lang="en-US" dirty="0">
                <a:solidFill>
                  <a:srgbClr val="000000"/>
                </a:solidFill>
                <a:latin typeface="Candara"/>
              </a:rPr>
              <a:t>/ matches “</a:t>
            </a:r>
            <a:r>
              <a:rPr lang="en-US" dirty="0" err="1">
                <a:solidFill>
                  <a:srgbClr val="000000"/>
                </a:solidFill>
                <a:latin typeface="Candara"/>
              </a:rPr>
              <a:t>JaavaScript</a:t>
            </a:r>
            <a:r>
              <a:rPr lang="en-US" dirty="0">
                <a:solidFill>
                  <a:srgbClr val="000000"/>
                </a:solidFill>
                <a:latin typeface="Candara"/>
              </a:rPr>
              <a:t>” or  “</a:t>
            </a:r>
            <a:r>
              <a:rPr lang="en-US" dirty="0" err="1">
                <a:solidFill>
                  <a:srgbClr val="000000"/>
                </a:solidFill>
                <a:latin typeface="Candara"/>
              </a:rPr>
              <a:t>JaaavaScript</a:t>
            </a:r>
            <a:r>
              <a:rPr lang="en-US" dirty="0">
                <a:solidFill>
                  <a:srgbClr val="000000"/>
                </a:solidFill>
                <a:latin typeface="Candara"/>
              </a:rPr>
              <a:t>” but not “JavaScript”</a:t>
            </a:r>
          </a:p>
        </p:txBody>
      </p:sp>
    </p:spTree>
    <p:extLst>
      <p:ext uri="{BB962C8B-B14F-4D97-AF65-F5344CB8AC3E}">
        <p14:creationId xmlns:p14="http://schemas.microsoft.com/office/powerpoint/2010/main" val="7019988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ea typeface="Arial Unicode MS" pitchFamily="34" charset="-128"/>
                <a:cs typeface="Arial Unicode MS" pitchFamily="34" charset="-128"/>
              </a:rPr>
              <a:t>8</a:t>
            </a:r>
            <a:r>
              <a:rPr lang="en-US" sz="1200" b="1" dirty="0" smtClean="0">
                <a:latin typeface="Candara"/>
                <a:ea typeface="Arial Unicode MS" pitchFamily="34" charset="-128"/>
                <a:cs typeface="Arial Unicode MS" pitchFamily="34" charset="-128"/>
              </a:rPr>
              <a:t>.2</a:t>
            </a:r>
            <a:r>
              <a:rPr lang="en-US" sz="1200" b="1" dirty="0">
                <a:latin typeface="Candara"/>
                <a:ea typeface="Arial Unicode MS" pitchFamily="34" charset="-128"/>
                <a:cs typeface="Arial Unicode MS" pitchFamily="34" charset="-128"/>
              </a:rPr>
              <a:t>: </a:t>
            </a:r>
            <a:r>
              <a:rPr lang="en-US" sz="1200" b="1" dirty="0" err="1">
                <a:latin typeface="Candara"/>
                <a:ea typeface="Arial Unicode MS" pitchFamily="34" charset="-128"/>
                <a:cs typeface="Arial Unicode MS" pitchFamily="34" charset="-128"/>
              </a:rPr>
              <a:t>RegEx</a:t>
            </a:r>
            <a:r>
              <a:rPr lang="en-US" dirty="0">
                <a:latin typeface="Candara"/>
              </a:rPr>
              <a:t/>
            </a:r>
            <a:br>
              <a:rPr lang="en-US" dirty="0">
                <a:latin typeface="Candara"/>
              </a:rPr>
            </a:br>
            <a:r>
              <a:rPr lang="en-US" dirty="0" err="1"/>
              <a:t>RegEx</a:t>
            </a:r>
            <a:r>
              <a:rPr lang="en-US" dirty="0"/>
              <a:t> – Positional </a:t>
            </a:r>
            <a:r>
              <a:rPr lang="en-US" dirty="0" err="1"/>
              <a:t>Metacharacters</a:t>
            </a:r>
            <a:endParaRPr lang="en-US" dirty="0"/>
          </a:p>
        </p:txBody>
      </p:sp>
      <p:sp>
        <p:nvSpPr>
          <p:cNvPr id="15364" name="Rectangle 3"/>
          <p:cNvSpPr>
            <a:spLocks noGrp="1" noChangeArrowheads="1"/>
          </p:cNvSpPr>
          <p:nvPr>
            <p:ph type="body" idx="4294967295"/>
          </p:nvPr>
        </p:nvSpPr>
        <p:spPr>
          <a:xfrm>
            <a:off x="221117" y="1328057"/>
            <a:ext cx="8534400" cy="4648200"/>
          </a:xfrm>
        </p:spPr>
        <p:txBody>
          <a:bodyPr lIns="90488" tIns="44450" rIns="90488" bIns="44450"/>
          <a:lstStyle/>
          <a:p>
            <a:r>
              <a:rPr lang="en-US" dirty="0"/>
              <a:t>“^” - At the beginning of a string or line</a:t>
            </a:r>
          </a:p>
          <a:p>
            <a:pPr lvl="1"/>
            <a:r>
              <a:rPr lang="en-US" dirty="0">
                <a:solidFill>
                  <a:srgbClr val="000000"/>
                </a:solidFill>
                <a:latin typeface="Candara"/>
              </a:rPr>
              <a:t>/^Fred/ matches “Fred is OK” but not “I’m with Fred” or “Is Fred here?”</a:t>
            </a:r>
          </a:p>
          <a:p>
            <a:pPr lvl="2" eaLnBrk="1" hangingPunct="1"/>
            <a:endParaRPr lang="en-US" dirty="0">
              <a:solidFill>
                <a:srgbClr val="000000"/>
              </a:solidFill>
              <a:latin typeface="Candara"/>
              <a:cs typeface="Times New Roman" pitchFamily="18" charset="0"/>
            </a:endParaRPr>
          </a:p>
          <a:p>
            <a:r>
              <a:rPr lang="en-US" dirty="0"/>
              <a:t>“$” - At the end of a string or line</a:t>
            </a:r>
          </a:p>
          <a:p>
            <a:pPr lvl="1"/>
            <a:r>
              <a:rPr lang="en-US" dirty="0">
                <a:solidFill>
                  <a:srgbClr val="000000"/>
                </a:solidFill>
                <a:latin typeface="Candara"/>
              </a:rPr>
              <a:t>/Fred$/ matches “I’m with Fred” but not “Fred is OK” or “Is Fred here?”</a:t>
            </a:r>
          </a:p>
          <a:p>
            <a:pPr eaLnBrk="1" hangingPunct="1">
              <a:buFont typeface="Arial" pitchFamily="34" charset="0"/>
              <a:buNone/>
            </a:pPr>
            <a:endParaRPr lang="en-US" sz="1600" dirty="0">
              <a:solidFill>
                <a:srgbClr val="000000"/>
              </a:solidFill>
              <a:latin typeface="Candara"/>
            </a:endParaRPr>
          </a:p>
        </p:txBody>
      </p:sp>
    </p:spTree>
    <p:extLst>
      <p:ext uri="{BB962C8B-B14F-4D97-AF65-F5344CB8AC3E}">
        <p14:creationId xmlns:p14="http://schemas.microsoft.com/office/powerpoint/2010/main" val="95503438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lIns="90488" tIns="44450" rIns="90488" bIns="44450"/>
          <a:lstStyle/>
          <a:p>
            <a:pPr eaLnBrk="1" hangingPunct="1"/>
            <a:endParaRPr lang="en-US" dirty="0"/>
          </a:p>
        </p:txBody>
      </p:sp>
      <p:sp>
        <p:nvSpPr>
          <p:cNvPr id="16388" name="Rectangle 3"/>
          <p:cNvSpPr>
            <a:spLocks noGrp="1" noChangeArrowheads="1"/>
          </p:cNvSpPr>
          <p:nvPr>
            <p:ph type="body" idx="4294967295"/>
          </p:nvPr>
        </p:nvSpPr>
        <p:spPr/>
        <p:txBody>
          <a:bodyPr lIns="90488" tIns="44450" rIns="90488" bIns="44450"/>
          <a:lstStyle/>
          <a:p>
            <a:pPr eaLnBrk="1" hangingPunct="1"/>
            <a:endParaRPr lang="en-US"/>
          </a:p>
        </p:txBody>
      </p:sp>
    </p:spTree>
    <p:extLst>
      <p:ext uri="{BB962C8B-B14F-4D97-AF65-F5344CB8AC3E}">
        <p14:creationId xmlns:p14="http://schemas.microsoft.com/office/powerpoint/2010/main" val="3840874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ea typeface="Arial Unicode MS" pitchFamily="34" charset="-128"/>
                <a:cs typeface="Arial Unicode MS" pitchFamily="34" charset="-128"/>
              </a:rPr>
              <a:t>8</a:t>
            </a:r>
            <a:r>
              <a:rPr lang="en-US" sz="1200" b="1" dirty="0" smtClean="0">
                <a:latin typeface="Candara"/>
                <a:ea typeface="Arial Unicode MS" pitchFamily="34" charset="-128"/>
                <a:cs typeface="Arial Unicode MS" pitchFamily="34" charset="-128"/>
              </a:rPr>
              <a:t>.3</a:t>
            </a:r>
            <a:r>
              <a:rPr lang="en-US" sz="1200" b="1" dirty="0">
                <a:latin typeface="Candara"/>
                <a:ea typeface="Arial Unicode MS" pitchFamily="34" charset="-128"/>
                <a:cs typeface="Arial Unicode MS" pitchFamily="34" charset="-128"/>
              </a:rPr>
              <a:t>: Regular Expression Object</a:t>
            </a:r>
            <a:r>
              <a:rPr lang="en-US" dirty="0">
                <a:latin typeface="Candara"/>
              </a:rPr>
              <a:t/>
            </a:r>
            <a:br>
              <a:rPr lang="en-US" dirty="0">
                <a:latin typeface="Candara"/>
              </a:rPr>
            </a:br>
            <a:r>
              <a:rPr lang="en-US" dirty="0"/>
              <a:t>Regular Expression Object</a:t>
            </a:r>
          </a:p>
        </p:txBody>
      </p:sp>
      <p:sp>
        <p:nvSpPr>
          <p:cNvPr id="17412" name="Rectangle 3"/>
          <p:cNvSpPr>
            <a:spLocks noGrp="1" noChangeArrowheads="1"/>
          </p:cNvSpPr>
          <p:nvPr>
            <p:ph type="body" idx="4294967295"/>
          </p:nvPr>
        </p:nvSpPr>
        <p:spPr>
          <a:xfrm>
            <a:off x="283029" y="1166018"/>
            <a:ext cx="8229600" cy="4525963"/>
          </a:xfrm>
        </p:spPr>
        <p:txBody>
          <a:bodyPr lIns="90488" tIns="44450" rIns="90488" bIns="44450"/>
          <a:lstStyle/>
          <a:p>
            <a:pPr>
              <a:lnSpc>
                <a:spcPct val="130000"/>
              </a:lnSpc>
            </a:pPr>
            <a:r>
              <a:rPr lang="en-US" dirty="0"/>
              <a:t>Create Regular Expression:</a:t>
            </a:r>
          </a:p>
          <a:p>
            <a:pPr eaLnBrk="1" hangingPunct="1">
              <a:lnSpc>
                <a:spcPct val="130000"/>
              </a:lnSpc>
              <a:buFont typeface="Arial" pitchFamily="34" charset="0"/>
              <a:buNone/>
            </a:pPr>
            <a:endParaRPr lang="en-US" sz="2000" b="1" dirty="0">
              <a:solidFill>
                <a:srgbClr val="000000"/>
              </a:solidFill>
              <a:latin typeface="Candara"/>
              <a:cs typeface="Arial" pitchFamily="34" charset="0"/>
            </a:endParaRPr>
          </a:p>
          <a:p>
            <a:pPr eaLnBrk="1" hangingPunct="1">
              <a:lnSpc>
                <a:spcPct val="130000"/>
              </a:lnSpc>
              <a:buFont typeface="Arial" pitchFamily="34" charset="0"/>
              <a:buNone/>
            </a:pPr>
            <a:r>
              <a:rPr lang="en-US" sz="3200" dirty="0">
                <a:solidFill>
                  <a:srgbClr val="000000"/>
                </a:solidFill>
                <a:latin typeface="Candara"/>
                <a:cs typeface="Times New Roman" pitchFamily="18" charset="0"/>
              </a:rPr>
              <a:t> </a:t>
            </a:r>
          </a:p>
          <a:p>
            <a:pPr>
              <a:lnSpc>
                <a:spcPct val="130000"/>
              </a:lnSpc>
            </a:pPr>
            <a:r>
              <a:rPr lang="en-US" dirty="0"/>
              <a:t>Properties:</a:t>
            </a:r>
          </a:p>
          <a:p>
            <a:pPr eaLnBrk="1" hangingPunct="1">
              <a:lnSpc>
                <a:spcPct val="130000"/>
              </a:lnSpc>
              <a:buFont typeface="Arial" pitchFamily="34" charset="0"/>
              <a:buNone/>
            </a:pPr>
            <a:endParaRPr lang="en-US" sz="2000" b="1" dirty="0">
              <a:solidFill>
                <a:srgbClr val="000000"/>
              </a:solidFill>
              <a:latin typeface="Candara"/>
              <a:cs typeface="Arial" pitchFamily="34" charset="0"/>
            </a:endParaRPr>
          </a:p>
          <a:p>
            <a:pPr eaLnBrk="1" hangingPunct="1">
              <a:lnSpc>
                <a:spcPct val="130000"/>
              </a:lnSpc>
              <a:buFont typeface="Arial" pitchFamily="34" charset="0"/>
              <a:buNone/>
            </a:pPr>
            <a:endParaRPr lang="en-US" sz="3200" dirty="0">
              <a:solidFill>
                <a:srgbClr val="000000"/>
              </a:solidFill>
              <a:latin typeface="Candara"/>
            </a:endParaRPr>
          </a:p>
        </p:txBody>
      </p:sp>
      <p:graphicFrame>
        <p:nvGraphicFramePr>
          <p:cNvPr id="17427" name="Group 19"/>
          <p:cNvGraphicFramePr>
            <a:graphicFrameLocks noGrp="1"/>
          </p:cNvGraphicFramePr>
          <p:nvPr>
            <p:extLst>
              <p:ext uri="{D42A27DB-BD31-4B8C-83A1-F6EECF244321}">
                <p14:modId xmlns:p14="http://schemas.microsoft.com/office/powerpoint/2010/main" val="1353965174"/>
              </p:ext>
            </p:extLst>
          </p:nvPr>
        </p:nvGraphicFramePr>
        <p:xfrm>
          <a:off x="537030" y="3341916"/>
          <a:ext cx="6096000" cy="731520"/>
        </p:xfrm>
        <a:graphic>
          <a:graphicData uri="http://schemas.openxmlformats.org/drawingml/2006/table">
            <a:tbl>
              <a:tblPr/>
              <a:tblGrid>
                <a:gridCol w="3048000"/>
                <a:gridCol w="3048000"/>
              </a:tblGrid>
              <a:tr h="203200">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         global</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          </a:t>
                      </a:r>
                      <a:r>
                        <a:rPr kumimoji="0" lang="en-US" sz="1800" b="0" i="0" u="none" strike="noStrike" cap="none" normalizeH="0" baseline="0" dirty="0" err="1" smtClean="0">
                          <a:ln>
                            <a:noFill/>
                          </a:ln>
                          <a:solidFill>
                            <a:schemeClr val="tx1"/>
                          </a:solidFill>
                          <a:effectLst/>
                          <a:latin typeface="Candara" pitchFamily="34" charset="0"/>
                        </a:rPr>
                        <a:t>ignoreCase</a:t>
                      </a:r>
                      <a:endParaRPr kumimoji="0" lang="en-US" sz="1800" b="0" i="0" u="none" strike="noStrike" cap="none" normalizeH="0" baseline="0" dirty="0" smtClean="0">
                        <a:ln>
                          <a:noFill/>
                        </a:ln>
                        <a:solidFill>
                          <a:schemeClr val="tx1"/>
                        </a:solidFill>
                        <a:effectLst/>
                        <a:latin typeface="Candar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        lastIndex</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          source</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24" name="AutoShape 20"/>
          <p:cNvSpPr>
            <a:spLocks noChangeArrowheads="1"/>
          </p:cNvSpPr>
          <p:nvPr/>
        </p:nvSpPr>
        <p:spPr bwMode="auto">
          <a:xfrm>
            <a:off x="537030" y="1600201"/>
            <a:ext cx="6248400" cy="1219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nSpc>
                <a:spcPct val="130000"/>
              </a:lnSpc>
            </a:pPr>
            <a:r>
              <a:rPr lang="en-US" dirty="0" err="1" smtClean="0">
                <a:solidFill>
                  <a:srgbClr val="000000"/>
                </a:solidFill>
                <a:latin typeface="Candara"/>
                <a:cs typeface="Times New Roman" pitchFamily="18" charset="0"/>
              </a:rPr>
              <a:t>regExpObject</a:t>
            </a:r>
            <a:r>
              <a:rPr lang="en-US" dirty="0" smtClean="0">
                <a:solidFill>
                  <a:srgbClr val="000000"/>
                </a:solidFill>
                <a:latin typeface="Candara"/>
                <a:cs typeface="Times New Roman" pitchFamily="18" charset="0"/>
              </a:rPr>
              <a:t> = /pattern/ [g | </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 | </a:t>
            </a:r>
            <a:r>
              <a:rPr lang="en-US" dirty="0" err="1" smtClean="0">
                <a:solidFill>
                  <a:srgbClr val="000000"/>
                </a:solidFill>
                <a:latin typeface="Candara"/>
                <a:cs typeface="Times New Roman" pitchFamily="18" charset="0"/>
              </a:rPr>
              <a:t>gi</a:t>
            </a:r>
            <a:r>
              <a:rPr lang="en-US" dirty="0" smtClean="0">
                <a:solidFill>
                  <a:srgbClr val="000000"/>
                </a:solidFill>
                <a:latin typeface="Candara"/>
                <a:cs typeface="Times New Roman" pitchFamily="18" charset="0"/>
              </a:rPr>
              <a:t>]</a:t>
            </a:r>
          </a:p>
          <a:p>
            <a:pPr>
              <a:lnSpc>
                <a:spcPct val="130000"/>
              </a:lnSpc>
            </a:pPr>
            <a:r>
              <a:rPr lang="en-US" dirty="0" smtClean="0">
                <a:solidFill>
                  <a:srgbClr val="000000"/>
                </a:solidFill>
                <a:latin typeface="Candara"/>
                <a:cs typeface="Times New Roman" pitchFamily="18" charset="0"/>
              </a:rPr>
              <a:t>     </a:t>
            </a:r>
            <a:r>
              <a:rPr lang="en-US" dirty="0" err="1" smtClean="0">
                <a:solidFill>
                  <a:srgbClr val="000000"/>
                </a:solidFill>
                <a:latin typeface="Candara"/>
                <a:cs typeface="Times New Roman" pitchFamily="18" charset="0"/>
              </a:rPr>
              <a:t>regExpObject</a:t>
            </a:r>
            <a:r>
              <a:rPr lang="en-US" dirty="0" smtClean="0">
                <a:solidFill>
                  <a:srgbClr val="000000"/>
                </a:solidFill>
                <a:latin typeface="Candara"/>
                <a:cs typeface="Times New Roman" pitchFamily="18" charset="0"/>
              </a:rPr>
              <a:t> = new </a:t>
            </a:r>
            <a:r>
              <a:rPr lang="en-US" dirty="0" err="1" smtClean="0">
                <a:solidFill>
                  <a:srgbClr val="000000"/>
                </a:solidFill>
                <a:latin typeface="Candara"/>
                <a:cs typeface="Times New Roman" pitchFamily="18" charset="0"/>
              </a:rPr>
              <a:t>RegExp</a:t>
            </a:r>
            <a:r>
              <a:rPr lang="en-US" dirty="0" smtClean="0">
                <a:solidFill>
                  <a:srgbClr val="000000"/>
                </a:solidFill>
                <a:latin typeface="Candara"/>
                <a:cs typeface="Times New Roman" pitchFamily="18" charset="0"/>
              </a:rPr>
              <a:t>([“pattern”, [“g”|“</a:t>
            </a:r>
            <a:r>
              <a:rPr lang="en-US" dirty="0" err="1" smtClean="0">
                <a:solidFill>
                  <a:srgbClr val="000000"/>
                </a:solidFill>
                <a:latin typeface="Candara"/>
                <a:cs typeface="Times New Roman" pitchFamily="18" charset="0"/>
              </a:rPr>
              <a:t>i</a:t>
            </a:r>
            <a:r>
              <a:rPr lang="en-US" dirty="0" smtClean="0">
                <a:solidFill>
                  <a:srgbClr val="000000"/>
                </a:solidFill>
                <a:latin typeface="Candara"/>
                <a:cs typeface="Times New Roman" pitchFamily="18" charset="0"/>
              </a:rPr>
              <a:t>”|“</a:t>
            </a:r>
            <a:r>
              <a:rPr lang="en-US" dirty="0" err="1" smtClean="0">
                <a:solidFill>
                  <a:srgbClr val="000000"/>
                </a:solidFill>
                <a:latin typeface="Candara"/>
                <a:cs typeface="Times New Roman" pitchFamily="18" charset="0"/>
              </a:rPr>
              <a:t>gi</a:t>
            </a:r>
            <a:r>
              <a:rPr lang="en-US" dirty="0" smtClean="0">
                <a:solidFill>
                  <a:srgbClr val="000000"/>
                </a:solidFill>
                <a:latin typeface="Candara"/>
                <a:cs typeface="Times New Roman" pitchFamily="18" charset="0"/>
              </a:rPr>
              <a:t>”]])</a:t>
            </a:r>
          </a:p>
        </p:txBody>
      </p:sp>
    </p:spTree>
    <p:extLst>
      <p:ext uri="{BB962C8B-B14F-4D97-AF65-F5344CB8AC3E}">
        <p14:creationId xmlns:p14="http://schemas.microsoft.com/office/powerpoint/2010/main" val="21664047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ea typeface="Arial Unicode MS" pitchFamily="34" charset="-128"/>
              </a:rPr>
              <a:t>8</a:t>
            </a:r>
            <a:r>
              <a:rPr lang="en-US" sz="1200" b="1" dirty="0" smtClean="0">
                <a:ea typeface="Arial Unicode MS" pitchFamily="34" charset="-128"/>
              </a:rPr>
              <a:t>.3</a:t>
            </a:r>
            <a:r>
              <a:rPr lang="en-US" sz="1200" b="1" dirty="0">
                <a:ea typeface="Arial Unicode MS" pitchFamily="34" charset="-128"/>
              </a:rPr>
              <a:t>: Regular Expression Object</a:t>
            </a:r>
            <a:r>
              <a:rPr lang="en-US" dirty="0"/>
              <a:t/>
            </a:r>
            <a:br>
              <a:rPr lang="en-US" dirty="0"/>
            </a:br>
            <a:r>
              <a:rPr lang="en-US" dirty="0"/>
              <a:t>Regular Expression Object (Contd.)</a:t>
            </a:r>
          </a:p>
        </p:txBody>
      </p:sp>
      <p:sp>
        <p:nvSpPr>
          <p:cNvPr id="18436" name="Rectangle 3"/>
          <p:cNvSpPr>
            <a:spLocks noGrp="1" noChangeArrowheads="1"/>
          </p:cNvSpPr>
          <p:nvPr>
            <p:ph type="body" idx="4294967295"/>
          </p:nvPr>
        </p:nvSpPr>
        <p:spPr>
          <a:xfrm>
            <a:off x="395288" y="1397000"/>
            <a:ext cx="8229600" cy="4525963"/>
          </a:xfrm>
        </p:spPr>
        <p:txBody>
          <a:bodyPr lIns="90488" tIns="44450" rIns="90488" bIns="44450"/>
          <a:lstStyle/>
          <a:p>
            <a:r>
              <a:rPr lang="en-US" dirty="0"/>
              <a:t>compile(“pattern”, [“g” | “</a:t>
            </a:r>
            <a:r>
              <a:rPr lang="en-US" dirty="0" err="1"/>
              <a:t>i</a:t>
            </a:r>
            <a:r>
              <a:rPr lang="en-US" dirty="0"/>
              <a:t>” | “</a:t>
            </a:r>
            <a:r>
              <a:rPr lang="en-US" dirty="0" err="1"/>
              <a:t>gi</a:t>
            </a:r>
            <a:r>
              <a:rPr lang="en-US" dirty="0"/>
              <a:t>”])</a:t>
            </a:r>
          </a:p>
          <a:p>
            <a:r>
              <a:rPr lang="en-US" dirty="0"/>
              <a:t>test(“string”)</a:t>
            </a:r>
          </a:p>
          <a:p>
            <a:r>
              <a:rPr lang="en-US" dirty="0"/>
              <a:t>exec(“string”) </a:t>
            </a:r>
          </a:p>
          <a:p>
            <a:pPr eaLnBrk="1" hangingPunct="1">
              <a:buFont typeface="Arial" pitchFamily="34" charset="0"/>
              <a:buNone/>
            </a:pPr>
            <a:endParaRPr lang="en-US" sz="2000" b="1" dirty="0"/>
          </a:p>
          <a:p>
            <a:pPr eaLnBrk="1" hangingPunct="1">
              <a:buFont typeface="Arial" pitchFamily="34" charset="0"/>
              <a:buNone/>
            </a:pPr>
            <a:r>
              <a:rPr lang="en-US" dirty="0"/>
              <a:t>     </a:t>
            </a:r>
            <a:endParaRPr lang="en-US" sz="1800" dirty="0"/>
          </a:p>
        </p:txBody>
      </p:sp>
      <p:sp>
        <p:nvSpPr>
          <p:cNvPr id="18454" name="AutoShape 26"/>
          <p:cNvSpPr>
            <a:spLocks noChangeArrowheads="1"/>
          </p:cNvSpPr>
          <p:nvPr/>
        </p:nvSpPr>
        <p:spPr bwMode="auto">
          <a:xfrm>
            <a:off x="395288" y="2572657"/>
            <a:ext cx="7130142" cy="143328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dirty="0" smtClean="0"/>
              <a:t>		</a:t>
            </a:r>
            <a:r>
              <a:rPr lang="en-US" dirty="0" err="1" smtClean="0"/>
              <a:t>var</a:t>
            </a:r>
            <a:r>
              <a:rPr lang="en-US" dirty="0" smtClean="0"/>
              <a:t> re = / </a:t>
            </a:r>
            <a:r>
              <a:rPr lang="en-US" dirty="0" err="1" smtClean="0"/>
              <a:t>somePattern</a:t>
            </a:r>
            <a:r>
              <a:rPr lang="en-US" dirty="0" smtClean="0"/>
              <a:t>/</a:t>
            </a:r>
          </a:p>
          <a:p>
            <a:r>
              <a:rPr lang="en-US" dirty="0" smtClean="0"/>
              <a:t>       	</a:t>
            </a:r>
          </a:p>
          <a:p>
            <a:r>
              <a:rPr lang="en-US" dirty="0" smtClean="0"/>
              <a:t>		</a:t>
            </a:r>
            <a:r>
              <a:rPr lang="en-US" dirty="0" err="1" smtClean="0"/>
              <a:t>var</a:t>
            </a:r>
            <a:r>
              <a:rPr lang="en-US" dirty="0" smtClean="0"/>
              <a:t> </a:t>
            </a:r>
            <a:r>
              <a:rPr lang="en-US" dirty="0" err="1" smtClean="0"/>
              <a:t>matchArray</a:t>
            </a:r>
            <a:r>
              <a:rPr lang="en-US" dirty="0" smtClean="0"/>
              <a:t> = </a:t>
            </a:r>
            <a:r>
              <a:rPr lang="en-US" dirty="0" err="1" smtClean="0"/>
              <a:t>re.exec</a:t>
            </a:r>
            <a:r>
              <a:rPr lang="en-US" dirty="0" smtClean="0"/>
              <a:t>(“</a:t>
            </a:r>
            <a:r>
              <a:rPr lang="en-US" dirty="0" err="1" smtClean="0"/>
              <a:t>someString</a:t>
            </a:r>
            <a:r>
              <a:rPr lang="en-US" dirty="0" smtClean="0"/>
              <a:t>”) </a:t>
            </a:r>
            <a:endParaRPr lang="en-US" dirty="0"/>
          </a:p>
        </p:txBody>
      </p:sp>
    </p:spTree>
    <p:extLst>
      <p:ext uri="{BB962C8B-B14F-4D97-AF65-F5344CB8AC3E}">
        <p14:creationId xmlns:p14="http://schemas.microsoft.com/office/powerpoint/2010/main" val="11214282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p:txBody>
          <a:bodyPr lIns="90488" tIns="44450" rIns="90488" bIns="44450"/>
          <a:lstStyle/>
          <a:p>
            <a:pPr eaLnBrk="1" hangingPunct="1"/>
            <a:endParaRPr lang="en-US" dirty="0"/>
          </a:p>
        </p:txBody>
      </p:sp>
      <p:sp>
        <p:nvSpPr>
          <p:cNvPr id="20484" name="Rectangle 3"/>
          <p:cNvSpPr>
            <a:spLocks noGrp="1" noChangeArrowheads="1"/>
          </p:cNvSpPr>
          <p:nvPr>
            <p:ph type="body" idx="4294967295"/>
          </p:nvPr>
        </p:nvSpPr>
        <p:spPr/>
        <p:txBody>
          <a:bodyPr lIns="90488" tIns="44450" rIns="90488" bIns="44450"/>
          <a:lstStyle/>
          <a:p>
            <a:pPr eaLnBrk="1" hangingPunct="1"/>
            <a:endParaRPr lang="en-US"/>
          </a:p>
        </p:txBody>
      </p:sp>
    </p:spTree>
    <p:extLst>
      <p:ext uri="{BB962C8B-B14F-4D97-AF65-F5344CB8AC3E}">
        <p14:creationId xmlns:p14="http://schemas.microsoft.com/office/powerpoint/2010/main" val="25626687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457200" y="10890"/>
            <a:ext cx="8229600" cy="715963"/>
          </a:xfrm>
        </p:spPr>
        <p:txBody>
          <a:bodyPr lIns="90488" tIns="44450" rIns="90488" bIns="44450">
            <a:normAutofit/>
          </a:bodyPr>
          <a:lstStyle/>
          <a:p>
            <a:r>
              <a:rPr lang="en-US" dirty="0"/>
              <a:t>Demo</a:t>
            </a:r>
          </a:p>
        </p:txBody>
      </p:sp>
      <p:sp>
        <p:nvSpPr>
          <p:cNvPr id="25604" name="Rectangle 3"/>
          <p:cNvSpPr>
            <a:spLocks noGrp="1" noChangeArrowheads="1"/>
          </p:cNvSpPr>
          <p:nvPr>
            <p:ph type="body" idx="4294967295"/>
          </p:nvPr>
        </p:nvSpPr>
        <p:spPr>
          <a:xfrm>
            <a:off x="395288" y="1399041"/>
            <a:ext cx="4191000" cy="4451350"/>
          </a:xfrm>
        </p:spPr>
        <p:txBody>
          <a:bodyPr lIns="90488" tIns="44450" rIns="90488" bIns="44450">
            <a:normAutofit/>
          </a:bodyPr>
          <a:lstStyle/>
          <a:p>
            <a:r>
              <a:rPr lang="en-US" dirty="0"/>
              <a:t>Test_compiler.html</a:t>
            </a:r>
          </a:p>
          <a:p>
            <a:r>
              <a:rPr lang="en-US" dirty="0"/>
              <a:t>DemoRegExp.html</a:t>
            </a:r>
          </a:p>
        </p:txBody>
      </p:sp>
      <p:grpSp>
        <p:nvGrpSpPr>
          <p:cNvPr id="2" name="Group 78"/>
          <p:cNvGrpSpPr>
            <a:grpSpLocks/>
          </p:cNvGrpSpPr>
          <p:nvPr/>
        </p:nvGrpSpPr>
        <p:grpSpPr bwMode="auto">
          <a:xfrm>
            <a:off x="5757863" y="1546225"/>
            <a:ext cx="2905125" cy="1670050"/>
            <a:chOff x="781" y="1008"/>
            <a:chExt cx="4107" cy="2525"/>
          </a:xfrm>
        </p:grpSpPr>
        <p:sp>
          <p:nvSpPr>
            <p:cNvPr id="25679" name="Rectangle 79"/>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nvGrpSpPr>
            <p:cNvPr id="3" name="Group 80"/>
            <p:cNvGrpSpPr>
              <a:grpSpLocks/>
            </p:cNvGrpSpPr>
            <p:nvPr/>
          </p:nvGrpSpPr>
          <p:grpSpPr bwMode="auto">
            <a:xfrm>
              <a:off x="2641" y="1963"/>
              <a:ext cx="796" cy="355"/>
              <a:chOff x="2624" y="1896"/>
              <a:chExt cx="796" cy="355"/>
            </a:xfrm>
          </p:grpSpPr>
          <p:sp>
            <p:nvSpPr>
              <p:cNvPr id="25681" name="Freeform 81"/>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82" name="Freeform 82"/>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83" name="Line 83"/>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84" name="Line 84"/>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85" name="Freeform 85"/>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grpSp>
          <p:nvGrpSpPr>
            <p:cNvPr id="4" name="Group 86"/>
            <p:cNvGrpSpPr>
              <a:grpSpLocks/>
            </p:cNvGrpSpPr>
            <p:nvPr/>
          </p:nvGrpSpPr>
          <p:grpSpPr bwMode="auto">
            <a:xfrm>
              <a:off x="2196" y="2406"/>
              <a:ext cx="996" cy="690"/>
              <a:chOff x="2074" y="2432"/>
              <a:chExt cx="996" cy="690"/>
            </a:xfrm>
          </p:grpSpPr>
          <p:sp>
            <p:nvSpPr>
              <p:cNvPr id="25687" name="Freeform 87"/>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88" name="Freeform 88"/>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89" name="Freeform 89"/>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90" name="Freeform 90"/>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91" name="Freeform 91"/>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92" name="Freeform 92"/>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93" name="Freeform 93"/>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94" name="Freeform 94"/>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95" name="Freeform 95"/>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96" name="Freeform 96"/>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697" name="Freeform 97"/>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grpSp>
          <p:nvGrpSpPr>
            <p:cNvPr id="5" name="Group 98"/>
            <p:cNvGrpSpPr>
              <a:grpSpLocks/>
            </p:cNvGrpSpPr>
            <p:nvPr/>
          </p:nvGrpSpPr>
          <p:grpSpPr bwMode="auto">
            <a:xfrm>
              <a:off x="1547" y="1137"/>
              <a:ext cx="1302" cy="1554"/>
              <a:chOff x="1458" y="1110"/>
              <a:chExt cx="1302" cy="1554"/>
            </a:xfrm>
          </p:grpSpPr>
          <p:grpSp>
            <p:nvGrpSpPr>
              <p:cNvPr id="6" name="Group 99"/>
              <p:cNvGrpSpPr>
                <a:grpSpLocks/>
              </p:cNvGrpSpPr>
              <p:nvPr/>
            </p:nvGrpSpPr>
            <p:grpSpPr bwMode="auto">
              <a:xfrm>
                <a:off x="1464" y="1968"/>
                <a:ext cx="1296" cy="696"/>
                <a:chOff x="1464" y="1968"/>
                <a:chExt cx="1296" cy="696"/>
              </a:xfrm>
            </p:grpSpPr>
            <p:sp>
              <p:nvSpPr>
                <p:cNvPr id="25700" name="Freeform 100"/>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nvGrpSpPr>
                <p:cNvPr id="7" name="Group 101"/>
                <p:cNvGrpSpPr>
                  <a:grpSpLocks/>
                </p:cNvGrpSpPr>
                <p:nvPr/>
              </p:nvGrpSpPr>
              <p:grpSpPr bwMode="auto">
                <a:xfrm>
                  <a:off x="1464" y="1968"/>
                  <a:ext cx="1296" cy="690"/>
                  <a:chOff x="1464" y="1968"/>
                  <a:chExt cx="1296" cy="690"/>
                </a:xfrm>
              </p:grpSpPr>
              <p:grpSp>
                <p:nvGrpSpPr>
                  <p:cNvPr id="8" name="Group 102"/>
                  <p:cNvGrpSpPr>
                    <a:grpSpLocks/>
                  </p:cNvGrpSpPr>
                  <p:nvPr/>
                </p:nvGrpSpPr>
                <p:grpSpPr bwMode="auto">
                  <a:xfrm>
                    <a:off x="1464" y="1968"/>
                    <a:ext cx="1296" cy="690"/>
                    <a:chOff x="1200" y="2160"/>
                    <a:chExt cx="1296" cy="690"/>
                  </a:xfrm>
                </p:grpSpPr>
                <p:sp>
                  <p:nvSpPr>
                    <p:cNvPr id="25703" name="Freeform 103"/>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04" name="Freeform 104"/>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05" name="Freeform 105"/>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06" name="Freeform 106"/>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07" name="Line 107"/>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sp>
                <p:nvSpPr>
                  <p:cNvPr id="25708" name="Freeform 108"/>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grpSp>
          <p:grpSp>
            <p:nvGrpSpPr>
              <p:cNvPr id="9" name="Group 109"/>
              <p:cNvGrpSpPr>
                <a:grpSpLocks/>
              </p:cNvGrpSpPr>
              <p:nvPr/>
            </p:nvGrpSpPr>
            <p:grpSpPr bwMode="auto">
              <a:xfrm>
                <a:off x="1458" y="1110"/>
                <a:ext cx="1125" cy="1098"/>
                <a:chOff x="1458" y="1110"/>
                <a:chExt cx="1125" cy="1098"/>
              </a:xfrm>
            </p:grpSpPr>
            <p:sp>
              <p:nvSpPr>
                <p:cNvPr id="25710" name="Freeform 110"/>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11" name="Freeform 111"/>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12" name="Freeform 112"/>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13" name="Freeform 113"/>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14" name="Freeform 114"/>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15" name="Line 115"/>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16" name="Freeform 116"/>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grpSp>
        <p:sp>
          <p:nvSpPr>
            <p:cNvPr id="25717" name="Freeform 117"/>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18" name="Freeform 118"/>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19" name="Freeform 119"/>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nvGrpSpPr>
            <p:cNvPr id="10" name="Group 120"/>
            <p:cNvGrpSpPr>
              <a:grpSpLocks/>
            </p:cNvGrpSpPr>
            <p:nvPr/>
          </p:nvGrpSpPr>
          <p:grpSpPr bwMode="auto">
            <a:xfrm>
              <a:off x="781" y="2595"/>
              <a:ext cx="1304" cy="752"/>
              <a:chOff x="781" y="2595"/>
              <a:chExt cx="1304" cy="752"/>
            </a:xfrm>
          </p:grpSpPr>
          <p:sp>
            <p:nvSpPr>
              <p:cNvPr id="25721" name="Freeform 121"/>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22" name="Freeform 122"/>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23" name="Freeform 123"/>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24" name="Freeform 124"/>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25" name="Freeform 125"/>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26" name="Freeform 126"/>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grpSp>
          <p:nvGrpSpPr>
            <p:cNvPr id="11" name="Group 127"/>
            <p:cNvGrpSpPr>
              <a:grpSpLocks/>
            </p:cNvGrpSpPr>
            <p:nvPr/>
          </p:nvGrpSpPr>
          <p:grpSpPr bwMode="auto">
            <a:xfrm>
              <a:off x="2549" y="1361"/>
              <a:ext cx="2203" cy="2087"/>
              <a:chOff x="2549" y="1361"/>
              <a:chExt cx="2203" cy="2087"/>
            </a:xfrm>
          </p:grpSpPr>
          <p:grpSp>
            <p:nvGrpSpPr>
              <p:cNvPr id="12" name="Group 128"/>
              <p:cNvGrpSpPr>
                <a:grpSpLocks/>
              </p:cNvGrpSpPr>
              <p:nvPr/>
            </p:nvGrpSpPr>
            <p:grpSpPr bwMode="auto">
              <a:xfrm rot="105239">
                <a:off x="2549" y="2499"/>
                <a:ext cx="672" cy="436"/>
                <a:chOff x="2452" y="2860"/>
                <a:chExt cx="768" cy="516"/>
              </a:xfrm>
            </p:grpSpPr>
            <p:sp>
              <p:nvSpPr>
                <p:cNvPr id="25729" name="Freeform 129"/>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30" name="Freeform 130"/>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sp>
            <p:nvSpPr>
              <p:cNvPr id="25731" name="Freeform 131"/>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32" name="Freeform 132"/>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33" name="Freeform 133"/>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34" name="Freeform 134"/>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35" name="Freeform 135"/>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36" name="Freeform 136"/>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37" name="Freeform 137"/>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38" name="Freeform 138"/>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39" name="Freeform 139"/>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40" name="Freeform 140"/>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41" name="Freeform 141"/>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42" name="Freeform 142"/>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43" name="Freeform 143"/>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44" name="Freeform 144"/>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45" name="Freeform 145"/>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46" name="Freeform 146"/>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sp>
            <p:nvSpPr>
              <p:cNvPr id="25747" name="Freeform 147"/>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grpSp>
      </p:grpSp>
    </p:spTree>
    <p:extLst>
      <p:ext uri="{BB962C8B-B14F-4D97-AF65-F5344CB8AC3E}">
        <p14:creationId xmlns:p14="http://schemas.microsoft.com/office/powerpoint/2010/main" val="1671709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457200" y="10890"/>
            <a:ext cx="8229600" cy="715963"/>
          </a:xfrm>
        </p:spPr>
        <p:txBody>
          <a:bodyPr lIns="90488" tIns="44450" rIns="90488" bIns="44450">
            <a:normAutofit/>
          </a:bodyPr>
          <a:lstStyle/>
          <a:p>
            <a:r>
              <a:rPr lang="en-US" dirty="0"/>
              <a:t>Lab</a:t>
            </a:r>
          </a:p>
        </p:txBody>
      </p:sp>
      <p:sp>
        <p:nvSpPr>
          <p:cNvPr id="26628" name="Rectangle 3"/>
          <p:cNvSpPr>
            <a:spLocks noGrp="1" noChangeArrowheads="1"/>
          </p:cNvSpPr>
          <p:nvPr>
            <p:ph type="body" idx="4294967295"/>
          </p:nvPr>
        </p:nvSpPr>
        <p:spPr>
          <a:xfrm>
            <a:off x="544286" y="1214891"/>
            <a:ext cx="5562600" cy="4229100"/>
          </a:xfrm>
        </p:spPr>
        <p:txBody>
          <a:bodyPr lIns="90488" tIns="44450" rIns="90488" bIns="44450"/>
          <a:lstStyle/>
          <a:p>
            <a:r>
              <a:rPr lang="en-US" dirty="0"/>
              <a:t>Lab  Exercise 10: </a:t>
            </a:r>
          </a:p>
          <a:p>
            <a:pPr lvl="1"/>
            <a:r>
              <a:rPr lang="en-US" dirty="0">
                <a:solidFill>
                  <a:srgbClr val="000000"/>
                </a:solidFill>
                <a:latin typeface="Candara"/>
              </a:rPr>
              <a:t>	</a:t>
            </a:r>
            <a:r>
              <a:rPr lang="en-US" dirty="0"/>
              <a:t>Regular Expressions in JavaScript </a:t>
            </a:r>
          </a:p>
        </p:txBody>
      </p:sp>
      <p:grpSp>
        <p:nvGrpSpPr>
          <p:cNvPr id="2" name="Group 7"/>
          <p:cNvGrpSpPr>
            <a:grpSpLocks/>
          </p:cNvGrpSpPr>
          <p:nvPr/>
        </p:nvGrpSpPr>
        <p:grpSpPr bwMode="auto">
          <a:xfrm>
            <a:off x="6705600" y="1576388"/>
            <a:ext cx="1944688" cy="1624012"/>
            <a:chOff x="4224" y="993"/>
            <a:chExt cx="1225" cy="1023"/>
          </a:xfrm>
        </p:grpSpPr>
        <p:sp>
          <p:nvSpPr>
            <p:cNvPr id="26632" name="Rectangle 8"/>
            <p:cNvSpPr>
              <a:spLocks noChangeArrowheads="1"/>
            </p:cNvSpPr>
            <p:nvPr/>
          </p:nvSpPr>
          <p:spPr bwMode="auto">
            <a:xfrm>
              <a:off x="4224" y="993"/>
              <a:ext cx="1225" cy="1023"/>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633" name="Picture 9" descr="hand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 y="1051"/>
              <a:ext cx="1080" cy="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21081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457200" y="54432"/>
            <a:ext cx="8229600" cy="715963"/>
          </a:xfrm>
        </p:spPr>
        <p:txBody>
          <a:bodyPr lIns="90488" tIns="44450" rIns="90488" bIns="44450">
            <a:normAutofit/>
          </a:bodyPr>
          <a:lstStyle/>
          <a:p>
            <a:r>
              <a:rPr lang="en-US" dirty="0"/>
              <a:t>Summary</a:t>
            </a:r>
          </a:p>
        </p:txBody>
      </p:sp>
      <p:sp>
        <p:nvSpPr>
          <p:cNvPr id="270339" name="Rectangle 3"/>
          <p:cNvSpPr>
            <a:spLocks noGrp="1" noChangeArrowheads="1"/>
          </p:cNvSpPr>
          <p:nvPr>
            <p:ph type="body" idx="4294967295"/>
          </p:nvPr>
        </p:nvSpPr>
        <p:spPr>
          <a:xfrm>
            <a:off x="457200" y="1219200"/>
            <a:ext cx="6477000" cy="5105400"/>
          </a:xfrm>
        </p:spPr>
        <p:txBody>
          <a:bodyPr lIns="90488" tIns="44450" rIns="90488" bIns="44450">
            <a:normAutofit/>
          </a:bodyPr>
          <a:lstStyle/>
          <a:p>
            <a:r>
              <a:rPr lang="en-US" dirty="0"/>
              <a:t>For client-side data validation we can use a regular expression</a:t>
            </a:r>
          </a:p>
          <a:p>
            <a:r>
              <a:rPr lang="en-US" dirty="0"/>
              <a:t>Regular expression object describes a pattern of characters</a:t>
            </a:r>
          </a:p>
          <a:p>
            <a:r>
              <a:rPr lang="en-US" dirty="0"/>
              <a:t>Simple regular expressions use no special characters used to match the space in a string with an underscore character</a:t>
            </a:r>
          </a:p>
          <a:p>
            <a:r>
              <a:rPr lang="en-US" dirty="0"/>
              <a:t>Regular Expressions use special characters such as \b, \d, \w </a:t>
            </a:r>
            <a:r>
              <a:rPr lang="en-US" dirty="0" err="1"/>
              <a:t>etc</a:t>
            </a:r>
            <a:r>
              <a:rPr lang="en-US" dirty="0"/>
              <a:t>     </a:t>
            </a:r>
          </a:p>
        </p:txBody>
      </p:sp>
      <p:grpSp>
        <p:nvGrpSpPr>
          <p:cNvPr id="2" name="Group 7"/>
          <p:cNvGrpSpPr>
            <a:grpSpLocks/>
          </p:cNvGrpSpPr>
          <p:nvPr/>
        </p:nvGrpSpPr>
        <p:grpSpPr bwMode="auto">
          <a:xfrm>
            <a:off x="6934200" y="1576388"/>
            <a:ext cx="1716088" cy="1547812"/>
            <a:chOff x="4176" y="993"/>
            <a:chExt cx="1273" cy="1119"/>
          </a:xfrm>
        </p:grpSpPr>
        <p:sp>
          <p:nvSpPr>
            <p:cNvPr id="27656"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7657" name="Picture 9"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58334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p:txBody>
          <a:bodyPr lIns="90488" tIns="44450" rIns="90488" bIns="44450">
            <a:normAutofit/>
          </a:bodyPr>
          <a:lstStyle/>
          <a:p>
            <a:r>
              <a:rPr lang="en-US" dirty="0"/>
              <a:t>Review Questions</a:t>
            </a:r>
          </a:p>
        </p:txBody>
      </p:sp>
      <p:sp>
        <p:nvSpPr>
          <p:cNvPr id="28676" name="Rectangle 3"/>
          <p:cNvSpPr>
            <a:spLocks noGrp="1" noChangeArrowheads="1"/>
          </p:cNvSpPr>
          <p:nvPr>
            <p:ph type="body" idx="4294967295"/>
          </p:nvPr>
        </p:nvSpPr>
        <p:spPr>
          <a:xfrm>
            <a:off x="466381" y="1117600"/>
            <a:ext cx="6544019" cy="5384800"/>
          </a:xfrm>
          <a:noFill/>
        </p:spPr>
        <p:txBody>
          <a:bodyPr lIns="90488" tIns="44450" rIns="90488" bIns="44450">
            <a:normAutofit lnSpcReduction="10000"/>
          </a:bodyPr>
          <a:lstStyle/>
          <a:p>
            <a:r>
              <a:rPr lang="en-US" dirty="0"/>
              <a:t>Question 1: The __________ property is the main </a:t>
            </a:r>
            <a:r>
              <a:rPr lang="en-US" dirty="0" smtClean="0"/>
              <a:t>string </a:t>
            </a:r>
            <a:r>
              <a:rPr lang="en-US" dirty="0"/>
              <a:t>against which a regular expression is compared in search of a match.</a:t>
            </a:r>
          </a:p>
          <a:p>
            <a:pPr lvl="1" eaLnBrk="1" hangingPunct="1"/>
            <a:r>
              <a:rPr lang="en-US" sz="1800" b="1" dirty="0">
                <a:solidFill>
                  <a:srgbClr val="000000"/>
                </a:solidFill>
                <a:latin typeface="Candara"/>
              </a:rPr>
              <a:t>Option 1: </a:t>
            </a:r>
            <a:r>
              <a:rPr lang="en-US" dirty="0" err="1">
                <a:solidFill>
                  <a:srgbClr val="000000"/>
                </a:solidFill>
                <a:latin typeface="Candara"/>
              </a:rPr>
              <a:t>RegExp.input</a:t>
            </a:r>
            <a:r>
              <a:rPr lang="en-US" dirty="0">
                <a:solidFill>
                  <a:srgbClr val="000000"/>
                </a:solidFill>
                <a:latin typeface="Candara"/>
              </a:rPr>
              <a:t> </a:t>
            </a:r>
          </a:p>
          <a:p>
            <a:pPr lvl="1" eaLnBrk="1" hangingPunct="1"/>
            <a:r>
              <a:rPr lang="en-US" b="1" dirty="0">
                <a:solidFill>
                  <a:srgbClr val="000000"/>
                </a:solidFill>
                <a:latin typeface="Candara"/>
              </a:rPr>
              <a:t>Option 2: </a:t>
            </a:r>
            <a:r>
              <a:rPr lang="en-US" dirty="0" err="1">
                <a:solidFill>
                  <a:srgbClr val="000000"/>
                </a:solidFill>
                <a:latin typeface="Candara"/>
              </a:rPr>
              <a:t>RegExp.inp</a:t>
            </a:r>
            <a:endParaRPr lang="en-US" dirty="0">
              <a:solidFill>
                <a:srgbClr val="000000"/>
              </a:solidFill>
              <a:latin typeface="Candara"/>
            </a:endParaRPr>
          </a:p>
          <a:p>
            <a:pPr lvl="1" eaLnBrk="1" hangingPunct="1"/>
            <a:r>
              <a:rPr lang="en-US" b="1" dirty="0">
                <a:solidFill>
                  <a:srgbClr val="000000"/>
                </a:solidFill>
                <a:latin typeface="Candara"/>
              </a:rPr>
              <a:t>Option 3: </a:t>
            </a:r>
            <a:r>
              <a:rPr lang="en-US" dirty="0" err="1" smtClean="0">
                <a:solidFill>
                  <a:srgbClr val="000000"/>
                </a:solidFill>
                <a:latin typeface="Candara"/>
              </a:rPr>
              <a:t>RegExpr.input</a:t>
            </a:r>
            <a:endParaRPr lang="en-US" dirty="0" smtClean="0">
              <a:solidFill>
                <a:srgbClr val="000000"/>
              </a:solidFill>
              <a:latin typeface="Candara"/>
            </a:endParaRPr>
          </a:p>
          <a:p>
            <a:pPr lvl="1" eaLnBrk="1" hangingPunct="1"/>
            <a:endParaRPr lang="en-US" dirty="0" smtClean="0">
              <a:solidFill>
                <a:srgbClr val="000000"/>
              </a:solidFill>
              <a:latin typeface="Candara"/>
            </a:endParaRPr>
          </a:p>
          <a:p>
            <a:r>
              <a:rPr lang="en-US" dirty="0"/>
              <a:t>Question 2: Index property indicates the index counter of the main string to be searched against the current regular expression object.</a:t>
            </a:r>
          </a:p>
          <a:p>
            <a:pPr lvl="1"/>
            <a:r>
              <a:rPr lang="en-US" dirty="0">
                <a:solidFill>
                  <a:srgbClr val="000000"/>
                </a:solidFill>
                <a:latin typeface="Candara"/>
              </a:rPr>
              <a:t>True / False</a:t>
            </a:r>
          </a:p>
          <a:p>
            <a:pPr lvl="1">
              <a:buNone/>
            </a:pPr>
            <a:endParaRPr lang="en-US" dirty="0">
              <a:solidFill>
                <a:srgbClr val="000000"/>
              </a:solidFill>
              <a:latin typeface="Candara"/>
            </a:endParaRPr>
          </a:p>
          <a:p>
            <a:r>
              <a:rPr lang="en-US" dirty="0"/>
              <a:t>Question 3: Use the ___________ method to compile on the fly a regular expression whose content changes continually during the execution of a script. </a:t>
            </a:r>
          </a:p>
          <a:p>
            <a:pPr lvl="1" eaLnBrk="1" hangingPunct="1"/>
            <a:endParaRPr lang="en-US" dirty="0">
              <a:solidFill>
                <a:srgbClr val="000000"/>
              </a:solidFill>
              <a:latin typeface="Candara"/>
            </a:endParaRPr>
          </a:p>
          <a:p>
            <a:pPr lvl="1" eaLnBrk="1" hangingPunct="1"/>
            <a:endParaRPr lang="en-US" dirty="0">
              <a:solidFill>
                <a:srgbClr val="000000"/>
              </a:solidFill>
              <a:latin typeface="Candara"/>
            </a:endParaRPr>
          </a:p>
          <a:p>
            <a:pPr eaLnBrk="1" hangingPunct="1">
              <a:buFont typeface="Arial" pitchFamily="34" charset="0"/>
              <a:buNone/>
            </a:pPr>
            <a:r>
              <a:rPr lang="en-US" sz="2400" dirty="0">
                <a:solidFill>
                  <a:srgbClr val="000000"/>
                </a:solidFill>
                <a:latin typeface="Candara"/>
              </a:rPr>
              <a:t>	</a:t>
            </a:r>
          </a:p>
        </p:txBody>
      </p:sp>
      <p:grpSp>
        <p:nvGrpSpPr>
          <p:cNvPr id="2" name="Group 7"/>
          <p:cNvGrpSpPr>
            <a:grpSpLocks/>
          </p:cNvGrpSpPr>
          <p:nvPr/>
        </p:nvGrpSpPr>
        <p:grpSpPr bwMode="auto">
          <a:xfrm>
            <a:off x="7010400" y="1371600"/>
            <a:ext cx="1868488" cy="1471613"/>
            <a:chOff x="4176" y="993"/>
            <a:chExt cx="1273" cy="1119"/>
          </a:xfrm>
        </p:grpSpPr>
        <p:sp>
          <p:nvSpPr>
            <p:cNvPr id="2868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28681" name="Picture 9"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5843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p:txBody>
          <a:bodyPr lIns="90488" tIns="44450" rIns="90488" bIns="44450">
            <a:normAutofit/>
          </a:bodyPr>
          <a:lstStyle/>
          <a:p>
            <a:pPr eaLnBrk="1" hangingPunct="1"/>
            <a:r>
              <a:rPr lang="en-US" dirty="0" smtClean="0"/>
              <a:t>Lesson </a:t>
            </a:r>
            <a:r>
              <a:rPr lang="en-US" dirty="0"/>
              <a:t>Objectives</a:t>
            </a:r>
          </a:p>
        </p:txBody>
      </p:sp>
      <p:sp>
        <p:nvSpPr>
          <p:cNvPr id="5124" name="Rectangle 3"/>
          <p:cNvSpPr>
            <a:spLocks noGrp="1" noChangeArrowheads="1"/>
          </p:cNvSpPr>
          <p:nvPr>
            <p:ph type="body" idx="4294967295"/>
          </p:nvPr>
        </p:nvSpPr>
        <p:spPr>
          <a:xfrm>
            <a:off x="529771" y="1208314"/>
            <a:ext cx="5943600" cy="4525963"/>
          </a:xfrm>
        </p:spPr>
        <p:txBody>
          <a:bodyPr lIns="90488" tIns="44450" rIns="90488" bIns="44450"/>
          <a:lstStyle/>
          <a:p>
            <a:pPr eaLnBrk="1" hangingPunct="1"/>
            <a:r>
              <a:rPr lang="en-US" b="1" dirty="0"/>
              <a:t>After completing this </a:t>
            </a:r>
            <a:r>
              <a:rPr lang="en-US" b="1" dirty="0" smtClean="0"/>
              <a:t>lesson, </a:t>
            </a:r>
            <a:r>
              <a:rPr lang="en-US" b="1" dirty="0"/>
              <a:t>you will be able to:</a:t>
            </a:r>
          </a:p>
          <a:p>
            <a:pPr lvl="1" eaLnBrk="1" hangingPunct="1"/>
            <a:r>
              <a:rPr lang="en-US" dirty="0"/>
              <a:t>Search </a:t>
            </a:r>
            <a:r>
              <a:rPr lang="en-US" dirty="0" smtClean="0"/>
              <a:t>text using </a:t>
            </a:r>
            <a:r>
              <a:rPr lang="en-US" dirty="0"/>
              <a:t>simple patterns</a:t>
            </a:r>
          </a:p>
          <a:p>
            <a:pPr lvl="1" eaLnBrk="1" hangingPunct="1"/>
            <a:r>
              <a:rPr lang="en-US" dirty="0"/>
              <a:t>Use  regular expressions</a:t>
            </a:r>
          </a:p>
          <a:p>
            <a:pPr lvl="1" eaLnBrk="1" hangingPunct="1"/>
            <a:r>
              <a:rPr lang="en-US" dirty="0"/>
              <a:t>Search </a:t>
            </a:r>
            <a:r>
              <a:rPr lang="en-US" dirty="0" smtClean="0"/>
              <a:t>text using </a:t>
            </a:r>
            <a:r>
              <a:rPr lang="en-US" dirty="0"/>
              <a:t>special characters</a:t>
            </a:r>
          </a:p>
          <a:p>
            <a:pPr lvl="1" eaLnBrk="1" hangingPunct="1"/>
            <a:r>
              <a:rPr lang="en-US" dirty="0"/>
              <a:t>Work with </a:t>
            </a:r>
            <a:r>
              <a:rPr lang="en-US" i="1" dirty="0" err="1"/>
              <a:t>RegExp</a:t>
            </a:r>
            <a:r>
              <a:rPr lang="en-US" i="1" dirty="0"/>
              <a:t> </a:t>
            </a:r>
            <a:r>
              <a:rPr lang="en-US" dirty="0"/>
              <a:t>objects            </a:t>
            </a:r>
          </a:p>
          <a:p>
            <a:pPr eaLnBrk="1" hangingPunct="1"/>
            <a:endParaRPr lang="en-US" dirty="0"/>
          </a:p>
          <a:p>
            <a:pPr lvl="1" eaLnBrk="1" hangingPunct="1"/>
            <a:endParaRPr lang="en-US" dirty="0"/>
          </a:p>
        </p:txBody>
      </p:sp>
      <p:grpSp>
        <p:nvGrpSpPr>
          <p:cNvPr id="2" name="Group 6"/>
          <p:cNvGrpSpPr>
            <a:grpSpLocks/>
          </p:cNvGrpSpPr>
          <p:nvPr/>
        </p:nvGrpSpPr>
        <p:grpSpPr bwMode="auto">
          <a:xfrm>
            <a:off x="6934200" y="1576388"/>
            <a:ext cx="1716088" cy="1471612"/>
            <a:chOff x="4176" y="993"/>
            <a:chExt cx="1273" cy="1119"/>
          </a:xfrm>
        </p:grpSpPr>
        <p:sp>
          <p:nvSpPr>
            <p:cNvPr id="5127" name="Rectangle 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5128" name="Picture 8"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504413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95288" y="127000"/>
            <a:ext cx="8229600" cy="715963"/>
          </a:xfrm>
        </p:spPr>
        <p:txBody>
          <a:bodyPr lIns="90488" tIns="44450" rIns="90488" bIns="44450">
            <a:normAutofit/>
          </a:bodyPr>
          <a:lstStyle/>
          <a:p>
            <a:pPr eaLnBrk="1" hangingPunct="1"/>
            <a:r>
              <a:rPr lang="en-US" dirty="0"/>
              <a:t>Match the Following</a:t>
            </a:r>
          </a:p>
        </p:txBody>
      </p:sp>
      <p:grpSp>
        <p:nvGrpSpPr>
          <p:cNvPr id="2" name="Group 26"/>
          <p:cNvGrpSpPr>
            <a:grpSpLocks/>
          </p:cNvGrpSpPr>
          <p:nvPr/>
        </p:nvGrpSpPr>
        <p:grpSpPr bwMode="auto">
          <a:xfrm>
            <a:off x="7086600" y="1447800"/>
            <a:ext cx="1868488" cy="1471613"/>
            <a:chOff x="4176" y="993"/>
            <a:chExt cx="1273" cy="1119"/>
          </a:xfrm>
        </p:grpSpPr>
        <p:sp>
          <p:nvSpPr>
            <p:cNvPr id="30747" name="Rectangle 2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0748" name="Picture 28"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30766" name="Group 46"/>
          <p:cNvGraphicFramePr>
            <a:graphicFrameLocks noGrp="1"/>
          </p:cNvGraphicFramePr>
          <p:nvPr>
            <p:extLst>
              <p:ext uri="{D42A27DB-BD31-4B8C-83A1-F6EECF244321}">
                <p14:modId xmlns:p14="http://schemas.microsoft.com/office/powerpoint/2010/main" val="1808196797"/>
              </p:ext>
            </p:extLst>
          </p:nvPr>
        </p:nvGraphicFramePr>
        <p:xfrm>
          <a:off x="457200" y="1447800"/>
          <a:ext cx="1828800" cy="3746500"/>
        </p:xfrm>
        <a:graphic>
          <a:graphicData uri="http://schemas.openxmlformats.org/drawingml/2006/table">
            <a:tbl>
              <a:tblPr/>
              <a:tblGrid>
                <a:gridCol w="1828800"/>
              </a:tblGrid>
              <a:tr h="7493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1 . \b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2.  \B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3 . \d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itchFamily="34" charset="0"/>
                        </a:rPr>
                        <a:t>4 . \s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93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5 . \S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815" name="Group 95"/>
          <p:cNvGraphicFramePr>
            <a:graphicFrameLocks noGrp="1"/>
          </p:cNvGraphicFramePr>
          <p:nvPr>
            <p:extLst>
              <p:ext uri="{D42A27DB-BD31-4B8C-83A1-F6EECF244321}">
                <p14:modId xmlns:p14="http://schemas.microsoft.com/office/powerpoint/2010/main" val="3547196283"/>
              </p:ext>
            </p:extLst>
          </p:nvPr>
        </p:nvGraphicFramePr>
        <p:xfrm>
          <a:off x="2743200" y="1447800"/>
          <a:ext cx="2800350" cy="3675063"/>
        </p:xfrm>
        <a:graphic>
          <a:graphicData uri="http://schemas.openxmlformats.org/drawingml/2006/table">
            <a:tbl>
              <a:tblPr/>
              <a:tblGrid>
                <a:gridCol w="2800350"/>
              </a:tblGrid>
              <a:tr h="7620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a. Word non-boundary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b. Word boundary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c. Numeral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20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d. Single non-white space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itchFamily="34" charset="0"/>
                        </a:rPr>
                        <a:t>e. Single white space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79594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ea typeface="Arial Unicode MS" pitchFamily="34" charset="-128"/>
                <a:cs typeface="Arial Unicode MS" pitchFamily="34" charset="-128"/>
              </a:rPr>
              <a:t>8</a:t>
            </a:r>
            <a:r>
              <a:rPr lang="en-US" sz="1200" b="1" dirty="0" smtClean="0">
                <a:latin typeface="Candara"/>
                <a:ea typeface="Arial Unicode MS" pitchFamily="34" charset="-128"/>
                <a:cs typeface="Arial Unicode MS" pitchFamily="34" charset="-128"/>
              </a:rPr>
              <a:t>.1</a:t>
            </a:r>
            <a:r>
              <a:rPr lang="en-US" sz="1200" b="1" dirty="0">
                <a:latin typeface="Candara"/>
                <a:ea typeface="Arial Unicode MS" pitchFamily="34" charset="-128"/>
                <a:cs typeface="Arial Unicode MS" pitchFamily="34" charset="-128"/>
              </a:rPr>
              <a:t>: Regular Expressions</a:t>
            </a:r>
            <a:r>
              <a:rPr lang="en-US" dirty="0">
                <a:latin typeface="Candara"/>
                <a:ea typeface="Arial Unicode MS" pitchFamily="34" charset="-128"/>
                <a:cs typeface="Arial Unicode MS" pitchFamily="34" charset="-128"/>
              </a:rPr>
              <a:t/>
            </a:r>
            <a:br>
              <a:rPr lang="en-US" dirty="0">
                <a:latin typeface="Candara"/>
                <a:ea typeface="Arial Unicode MS" pitchFamily="34" charset="-128"/>
                <a:cs typeface="Arial Unicode MS" pitchFamily="34" charset="-128"/>
              </a:rPr>
            </a:br>
            <a:r>
              <a:rPr lang="en-US" dirty="0"/>
              <a:t>Regular Expressions </a:t>
            </a:r>
          </a:p>
        </p:txBody>
      </p:sp>
      <p:sp>
        <p:nvSpPr>
          <p:cNvPr id="257027" name="Rectangle 3"/>
          <p:cNvSpPr>
            <a:spLocks noGrp="1" noChangeArrowheads="1"/>
          </p:cNvSpPr>
          <p:nvPr>
            <p:ph type="body" idx="4294967295"/>
          </p:nvPr>
        </p:nvSpPr>
        <p:spPr>
          <a:xfrm>
            <a:off x="431147" y="1214421"/>
            <a:ext cx="7145310" cy="4892040"/>
          </a:xfrm>
        </p:spPr>
        <p:txBody>
          <a:bodyPr lIns="90488" tIns="44450" rIns="90488" bIns="44450">
            <a:normAutofit/>
          </a:bodyPr>
          <a:lstStyle/>
          <a:p>
            <a:r>
              <a:rPr lang="en-US" dirty="0"/>
              <a:t>Sequence or pattern of characters, matched against a text string, when you perform searches and replacements</a:t>
            </a:r>
          </a:p>
          <a:p>
            <a:r>
              <a:rPr lang="en-US" dirty="0"/>
              <a:t> Perform client-side data validations or any other extensive text entry parsing </a:t>
            </a:r>
          </a:p>
        </p:txBody>
      </p:sp>
    </p:spTree>
    <p:extLst>
      <p:ext uri="{BB962C8B-B14F-4D97-AF65-F5344CB8AC3E}">
        <p14:creationId xmlns:p14="http://schemas.microsoft.com/office/powerpoint/2010/main" val="3610692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body" idx="4294967295"/>
          </p:nvPr>
        </p:nvSpPr>
        <p:spPr>
          <a:xfrm>
            <a:off x="395288" y="1242218"/>
            <a:ext cx="8229600" cy="4525963"/>
          </a:xfrm>
          <a:ln>
            <a:noFill/>
          </a:ln>
        </p:spPr>
        <p:txBody>
          <a:bodyPr lIns="90488" tIns="44450" rIns="90488" bIns="44450"/>
          <a:lstStyle/>
          <a:p>
            <a:r>
              <a:rPr lang="en-US" dirty="0"/>
              <a:t>A simple regular expression uses no special characters for defining the string to be used in a search </a:t>
            </a:r>
          </a:p>
          <a:p>
            <a:pPr algn="just" eaLnBrk="1" hangingPunct="1">
              <a:buFont typeface="Arial" pitchFamily="34" charset="0"/>
              <a:buNone/>
            </a:pPr>
            <a:endParaRPr lang="en-US" sz="2000" dirty="0">
              <a:solidFill>
                <a:srgbClr val="000000"/>
              </a:solidFill>
              <a:latin typeface="Candara"/>
              <a:cs typeface="Times New Roman" pitchFamily="18" charset="0"/>
            </a:endParaRPr>
          </a:p>
          <a:p>
            <a:pPr eaLnBrk="1" hangingPunct="1">
              <a:buFont typeface="Arial" pitchFamily="34" charset="0"/>
              <a:buNone/>
            </a:pPr>
            <a:r>
              <a:rPr lang="en-US" sz="2400" dirty="0">
                <a:solidFill>
                  <a:srgbClr val="000000"/>
                </a:solidFill>
                <a:latin typeface="Candara"/>
                <a:cs typeface="Times New Roman" pitchFamily="18" charset="0"/>
              </a:rPr>
              <a:t>    </a:t>
            </a:r>
          </a:p>
          <a:p>
            <a:pPr eaLnBrk="1" hangingPunct="1">
              <a:buFont typeface="Arial" pitchFamily="34" charset="0"/>
              <a:buNone/>
            </a:pPr>
            <a:r>
              <a:rPr lang="en-US" sz="2400" dirty="0">
                <a:solidFill>
                  <a:srgbClr val="000000"/>
                </a:solidFill>
                <a:latin typeface="Candara"/>
                <a:cs typeface="Times New Roman" pitchFamily="18" charset="0"/>
              </a:rPr>
              <a:t>    </a:t>
            </a:r>
            <a:r>
              <a:rPr lang="en-US" sz="2000" dirty="0" smtClean="0">
                <a:solidFill>
                  <a:srgbClr val="000000"/>
                </a:solidFill>
                <a:latin typeface="Candara"/>
                <a:cs typeface="Times New Roman" pitchFamily="18" charset="0"/>
              </a:rPr>
              <a:t>   </a:t>
            </a:r>
          </a:p>
        </p:txBody>
      </p:sp>
      <p:sp>
        <p:nvSpPr>
          <p:cNvPr id="8198" name="Line 7"/>
          <p:cNvSpPr>
            <a:spLocks noChangeShapeType="1"/>
          </p:cNvSpPr>
          <p:nvPr/>
        </p:nvSpPr>
        <p:spPr bwMode="auto">
          <a:xfrm>
            <a:off x="2570854" y="3156466"/>
            <a:ext cx="1182914" cy="725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endParaRPr>
          </a:p>
        </p:txBody>
      </p:sp>
      <p:sp>
        <p:nvSpPr>
          <p:cNvPr id="8199" name="Line 8"/>
          <p:cNvSpPr>
            <a:spLocks noChangeShapeType="1"/>
          </p:cNvSpPr>
          <p:nvPr/>
        </p:nvSpPr>
        <p:spPr bwMode="auto">
          <a:xfrm flipV="1">
            <a:off x="2492839" y="3697514"/>
            <a:ext cx="1222829" cy="1814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endParaRPr>
          </a:p>
        </p:txBody>
      </p:sp>
      <p:sp>
        <p:nvSpPr>
          <p:cNvPr id="8200" name="Line 9"/>
          <p:cNvSpPr>
            <a:spLocks noChangeShapeType="1"/>
          </p:cNvSpPr>
          <p:nvPr/>
        </p:nvSpPr>
        <p:spPr bwMode="auto">
          <a:xfrm flipV="1">
            <a:off x="2921010" y="4194238"/>
            <a:ext cx="823686" cy="14514"/>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endParaRPr>
          </a:p>
        </p:txBody>
      </p:sp>
      <p:sp>
        <p:nvSpPr>
          <p:cNvPr id="8201" name="Line 10"/>
          <p:cNvSpPr>
            <a:spLocks noChangeShapeType="1"/>
          </p:cNvSpPr>
          <p:nvPr/>
        </p:nvSpPr>
        <p:spPr bwMode="auto">
          <a:xfrm>
            <a:off x="3048000" y="4789097"/>
            <a:ext cx="731167"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chemeClr val="tx2"/>
              </a:solidFill>
              <a:latin typeface="Candara"/>
            </a:endParaRPr>
          </a:p>
        </p:txBody>
      </p:sp>
      <p:sp>
        <p:nvSpPr>
          <p:cNvPr id="8202" name="Text Box 11"/>
          <p:cNvSpPr txBox="1">
            <a:spLocks noChangeArrowheads="1"/>
          </p:cNvSpPr>
          <p:nvPr/>
        </p:nvSpPr>
        <p:spPr bwMode="auto">
          <a:xfrm>
            <a:off x="3744696" y="2971800"/>
            <a:ext cx="4493538"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dirty="0">
                <a:latin typeface="Candara"/>
              </a:rPr>
              <a:t>simple pattern </a:t>
            </a:r>
            <a:r>
              <a:rPr lang="en-US" dirty="0" smtClean="0">
                <a:latin typeface="Candara"/>
              </a:rPr>
              <a:t>to </a:t>
            </a:r>
            <a:r>
              <a:rPr lang="en-US" dirty="0">
                <a:latin typeface="Candara"/>
              </a:rPr>
              <a:t>match the space character</a:t>
            </a:r>
          </a:p>
        </p:txBody>
      </p:sp>
      <p:sp>
        <p:nvSpPr>
          <p:cNvPr id="8203" name="Text Box 12"/>
          <p:cNvSpPr txBox="1">
            <a:spLocks noChangeArrowheads="1"/>
          </p:cNvSpPr>
          <p:nvPr/>
        </p:nvSpPr>
        <p:spPr bwMode="auto">
          <a:xfrm>
            <a:off x="3753768" y="3505200"/>
            <a:ext cx="3525324"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dirty="0">
                <a:latin typeface="Candara"/>
              </a:rPr>
              <a:t>matching a string on a global basis</a:t>
            </a:r>
          </a:p>
        </p:txBody>
      </p:sp>
      <p:sp>
        <p:nvSpPr>
          <p:cNvPr id="8204" name="Text Box 13"/>
          <p:cNvSpPr txBox="1">
            <a:spLocks noChangeArrowheads="1"/>
          </p:cNvSpPr>
          <p:nvPr/>
        </p:nvSpPr>
        <p:spPr bwMode="auto">
          <a:xfrm>
            <a:off x="3743790" y="4009572"/>
            <a:ext cx="2526654"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dirty="0">
                <a:latin typeface="Candara"/>
              </a:rPr>
              <a:t>a case-insensitive match</a:t>
            </a:r>
          </a:p>
        </p:txBody>
      </p:sp>
      <p:sp>
        <p:nvSpPr>
          <p:cNvPr id="8205" name="Text Box 14"/>
          <p:cNvSpPr txBox="1">
            <a:spLocks noChangeArrowheads="1"/>
          </p:cNvSpPr>
          <p:nvPr/>
        </p:nvSpPr>
        <p:spPr bwMode="auto">
          <a:xfrm>
            <a:off x="3743790" y="4586288"/>
            <a:ext cx="480060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dirty="0">
                <a:latin typeface="Candara"/>
              </a:rPr>
              <a:t>expression is both case-insensitive and global</a:t>
            </a:r>
          </a:p>
        </p:txBody>
      </p:sp>
      <p:sp>
        <p:nvSpPr>
          <p:cNvPr id="8197" name="AutoShape 5"/>
          <p:cNvSpPr>
            <a:spLocks noChangeArrowheads="1"/>
          </p:cNvSpPr>
          <p:nvPr/>
        </p:nvSpPr>
        <p:spPr bwMode="auto">
          <a:xfrm>
            <a:off x="168718" y="2544547"/>
            <a:ext cx="2879282" cy="265996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r>
              <a:rPr lang="en-US" dirty="0">
                <a:solidFill>
                  <a:srgbClr val="000000"/>
                </a:solidFill>
                <a:latin typeface="Candara"/>
                <a:cs typeface="Times New Roman" pitchFamily="18" charset="0"/>
              </a:rPr>
              <a:t> </a:t>
            </a:r>
            <a:r>
              <a:rPr lang="en-US" dirty="0" smtClean="0">
                <a:solidFill>
                  <a:srgbClr val="000000"/>
                </a:solidFill>
                <a:latin typeface="Candara"/>
                <a:cs typeface="Times New Roman" pitchFamily="18" charset="0"/>
              </a:rPr>
              <a:t>        </a:t>
            </a:r>
            <a:r>
              <a:rPr lang="en-US" dirty="0" err="1" smtClean="0">
                <a:solidFill>
                  <a:srgbClr val="000000"/>
                </a:solidFill>
                <a:latin typeface="Candara"/>
                <a:cs typeface="Times New Roman" pitchFamily="18" charset="0"/>
              </a:rPr>
              <a:t>var</a:t>
            </a:r>
            <a:r>
              <a:rPr lang="en-US" dirty="0" smtClean="0">
                <a:solidFill>
                  <a:srgbClr val="000000"/>
                </a:solidFill>
                <a:latin typeface="Candara"/>
                <a:cs typeface="Times New Roman" pitchFamily="18" charset="0"/>
              </a:rPr>
              <a:t> re = / /</a:t>
            </a:r>
            <a:r>
              <a:rPr lang="en-US" dirty="0" smtClean="0">
                <a:solidFill>
                  <a:srgbClr val="000000"/>
                </a:solidFill>
                <a:latin typeface="Candara"/>
              </a:rPr>
              <a:t> </a:t>
            </a:r>
          </a:p>
          <a:p>
            <a:endParaRPr lang="en-US" dirty="0" smtClean="0">
              <a:solidFill>
                <a:srgbClr val="000000"/>
              </a:solidFill>
              <a:latin typeface="Candara"/>
            </a:endParaRPr>
          </a:p>
          <a:p>
            <a:r>
              <a:rPr lang="en-US" dirty="0" smtClean="0">
                <a:solidFill>
                  <a:srgbClr val="000000"/>
                </a:solidFill>
                <a:latin typeface="Candara"/>
                <a:cs typeface="Times New Roman" pitchFamily="18" charset="0"/>
              </a:rPr>
              <a:t>        </a:t>
            </a:r>
            <a:r>
              <a:rPr lang="en-US" dirty="0" err="1" smtClean="0">
                <a:solidFill>
                  <a:srgbClr val="000000"/>
                </a:solidFill>
                <a:latin typeface="Candara"/>
                <a:cs typeface="Times New Roman" pitchFamily="18" charset="0"/>
              </a:rPr>
              <a:t>var</a:t>
            </a:r>
            <a:r>
              <a:rPr lang="en-US" dirty="0" smtClean="0">
                <a:solidFill>
                  <a:srgbClr val="000000"/>
                </a:solidFill>
                <a:latin typeface="Candara"/>
                <a:cs typeface="Times New Roman" pitchFamily="18" charset="0"/>
              </a:rPr>
              <a:t> re = / /g</a:t>
            </a:r>
            <a:r>
              <a:rPr lang="en-US" dirty="0" smtClean="0">
                <a:solidFill>
                  <a:srgbClr val="000000"/>
                </a:solidFill>
                <a:latin typeface="Candara"/>
              </a:rPr>
              <a:t> </a:t>
            </a:r>
          </a:p>
          <a:p>
            <a:endParaRPr lang="en-US" dirty="0" smtClean="0">
              <a:solidFill>
                <a:srgbClr val="000000"/>
              </a:solidFill>
              <a:latin typeface="Candara"/>
            </a:endParaRPr>
          </a:p>
          <a:p>
            <a:r>
              <a:rPr lang="en-US" dirty="0" smtClean="0">
                <a:solidFill>
                  <a:srgbClr val="000000"/>
                </a:solidFill>
                <a:latin typeface="Candara"/>
                <a:cs typeface="Times New Roman" pitchFamily="18" charset="0"/>
              </a:rPr>
              <a:t>         </a:t>
            </a:r>
            <a:r>
              <a:rPr lang="en-US" dirty="0" err="1" smtClean="0">
                <a:solidFill>
                  <a:srgbClr val="000000"/>
                </a:solidFill>
                <a:latin typeface="Candara"/>
                <a:cs typeface="Times New Roman" pitchFamily="18" charset="0"/>
              </a:rPr>
              <a:t>var</a:t>
            </a:r>
            <a:r>
              <a:rPr lang="en-US" dirty="0" smtClean="0">
                <a:solidFill>
                  <a:srgbClr val="000000"/>
                </a:solidFill>
                <a:latin typeface="Candara"/>
                <a:cs typeface="Times New Roman" pitchFamily="18" charset="0"/>
              </a:rPr>
              <a:t> re = /web/i</a:t>
            </a:r>
            <a:r>
              <a:rPr lang="en-US" dirty="0" smtClean="0">
                <a:solidFill>
                  <a:srgbClr val="000000"/>
                </a:solidFill>
                <a:latin typeface="Candara"/>
              </a:rPr>
              <a:t> </a:t>
            </a:r>
          </a:p>
          <a:p>
            <a:endParaRPr lang="en-US" dirty="0" smtClean="0">
              <a:solidFill>
                <a:srgbClr val="000000"/>
              </a:solidFill>
              <a:latin typeface="Candara"/>
            </a:endParaRPr>
          </a:p>
          <a:p>
            <a:r>
              <a:rPr lang="en-US" dirty="0" smtClean="0">
                <a:solidFill>
                  <a:srgbClr val="000000"/>
                </a:solidFill>
                <a:latin typeface="Candara"/>
                <a:cs typeface="Times New Roman" pitchFamily="18" charset="0"/>
              </a:rPr>
              <a:t>         </a:t>
            </a:r>
            <a:r>
              <a:rPr lang="en-US" dirty="0" err="1" smtClean="0">
                <a:solidFill>
                  <a:srgbClr val="000000"/>
                </a:solidFill>
                <a:latin typeface="Candara"/>
                <a:cs typeface="Times New Roman" pitchFamily="18" charset="0"/>
              </a:rPr>
              <a:t>var</a:t>
            </a:r>
            <a:r>
              <a:rPr lang="en-US" dirty="0" smtClean="0">
                <a:solidFill>
                  <a:srgbClr val="000000"/>
                </a:solidFill>
                <a:latin typeface="Candara"/>
                <a:cs typeface="Times New Roman" pitchFamily="18" charset="0"/>
              </a:rPr>
              <a:t> re = /web/</a:t>
            </a:r>
            <a:r>
              <a:rPr lang="en-US" dirty="0" err="1" smtClean="0">
                <a:solidFill>
                  <a:srgbClr val="000000"/>
                </a:solidFill>
                <a:latin typeface="Candara"/>
                <a:cs typeface="Times New Roman" pitchFamily="18" charset="0"/>
              </a:rPr>
              <a:t>gi</a:t>
            </a:r>
            <a:r>
              <a:rPr lang="en-US" sz="2000" dirty="0" smtClean="0">
                <a:solidFill>
                  <a:srgbClr val="000000"/>
                </a:solidFill>
                <a:latin typeface="Candara"/>
              </a:rPr>
              <a:t> </a:t>
            </a:r>
            <a:endParaRPr lang="en-US" dirty="0">
              <a:solidFill>
                <a:schemeClr val="tx2"/>
              </a:solidFill>
              <a:latin typeface="Candara"/>
            </a:endParaRPr>
          </a:p>
        </p:txBody>
      </p:sp>
      <p:sp>
        <p:nvSpPr>
          <p:cNvPr id="13" name="Rectangle 2"/>
          <p:cNvSpPr txBox="1">
            <a:spLocks noChangeArrowheads="1"/>
          </p:cNvSpPr>
          <p:nvPr/>
        </p:nvSpPr>
        <p:spPr>
          <a:xfrm>
            <a:off x="457200" y="152400"/>
            <a:ext cx="8229600" cy="715963"/>
          </a:xfrm>
          <a:prstGeom prst="rect">
            <a:avLst/>
          </a:prstGeom>
        </p:spPr>
        <p:txBody>
          <a:bodyPr vert="horz" lIns="90488" tIns="44450" rIns="90488" bIns="44450" rtlCol="0" anchor="ctr">
            <a:normAutofit/>
          </a:bodyPr>
          <a:lst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a:lstStyle>
          <a:p>
            <a:r>
              <a:rPr lang="en-US" sz="1200" b="1" dirty="0" smtClean="0">
                <a:latin typeface="Candara"/>
                <a:ea typeface="Arial Unicode MS" pitchFamily="34" charset="-128"/>
                <a:cs typeface="Arial Unicode MS" pitchFamily="34" charset="-128"/>
              </a:rPr>
              <a:t>8.2: </a:t>
            </a:r>
            <a:r>
              <a:rPr lang="en-US" sz="1200" b="1" dirty="0" err="1" smtClean="0">
                <a:latin typeface="Candara"/>
                <a:ea typeface="Arial Unicode MS" pitchFamily="34" charset="-128"/>
                <a:cs typeface="Arial Unicode MS" pitchFamily="34" charset="-128"/>
              </a:rPr>
              <a:t>RegEx</a:t>
            </a:r>
            <a:r>
              <a:rPr lang="en-US" dirty="0" smtClean="0">
                <a:latin typeface="Candara"/>
                <a:ea typeface="Arial Unicode MS" pitchFamily="34" charset="-128"/>
                <a:cs typeface="Arial Unicode MS" pitchFamily="34" charset="-128"/>
              </a:rPr>
              <a:t/>
            </a:r>
            <a:br>
              <a:rPr lang="en-US" dirty="0" smtClean="0">
                <a:latin typeface="Candara"/>
                <a:ea typeface="Arial Unicode MS" pitchFamily="34" charset="-128"/>
                <a:cs typeface="Arial Unicode MS" pitchFamily="34" charset="-128"/>
              </a:rPr>
            </a:br>
            <a:r>
              <a:rPr lang="en-US" dirty="0" err="1" smtClean="0"/>
              <a:t>RegEx</a:t>
            </a:r>
            <a:r>
              <a:rPr lang="en-US" dirty="0" smtClean="0"/>
              <a:t> – Simple Patterns</a:t>
            </a:r>
            <a:endParaRPr lang="en-US" dirty="0"/>
          </a:p>
        </p:txBody>
      </p:sp>
    </p:spTree>
    <p:extLst>
      <p:ext uri="{BB962C8B-B14F-4D97-AF65-F5344CB8AC3E}">
        <p14:creationId xmlns:p14="http://schemas.microsoft.com/office/powerpoint/2010/main" val="42573354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ea typeface="Arial Unicode MS" pitchFamily="34" charset="-128"/>
                <a:cs typeface="Arial Unicode MS" pitchFamily="34" charset="-128"/>
              </a:rPr>
              <a:t>8</a:t>
            </a:r>
            <a:r>
              <a:rPr lang="en-US" sz="1200" b="1" dirty="0" smtClean="0">
                <a:latin typeface="Candara"/>
                <a:ea typeface="Arial Unicode MS" pitchFamily="34" charset="-128"/>
                <a:cs typeface="Arial Unicode MS" pitchFamily="34" charset="-128"/>
              </a:rPr>
              <a:t>.2</a:t>
            </a:r>
            <a:r>
              <a:rPr lang="en-US" sz="1200" b="1" dirty="0">
                <a:latin typeface="Candara"/>
                <a:ea typeface="Arial Unicode MS" pitchFamily="34" charset="-128"/>
                <a:cs typeface="Arial Unicode MS" pitchFamily="34" charset="-128"/>
              </a:rPr>
              <a:t>: </a:t>
            </a:r>
            <a:r>
              <a:rPr lang="en-US" sz="1200" b="1" dirty="0" err="1">
                <a:latin typeface="Candara"/>
                <a:ea typeface="Arial Unicode MS" pitchFamily="34" charset="-128"/>
                <a:cs typeface="Arial Unicode MS" pitchFamily="34" charset="-128"/>
              </a:rPr>
              <a:t>RegEx</a:t>
            </a:r>
            <a:r>
              <a:rPr lang="en-US" sz="1200" b="1" dirty="0">
                <a:latin typeface="Candara"/>
                <a:ea typeface="Arial Unicode MS" pitchFamily="34" charset="-128"/>
                <a:cs typeface="Arial Unicode MS" pitchFamily="34" charset="-128"/>
              </a:rPr>
              <a:t/>
            </a:r>
            <a:br>
              <a:rPr lang="en-US" sz="1200" b="1" dirty="0">
                <a:latin typeface="Candara"/>
                <a:ea typeface="Arial Unicode MS" pitchFamily="34" charset="-128"/>
                <a:cs typeface="Arial Unicode MS" pitchFamily="34" charset="-128"/>
              </a:rPr>
            </a:br>
            <a:r>
              <a:rPr lang="en-US" dirty="0" err="1"/>
              <a:t>RegEx</a:t>
            </a:r>
            <a:r>
              <a:rPr lang="en-US" dirty="0"/>
              <a:t> – Special Characters</a:t>
            </a:r>
          </a:p>
        </p:txBody>
      </p:sp>
      <p:sp>
        <p:nvSpPr>
          <p:cNvPr id="9220" name="Rectangle 3"/>
          <p:cNvSpPr>
            <a:spLocks noGrp="1" noChangeArrowheads="1"/>
          </p:cNvSpPr>
          <p:nvPr>
            <p:ph type="body" idx="4294967295"/>
          </p:nvPr>
        </p:nvSpPr>
        <p:spPr>
          <a:xfrm>
            <a:off x="457200" y="1295400"/>
            <a:ext cx="8229600" cy="4876800"/>
          </a:xfrm>
          <a:noFill/>
        </p:spPr>
        <p:txBody>
          <a:bodyPr lIns="90488" tIns="44450" rIns="90488" bIns="44450"/>
          <a:lstStyle/>
          <a:p>
            <a:r>
              <a:rPr lang="en-US" dirty="0"/>
              <a:t>\b Word Boundary: </a:t>
            </a:r>
          </a:p>
          <a:p>
            <a:pPr lvl="1"/>
            <a:r>
              <a:rPr lang="en-US" dirty="0"/>
              <a:t>Get a match at the beginning or end of a word in the string</a:t>
            </a:r>
          </a:p>
          <a:p>
            <a:pPr lvl="2" eaLnBrk="1" hangingPunct="1"/>
            <a:r>
              <a:rPr lang="en-US" sz="1600" b="1" dirty="0">
                <a:solidFill>
                  <a:srgbClr val="000000"/>
                </a:solidFill>
                <a:latin typeface="Candara"/>
                <a:cs typeface="Times New Roman" pitchFamily="18" charset="0"/>
              </a:rPr>
              <a:t>/\</a:t>
            </a:r>
            <a:r>
              <a:rPr lang="en-US" sz="1600" b="1" dirty="0" err="1">
                <a:solidFill>
                  <a:srgbClr val="000000"/>
                </a:solidFill>
                <a:latin typeface="Candara"/>
                <a:cs typeface="Times New Roman" pitchFamily="18" charset="0"/>
              </a:rPr>
              <a:t>bor</a:t>
            </a:r>
            <a:r>
              <a:rPr lang="en-US" sz="1600" b="1" dirty="0">
                <a:solidFill>
                  <a:srgbClr val="000000"/>
                </a:solidFill>
                <a:latin typeface="Candara"/>
                <a:cs typeface="Times New Roman" pitchFamily="18" charset="0"/>
              </a:rPr>
              <a:t>/</a:t>
            </a:r>
            <a:r>
              <a:rPr lang="en-US" sz="1600" dirty="0">
                <a:solidFill>
                  <a:srgbClr val="000000"/>
                </a:solidFill>
                <a:latin typeface="Candara"/>
                <a:cs typeface="Times New Roman" pitchFamily="18" charset="0"/>
              </a:rPr>
              <a:t> matches “origami” and “or” but not “normal”.</a:t>
            </a:r>
          </a:p>
          <a:p>
            <a:pPr lvl="2" eaLnBrk="1" hangingPunct="1"/>
            <a:r>
              <a:rPr lang="en-US" sz="1600" b="1" dirty="0">
                <a:solidFill>
                  <a:srgbClr val="000000"/>
                </a:solidFill>
                <a:latin typeface="Candara"/>
                <a:cs typeface="Times New Roman" pitchFamily="18" charset="0"/>
              </a:rPr>
              <a:t>/or\b/</a:t>
            </a:r>
            <a:r>
              <a:rPr lang="en-US" sz="1600" dirty="0">
                <a:solidFill>
                  <a:srgbClr val="000000"/>
                </a:solidFill>
                <a:latin typeface="Candara"/>
                <a:cs typeface="Times New Roman" pitchFamily="18" charset="0"/>
              </a:rPr>
              <a:t> matches “traitor” and “or” but not “perform”</a:t>
            </a:r>
          </a:p>
          <a:p>
            <a:pPr lvl="2" eaLnBrk="1" hangingPunct="1"/>
            <a:r>
              <a:rPr lang="en-US" sz="1600" b="1" dirty="0">
                <a:solidFill>
                  <a:srgbClr val="000000"/>
                </a:solidFill>
                <a:latin typeface="Candara"/>
                <a:cs typeface="Times New Roman" pitchFamily="18" charset="0"/>
              </a:rPr>
              <a:t>/\</a:t>
            </a:r>
            <a:r>
              <a:rPr lang="en-US" sz="1600" b="1" dirty="0" err="1">
                <a:solidFill>
                  <a:srgbClr val="000000"/>
                </a:solidFill>
                <a:latin typeface="Candara"/>
                <a:cs typeface="Times New Roman" pitchFamily="18" charset="0"/>
              </a:rPr>
              <a:t>bor</a:t>
            </a:r>
            <a:r>
              <a:rPr lang="en-US" sz="1600" b="1" dirty="0">
                <a:solidFill>
                  <a:srgbClr val="000000"/>
                </a:solidFill>
                <a:latin typeface="Candara"/>
                <a:cs typeface="Times New Roman" pitchFamily="18" charset="0"/>
              </a:rPr>
              <a:t>\b/</a:t>
            </a:r>
            <a:r>
              <a:rPr lang="en-US" sz="1600" dirty="0">
                <a:solidFill>
                  <a:srgbClr val="000000"/>
                </a:solidFill>
                <a:latin typeface="Candara"/>
                <a:cs typeface="Times New Roman" pitchFamily="18" charset="0"/>
              </a:rPr>
              <a:t> matches full word “or” and nothing else</a:t>
            </a:r>
          </a:p>
          <a:p>
            <a:pPr eaLnBrk="1" hangingPunct="1"/>
            <a:r>
              <a:rPr lang="en-US" dirty="0"/>
              <a:t>\B Word Non-Boundary:</a:t>
            </a:r>
          </a:p>
          <a:p>
            <a:pPr lvl="1"/>
            <a:r>
              <a:rPr lang="en-US" dirty="0"/>
              <a:t>Get a match when it is not at the beginning or end of a word in the string</a:t>
            </a:r>
          </a:p>
          <a:p>
            <a:pPr lvl="2" eaLnBrk="1" hangingPunct="1"/>
            <a:r>
              <a:rPr lang="en-US" sz="1600" b="1" dirty="0">
                <a:solidFill>
                  <a:srgbClr val="000000"/>
                </a:solidFill>
                <a:latin typeface="Candara"/>
                <a:cs typeface="Times New Roman" pitchFamily="18" charset="0"/>
              </a:rPr>
              <a:t>/\</a:t>
            </a:r>
            <a:r>
              <a:rPr lang="en-US" sz="1600" b="1" dirty="0" err="1">
                <a:solidFill>
                  <a:srgbClr val="000000"/>
                </a:solidFill>
                <a:latin typeface="Candara"/>
                <a:cs typeface="Times New Roman" pitchFamily="18" charset="0"/>
              </a:rPr>
              <a:t>Bor</a:t>
            </a:r>
            <a:r>
              <a:rPr lang="en-US" sz="1600" b="1" dirty="0">
                <a:solidFill>
                  <a:srgbClr val="000000"/>
                </a:solidFill>
                <a:latin typeface="Candara"/>
                <a:cs typeface="Times New Roman" pitchFamily="18" charset="0"/>
              </a:rPr>
              <a:t>/ </a:t>
            </a:r>
            <a:r>
              <a:rPr lang="en-US" sz="1600" dirty="0">
                <a:solidFill>
                  <a:srgbClr val="000000"/>
                </a:solidFill>
                <a:latin typeface="Candara"/>
                <a:cs typeface="Times New Roman" pitchFamily="18" charset="0"/>
              </a:rPr>
              <a:t>matches “normal” but not “origami”	</a:t>
            </a:r>
          </a:p>
          <a:p>
            <a:pPr lvl="2" eaLnBrk="1" hangingPunct="1"/>
            <a:r>
              <a:rPr lang="en-US" sz="1600" b="1" dirty="0">
                <a:solidFill>
                  <a:srgbClr val="000000"/>
                </a:solidFill>
                <a:latin typeface="Candara"/>
                <a:cs typeface="Times New Roman" pitchFamily="18" charset="0"/>
              </a:rPr>
              <a:t>/or\B/ </a:t>
            </a:r>
            <a:r>
              <a:rPr lang="en-US" sz="1600" dirty="0">
                <a:solidFill>
                  <a:srgbClr val="000000"/>
                </a:solidFill>
                <a:latin typeface="Candara"/>
                <a:cs typeface="Times New Roman" pitchFamily="18" charset="0"/>
              </a:rPr>
              <a:t>matches “normal” and “origami” but not “traitor”</a:t>
            </a:r>
          </a:p>
          <a:p>
            <a:pPr lvl="2" eaLnBrk="1" hangingPunct="1"/>
            <a:r>
              <a:rPr lang="en-US" sz="1600" b="1" dirty="0">
                <a:solidFill>
                  <a:srgbClr val="000000"/>
                </a:solidFill>
                <a:latin typeface="Candara"/>
                <a:cs typeface="Times New Roman" pitchFamily="18" charset="0"/>
              </a:rPr>
              <a:t>/\</a:t>
            </a:r>
            <a:r>
              <a:rPr lang="en-US" sz="1600" b="1" dirty="0" err="1">
                <a:solidFill>
                  <a:srgbClr val="000000"/>
                </a:solidFill>
                <a:latin typeface="Candara"/>
                <a:cs typeface="Times New Roman" pitchFamily="18" charset="0"/>
              </a:rPr>
              <a:t>Bor</a:t>
            </a:r>
            <a:r>
              <a:rPr lang="en-US" sz="1600" b="1" dirty="0">
                <a:solidFill>
                  <a:srgbClr val="000000"/>
                </a:solidFill>
                <a:latin typeface="Candara"/>
                <a:cs typeface="Times New Roman" pitchFamily="18" charset="0"/>
              </a:rPr>
              <a:t>\B/ </a:t>
            </a:r>
            <a:r>
              <a:rPr lang="en-US" sz="1600" dirty="0">
                <a:solidFill>
                  <a:srgbClr val="000000"/>
                </a:solidFill>
                <a:latin typeface="Candara"/>
                <a:cs typeface="Times New Roman" pitchFamily="18" charset="0"/>
              </a:rPr>
              <a:t>matches “normal” but not “origami” or “traitor”</a:t>
            </a:r>
          </a:p>
        </p:txBody>
      </p:sp>
    </p:spTree>
    <p:extLst>
      <p:ext uri="{BB962C8B-B14F-4D97-AF65-F5344CB8AC3E}">
        <p14:creationId xmlns:p14="http://schemas.microsoft.com/office/powerpoint/2010/main" val="25809456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57200" y="122238"/>
            <a:ext cx="8229600" cy="715962"/>
          </a:xfrm>
        </p:spPr>
        <p:txBody>
          <a:bodyPr lIns="90488" tIns="44450" rIns="90488" bIns="44450"/>
          <a:lstStyle/>
          <a:p>
            <a:r>
              <a:rPr lang="en-US" sz="1200" b="1" dirty="0">
                <a:latin typeface="Candara"/>
                <a:ea typeface="Arial Unicode MS" pitchFamily="34" charset="-128"/>
                <a:cs typeface="Arial Unicode MS" pitchFamily="34" charset="-128"/>
              </a:rPr>
              <a:t>8</a:t>
            </a:r>
            <a:r>
              <a:rPr lang="en-US" sz="1200" b="1" dirty="0" smtClean="0">
                <a:latin typeface="Candara"/>
                <a:ea typeface="Arial Unicode MS" pitchFamily="34" charset="-128"/>
                <a:cs typeface="Arial Unicode MS" pitchFamily="34" charset="-128"/>
              </a:rPr>
              <a:t>.2</a:t>
            </a:r>
            <a:r>
              <a:rPr lang="en-US" sz="1200" b="1" dirty="0">
                <a:latin typeface="Candara"/>
                <a:ea typeface="Arial Unicode MS" pitchFamily="34" charset="-128"/>
                <a:cs typeface="Arial Unicode MS" pitchFamily="34" charset="-128"/>
              </a:rPr>
              <a:t>: </a:t>
            </a:r>
            <a:r>
              <a:rPr lang="en-US" sz="1200" b="1" dirty="0" err="1">
                <a:latin typeface="Candara"/>
                <a:ea typeface="Arial Unicode MS" pitchFamily="34" charset="-128"/>
                <a:cs typeface="Arial Unicode MS" pitchFamily="34" charset="-128"/>
              </a:rPr>
              <a:t>RegEx</a:t>
            </a:r>
            <a:r>
              <a:rPr lang="en-US" dirty="0">
                <a:latin typeface="Candara"/>
              </a:rPr>
              <a:t/>
            </a:r>
            <a:br>
              <a:rPr lang="en-US" dirty="0">
                <a:latin typeface="Candara"/>
              </a:rPr>
            </a:br>
            <a:r>
              <a:rPr lang="en-US" dirty="0" err="1"/>
              <a:t>RegEx</a:t>
            </a:r>
            <a:r>
              <a:rPr lang="en-US" dirty="0"/>
              <a:t> – Special Characters (Contd.)</a:t>
            </a:r>
          </a:p>
        </p:txBody>
      </p:sp>
      <p:sp>
        <p:nvSpPr>
          <p:cNvPr id="10244" name="Rectangle 3"/>
          <p:cNvSpPr>
            <a:spLocks noGrp="1" noChangeArrowheads="1"/>
          </p:cNvSpPr>
          <p:nvPr>
            <p:ph type="body" idx="4294967295"/>
          </p:nvPr>
        </p:nvSpPr>
        <p:spPr>
          <a:xfrm>
            <a:off x="228600" y="1219200"/>
            <a:ext cx="8791575" cy="4419600"/>
          </a:xfrm>
          <a:noFill/>
        </p:spPr>
        <p:txBody>
          <a:bodyPr lIns="90488" tIns="44450" rIns="90488" bIns="44450"/>
          <a:lstStyle/>
          <a:p>
            <a:r>
              <a:rPr lang="en-US" dirty="0"/>
              <a:t>\d Numeral: </a:t>
            </a:r>
          </a:p>
          <a:p>
            <a:pPr lvl="1"/>
            <a:r>
              <a:rPr lang="en-US" dirty="0"/>
              <a:t>Find any single digit 0 through 9</a:t>
            </a:r>
          </a:p>
          <a:p>
            <a:pPr lvl="2" eaLnBrk="1" hangingPunct="1"/>
            <a:r>
              <a:rPr lang="en-US" sz="1600" b="1" dirty="0">
                <a:solidFill>
                  <a:srgbClr val="000000"/>
                </a:solidFill>
                <a:latin typeface="Candara"/>
                <a:cs typeface="Times New Roman" pitchFamily="18" charset="0"/>
              </a:rPr>
              <a:t>/\d\d\d/ </a:t>
            </a:r>
            <a:r>
              <a:rPr lang="en-US" sz="1600" dirty="0">
                <a:solidFill>
                  <a:srgbClr val="000000"/>
                </a:solidFill>
                <a:latin typeface="Candara"/>
                <a:cs typeface="Times New Roman" pitchFamily="18" charset="0"/>
              </a:rPr>
              <a:t>matches “212” and “415” but not “B17”</a:t>
            </a:r>
          </a:p>
          <a:p>
            <a:pPr lvl="2" eaLnBrk="1" hangingPunct="1"/>
            <a:endParaRPr lang="en-US" dirty="0">
              <a:solidFill>
                <a:srgbClr val="000000"/>
              </a:solidFill>
              <a:latin typeface="Candara"/>
              <a:cs typeface="Times New Roman" pitchFamily="18" charset="0"/>
            </a:endParaRPr>
          </a:p>
          <a:p>
            <a:r>
              <a:rPr lang="en-US" dirty="0"/>
              <a:t>\D Non-numeral:</a:t>
            </a:r>
          </a:p>
          <a:p>
            <a:pPr lvl="1"/>
            <a:r>
              <a:rPr lang="en-US" dirty="0"/>
              <a:t>Find any non-digit</a:t>
            </a:r>
          </a:p>
          <a:p>
            <a:pPr lvl="2" eaLnBrk="1" hangingPunct="1"/>
            <a:r>
              <a:rPr lang="en-US" sz="1600" b="1" dirty="0">
                <a:solidFill>
                  <a:srgbClr val="000000"/>
                </a:solidFill>
                <a:latin typeface="Candara"/>
                <a:cs typeface="Times New Roman" pitchFamily="18" charset="0"/>
              </a:rPr>
              <a:t>/\D\D\D/ </a:t>
            </a:r>
            <a:r>
              <a:rPr lang="en-US" sz="1600" dirty="0">
                <a:solidFill>
                  <a:srgbClr val="000000"/>
                </a:solidFill>
                <a:latin typeface="Candara"/>
                <a:cs typeface="Times New Roman" pitchFamily="18" charset="0"/>
              </a:rPr>
              <a:t>matches “ABC” but not “212” or “B17”</a:t>
            </a:r>
          </a:p>
          <a:p>
            <a:pPr lvl="2" eaLnBrk="1" hangingPunct="1"/>
            <a:endParaRPr lang="en-US" dirty="0">
              <a:solidFill>
                <a:srgbClr val="000000"/>
              </a:solidFill>
              <a:latin typeface="Candara"/>
              <a:cs typeface="Times New Roman" pitchFamily="18" charset="0"/>
            </a:endParaRPr>
          </a:p>
          <a:p>
            <a:r>
              <a:rPr lang="en-US" dirty="0"/>
              <a:t>\s Single White Space: </a:t>
            </a:r>
          </a:p>
          <a:p>
            <a:pPr lvl="1"/>
            <a:r>
              <a:rPr lang="en-US" dirty="0"/>
              <a:t>Find any single space character</a:t>
            </a:r>
          </a:p>
          <a:p>
            <a:pPr lvl="2" eaLnBrk="1" hangingPunct="1"/>
            <a:r>
              <a:rPr lang="en-US" sz="1600" b="1" dirty="0">
                <a:solidFill>
                  <a:srgbClr val="000000"/>
                </a:solidFill>
                <a:latin typeface="Candara"/>
                <a:cs typeface="Times New Roman" pitchFamily="18" charset="0"/>
              </a:rPr>
              <a:t>/over\</a:t>
            </a:r>
            <a:r>
              <a:rPr lang="en-US" sz="1600" b="1" dirty="0" err="1">
                <a:solidFill>
                  <a:srgbClr val="000000"/>
                </a:solidFill>
                <a:latin typeface="Candara"/>
                <a:cs typeface="Times New Roman" pitchFamily="18" charset="0"/>
              </a:rPr>
              <a:t>sbite</a:t>
            </a:r>
            <a:r>
              <a:rPr lang="en-US" sz="1600" b="1" dirty="0">
                <a:solidFill>
                  <a:srgbClr val="000000"/>
                </a:solidFill>
                <a:latin typeface="Candara"/>
                <a:cs typeface="Times New Roman" pitchFamily="18" charset="0"/>
              </a:rPr>
              <a:t>/ </a:t>
            </a:r>
            <a:r>
              <a:rPr lang="en-US" sz="1600" dirty="0">
                <a:solidFill>
                  <a:srgbClr val="000000"/>
                </a:solidFill>
                <a:latin typeface="Candara"/>
                <a:cs typeface="Times New Roman" pitchFamily="18" charset="0"/>
              </a:rPr>
              <a:t>matches “over bite” but not “overbite” or “over  bite”</a:t>
            </a:r>
          </a:p>
        </p:txBody>
      </p:sp>
    </p:spTree>
    <p:extLst>
      <p:ext uri="{BB962C8B-B14F-4D97-AF65-F5344CB8AC3E}">
        <p14:creationId xmlns:p14="http://schemas.microsoft.com/office/powerpoint/2010/main" val="28350465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ea typeface="Arial Unicode MS" pitchFamily="34" charset="-128"/>
                <a:cs typeface="Arial Unicode MS" pitchFamily="34" charset="-128"/>
              </a:rPr>
              <a:t>8</a:t>
            </a:r>
            <a:r>
              <a:rPr lang="en-US" sz="1200" b="1" dirty="0" smtClean="0">
                <a:latin typeface="Candara"/>
                <a:ea typeface="Arial Unicode MS" pitchFamily="34" charset="-128"/>
                <a:cs typeface="Arial Unicode MS" pitchFamily="34" charset="-128"/>
              </a:rPr>
              <a:t>.2</a:t>
            </a:r>
            <a:r>
              <a:rPr lang="en-US" sz="1200" b="1" dirty="0">
                <a:latin typeface="Candara"/>
                <a:ea typeface="Arial Unicode MS" pitchFamily="34" charset="-128"/>
                <a:cs typeface="Arial Unicode MS" pitchFamily="34" charset="-128"/>
              </a:rPr>
              <a:t>: </a:t>
            </a:r>
            <a:r>
              <a:rPr lang="en-US" sz="1200" b="1" dirty="0" err="1">
                <a:latin typeface="Candara"/>
                <a:ea typeface="Arial Unicode MS" pitchFamily="34" charset="-128"/>
                <a:cs typeface="Arial Unicode MS" pitchFamily="34" charset="-128"/>
              </a:rPr>
              <a:t>RegEx</a:t>
            </a:r>
            <a:r>
              <a:rPr lang="en-US" dirty="0">
                <a:latin typeface="Candara"/>
              </a:rPr>
              <a:t/>
            </a:r>
            <a:br>
              <a:rPr lang="en-US" dirty="0">
                <a:latin typeface="Candara"/>
              </a:rPr>
            </a:br>
            <a:r>
              <a:rPr lang="en-US" dirty="0" err="1"/>
              <a:t>RegEx</a:t>
            </a:r>
            <a:r>
              <a:rPr lang="en-US" dirty="0"/>
              <a:t> – Special Characters (Contd.)</a:t>
            </a:r>
          </a:p>
        </p:txBody>
      </p:sp>
      <p:sp>
        <p:nvSpPr>
          <p:cNvPr id="11268" name="Rectangle 3"/>
          <p:cNvSpPr>
            <a:spLocks noGrp="1" noChangeArrowheads="1"/>
          </p:cNvSpPr>
          <p:nvPr>
            <p:ph type="body" idx="4294967295"/>
          </p:nvPr>
        </p:nvSpPr>
        <p:spPr>
          <a:xfrm>
            <a:off x="395288" y="1219200"/>
            <a:ext cx="8453893" cy="4419600"/>
          </a:xfrm>
          <a:noFill/>
        </p:spPr>
        <p:txBody>
          <a:bodyPr lIns="90488" tIns="44450" rIns="90488" bIns="44450"/>
          <a:lstStyle/>
          <a:p>
            <a:r>
              <a:rPr lang="en-US" dirty="0"/>
              <a:t>\S Single Non-White Space:</a:t>
            </a:r>
          </a:p>
          <a:p>
            <a:pPr lvl="1"/>
            <a:r>
              <a:rPr lang="en-US" dirty="0">
                <a:solidFill>
                  <a:srgbClr val="000000"/>
                </a:solidFill>
                <a:latin typeface="Candara"/>
              </a:rPr>
              <a:t>/</a:t>
            </a:r>
            <a:r>
              <a:rPr lang="en-US" dirty="0"/>
              <a:t>over\</a:t>
            </a:r>
            <a:r>
              <a:rPr lang="en-US" dirty="0" err="1"/>
              <a:t>Sbite</a:t>
            </a:r>
            <a:r>
              <a:rPr lang="en-US" dirty="0"/>
              <a:t>/ matches “over-bite” but not “overbite” or “over bite”</a:t>
            </a:r>
          </a:p>
          <a:p>
            <a:pPr lvl="2" eaLnBrk="1" hangingPunct="1"/>
            <a:endParaRPr lang="en-US" sz="1600" dirty="0">
              <a:solidFill>
                <a:srgbClr val="000000"/>
              </a:solidFill>
              <a:latin typeface="Candara"/>
              <a:cs typeface="Times New Roman" pitchFamily="18" charset="0"/>
            </a:endParaRPr>
          </a:p>
          <a:p>
            <a:pPr eaLnBrk="1" hangingPunct="1"/>
            <a:r>
              <a:rPr lang="en-US" dirty="0"/>
              <a:t>\w Letter, Numeral, or Underscore:</a:t>
            </a:r>
          </a:p>
          <a:p>
            <a:pPr lvl="1"/>
            <a:r>
              <a:rPr lang="en-US" dirty="0"/>
              <a:t>/A\w/ matches “A1” and “AA” but not “A+”</a:t>
            </a:r>
          </a:p>
          <a:p>
            <a:pPr lvl="2" eaLnBrk="1" hangingPunct="1"/>
            <a:endParaRPr lang="en-US" sz="1600" dirty="0">
              <a:solidFill>
                <a:srgbClr val="000000"/>
              </a:solidFill>
              <a:latin typeface="Candara"/>
              <a:cs typeface="Times New Roman" pitchFamily="18" charset="0"/>
            </a:endParaRPr>
          </a:p>
          <a:p>
            <a:r>
              <a:rPr lang="en-US" dirty="0"/>
              <a:t>\W Not letter, Numeral, or Underscore:</a:t>
            </a:r>
          </a:p>
          <a:p>
            <a:pPr lvl="1"/>
            <a:r>
              <a:rPr lang="en-US" dirty="0">
                <a:solidFill>
                  <a:srgbClr val="000000"/>
                </a:solidFill>
                <a:latin typeface="Candara"/>
              </a:rPr>
              <a:t>/</a:t>
            </a:r>
            <a:r>
              <a:rPr lang="en-US" dirty="0"/>
              <a:t>A\W/ matches “A+” but not “A1” and “AA”</a:t>
            </a:r>
          </a:p>
        </p:txBody>
      </p:sp>
    </p:spTree>
    <p:extLst>
      <p:ext uri="{BB962C8B-B14F-4D97-AF65-F5344CB8AC3E}">
        <p14:creationId xmlns:p14="http://schemas.microsoft.com/office/powerpoint/2010/main" val="24247059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ea typeface="Arial Unicode MS" pitchFamily="34" charset="-128"/>
                <a:cs typeface="Arial Unicode MS" pitchFamily="34" charset="-128"/>
              </a:rPr>
              <a:t>8</a:t>
            </a:r>
            <a:r>
              <a:rPr lang="en-US" sz="1200" b="1" dirty="0" smtClean="0">
                <a:latin typeface="Candara"/>
                <a:ea typeface="Arial Unicode MS" pitchFamily="34" charset="-128"/>
                <a:cs typeface="Arial Unicode MS" pitchFamily="34" charset="-128"/>
              </a:rPr>
              <a:t>.2</a:t>
            </a:r>
            <a:r>
              <a:rPr lang="en-US" sz="1200" b="1" dirty="0">
                <a:latin typeface="Candara"/>
                <a:ea typeface="Arial Unicode MS" pitchFamily="34" charset="-128"/>
                <a:cs typeface="Arial Unicode MS" pitchFamily="34" charset="-128"/>
              </a:rPr>
              <a:t>: </a:t>
            </a:r>
            <a:r>
              <a:rPr lang="en-US" sz="1200" b="1" dirty="0" err="1">
                <a:latin typeface="Candara"/>
                <a:ea typeface="Arial Unicode MS" pitchFamily="34" charset="-128"/>
                <a:cs typeface="Arial Unicode MS" pitchFamily="34" charset="-128"/>
              </a:rPr>
              <a:t>RegEx</a:t>
            </a:r>
            <a:r>
              <a:rPr lang="en-US" dirty="0">
                <a:latin typeface="Candara"/>
              </a:rPr>
              <a:t/>
            </a:r>
            <a:br>
              <a:rPr lang="en-US" dirty="0">
                <a:latin typeface="Candara"/>
              </a:rPr>
            </a:br>
            <a:r>
              <a:rPr lang="en-US" dirty="0" err="1"/>
              <a:t>RegEx</a:t>
            </a:r>
            <a:r>
              <a:rPr lang="en-US" dirty="0"/>
              <a:t> – Special Characters (Contd.)</a:t>
            </a:r>
          </a:p>
        </p:txBody>
      </p:sp>
      <p:sp>
        <p:nvSpPr>
          <p:cNvPr id="12292" name="Rectangle 3"/>
          <p:cNvSpPr>
            <a:spLocks noGrp="1" noChangeArrowheads="1"/>
          </p:cNvSpPr>
          <p:nvPr>
            <p:ph type="body" idx="4294967295"/>
          </p:nvPr>
        </p:nvSpPr>
        <p:spPr>
          <a:xfrm>
            <a:off x="211138" y="1219200"/>
            <a:ext cx="8791575" cy="4419600"/>
          </a:xfrm>
          <a:noFill/>
        </p:spPr>
        <p:txBody>
          <a:bodyPr lIns="90488" tIns="44450" rIns="90488" bIns="44450"/>
          <a:lstStyle/>
          <a:p>
            <a:r>
              <a:rPr lang="en-US" dirty="0"/>
              <a:t>“.” Any Character Except Newline:</a:t>
            </a:r>
          </a:p>
          <a:p>
            <a:pPr lvl="2" eaLnBrk="1" hangingPunct="1"/>
            <a:r>
              <a:rPr lang="en-US" sz="1600" b="1" dirty="0">
                <a:solidFill>
                  <a:srgbClr val="000000"/>
                </a:solidFill>
                <a:latin typeface="Candara"/>
                <a:cs typeface="Times New Roman" pitchFamily="18" charset="0"/>
              </a:rPr>
              <a:t>/…/ </a:t>
            </a:r>
            <a:r>
              <a:rPr lang="en-US" sz="1600" dirty="0">
                <a:solidFill>
                  <a:srgbClr val="000000"/>
                </a:solidFill>
                <a:latin typeface="Candara"/>
                <a:cs typeface="Times New Roman" pitchFamily="18" charset="0"/>
              </a:rPr>
              <a:t>matches “ABC”, “1+3”, “A 3” or any 3 characters</a:t>
            </a:r>
          </a:p>
          <a:p>
            <a:pPr lvl="2" eaLnBrk="1" hangingPunct="1"/>
            <a:endParaRPr lang="en-US" dirty="0">
              <a:solidFill>
                <a:srgbClr val="000000"/>
              </a:solidFill>
              <a:latin typeface="Candara"/>
              <a:cs typeface="Times New Roman" pitchFamily="18" charset="0"/>
            </a:endParaRPr>
          </a:p>
          <a:p>
            <a:r>
              <a:rPr lang="en-US" dirty="0"/>
              <a:t>[…] Character Set: </a:t>
            </a:r>
          </a:p>
          <a:p>
            <a:pPr lvl="1"/>
            <a:r>
              <a:rPr lang="en-US" dirty="0"/>
              <a:t>Finds any character in the specified character set</a:t>
            </a:r>
          </a:p>
          <a:p>
            <a:pPr lvl="2" eaLnBrk="1" hangingPunct="1"/>
            <a:r>
              <a:rPr lang="en-US" sz="1600" b="1" dirty="0">
                <a:solidFill>
                  <a:srgbClr val="000000"/>
                </a:solidFill>
                <a:latin typeface="Candara"/>
                <a:cs typeface="Times New Roman" pitchFamily="18" charset="0"/>
              </a:rPr>
              <a:t>/[AN]BC/ </a:t>
            </a:r>
            <a:r>
              <a:rPr lang="en-US" sz="1600" dirty="0">
                <a:solidFill>
                  <a:srgbClr val="000000"/>
                </a:solidFill>
                <a:latin typeface="Candara"/>
                <a:cs typeface="Times New Roman" pitchFamily="18" charset="0"/>
              </a:rPr>
              <a:t>matches “ABC” and “NBC”</a:t>
            </a:r>
          </a:p>
          <a:p>
            <a:pPr lvl="2" eaLnBrk="1" hangingPunct="1"/>
            <a:endParaRPr lang="en-US" dirty="0">
              <a:solidFill>
                <a:srgbClr val="000000"/>
              </a:solidFill>
              <a:latin typeface="Candara"/>
              <a:cs typeface="Times New Roman" pitchFamily="18" charset="0"/>
            </a:endParaRPr>
          </a:p>
          <a:p>
            <a:r>
              <a:rPr lang="en-US" dirty="0"/>
              <a:t>[^…] Negated Character Set: </a:t>
            </a:r>
          </a:p>
          <a:p>
            <a:pPr lvl="1"/>
            <a:r>
              <a:rPr lang="en-US" dirty="0"/>
              <a:t>Find any character not in the specified character set </a:t>
            </a:r>
          </a:p>
          <a:p>
            <a:pPr lvl="2" eaLnBrk="1" hangingPunct="1"/>
            <a:r>
              <a:rPr lang="en-US" sz="1600" b="1" dirty="0">
                <a:solidFill>
                  <a:srgbClr val="000000"/>
                </a:solidFill>
                <a:latin typeface="Candara"/>
                <a:cs typeface="Times New Roman" pitchFamily="18" charset="0"/>
              </a:rPr>
              <a:t>/[^AN]BC/ </a:t>
            </a:r>
            <a:r>
              <a:rPr lang="en-US" sz="1600" dirty="0">
                <a:solidFill>
                  <a:srgbClr val="000000"/>
                </a:solidFill>
                <a:latin typeface="Candara"/>
                <a:cs typeface="Times New Roman" pitchFamily="18" charset="0"/>
              </a:rPr>
              <a:t>matches “BBC” and “CBC” but not “ABC” or “NBC”</a:t>
            </a:r>
          </a:p>
        </p:txBody>
      </p:sp>
    </p:spTree>
    <p:extLst>
      <p:ext uri="{BB962C8B-B14F-4D97-AF65-F5344CB8AC3E}">
        <p14:creationId xmlns:p14="http://schemas.microsoft.com/office/powerpoint/2010/main" val="34095015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ea typeface="Arial Unicode MS" pitchFamily="34" charset="-128"/>
                <a:cs typeface="Arial Unicode MS" pitchFamily="34" charset="-128"/>
              </a:rPr>
              <a:t>8</a:t>
            </a:r>
            <a:r>
              <a:rPr lang="en-US" sz="1200" b="1" dirty="0" smtClean="0">
                <a:latin typeface="Candara"/>
                <a:ea typeface="Arial Unicode MS" pitchFamily="34" charset="-128"/>
                <a:cs typeface="Arial Unicode MS" pitchFamily="34" charset="-128"/>
              </a:rPr>
              <a:t>.2</a:t>
            </a:r>
            <a:r>
              <a:rPr lang="en-US" sz="1200" b="1" dirty="0">
                <a:latin typeface="Candara"/>
                <a:ea typeface="Arial Unicode MS" pitchFamily="34" charset="-128"/>
                <a:cs typeface="Arial Unicode MS" pitchFamily="34" charset="-128"/>
              </a:rPr>
              <a:t>: </a:t>
            </a:r>
            <a:r>
              <a:rPr lang="en-US" sz="1200" b="1" dirty="0" err="1">
                <a:latin typeface="Candara"/>
                <a:ea typeface="Arial Unicode MS" pitchFamily="34" charset="-128"/>
                <a:cs typeface="Arial Unicode MS" pitchFamily="34" charset="-128"/>
              </a:rPr>
              <a:t>RegEx</a:t>
            </a:r>
            <a:r>
              <a:rPr lang="en-US" dirty="0">
                <a:latin typeface="Candara"/>
              </a:rPr>
              <a:t/>
            </a:r>
            <a:br>
              <a:rPr lang="en-US" dirty="0">
                <a:latin typeface="Candara"/>
              </a:rPr>
            </a:br>
            <a:r>
              <a:rPr lang="en-US" dirty="0" err="1"/>
              <a:t>RegEx</a:t>
            </a:r>
            <a:r>
              <a:rPr lang="en-US" dirty="0"/>
              <a:t> – Counting </a:t>
            </a:r>
            <a:r>
              <a:rPr lang="en-US" dirty="0" err="1"/>
              <a:t>Metacharacters</a:t>
            </a:r>
            <a:endParaRPr lang="en-US" dirty="0"/>
          </a:p>
        </p:txBody>
      </p:sp>
      <p:sp>
        <p:nvSpPr>
          <p:cNvPr id="13316" name="Rectangle 3"/>
          <p:cNvSpPr>
            <a:spLocks noGrp="1" noChangeArrowheads="1"/>
          </p:cNvSpPr>
          <p:nvPr>
            <p:ph type="body" idx="4294967295"/>
          </p:nvPr>
        </p:nvSpPr>
        <p:spPr>
          <a:xfrm>
            <a:off x="457200" y="1524000"/>
            <a:ext cx="8229600" cy="4648200"/>
          </a:xfrm>
        </p:spPr>
        <p:txBody>
          <a:bodyPr lIns="90488" tIns="44450" rIns="90488" bIns="44450"/>
          <a:lstStyle/>
          <a:p>
            <a:r>
              <a:rPr lang="en-US" dirty="0"/>
              <a:t>“*” - Zero or More Times:</a:t>
            </a:r>
          </a:p>
          <a:p>
            <a:pPr lvl="1"/>
            <a:r>
              <a:rPr lang="en-US" dirty="0">
                <a:solidFill>
                  <a:srgbClr val="000000"/>
                </a:solidFill>
                <a:latin typeface="Candara"/>
              </a:rPr>
              <a:t>/</a:t>
            </a:r>
            <a:r>
              <a:rPr lang="en-US" dirty="0" err="1"/>
              <a:t>Ja</a:t>
            </a:r>
            <a:r>
              <a:rPr lang="en-US" dirty="0"/>
              <a:t>*</a:t>
            </a:r>
            <a:r>
              <a:rPr lang="en-US" dirty="0" err="1"/>
              <a:t>vaScript</a:t>
            </a:r>
            <a:r>
              <a:rPr lang="en-US" dirty="0"/>
              <a:t>/ matches “</a:t>
            </a:r>
            <a:r>
              <a:rPr lang="en-US" dirty="0" err="1"/>
              <a:t>JvaScript</a:t>
            </a:r>
            <a:r>
              <a:rPr lang="en-US" dirty="0"/>
              <a:t>”, “JavaScript”, and “</a:t>
            </a:r>
            <a:r>
              <a:rPr lang="en-US" dirty="0" err="1"/>
              <a:t>JaaavaScript</a:t>
            </a:r>
            <a:r>
              <a:rPr lang="en-US" dirty="0"/>
              <a:t>” but not “</a:t>
            </a:r>
            <a:r>
              <a:rPr lang="en-US" dirty="0" err="1"/>
              <a:t>JovaScript</a:t>
            </a:r>
            <a:r>
              <a:rPr lang="en-US" dirty="0"/>
              <a:t>”</a:t>
            </a:r>
          </a:p>
          <a:p>
            <a:pPr lvl="2" eaLnBrk="1" hangingPunct="1"/>
            <a:endParaRPr lang="en-US" dirty="0">
              <a:solidFill>
                <a:srgbClr val="000000"/>
              </a:solidFill>
              <a:latin typeface="Candara"/>
              <a:cs typeface="Arial" pitchFamily="34" charset="0"/>
            </a:endParaRPr>
          </a:p>
          <a:p>
            <a:r>
              <a:rPr lang="en-US" dirty="0"/>
              <a:t>“?” - Zero or One Time:</a:t>
            </a:r>
          </a:p>
          <a:p>
            <a:pPr lvl="1"/>
            <a:r>
              <a:rPr lang="en-US" dirty="0">
                <a:solidFill>
                  <a:srgbClr val="000000"/>
                </a:solidFill>
                <a:latin typeface="Candara"/>
              </a:rPr>
              <a:t>/</a:t>
            </a:r>
            <a:r>
              <a:rPr lang="en-US" dirty="0" err="1">
                <a:solidFill>
                  <a:srgbClr val="000000"/>
                </a:solidFill>
                <a:latin typeface="Candara"/>
              </a:rPr>
              <a:t>Ja?vaScript</a:t>
            </a:r>
            <a:r>
              <a:rPr lang="en-US" dirty="0">
                <a:solidFill>
                  <a:srgbClr val="000000"/>
                </a:solidFill>
                <a:latin typeface="Candara"/>
              </a:rPr>
              <a:t>/ matches “</a:t>
            </a:r>
            <a:r>
              <a:rPr lang="en-US" dirty="0" err="1">
                <a:solidFill>
                  <a:srgbClr val="000000"/>
                </a:solidFill>
                <a:latin typeface="Candara"/>
              </a:rPr>
              <a:t>JvaScript</a:t>
            </a:r>
            <a:r>
              <a:rPr lang="en-US" dirty="0">
                <a:solidFill>
                  <a:srgbClr val="000000"/>
                </a:solidFill>
                <a:latin typeface="Candara"/>
              </a:rPr>
              <a:t>” or “JavaScript” but not “</a:t>
            </a:r>
            <a:r>
              <a:rPr lang="en-US" dirty="0" err="1">
                <a:solidFill>
                  <a:srgbClr val="000000"/>
                </a:solidFill>
                <a:latin typeface="Candara"/>
              </a:rPr>
              <a:t>JaaavaScript</a:t>
            </a:r>
            <a:r>
              <a:rPr lang="en-US" dirty="0">
                <a:solidFill>
                  <a:srgbClr val="000000"/>
                </a:solidFill>
                <a:latin typeface="Candara"/>
              </a:rPr>
              <a:t>”</a:t>
            </a:r>
          </a:p>
          <a:p>
            <a:pPr lvl="2" eaLnBrk="1" hangingPunct="1"/>
            <a:endParaRPr lang="en-US" dirty="0">
              <a:solidFill>
                <a:srgbClr val="000000"/>
              </a:solidFill>
              <a:latin typeface="Candara"/>
              <a:cs typeface="Arial" pitchFamily="34" charset="0"/>
            </a:endParaRPr>
          </a:p>
          <a:p>
            <a:r>
              <a:rPr lang="en-US" dirty="0"/>
              <a:t>“+” - One or More Times:</a:t>
            </a:r>
          </a:p>
          <a:p>
            <a:pPr lvl="1"/>
            <a:r>
              <a:rPr lang="en-US" dirty="0">
                <a:solidFill>
                  <a:srgbClr val="000000"/>
                </a:solidFill>
                <a:latin typeface="Candara"/>
              </a:rPr>
              <a:t>/</a:t>
            </a:r>
            <a:r>
              <a:rPr lang="en-US" dirty="0" err="1">
                <a:solidFill>
                  <a:srgbClr val="000000"/>
                </a:solidFill>
                <a:latin typeface="Candara"/>
              </a:rPr>
              <a:t>Ja+vaScript</a:t>
            </a:r>
            <a:r>
              <a:rPr lang="en-US" dirty="0">
                <a:solidFill>
                  <a:srgbClr val="000000"/>
                </a:solidFill>
                <a:latin typeface="Candara"/>
              </a:rPr>
              <a:t>/ matches “JavaScript” or “</a:t>
            </a:r>
            <a:r>
              <a:rPr lang="en-US" dirty="0" err="1">
                <a:solidFill>
                  <a:srgbClr val="000000"/>
                </a:solidFill>
                <a:latin typeface="Candara"/>
              </a:rPr>
              <a:t>JaavaScript</a:t>
            </a:r>
            <a:r>
              <a:rPr lang="en-US" dirty="0">
                <a:solidFill>
                  <a:srgbClr val="000000"/>
                </a:solidFill>
                <a:latin typeface="Candara"/>
              </a:rPr>
              <a:t>” but not “</a:t>
            </a:r>
            <a:r>
              <a:rPr lang="en-US" dirty="0" err="1">
                <a:solidFill>
                  <a:srgbClr val="000000"/>
                </a:solidFill>
                <a:latin typeface="Candara"/>
              </a:rPr>
              <a:t>JvaScript</a:t>
            </a:r>
            <a:r>
              <a:rPr lang="en-US" dirty="0">
                <a:solidFill>
                  <a:srgbClr val="000000"/>
                </a:solidFill>
                <a:latin typeface="Candara"/>
              </a:rPr>
              <a:t>”</a:t>
            </a:r>
          </a:p>
          <a:p>
            <a:pPr eaLnBrk="1" hangingPunct="1">
              <a:buFont typeface="Arial" pitchFamily="34" charset="0"/>
              <a:buNone/>
            </a:pPr>
            <a:endParaRPr lang="en-US" dirty="0">
              <a:solidFill>
                <a:srgbClr val="000000"/>
              </a:solidFill>
              <a:latin typeface="Candara"/>
              <a:cs typeface="Times New Roman" pitchFamily="18" charset="0"/>
            </a:endParaRPr>
          </a:p>
          <a:p>
            <a:pPr eaLnBrk="1" hangingPunct="1">
              <a:buFont typeface="Arial" pitchFamily="34" charset="0"/>
              <a:buNone/>
            </a:pPr>
            <a:endParaRPr lang="en-US" dirty="0">
              <a:solidFill>
                <a:srgbClr val="000000"/>
              </a:solidFill>
              <a:latin typeface="Candara"/>
            </a:endParaRPr>
          </a:p>
        </p:txBody>
      </p:sp>
    </p:spTree>
    <p:extLst>
      <p:ext uri="{BB962C8B-B14F-4D97-AF65-F5344CB8AC3E}">
        <p14:creationId xmlns:p14="http://schemas.microsoft.com/office/powerpoint/2010/main" val="2221486561"/>
      </p:ext>
    </p:extLst>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FC370AD9-E3AF-4C40-A803-C5DECF2558CD}"/>
</file>

<file path=docProps/app.xml><?xml version="1.0" encoding="utf-8"?>
<Properties xmlns="http://schemas.openxmlformats.org/officeDocument/2006/extended-properties" xmlns:vt="http://schemas.openxmlformats.org/officeDocument/2006/docPropsVTypes">
  <Template/>
  <TotalTime>2772</TotalTime>
  <Words>2233</Words>
  <Application>Microsoft Office PowerPoint</Application>
  <PresentationFormat>On-screen Show (4:3)</PresentationFormat>
  <Paragraphs>237</Paragraphs>
  <Slides>20</Slides>
  <Notes>20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Wingdings</vt:lpstr>
      <vt:lpstr>Candara</vt:lpstr>
      <vt:lpstr>Times New Roman</vt:lpstr>
      <vt:lpstr>MS PGothic</vt:lpstr>
      <vt:lpstr>Arial Unicode MS</vt:lpstr>
      <vt:lpstr>Calibri</vt:lpstr>
      <vt:lpstr>1_Office Theme</vt:lpstr>
      <vt:lpstr>Web Basics-JavaScript</vt:lpstr>
      <vt:lpstr>Lesson Objectives</vt:lpstr>
      <vt:lpstr>8.1: Regular Expressions Regular Expressions </vt:lpstr>
      <vt:lpstr>PowerPoint Presentation</vt:lpstr>
      <vt:lpstr>8.2: RegEx RegEx – Special Characters</vt:lpstr>
      <vt:lpstr>8.2: RegEx RegEx – Special Characters (Contd.)</vt:lpstr>
      <vt:lpstr>8.2: RegEx RegEx – Special Characters (Contd.)</vt:lpstr>
      <vt:lpstr>8.2: RegEx RegEx – Special Characters (Contd.)</vt:lpstr>
      <vt:lpstr>8.2: RegEx RegEx – Counting Metacharacters</vt:lpstr>
      <vt:lpstr>8.2: RegEx RegEx – Counting Metacharacters (Contd.)</vt:lpstr>
      <vt:lpstr>8.2: RegEx RegEx – Positional Metacharacters</vt:lpstr>
      <vt:lpstr>PowerPoint Presentation</vt:lpstr>
      <vt:lpstr>8.3: Regular Expression Object Regular Expression Object</vt:lpstr>
      <vt:lpstr>8.3: Regular Expression Object Regular Expression Object (Contd.)</vt:lpstr>
      <vt:lpstr>PowerPoint Presentation</vt:lpstr>
      <vt:lpstr>Demo</vt:lpstr>
      <vt:lpstr>Lab</vt:lpstr>
      <vt:lpstr>Summary</vt:lpstr>
      <vt:lpstr>Review Questions</vt:lpstr>
      <vt:lpstr>Match the Following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138</cp:revision>
  <dcterms:created xsi:type="dcterms:W3CDTF">2012-05-18T02:59:15Z</dcterms:created>
  <dcterms:modified xsi:type="dcterms:W3CDTF">2015-06-03T15:13:49Z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