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00A1E2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771" autoAdjust="0"/>
  </p:normalViewPr>
  <p:slideViewPr>
    <p:cSldViewPr snapToGrid="0"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7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5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0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1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6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ndara" pitchFamily="34" charset="0"/>
              </a:rPr>
              <a:t>In JavaScript :</a:t>
            </a:r>
          </a:p>
          <a:p>
            <a:endParaRPr lang="en-US" dirty="0" smtClean="0">
              <a:latin typeface="Candara" pitchFamily="34" charset="0"/>
            </a:endParaRPr>
          </a:p>
          <a:p>
            <a:pPr algn="just"/>
            <a:r>
              <a:rPr lang="en-US" dirty="0" smtClean="0">
                <a:latin typeface="Candara" pitchFamily="34" charset="0"/>
              </a:rPr>
              <a:t>private variables are declared with the '</a:t>
            </a:r>
            <a:r>
              <a:rPr lang="en-US" dirty="0" err="1" smtClean="0">
                <a:latin typeface="Candara" pitchFamily="34" charset="0"/>
              </a:rPr>
              <a:t>var</a:t>
            </a:r>
            <a:r>
              <a:rPr lang="en-US" dirty="0" smtClean="0">
                <a:latin typeface="Candara" pitchFamily="34" charset="0"/>
              </a:rPr>
              <a:t>' keyword inside the object, and can only be accessed by private functions and privileged methods.</a:t>
            </a:r>
          </a:p>
          <a:p>
            <a:pPr algn="just"/>
            <a:endParaRPr lang="en-US" dirty="0" smtClean="0">
              <a:latin typeface="Candara" pitchFamily="34" charset="0"/>
            </a:endParaRPr>
          </a:p>
          <a:p>
            <a:pPr algn="just"/>
            <a:r>
              <a:rPr lang="en-US" dirty="0" smtClean="0">
                <a:latin typeface="Candara" pitchFamily="34" charset="0"/>
              </a:rPr>
              <a:t>private functions are declared inline inside the object's constructor (or alternatively may be defined via </a:t>
            </a:r>
            <a:r>
              <a:rPr lang="en-US" dirty="0" err="1" smtClean="0">
                <a:latin typeface="Candara" pitchFamily="34" charset="0"/>
              </a:rPr>
              <a:t>var</a:t>
            </a:r>
            <a:r>
              <a:rPr lang="en-US" dirty="0" smtClean="0">
                <a:latin typeface="Candara" pitchFamily="34" charset="0"/>
              </a:rPr>
              <a:t> </a:t>
            </a:r>
            <a:r>
              <a:rPr lang="en-US" dirty="0" err="1" smtClean="0">
                <a:latin typeface="Candara" pitchFamily="34" charset="0"/>
              </a:rPr>
              <a:t>functionName</a:t>
            </a:r>
            <a:r>
              <a:rPr lang="en-US" dirty="0" smtClean="0">
                <a:latin typeface="Candara" pitchFamily="34" charset="0"/>
              </a:rPr>
              <a:t>=function(){...}) and may only be called by privileged methods (including the object's constructor).</a:t>
            </a:r>
          </a:p>
          <a:p>
            <a:pPr algn="just"/>
            <a:endParaRPr lang="en-US" dirty="0" smtClean="0">
              <a:latin typeface="Candara" pitchFamily="34" charset="0"/>
            </a:endParaRPr>
          </a:p>
          <a:p>
            <a:pPr algn="just"/>
            <a:r>
              <a:rPr lang="en-US" dirty="0" smtClean="0">
                <a:latin typeface="Candara" pitchFamily="34" charset="0"/>
              </a:rPr>
              <a:t>privileged methods are declared with </a:t>
            </a:r>
            <a:r>
              <a:rPr lang="en-US" dirty="0" err="1" smtClean="0">
                <a:latin typeface="Candara" pitchFamily="34" charset="0"/>
              </a:rPr>
              <a:t>this.methodName</a:t>
            </a:r>
            <a:r>
              <a:rPr lang="en-US" dirty="0" smtClean="0">
                <a:latin typeface="Candara" pitchFamily="34" charset="0"/>
              </a:rPr>
              <a:t>=function(){...} and may invoked by code external to the object.</a:t>
            </a:r>
          </a:p>
          <a:p>
            <a:pPr algn="just"/>
            <a:endParaRPr lang="en-US" dirty="0" smtClean="0">
              <a:latin typeface="Candara" pitchFamily="34" charset="0"/>
            </a:endParaRPr>
          </a:p>
          <a:p>
            <a:pPr algn="just"/>
            <a:r>
              <a:rPr lang="en-US" dirty="0" smtClean="0">
                <a:latin typeface="Candara" pitchFamily="34" charset="0"/>
              </a:rPr>
              <a:t>public properties are declared with </a:t>
            </a:r>
            <a:r>
              <a:rPr lang="en-US" dirty="0" err="1" smtClean="0">
                <a:latin typeface="Candara" pitchFamily="34" charset="0"/>
              </a:rPr>
              <a:t>this.variableName</a:t>
            </a:r>
            <a:r>
              <a:rPr lang="en-US" dirty="0" smtClean="0">
                <a:latin typeface="Candara" pitchFamily="34" charset="0"/>
              </a:rPr>
              <a:t> and may be read/written from outside the object.</a:t>
            </a:r>
          </a:p>
          <a:p>
            <a:pPr algn="just"/>
            <a:endParaRPr lang="en-US" dirty="0" smtClean="0">
              <a:latin typeface="Candara" pitchFamily="34" charset="0"/>
            </a:endParaRPr>
          </a:p>
          <a:p>
            <a:pPr algn="just"/>
            <a:r>
              <a:rPr lang="en-US" dirty="0" smtClean="0">
                <a:latin typeface="Candara" pitchFamily="34" charset="0"/>
              </a:rPr>
              <a:t>public methods are defined by </a:t>
            </a:r>
            <a:r>
              <a:rPr lang="en-US" dirty="0" err="1" smtClean="0">
                <a:latin typeface="Candara" pitchFamily="34" charset="0"/>
              </a:rPr>
              <a:t>Classname.prototype.methodName</a:t>
            </a:r>
            <a:r>
              <a:rPr lang="en-US" dirty="0" smtClean="0">
                <a:latin typeface="Candara" pitchFamily="34" charset="0"/>
              </a:rPr>
              <a:t> = function(){...} and may be called from outside the object.</a:t>
            </a:r>
          </a:p>
          <a:p>
            <a:pPr algn="just"/>
            <a:endParaRPr lang="en-US" dirty="0" smtClean="0">
              <a:latin typeface="Candara" pitchFamily="34" charset="0"/>
            </a:endParaRPr>
          </a:p>
          <a:p>
            <a:pPr algn="just"/>
            <a:r>
              <a:rPr lang="en-US" dirty="0" smtClean="0">
                <a:latin typeface="Candara" pitchFamily="34" charset="0"/>
              </a:rPr>
              <a:t>prototype properties are defined by </a:t>
            </a:r>
            <a:r>
              <a:rPr lang="en-US" dirty="0" err="1" smtClean="0">
                <a:latin typeface="Candara" pitchFamily="34" charset="0"/>
              </a:rPr>
              <a:t>Classname.prototype.propertyName</a:t>
            </a:r>
            <a:r>
              <a:rPr lang="en-US" dirty="0" smtClean="0">
                <a:latin typeface="Candara" pitchFamily="34" charset="0"/>
              </a:rPr>
              <a:t> = </a:t>
            </a:r>
            <a:r>
              <a:rPr lang="en-US" dirty="0" err="1" smtClean="0">
                <a:latin typeface="Candara" pitchFamily="34" charset="0"/>
              </a:rPr>
              <a:t>someValue</a:t>
            </a:r>
            <a:endParaRPr lang="en-US" dirty="0" smtClean="0">
              <a:latin typeface="Candara" pitchFamily="34" charset="0"/>
            </a:endParaRPr>
          </a:p>
          <a:p>
            <a:pPr algn="just"/>
            <a:endParaRPr lang="en-US" dirty="0" smtClean="0">
              <a:latin typeface="Candara" pitchFamily="34" charset="0"/>
            </a:endParaRPr>
          </a:p>
          <a:p>
            <a:pPr algn="just"/>
            <a:r>
              <a:rPr lang="en-US" dirty="0" smtClean="0">
                <a:latin typeface="Candara" pitchFamily="34" charset="0"/>
              </a:rPr>
              <a:t>static properties are defined by </a:t>
            </a:r>
            <a:r>
              <a:rPr lang="en-US" dirty="0" err="1" smtClean="0">
                <a:latin typeface="Candara" pitchFamily="34" charset="0"/>
              </a:rPr>
              <a:t>Classname.propertyName</a:t>
            </a:r>
            <a:r>
              <a:rPr lang="en-US" dirty="0" smtClean="0">
                <a:latin typeface="Candara" pitchFamily="34" charset="0"/>
              </a:rPr>
              <a:t> = </a:t>
            </a:r>
            <a:r>
              <a:rPr lang="en-US" dirty="0" err="1" smtClean="0">
                <a:latin typeface="Candara" pitchFamily="34" charset="0"/>
              </a:rPr>
              <a:t>someValue</a:t>
            </a:r>
            <a:endParaRPr lang="en-US" dirty="0" smtClean="0">
              <a:latin typeface="Candara" pitchFamily="34" charset="0"/>
            </a:endParaRP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7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92131" y="598062"/>
            <a:ext cx="3959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andara" panose="020E0502030303020204" pitchFamily="34" charset="0"/>
              </a:rPr>
              <a:t>Advance JavaScript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51204" y="1244393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Object Oriented Programming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9380" y="1932376"/>
            <a:ext cx="1345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Lesson -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10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lesson we have learned about -</a:t>
            </a:r>
          </a:p>
          <a:p>
            <a:pPr lvl="1"/>
            <a:r>
              <a:rPr lang="en-US" dirty="0" smtClean="0"/>
              <a:t>Prototypal </a:t>
            </a:r>
            <a:r>
              <a:rPr lang="en-US" dirty="0"/>
              <a:t>inheritance </a:t>
            </a:r>
          </a:p>
          <a:p>
            <a:pPr lvl="1"/>
            <a:r>
              <a:rPr lang="en-US" dirty="0"/>
              <a:t>Prototypal inheritance using __proto__ </a:t>
            </a:r>
          </a:p>
          <a:p>
            <a:pPr lvl="1"/>
            <a:r>
              <a:rPr lang="en-US" dirty="0"/>
              <a:t>Prototypal inheritance using create()</a:t>
            </a:r>
          </a:p>
          <a:p>
            <a:pPr lvl="1"/>
            <a:r>
              <a:rPr lang="en-US" dirty="0"/>
              <a:t>Prototypal inheritance using 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5" y="1352005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participants will be able to –</a:t>
            </a:r>
          </a:p>
          <a:p>
            <a:pPr lvl="1"/>
            <a:r>
              <a:rPr lang="en-US" dirty="0" smtClean="0"/>
              <a:t>Implement Inheritance using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12817"/>
            <a:ext cx="8229600" cy="4525963"/>
          </a:xfrm>
        </p:spPr>
        <p:txBody>
          <a:bodyPr/>
          <a:lstStyle/>
          <a:p>
            <a:r>
              <a:rPr lang="en-US" dirty="0"/>
              <a:t>Prototypal inheritance </a:t>
            </a:r>
          </a:p>
          <a:p>
            <a:r>
              <a:rPr lang="en-US" dirty="0"/>
              <a:t>Prototypal inheritance using __proto__ </a:t>
            </a:r>
          </a:p>
          <a:p>
            <a:r>
              <a:rPr lang="en-US" dirty="0"/>
              <a:t>Prototypal inheritance using create()</a:t>
            </a:r>
          </a:p>
          <a:p>
            <a:r>
              <a:rPr lang="en-US" dirty="0"/>
              <a:t>Prototypal inheritance using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Prototypal inheritance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2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In JavaScript, the inheritance is prototype-based. Instead of class inherits from other class, an object inherits from another object.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object inherits from another object using the following syntax. </a:t>
            </a:r>
          </a:p>
          <a:p>
            <a:pPr algn="just">
              <a:lnSpc>
                <a:spcPct val="170000"/>
              </a:lnSpc>
            </a:pPr>
            <a:r>
              <a:rPr lang="en-US" dirty="0" err="1"/>
              <a:t>childObject.__proto</a:t>
            </a:r>
            <a:r>
              <a:rPr lang="en-US" dirty="0"/>
              <a:t>__ =  </a:t>
            </a:r>
            <a:r>
              <a:rPr lang="en-US" dirty="0" err="1"/>
              <a:t>baseObject</a:t>
            </a:r>
            <a:endParaRPr lang="en-US" dirty="0"/>
          </a:p>
          <a:p>
            <a:pPr lvl="1" algn="just">
              <a:lnSpc>
                <a:spcPct val="170000"/>
              </a:lnSpc>
            </a:pPr>
            <a:r>
              <a:rPr lang="en-US" sz="1800" b="1" dirty="0"/>
              <a:t>Above mentioned syntax provided by Chrome / </a:t>
            </a:r>
            <a:r>
              <a:rPr lang="en-US" sz="1800" b="1" dirty="0" err="1"/>
              <a:t>FireFox</a:t>
            </a:r>
            <a:r>
              <a:rPr lang="en-US" sz="1800" b="1" dirty="0"/>
              <a:t>. In other browsers the property still exists internally, but it is hidden</a:t>
            </a:r>
          </a:p>
          <a:p>
            <a:pPr algn="just">
              <a:lnSpc>
                <a:spcPct val="170000"/>
              </a:lnSpc>
            </a:pPr>
            <a:r>
              <a:rPr lang="en-US" dirty="0" err="1"/>
              <a:t>childObject</a:t>
            </a:r>
            <a:r>
              <a:rPr lang="en-US" dirty="0"/>
              <a:t>  = </a:t>
            </a:r>
            <a:r>
              <a:rPr lang="en-US" dirty="0" err="1"/>
              <a:t>Object.create</a:t>
            </a:r>
            <a:r>
              <a:rPr lang="en-US" dirty="0"/>
              <a:t>(</a:t>
            </a:r>
            <a:r>
              <a:rPr lang="en-US" dirty="0" err="1"/>
              <a:t>baseObject</a:t>
            </a:r>
            <a:r>
              <a:rPr lang="en-US" dirty="0"/>
              <a:t>)</a:t>
            </a:r>
          </a:p>
          <a:p>
            <a:pPr algn="just">
              <a:lnSpc>
                <a:spcPct val="170000"/>
              </a:lnSpc>
            </a:pPr>
            <a:r>
              <a:rPr lang="en-US" dirty="0" err="1"/>
              <a:t>ConstructorFunction.prototype</a:t>
            </a:r>
            <a:r>
              <a:rPr lang="en-US" dirty="0"/>
              <a:t> = </a:t>
            </a:r>
            <a:r>
              <a:rPr lang="en-US" dirty="0" err="1"/>
              <a:t>baseObject</a:t>
            </a:r>
            <a:r>
              <a:rPr lang="en-US" dirty="0"/>
              <a:t>  </a:t>
            </a:r>
          </a:p>
          <a:p>
            <a:pPr lvl="1" algn="just">
              <a:lnSpc>
                <a:spcPct val="170000"/>
              </a:lnSpc>
            </a:pPr>
            <a:r>
              <a:rPr lang="en-US" sz="1800" b="1" dirty="0"/>
              <a:t>Above mentioned syntax works with all modern browsers.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Prototypal inheritance using __proto__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55" y="1117598"/>
            <a:ext cx="8694055" cy="4354287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7522966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Prototypal inheritance using </a:t>
            </a:r>
            <a:r>
              <a:rPr lang="en-US" dirty="0" err="1" smtClean="0"/>
              <a:t>Object.create</a:t>
            </a:r>
            <a:r>
              <a:rPr lang="en-US" dirty="0" smtClean="0"/>
              <a:t>()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970" y="1140513"/>
            <a:ext cx="8693320" cy="4636171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7522966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Prototypal inheritance using prototype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371" y="1013204"/>
            <a:ext cx="8142515" cy="5205870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8260" y="102766"/>
            <a:ext cx="6715172" cy="831832"/>
          </a:xfrm>
        </p:spPr>
        <p:txBody>
          <a:bodyPr/>
          <a:lstStyle/>
          <a:p>
            <a:r>
              <a:rPr lang="en-US" dirty="0" smtClean="0"/>
              <a:t>Prototypal inheritance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2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err="1"/>
              <a:t>Object.getPrototypeOf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returns the value of </a:t>
            </a:r>
            <a:r>
              <a:rPr lang="en-US" dirty="0" err="1"/>
              <a:t>obj.__proto</a:t>
            </a:r>
            <a:r>
              <a:rPr lang="en-US" dirty="0"/>
              <a:t>__.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/>
              <a:t>for..in loop lists properties in the object and its prototype chain. </a:t>
            </a:r>
            <a:r>
              <a:rPr lang="en-US" dirty="0" err="1"/>
              <a:t>obj.hasOwnProperty</a:t>
            </a:r>
            <a:r>
              <a:rPr lang="en-US" dirty="0"/>
              <a:t>(prop) returns true  if property belongs to that object.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086" y="1357316"/>
            <a:ext cx="5544457" cy="1551368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8129" y="4007525"/>
            <a:ext cx="5798835" cy="2422298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Static variables and methods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12802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In JavaScript we can directly put data  into function object which acts like Static member.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Static Members need to be accessed directly by Object name, cannot be accessed by reference variable.  Static members gets created when the first object gets created.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3943" y="3323775"/>
            <a:ext cx="4644571" cy="3165454"/>
          </a:xfrm>
          <a:prstGeom prst="rect">
            <a:avLst/>
          </a:prstGeom>
          <a:noFill/>
          <a:ln w="25400">
            <a:solidFill>
              <a:srgbClr val="00A1E4">
                <a:alpha val="50000"/>
              </a:srgbClr>
            </a:solidFill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vel xmlns="2792f03d-d3b8-434f-88d1-32c1c69d1f7a">Generic</Level>
    <Category xmlns="2792f03d-d3b8-434f-88d1-32c1c69d1f7a">Module Artifact</Category>
    <Material_x0020_Type xmlns="2792f03d-d3b8-434f-88d1-32c1c69d1f7a">Class book</Material_x0020_Type>
  </documentManagement>
</p:properties>
</file>

<file path=customXml/itemProps1.xml><?xml version="1.0" encoding="utf-8"?>
<ds:datastoreItem xmlns:ds="http://schemas.openxmlformats.org/officeDocument/2006/customXml" ds:itemID="{C46567E2-6AD2-4272-8A17-99F0C4BEDAB4}"/>
</file>

<file path=customXml/itemProps2.xml><?xml version="1.0" encoding="utf-8"?>
<ds:datastoreItem xmlns:ds="http://schemas.openxmlformats.org/officeDocument/2006/customXml" ds:itemID="{8AE7886A-B618-4137-8319-DA7129807FEE}"/>
</file>

<file path=customXml/itemProps3.xml><?xml version="1.0" encoding="utf-8"?>
<ds:datastoreItem xmlns:ds="http://schemas.openxmlformats.org/officeDocument/2006/customXml" ds:itemID="{2AAAA765-1677-49E1-83C6-1304A09E0342}"/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419</Words>
  <Application>Microsoft Office PowerPoint</Application>
  <PresentationFormat>On-screen Show (4:3)</PresentationFormat>
  <Paragraphs>65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ＭＳ Ｐゴシック</vt:lpstr>
      <vt:lpstr>Wingdings</vt:lpstr>
      <vt:lpstr>Office Theme</vt:lpstr>
      <vt:lpstr>PowerPoint Presentation</vt:lpstr>
      <vt:lpstr>Objective</vt:lpstr>
      <vt:lpstr>Agenda</vt:lpstr>
      <vt:lpstr>Prototypal inheritance </vt:lpstr>
      <vt:lpstr>Prototypal inheritance using __proto__ </vt:lpstr>
      <vt:lpstr>Prototypal inheritance using Object.create()</vt:lpstr>
      <vt:lpstr>Prototypal inheritance using prototype</vt:lpstr>
      <vt:lpstr>Prototypal inheritance </vt:lpstr>
      <vt:lpstr>Static variables and methods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bhushan.bhupta@igate.com</dc:creator>
  <cp:lastModifiedBy>Vikash, Rahul</cp:lastModifiedBy>
  <cp:revision>158</cp:revision>
  <dcterms:created xsi:type="dcterms:W3CDTF">2014-04-28T11:21:39Z</dcterms:created>
  <dcterms:modified xsi:type="dcterms:W3CDTF">2017-07-13T09:13:06Z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