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67" r:id="rId5"/>
    <p:sldId id="257" r:id="rId6"/>
    <p:sldId id="258" r:id="rId7"/>
    <p:sldId id="259" r:id="rId8"/>
    <p:sldId id="260" r:id="rId9"/>
    <p:sldId id="261" r:id="rId10"/>
    <p:sldId id="262"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p:scale>
          <a:sx n="80" d="100"/>
          <a:sy n="80" d="100"/>
        </p:scale>
        <p:origin x="-780" y="-504"/>
      </p:cViewPr>
      <p:guideLst>
        <p:guide orient="horz" pos="2160"/>
        <p:guide pos="2880"/>
      </p:guideLst>
    </p:cSldViewPr>
  </p:slideViewPr>
  <p:notesTextViewPr>
    <p:cViewPr>
      <p:scale>
        <a:sx n="1" d="1"/>
        <a:sy n="1" d="1"/>
      </p:scale>
      <p:origin x="0" y="0"/>
    </p:cViewPr>
  </p:notesTextViewPr>
  <p:notesViewPr>
    <p:cSldViewPr>
      <p:cViewPr>
        <p:scale>
          <a:sx n="80" d="100"/>
          <a:sy n="80" d="100"/>
        </p:scale>
        <p:origin x="-1974" y="-78"/>
      </p:cViewPr>
      <p:guideLst>
        <p:guide orient="horz" pos="2608"/>
        <p:guide pos="12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290BA4-98BA-4662-BDE3-E474B397A20A}" type="datetimeFigureOut">
              <a:rPr lang="en-IN" smtClean="0"/>
              <a:pPr/>
              <a:t>03-06-2015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5C60E3-16FD-487E-9A81-CDA6F6F24799}" type="slidenum">
              <a:rPr lang="en-IN" smtClean="0"/>
              <a:pPr/>
              <a:t>‹#›</a:t>
            </a:fld>
            <a:endParaRPr lang="en-IN"/>
          </a:p>
        </p:txBody>
      </p:sp>
    </p:spTree>
    <p:extLst>
      <p:ext uri="{BB962C8B-B14F-4D97-AF65-F5344CB8AC3E}">
        <p14:creationId xmlns:p14="http://schemas.microsoft.com/office/powerpoint/2010/main" val="33361290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5352"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60848" y="4343400"/>
            <a:ext cx="4536504"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Rectangle 14"/>
          <p:cNvSpPr>
            <a:spLocks noChangeArrowheads="1"/>
          </p:cNvSpPr>
          <p:nvPr/>
        </p:nvSpPr>
        <p:spPr bwMode="auto">
          <a:xfrm>
            <a:off x="116632" y="179512"/>
            <a:ext cx="6706259" cy="340805"/>
          </a:xfrm>
          <a:prstGeom prst="rect">
            <a:avLst/>
          </a:prstGeom>
          <a:noFill/>
          <a:ln w="9525">
            <a:noFill/>
            <a:miter lim="800000"/>
            <a:headEnd/>
            <a:tailEnd/>
          </a:ln>
          <a:effectLst/>
        </p:spPr>
        <p:txBody>
          <a:bodyPr lIns="99047" tIns="49523" rIns="99047" bIns="49523"/>
          <a:lstStyle/>
          <a:p>
            <a:pPr marL="0" marR="0" indent="0" algn="l" defTabSz="979688" rtl="0" eaLnBrk="1" fontAlgn="auto" latinLnBrk="0" hangingPunct="1">
              <a:lnSpc>
                <a:spcPct val="100000"/>
              </a:lnSpc>
              <a:spcBef>
                <a:spcPts val="0"/>
              </a:spcBef>
              <a:spcAft>
                <a:spcPts val="0"/>
              </a:spcAft>
              <a:buClrTx/>
              <a:buSzTx/>
              <a:buFontTx/>
              <a:buNone/>
              <a:tabLst/>
              <a:defRPr/>
            </a:pPr>
            <a:r>
              <a:rPr lang="en-US" sz="1300" dirty="0" smtClean="0">
                <a:latin typeface="Candara" pitchFamily="34" charset="0"/>
                <a:ea typeface="ＭＳ Ｐゴシック" pitchFamily="34" charset="-128"/>
              </a:rPr>
              <a:t>Web Basics - XML</a:t>
            </a:r>
            <a:r>
              <a:rPr lang="en-US" sz="1300" dirty="0" smtClean="0">
                <a:latin typeface="Candara" pitchFamily="34" charset="0"/>
                <a:cs typeface="Arial" pitchFamily="34" charset="0"/>
              </a:rPr>
              <a:t>		</a:t>
            </a:r>
            <a:endParaRPr lang="en-US" dirty="0">
              <a:latin typeface="Candara" pitchFamily="34" charset="0"/>
              <a:cs typeface="Arial" pitchFamily="34" charset="0"/>
            </a:endParaRPr>
          </a:p>
        </p:txBody>
      </p:sp>
      <p:sp>
        <p:nvSpPr>
          <p:cNvPr id="9" name="Rectangle 14"/>
          <p:cNvSpPr>
            <a:spLocks noChangeArrowheads="1"/>
          </p:cNvSpPr>
          <p:nvPr/>
        </p:nvSpPr>
        <p:spPr bwMode="auto">
          <a:xfrm>
            <a:off x="3789040" y="8460432"/>
            <a:ext cx="2849835" cy="246736"/>
          </a:xfrm>
          <a:prstGeom prst="rect">
            <a:avLst/>
          </a:prstGeom>
          <a:noFill/>
          <a:ln w="9525">
            <a:noFill/>
            <a:miter lim="800000"/>
            <a:headEnd/>
            <a:tailEnd/>
          </a:ln>
          <a:effectLst/>
        </p:spPr>
        <p:txBody>
          <a:bodyPr lIns="99047" tIns="49523" rIns="99047" bIns="49523"/>
          <a:lstStyle/>
          <a:p>
            <a:pPr marL="0" marR="0" indent="0" algn="l" defTabSz="979688"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a:t>
            </a:r>
            <a:r>
              <a:rPr lang="en-US" sz="1200" dirty="0" smtClean="0">
                <a:latin typeface="Candara" pitchFamily="34" charset="0"/>
                <a:cs typeface="Arial" pitchFamily="34" charset="0"/>
              </a:rPr>
              <a:t>               </a:t>
            </a:r>
            <a:r>
              <a:rPr lang="en-US" sz="1200" dirty="0" smtClean="0">
                <a:latin typeface="Candara" pitchFamily="34" charset="0"/>
                <a:cs typeface="Arial" pitchFamily="34" charset="0"/>
              </a:rPr>
              <a:t>Page 0-</a:t>
            </a:r>
            <a:fld id="{BD9FB300-F9DC-4669-88F4-967ABA23CC04}" type="slidenum">
              <a:rPr lang="en-US" sz="1200" smtClean="0">
                <a:latin typeface="Candara" pitchFamily="34" charset="0"/>
                <a:cs typeface="Arial" pitchFamily="34" charset="0"/>
              </a:rPr>
              <a:pPr marL="0" marR="0" indent="0" algn="l" defTabSz="979688"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a:p>
            <a:endParaRPr lang="en-US" sz="1200" dirty="0">
              <a:latin typeface="Candara" pitchFamily="34" charset="0"/>
              <a:cs typeface="Arial" pitchFamily="34" charset="0"/>
            </a:endParaRPr>
          </a:p>
        </p:txBody>
      </p:sp>
      <p:sp>
        <p:nvSpPr>
          <p:cNvPr id="10" name="Line 8"/>
          <p:cNvSpPr>
            <a:spLocks noChangeShapeType="1"/>
          </p:cNvSpPr>
          <p:nvPr/>
        </p:nvSpPr>
        <p:spPr bwMode="auto">
          <a:xfrm>
            <a:off x="1700808" y="611560"/>
            <a:ext cx="0" cy="7859456"/>
          </a:xfrm>
          <a:prstGeom prst="line">
            <a:avLst/>
          </a:prstGeom>
          <a:noFill/>
          <a:ln w="9525">
            <a:solidFill>
              <a:schemeClr val="tx1"/>
            </a:solidFill>
            <a:round/>
            <a:headEnd/>
            <a:tailEnd/>
          </a:ln>
          <a:effectLst/>
        </p:spPr>
        <p:txBody>
          <a:bodyPr lIns="97969" tIns="48984" rIns="97969" bIns="48984"/>
          <a:lstStyle/>
          <a:p>
            <a:endParaRPr lang="en-US"/>
          </a:p>
        </p:txBody>
      </p:sp>
    </p:spTree>
    <p:extLst>
      <p:ext uri="{BB962C8B-B14F-4D97-AF65-F5344CB8AC3E}">
        <p14:creationId xmlns:p14="http://schemas.microsoft.com/office/powerpoint/2010/main" val="220440779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Candara" pitchFamily="34" charset="0"/>
        <a:ea typeface="+mn-ea"/>
        <a:cs typeface="+mn-cs"/>
      </a:defRPr>
    </a:lvl1pPr>
    <a:lvl2pPr marL="457200" algn="l" defTabSz="914400" rtl="0" eaLnBrk="1" latinLnBrk="0" hangingPunct="1">
      <a:defRPr sz="1000" kern="1200">
        <a:solidFill>
          <a:schemeClr val="tx1"/>
        </a:solidFill>
        <a:latin typeface="Candara" pitchFamily="34" charset="0"/>
        <a:ea typeface="+mn-ea"/>
        <a:cs typeface="+mn-cs"/>
      </a:defRPr>
    </a:lvl2pPr>
    <a:lvl3pPr marL="914400" algn="l" defTabSz="914400" rtl="0" eaLnBrk="1" latinLnBrk="0" hangingPunct="1">
      <a:defRPr sz="1000" kern="1200">
        <a:solidFill>
          <a:schemeClr val="tx1"/>
        </a:solidFill>
        <a:latin typeface="Candara" pitchFamily="34" charset="0"/>
        <a:ea typeface="+mn-ea"/>
        <a:cs typeface="+mn-cs"/>
      </a:defRPr>
    </a:lvl3pPr>
    <a:lvl4pPr marL="1371600" algn="l" defTabSz="914400" rtl="0" eaLnBrk="1" latinLnBrk="0" hangingPunct="1">
      <a:defRPr sz="1000" kern="1200">
        <a:solidFill>
          <a:schemeClr val="tx1"/>
        </a:solidFill>
        <a:latin typeface="Candara" pitchFamily="34" charset="0"/>
        <a:ea typeface="+mn-ea"/>
        <a:cs typeface="+mn-cs"/>
      </a:defRPr>
    </a:lvl4pPr>
    <a:lvl5pPr marL="1828800" algn="l" defTabSz="914400" rtl="0" eaLnBrk="1" latinLnBrk="0" hangingPunct="1">
      <a:defRPr sz="1000" kern="1200">
        <a:solidFill>
          <a:schemeClr val="tx1"/>
        </a:solidFill>
        <a:latin typeface="Candar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76064" y="711200"/>
            <a:ext cx="4572000" cy="3429000"/>
          </a:xfrm>
        </p:spPr>
      </p:sp>
      <p:sp>
        <p:nvSpPr>
          <p:cNvPr id="3" name="Notes Placeholder 2"/>
          <p:cNvSpPr>
            <a:spLocks noGrp="1"/>
          </p:cNvSpPr>
          <p:nvPr>
            <p:ph type="body" idx="1"/>
          </p:nvPr>
        </p:nvSpPr>
        <p:spPr/>
        <p:txBody>
          <a:bodyPr/>
          <a:lstStyle/>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a:p>
          <a:p>
            <a:pPr algn="just"/>
            <a:endParaRPr lang="en-US" dirty="0" smtClean="0">
              <a:latin typeface="Candara" pitchFamily="34" charset="0"/>
            </a:endParaRPr>
          </a:p>
          <a:p>
            <a:pPr algn="just"/>
            <a:endParaRPr lang="en-US" dirty="0" smtClean="0">
              <a:latin typeface="Candara" pitchFamily="34" charset="0"/>
            </a:endParaRPr>
          </a:p>
          <a:p>
            <a:pPr algn="just"/>
            <a:r>
              <a:rPr lang="en-US" sz="1100" dirty="0" smtClean="0">
                <a:latin typeface="Candara" pitchFamily="34" charset="0"/>
              </a:rPr>
              <a:t>Copyright © 2011 IGATE Corporation. All rights reserved. No part of this publication shall be reproduced in any way, including but not limited to photocopy, photographic, magnetic, or other record, without the prior written permission of IGATE Corporation.</a:t>
            </a:r>
          </a:p>
          <a:p>
            <a:pPr algn="just"/>
            <a:r>
              <a:rPr lang="en-US" sz="1100" dirty="0" smtClean="0">
                <a:latin typeface="Candara" pitchFamily="34" charset="0"/>
              </a:rPr>
              <a:t>IGATE </a:t>
            </a:r>
            <a:r>
              <a:rPr lang="en-US" sz="1100" dirty="0" smtClean="0">
                <a:latin typeface="Candara" pitchFamily="34" charset="0"/>
              </a:rPr>
              <a:t>Corporation considers information included in this document to be Confidential and Proprietary.</a:t>
            </a:r>
          </a:p>
          <a:p>
            <a:pPr algn="just"/>
            <a:endParaRPr lang="en-US" sz="1100" dirty="0" smtClean="0">
              <a:latin typeface="Candara" pitchFamily="34" charset="0"/>
            </a:endParaRPr>
          </a:p>
          <a:p>
            <a:pPr algn="just"/>
            <a:endParaRPr lang="en-US" dirty="0">
              <a:latin typeface="Candara" pitchFamily="34" charset="0"/>
            </a:endParaRPr>
          </a:p>
        </p:txBody>
      </p:sp>
    </p:spTree>
    <p:extLst>
      <p:ext uri="{BB962C8B-B14F-4D97-AF65-F5344CB8AC3E}">
        <p14:creationId xmlns:p14="http://schemas.microsoft.com/office/powerpoint/2010/main" val="1659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6457" y="695323"/>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30943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14810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r>
              <a:rPr lang="en-US" dirty="0" smtClean="0"/>
              <a:t>Note: </a:t>
            </a:r>
          </a:p>
          <a:p>
            <a:r>
              <a:rPr lang="en-US" dirty="0" smtClean="0"/>
              <a:t>Goals: Participants should be able to know how to create XML document, understand the use of XML in web application development, and creating schema definition.</a:t>
            </a:r>
          </a:p>
          <a:p>
            <a:r>
              <a:rPr lang="en-US" dirty="0" smtClean="0"/>
              <a:t>Non-Goals</a:t>
            </a:r>
            <a:r>
              <a:rPr lang="en-US" dirty="0"/>
              <a:t>:  </a:t>
            </a:r>
            <a:r>
              <a:rPr lang="en-US" dirty="0" smtClean="0"/>
              <a:t>Participants </a:t>
            </a:r>
            <a:r>
              <a:rPr lang="en-US" dirty="0"/>
              <a:t>will not learn about creation of XSL and XSLT file. </a:t>
            </a:r>
            <a:r>
              <a:rPr lang="en-US" dirty="0" smtClean="0"/>
              <a:t>DOM implementation is beyond the scope of this course. XQuery is not in scope of this course.</a:t>
            </a:r>
          </a:p>
          <a:p>
            <a:endParaRPr lang="en-US" dirty="0" smtClean="0"/>
          </a:p>
          <a:p>
            <a:endParaRPr lang="en-US" dirty="0" smtClean="0"/>
          </a:p>
          <a:p>
            <a:endParaRPr lang="en-IN" dirty="0"/>
          </a:p>
        </p:txBody>
      </p:sp>
    </p:spTree>
    <p:extLst>
      <p:ext uri="{BB962C8B-B14F-4D97-AF65-F5344CB8AC3E}">
        <p14:creationId xmlns:p14="http://schemas.microsoft.com/office/powerpoint/2010/main" val="154483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25447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7213" y="691543"/>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67485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5338" y="7112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3853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04930"/>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33504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3463" y="711200"/>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376830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4582" y="682692"/>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092302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6170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87109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11872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342900" indent="-342900">
              <a:buFont typeface="Wingdings" pitchFamily="2" charset="2"/>
              <a:buChar char="Ø"/>
              <a:defRPr>
                <a:solidFill>
                  <a:schemeClr val="tx1"/>
                </a:solidFill>
              </a:defRPr>
            </a:lvl1pPr>
            <a:lvl2pPr>
              <a:defRPr>
                <a:solidFill>
                  <a:schemeClr val="tx1"/>
                </a:solidFill>
              </a:defRPr>
            </a:lvl2pPr>
            <a:lvl3pPr>
              <a:defRPr>
                <a:solidFill>
                  <a:schemeClr val="tx1"/>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9544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01648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34719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8891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3757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66828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8196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753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327721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4503"/>
            <a:ext cx="9144000" cy="256032"/>
          </a:xfrm>
          <a:prstGeom prst="rect">
            <a:avLst/>
          </a:prstGeom>
        </p:spPr>
      </p:pic>
      <p:sp>
        <p:nvSpPr>
          <p:cNvPr id="15" name="Rectangle 14"/>
          <p:cNvSpPr/>
          <p:nvPr/>
        </p:nvSpPr>
        <p:spPr>
          <a:xfrm>
            <a:off x="2643174" y="571480"/>
            <a:ext cx="3661130" cy="646331"/>
          </a:xfrm>
          <a:prstGeom prst="rect">
            <a:avLst/>
          </a:prstGeom>
        </p:spPr>
        <p:txBody>
          <a:bodyPr wrap="none">
            <a:spAutoFit/>
          </a:bodyPr>
          <a:lstStyle/>
          <a:p>
            <a:r>
              <a:rPr lang="en-IN" sz="3600" dirty="0" smtClean="0">
                <a:latin typeface="Candara" panose="020E0502030303020204" pitchFamily="34" charset="0"/>
              </a:rPr>
              <a:t>Web Basics - XML</a:t>
            </a:r>
            <a:endParaRPr lang="en-US" sz="3600" dirty="0">
              <a:latin typeface="Candara" panose="020E0502030303020204" pitchFamily="34" charset="0"/>
            </a:endParaRPr>
          </a:p>
        </p:txBody>
      </p:sp>
    </p:spTree>
    <p:extLst>
      <p:ext uri="{BB962C8B-B14F-4D97-AF65-F5344CB8AC3E}">
        <p14:creationId xmlns:p14="http://schemas.microsoft.com/office/powerpoint/2010/main" val="69991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Other Parallel Technology </a:t>
            </a:r>
            <a:r>
              <a:rPr lang="en-IN" dirty="0" smtClean="0"/>
              <a:t>Areas</a:t>
            </a:r>
            <a:endParaRPr lang="en-IN" dirty="0"/>
          </a:p>
        </p:txBody>
      </p:sp>
      <p:sp>
        <p:nvSpPr>
          <p:cNvPr id="3" name="Content Placeholder 2"/>
          <p:cNvSpPr>
            <a:spLocks noGrp="1"/>
          </p:cNvSpPr>
          <p:nvPr>
            <p:ph idx="1"/>
          </p:nvPr>
        </p:nvSpPr>
        <p:spPr/>
        <p:txBody>
          <a:bodyPr/>
          <a:lstStyle/>
          <a:p>
            <a:r>
              <a:rPr lang="en-US" dirty="0"/>
              <a:t>NA</a:t>
            </a:r>
          </a:p>
          <a:p>
            <a:endParaRPr lang="en-IN" dirty="0"/>
          </a:p>
        </p:txBody>
      </p:sp>
    </p:spTree>
    <p:extLst>
      <p:ext uri="{BB962C8B-B14F-4D97-AF65-F5344CB8AC3E}">
        <p14:creationId xmlns:p14="http://schemas.microsoft.com/office/powerpoint/2010/main" val="211549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Document </a:t>
            </a:r>
            <a:r>
              <a:rPr lang="en-IN" dirty="0" smtClean="0"/>
              <a:t>History</a:t>
            </a:r>
            <a:endParaRPr lang="en-IN" dirty="0"/>
          </a:p>
        </p:txBody>
      </p:sp>
      <p:graphicFrame>
        <p:nvGraphicFramePr>
          <p:cNvPr id="4" name="Group 110"/>
          <p:cNvGraphicFramePr>
            <a:graphicFrameLocks noGrp="1"/>
          </p:cNvGraphicFramePr>
          <p:nvPr>
            <p:ph idx="1"/>
            <p:extLst>
              <p:ext uri="{D42A27DB-BD31-4B8C-83A1-F6EECF244321}">
                <p14:modId xmlns:p14="http://schemas.microsoft.com/office/powerpoint/2010/main" val="3676940870"/>
              </p:ext>
            </p:extLst>
          </p:nvPr>
        </p:nvGraphicFramePr>
        <p:xfrm>
          <a:off x="381000" y="1447800"/>
          <a:ext cx="8229600" cy="4286250"/>
        </p:xfrm>
        <a:graphic>
          <a:graphicData uri="http://schemas.openxmlformats.org/drawingml/2006/table">
            <a:tbl>
              <a:tblPr/>
              <a:tblGrid>
                <a:gridCol w="1143000"/>
                <a:gridCol w="1524000"/>
                <a:gridCol w="1676400"/>
                <a:gridCol w="1600200"/>
                <a:gridCol w="2286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Candara" pitchFamily="34"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Candara" pitchFamily="34" charset="0"/>
                        </a:rPr>
                        <a:t>Course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Candara" pitchFamily="34" charset="0"/>
                        </a:rPr>
                        <a:t>Software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Candara" pitchFamily="34" charset="0"/>
                        </a:rPr>
                        <a:t>Developer / SME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Candara" pitchFamily="34" charset="0"/>
                        </a:rPr>
                        <a:t>Change Record Remarks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11-May-2010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XML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Tushar Joshi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Revamp/Refinements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11-May-2010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XML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Anu Mitra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Review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12-May-2010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XML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CLS Team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Review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18-April-2011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XML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Anu Mitra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Refinements according to Integrated curriculum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20-May-2013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XML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Sathiabama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Revamped according to new curriculum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21-Apr-2015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XML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Rathnajothi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Revamped according to revised curriculum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55881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Course Goals and Non </a:t>
            </a:r>
            <a:r>
              <a:rPr lang="en-IN" dirty="0" smtClean="0"/>
              <a:t>Goals</a:t>
            </a:r>
            <a:endParaRPr lang="en-IN" dirty="0"/>
          </a:p>
        </p:txBody>
      </p:sp>
      <p:sp>
        <p:nvSpPr>
          <p:cNvPr id="3" name="Content Placeholder 2"/>
          <p:cNvSpPr>
            <a:spLocks noGrp="1"/>
          </p:cNvSpPr>
          <p:nvPr>
            <p:ph idx="1"/>
          </p:nvPr>
        </p:nvSpPr>
        <p:spPr>
          <a:xfrm>
            <a:off x="467544" y="1346175"/>
            <a:ext cx="8229600" cy="4525963"/>
          </a:xfrm>
        </p:spPr>
        <p:txBody>
          <a:bodyPr/>
          <a:lstStyle/>
          <a:p>
            <a:r>
              <a:rPr lang="en-US" dirty="0"/>
              <a:t>Course Goals</a:t>
            </a:r>
          </a:p>
          <a:p>
            <a:pPr lvl="1"/>
            <a:r>
              <a:rPr lang="en-US" dirty="0" smtClean="0">
                <a:cs typeface="Arial" pitchFamily="34" charset="0"/>
              </a:rPr>
              <a:t>To learn about how to create XML document</a:t>
            </a:r>
          </a:p>
          <a:p>
            <a:pPr lvl="1"/>
            <a:r>
              <a:rPr lang="en-US" dirty="0" smtClean="0">
                <a:cs typeface="Arial" pitchFamily="34" charset="0"/>
              </a:rPr>
              <a:t>To </a:t>
            </a:r>
            <a:r>
              <a:rPr lang="en-US" dirty="0">
                <a:cs typeface="Arial" pitchFamily="34" charset="0"/>
              </a:rPr>
              <a:t>understand the use of XML in web application </a:t>
            </a:r>
            <a:r>
              <a:rPr lang="en-US" dirty="0" smtClean="0">
                <a:cs typeface="Arial" pitchFamily="34" charset="0"/>
              </a:rPr>
              <a:t>development</a:t>
            </a:r>
          </a:p>
          <a:p>
            <a:pPr lvl="1"/>
            <a:r>
              <a:rPr lang="en-US" dirty="0">
                <a:cs typeface="Arial" pitchFamily="34" charset="0"/>
              </a:rPr>
              <a:t>To create schema definition</a:t>
            </a:r>
          </a:p>
          <a:p>
            <a:pPr lvl="1"/>
            <a:endParaRPr lang="en-US" dirty="0"/>
          </a:p>
          <a:p>
            <a:r>
              <a:rPr lang="en-US" dirty="0"/>
              <a:t>Course Non Goals</a:t>
            </a:r>
          </a:p>
          <a:p>
            <a:pPr lvl="1"/>
            <a:r>
              <a:rPr lang="en-US" dirty="0" smtClean="0">
                <a:cs typeface="Arial" pitchFamily="34" charset="0"/>
              </a:rPr>
              <a:t>To learn about how to create XSL and XSLT document</a:t>
            </a:r>
          </a:p>
          <a:p>
            <a:pPr lvl="1"/>
            <a:r>
              <a:rPr lang="en-US" dirty="0" smtClean="0">
                <a:cs typeface="Arial" pitchFamily="34" charset="0"/>
              </a:rPr>
              <a:t>To </a:t>
            </a:r>
            <a:r>
              <a:rPr lang="en-US" dirty="0">
                <a:cs typeface="Arial" pitchFamily="34" charset="0"/>
              </a:rPr>
              <a:t>understand DOM implementation</a:t>
            </a:r>
          </a:p>
          <a:p>
            <a:pPr lvl="1"/>
            <a:r>
              <a:rPr lang="en-US" dirty="0">
                <a:cs typeface="Arial" pitchFamily="34" charset="0"/>
              </a:rPr>
              <a:t>To learn XQuery </a:t>
            </a:r>
            <a:endParaRPr lang="en-US" dirty="0">
              <a:solidFill>
                <a:srgbClr val="7F7F7F"/>
              </a:solidFill>
              <a:cs typeface="Arial" pitchFamily="34" charset="0"/>
            </a:endParaRPr>
          </a:p>
          <a:p>
            <a:pPr lvl="1"/>
            <a:endParaRPr lang="en-US" dirty="0"/>
          </a:p>
          <a:p>
            <a:endParaRPr lang="en-IN" dirty="0"/>
          </a:p>
        </p:txBody>
      </p:sp>
      <p:pic>
        <p:nvPicPr>
          <p:cNvPr id="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620688"/>
            <a:ext cx="1581150"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73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Pre-requisites</a:t>
            </a:r>
            <a:endParaRPr lang="en-IN" dirty="0"/>
          </a:p>
        </p:txBody>
      </p:sp>
      <p:sp>
        <p:nvSpPr>
          <p:cNvPr id="3" name="Content Placeholder 2"/>
          <p:cNvSpPr>
            <a:spLocks noGrp="1"/>
          </p:cNvSpPr>
          <p:nvPr>
            <p:ph idx="1"/>
          </p:nvPr>
        </p:nvSpPr>
        <p:spPr/>
        <p:txBody>
          <a:bodyPr/>
          <a:lstStyle/>
          <a:p>
            <a:r>
              <a:rPr lang="en-IN" dirty="0"/>
              <a:t>Fair Knowledge of HTML is preferable</a:t>
            </a:r>
          </a:p>
          <a:p>
            <a:endParaRPr lang="en-IN" dirty="0"/>
          </a:p>
        </p:txBody>
      </p:sp>
    </p:spTree>
    <p:extLst>
      <p:ext uri="{BB962C8B-B14F-4D97-AF65-F5344CB8AC3E}">
        <p14:creationId xmlns:p14="http://schemas.microsoft.com/office/powerpoint/2010/main" val="125564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Intended </a:t>
            </a:r>
            <a:r>
              <a:rPr lang="en-IN" dirty="0" smtClean="0"/>
              <a:t>Audience</a:t>
            </a:r>
            <a:endParaRPr lang="en-IN" dirty="0"/>
          </a:p>
        </p:txBody>
      </p:sp>
      <p:sp>
        <p:nvSpPr>
          <p:cNvPr id="3" name="Content Placeholder 2"/>
          <p:cNvSpPr>
            <a:spLocks noGrp="1"/>
          </p:cNvSpPr>
          <p:nvPr>
            <p:ph idx="1"/>
          </p:nvPr>
        </p:nvSpPr>
        <p:spPr/>
        <p:txBody>
          <a:bodyPr/>
          <a:lstStyle/>
          <a:p>
            <a:r>
              <a:rPr lang="en-US" dirty="0"/>
              <a:t>Web Developers</a:t>
            </a:r>
          </a:p>
          <a:p>
            <a:endParaRPr lang="en-IN" dirty="0"/>
          </a:p>
        </p:txBody>
      </p:sp>
      <p:pic>
        <p:nvPicPr>
          <p:cNvPr id="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219200"/>
            <a:ext cx="1000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88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Day Wise </a:t>
            </a:r>
            <a:r>
              <a:rPr lang="en-IN" dirty="0" smtClean="0"/>
              <a:t>Schedule</a:t>
            </a:r>
            <a:endParaRPr lang="en-IN" dirty="0"/>
          </a:p>
        </p:txBody>
      </p:sp>
      <p:sp>
        <p:nvSpPr>
          <p:cNvPr id="3" name="Content Placeholder 2"/>
          <p:cNvSpPr>
            <a:spLocks noGrp="1"/>
          </p:cNvSpPr>
          <p:nvPr>
            <p:ph idx="1"/>
          </p:nvPr>
        </p:nvSpPr>
        <p:spPr/>
        <p:txBody>
          <a:bodyPr/>
          <a:lstStyle/>
          <a:p>
            <a:r>
              <a:rPr lang="en-US" dirty="0"/>
              <a:t>Day 1</a:t>
            </a:r>
          </a:p>
          <a:p>
            <a:pPr marL="447675" lvl="1" indent="0">
              <a:buNone/>
            </a:pPr>
            <a:r>
              <a:rPr lang="en-US" dirty="0"/>
              <a:t>Lesson 1: Introduction to XML</a:t>
            </a:r>
          </a:p>
          <a:p>
            <a:pPr marL="447675" lvl="1" indent="0">
              <a:buNone/>
            </a:pPr>
            <a:r>
              <a:rPr lang="en-US" dirty="0"/>
              <a:t>Lesson 2: Anatomy of XML </a:t>
            </a:r>
            <a:r>
              <a:rPr lang="en-US" dirty="0" smtClean="0"/>
              <a:t>Document</a:t>
            </a:r>
          </a:p>
          <a:p>
            <a:pPr marL="447675" lvl="1" indent="0">
              <a:buNone/>
            </a:pPr>
            <a:endParaRPr lang="en-US" dirty="0" smtClean="0"/>
          </a:p>
          <a:p>
            <a:pPr marL="333375"/>
            <a:r>
              <a:rPr lang="en-US" dirty="0"/>
              <a:t>Day 1</a:t>
            </a:r>
          </a:p>
          <a:p>
            <a:pPr marL="447675" lvl="1" indent="0">
              <a:buNone/>
            </a:pPr>
            <a:r>
              <a:rPr lang="en-US" dirty="0" smtClean="0"/>
              <a:t>Lesson </a:t>
            </a:r>
            <a:r>
              <a:rPr lang="en-US" dirty="0"/>
              <a:t>3: XML Schemas</a:t>
            </a:r>
          </a:p>
          <a:p>
            <a:pPr lvl="1">
              <a:buNone/>
            </a:pPr>
            <a:endParaRPr lang="en-US" sz="1800"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137345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Table of </a:t>
            </a:r>
            <a:r>
              <a:rPr lang="en-IN" dirty="0" smtClean="0"/>
              <a:t>Contents</a:t>
            </a:r>
            <a:endParaRPr lang="en-IN" dirty="0"/>
          </a:p>
        </p:txBody>
      </p:sp>
      <p:sp>
        <p:nvSpPr>
          <p:cNvPr id="3" name="Content Placeholder 2"/>
          <p:cNvSpPr>
            <a:spLocks noGrp="1"/>
          </p:cNvSpPr>
          <p:nvPr>
            <p:ph idx="1"/>
          </p:nvPr>
        </p:nvSpPr>
        <p:spPr>
          <a:xfrm>
            <a:off x="395536" y="1124744"/>
            <a:ext cx="8229600" cy="5040560"/>
          </a:xfrm>
        </p:spPr>
        <p:txBody>
          <a:bodyPr>
            <a:normAutofit lnSpcReduction="10000"/>
          </a:bodyPr>
          <a:lstStyle/>
          <a:p>
            <a:r>
              <a:rPr lang="en-US" dirty="0"/>
              <a:t>Lesson 1: Introduction to XML</a:t>
            </a:r>
          </a:p>
          <a:p>
            <a:pPr marL="447675" lvl="1" indent="0">
              <a:buNone/>
            </a:pPr>
            <a:r>
              <a:rPr lang="en-US" dirty="0"/>
              <a:t>1.1: Evolution of XML</a:t>
            </a:r>
          </a:p>
          <a:p>
            <a:pPr marL="447675" lvl="1" indent="0">
              <a:buNone/>
            </a:pPr>
            <a:r>
              <a:rPr lang="en-US" dirty="0" smtClean="0"/>
              <a:t>1.2: Role of XML in web applications</a:t>
            </a:r>
          </a:p>
          <a:p>
            <a:pPr marL="447675" lvl="1" indent="0">
              <a:buNone/>
            </a:pPr>
            <a:r>
              <a:rPr lang="en-US" dirty="0" smtClean="0"/>
              <a:t>1.3</a:t>
            </a:r>
            <a:r>
              <a:rPr lang="en-US" dirty="0"/>
              <a:t>: Different members of XML family</a:t>
            </a:r>
          </a:p>
          <a:p>
            <a:pPr marL="447675" lvl="1" indent="0">
              <a:buNone/>
            </a:pPr>
            <a:r>
              <a:rPr lang="en-US" dirty="0" smtClean="0"/>
              <a:t>1.4: Introduction </a:t>
            </a:r>
            <a:r>
              <a:rPr lang="en-US" dirty="0"/>
              <a:t>to </a:t>
            </a:r>
            <a:r>
              <a:rPr lang="en-US" dirty="0" smtClean="0"/>
              <a:t>Namespace</a:t>
            </a:r>
            <a:endParaRPr lang="en-US" dirty="0"/>
          </a:p>
          <a:p>
            <a:pPr marL="990600" lvl="1" indent="-533400">
              <a:buNone/>
            </a:pPr>
            <a:endParaRPr lang="en-US" dirty="0"/>
          </a:p>
          <a:p>
            <a:r>
              <a:rPr lang="en-US" dirty="0"/>
              <a:t>Lesson 2: Anatomy of XML </a:t>
            </a:r>
          </a:p>
          <a:p>
            <a:pPr marL="447675" lvl="1" indent="0">
              <a:buNone/>
            </a:pPr>
            <a:r>
              <a:rPr lang="en-US" dirty="0"/>
              <a:t>2.1: Logical and Physical structure of XML file</a:t>
            </a:r>
          </a:p>
          <a:p>
            <a:pPr marL="447675" lvl="1" indent="0">
              <a:buNone/>
            </a:pPr>
            <a:r>
              <a:rPr lang="en-US" dirty="0"/>
              <a:t>2.2: Parts of XML file – Elements, Attributes, Entities, </a:t>
            </a:r>
            <a:r>
              <a:rPr lang="en-US" dirty="0" smtClean="0"/>
              <a:t>PI’s </a:t>
            </a:r>
            <a:r>
              <a:rPr lang="en-US" dirty="0"/>
              <a:t>etc</a:t>
            </a:r>
            <a:r>
              <a:rPr lang="en-US" dirty="0" smtClean="0"/>
              <a:t>.</a:t>
            </a:r>
          </a:p>
          <a:p>
            <a:pPr marL="447675" lvl="1" indent="0">
              <a:buNone/>
            </a:pPr>
            <a:endParaRPr lang="en-US" dirty="0"/>
          </a:p>
          <a:p>
            <a:r>
              <a:rPr lang="en-US" dirty="0"/>
              <a:t>Lesson 3: XML Schema Definition</a:t>
            </a:r>
          </a:p>
          <a:p>
            <a:pPr marL="838200" lvl="1" indent="-381000">
              <a:buNone/>
            </a:pPr>
            <a:r>
              <a:rPr lang="en-US" dirty="0">
                <a:cs typeface="Arial" pitchFamily="34" charset="0"/>
              </a:rPr>
              <a:t>3.1: Advantages of Schema over DTD</a:t>
            </a:r>
          </a:p>
          <a:p>
            <a:pPr marL="838200" lvl="1" indent="-381000">
              <a:buNone/>
            </a:pPr>
            <a:r>
              <a:rPr lang="en-US" dirty="0">
                <a:cs typeface="Arial" pitchFamily="34" charset="0"/>
              </a:rPr>
              <a:t>3.2: Method to write a schema definition for an XML file</a:t>
            </a:r>
          </a:p>
          <a:p>
            <a:pPr marL="838200" lvl="1" indent="-381000">
              <a:buNone/>
            </a:pPr>
            <a:r>
              <a:rPr lang="en-US" dirty="0">
                <a:cs typeface="Arial" pitchFamily="34" charset="0"/>
              </a:rPr>
              <a:t>3.3: Data types used in schemas</a:t>
            </a:r>
          </a:p>
          <a:p>
            <a:pPr marL="838200" lvl="1" indent="-381000">
              <a:buNone/>
            </a:pPr>
            <a:r>
              <a:rPr lang="en-US" dirty="0">
                <a:cs typeface="Arial" pitchFamily="34" charset="0"/>
              </a:rPr>
              <a:t>3.4: Simple and Complex type of elements</a:t>
            </a:r>
          </a:p>
          <a:p>
            <a:pPr marL="838200" lvl="1" indent="-381000">
              <a:buNone/>
            </a:pPr>
            <a:r>
              <a:rPr lang="en-US" dirty="0">
                <a:cs typeface="Arial" pitchFamily="34" charset="0"/>
              </a:rPr>
              <a:t>3.5: Indicator – Order, Occurrence, and Group</a:t>
            </a:r>
          </a:p>
          <a:p>
            <a:pPr marL="838200" lvl="1" indent="-381000">
              <a:buNone/>
            </a:pPr>
            <a:r>
              <a:rPr lang="en-US" dirty="0">
                <a:cs typeface="Arial" pitchFamily="34" charset="0"/>
              </a:rPr>
              <a:t>3.6: Restrictions on XSD elements</a:t>
            </a:r>
          </a:p>
          <a:p>
            <a:pPr marL="447675" lvl="1" indent="0">
              <a:buNone/>
            </a:pPr>
            <a:endParaRPr lang="en-US" dirty="0"/>
          </a:p>
          <a:p>
            <a:pPr marL="990600" lvl="1" indent="-533400">
              <a:buNone/>
            </a:pPr>
            <a:endParaRPr lang="en-US" dirty="0"/>
          </a:p>
          <a:p>
            <a:endParaRPr lang="en-IN" dirty="0"/>
          </a:p>
        </p:txBody>
      </p:sp>
    </p:spTree>
    <p:extLst>
      <p:ext uri="{BB962C8B-B14F-4D97-AF65-F5344CB8AC3E}">
        <p14:creationId xmlns:p14="http://schemas.microsoft.com/office/powerpoint/2010/main" val="147788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r>
              <a:rPr lang="en-US" dirty="0"/>
              <a:t>Books:</a:t>
            </a:r>
          </a:p>
          <a:p>
            <a:pPr lvl="1"/>
            <a:r>
              <a:rPr lang="en-US" dirty="0">
                <a:cs typeface="Arial" pitchFamily="34" charset="0"/>
              </a:rPr>
              <a:t>Beginning XML; </a:t>
            </a:r>
            <a:r>
              <a:rPr lang="en-US" dirty="0" err="1">
                <a:cs typeface="Arial" pitchFamily="34" charset="0"/>
              </a:rPr>
              <a:t>Wrox</a:t>
            </a:r>
            <a:r>
              <a:rPr lang="en-US" dirty="0">
                <a:cs typeface="Arial" pitchFamily="34" charset="0"/>
              </a:rPr>
              <a:t> Publication</a:t>
            </a:r>
          </a:p>
          <a:p>
            <a:r>
              <a:rPr lang="en-US" dirty="0"/>
              <a:t>Sites:</a:t>
            </a:r>
          </a:p>
          <a:p>
            <a:pPr lvl="1"/>
            <a:r>
              <a:rPr lang="en-US" sz="1800" dirty="0">
                <a:latin typeface="Arial" pitchFamily="34" charset="0"/>
                <a:cs typeface="Arial" pitchFamily="34" charset="0"/>
              </a:rPr>
              <a:t>h</a:t>
            </a:r>
            <a:r>
              <a:rPr lang="en-US" dirty="0">
                <a:cs typeface="Arial" pitchFamily="34" charset="0"/>
              </a:rPr>
              <a:t>ttp://w3schools.com</a:t>
            </a:r>
          </a:p>
          <a:p>
            <a:endParaRPr lang="en-IN" dirty="0"/>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9050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35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Next Step Courses (if applicable</a:t>
            </a:r>
            <a:r>
              <a:rPr lang="en-IN" dirty="0" smtClean="0"/>
              <a:t>)</a:t>
            </a:r>
            <a:endParaRPr lang="en-IN" dirty="0"/>
          </a:p>
        </p:txBody>
      </p:sp>
      <p:sp>
        <p:nvSpPr>
          <p:cNvPr id="3" name="Content Placeholder 2"/>
          <p:cNvSpPr>
            <a:spLocks noGrp="1"/>
          </p:cNvSpPr>
          <p:nvPr>
            <p:ph idx="1"/>
          </p:nvPr>
        </p:nvSpPr>
        <p:spPr/>
        <p:txBody>
          <a:bodyPr/>
          <a:lstStyle/>
          <a:p>
            <a:r>
              <a:rPr lang="en-US" dirty="0"/>
              <a:t>XQuery </a:t>
            </a:r>
          </a:p>
          <a:p>
            <a:r>
              <a:rPr lang="en-US" dirty="0"/>
              <a:t>Using XML with Java/</a:t>
            </a:r>
            <a:r>
              <a:rPr lang="en-US" dirty="0" err="1"/>
              <a:t>.Net</a:t>
            </a:r>
            <a:endParaRPr lang="en-US" dirty="0"/>
          </a:p>
          <a:p>
            <a:endParaRPr lang="en-IN" dirty="0"/>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5" y="1066800"/>
            <a:ext cx="19145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3107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B978F29F-F2D6-41EF-87D4-5681836B78F6}"/>
</file>

<file path=customXml/itemProps2.xml><?xml version="1.0" encoding="utf-8"?>
<ds:datastoreItem xmlns:ds="http://schemas.openxmlformats.org/officeDocument/2006/customXml" ds:itemID="{E7362859-583E-4A7E-B326-AD18E2012F24}"/>
</file>

<file path=customXml/itemProps3.xml><?xml version="1.0" encoding="utf-8"?>
<ds:datastoreItem xmlns:ds="http://schemas.openxmlformats.org/officeDocument/2006/customXml" ds:itemID="{3296E144-819F-492F-B7CE-F84F46454BEA}"/>
</file>

<file path=docProps/app.xml><?xml version="1.0" encoding="utf-8"?>
<Properties xmlns="http://schemas.openxmlformats.org/officeDocument/2006/extended-properties" xmlns:vt="http://schemas.openxmlformats.org/officeDocument/2006/docPropsVTypes">
  <Template/>
  <TotalTime>1343</TotalTime>
  <Words>431</Words>
  <Application>Microsoft Office PowerPoint</Application>
  <PresentationFormat>On-screen Show (4:3)</PresentationFormat>
  <Paragraphs>112</Paragraphs>
  <Slides>10</Slides>
  <Notes>10</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1_Office Theme</vt:lpstr>
      <vt:lpstr>PowerPoint Presentation</vt:lpstr>
      <vt:lpstr>Document History</vt:lpstr>
      <vt:lpstr>Course Goals and Non Goals</vt:lpstr>
      <vt:lpstr>Pre-requisites</vt:lpstr>
      <vt:lpstr>Intended Audience</vt:lpstr>
      <vt:lpstr>Day Wise Schedule</vt:lpstr>
      <vt:lpstr>Table of Contents</vt:lpstr>
      <vt:lpstr>References</vt:lpstr>
      <vt:lpstr>Next Step Courses (if applicable)</vt:lpstr>
      <vt:lpstr>Other Parallel Technology Areas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Basics - XML</dc:title>
  <dc:creator>Sakshi</dc:creator>
  <cp:lastModifiedBy>Dinesh Misal</cp:lastModifiedBy>
  <cp:revision>10</cp:revision>
  <dcterms:created xsi:type="dcterms:W3CDTF">2014-05-17T06:56:27Z</dcterms:created>
  <dcterms:modified xsi:type="dcterms:W3CDTF">2015-06-03T15:17:16Z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