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257" r:id="rId6"/>
    <p:sldId id="274" r:id="rId7"/>
    <p:sldId id="259" r:id="rId8"/>
    <p:sldId id="275"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p:scale>
          <a:sx n="80" d="100"/>
          <a:sy n="80" d="100"/>
        </p:scale>
        <p:origin x="-780" y="-504"/>
      </p:cViewPr>
      <p:guideLst>
        <p:guide orient="horz" pos="2160"/>
        <p:guide pos="2880"/>
      </p:guideLst>
    </p:cSldViewPr>
  </p:slideViewPr>
  <p:notesTextViewPr>
    <p:cViewPr>
      <p:scale>
        <a:sx n="1" d="1"/>
        <a:sy n="1" d="1"/>
      </p:scale>
      <p:origin x="0" y="0"/>
    </p:cViewPr>
  </p:notesTextViewPr>
  <p:notesViewPr>
    <p:cSldViewPr>
      <p:cViewPr>
        <p:scale>
          <a:sx n="80" d="100"/>
          <a:sy n="80" d="100"/>
        </p:scale>
        <p:origin x="-1974" y="-78"/>
      </p:cViewPr>
      <p:guideLst>
        <p:guide orient="horz" pos="2744"/>
        <p:guide pos="12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EF6CC9-1E4A-4A94-A4D1-87C358788C4D}" type="datetimeFigureOut">
              <a:rPr lang="en-IN" smtClean="0"/>
              <a:pPr/>
              <a:t>03-06-2015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FB1E88-236F-4064-919C-21D49E4F253E}" type="slidenum">
              <a:rPr lang="en-IN" smtClean="0"/>
              <a:pPr/>
              <a:t>‹#›</a:t>
            </a:fld>
            <a:endParaRPr lang="en-IN"/>
          </a:p>
        </p:txBody>
      </p:sp>
    </p:spTree>
    <p:extLst>
      <p:ext uri="{BB962C8B-B14F-4D97-AF65-F5344CB8AC3E}">
        <p14:creationId xmlns:p14="http://schemas.microsoft.com/office/powerpoint/2010/main" val="32009138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0848"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60848" y="4355976"/>
            <a:ext cx="4536504"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249791" y="170577"/>
            <a:ext cx="6347561" cy="346485"/>
          </a:xfrm>
          <a:prstGeom prst="rect">
            <a:avLst/>
          </a:prstGeom>
          <a:noFill/>
          <a:ln w="9525">
            <a:noFill/>
            <a:miter lim="800000"/>
            <a:headEnd/>
            <a:tailEnd/>
          </a:ln>
          <a:effectLst/>
        </p:spPr>
        <p:txBody>
          <a:bodyPr lIns="100138" tIns="50069" rIns="100138" bIns="50069"/>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ea typeface="ＭＳ Ｐゴシック" pitchFamily="34" charset="-128"/>
                <a:cs typeface="Arial" pitchFamily="34" charset="0"/>
              </a:rPr>
              <a:t>Web Basics - XML</a:t>
            </a:r>
            <a:r>
              <a:rPr lang="en-US" sz="1000" dirty="0" smtClean="0">
                <a:latin typeface="Candara" pitchFamily="34" charset="0"/>
                <a:cs typeface="Arial" pitchFamily="34" charset="0"/>
              </a:rPr>
              <a:t>			      </a:t>
            </a:r>
            <a:r>
              <a:rPr lang="en-US" sz="1000" dirty="0" smtClean="0">
                <a:latin typeface="Candara" pitchFamily="34" charset="0"/>
                <a:cs typeface="Arial" pitchFamily="34" charset="0"/>
              </a:rPr>
              <a:t>                                                                     </a:t>
            </a:r>
            <a:r>
              <a:rPr lang="en-US" sz="1000" dirty="0" smtClean="0">
                <a:latin typeface="Candara" pitchFamily="34" charset="0"/>
                <a:ea typeface="ＭＳ Ｐゴシック" pitchFamily="34" charset="-128"/>
                <a:cs typeface="Arial" pitchFamily="34" charset="0"/>
              </a:rPr>
              <a:t>Introduction to XML</a:t>
            </a:r>
          </a:p>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
        <p:nvSpPr>
          <p:cNvPr id="9" name="Rectangle 14"/>
          <p:cNvSpPr>
            <a:spLocks noChangeArrowheads="1"/>
          </p:cNvSpPr>
          <p:nvPr/>
        </p:nvSpPr>
        <p:spPr bwMode="auto">
          <a:xfrm>
            <a:off x="3933056" y="8460432"/>
            <a:ext cx="2664296" cy="250848"/>
          </a:xfrm>
          <a:prstGeom prst="rect">
            <a:avLst/>
          </a:prstGeom>
          <a:noFill/>
          <a:ln w="9525">
            <a:noFill/>
            <a:miter lim="800000"/>
            <a:headEnd/>
            <a:tailEnd/>
          </a:ln>
          <a:effectLst/>
        </p:spPr>
        <p:txBody>
          <a:bodyPr lIns="100138" tIns="50069" rIns="100138" bIns="50069"/>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a:t>
            </a:r>
            <a:r>
              <a:rPr lang="en-US" sz="1200" dirty="0" smtClean="0">
                <a:latin typeface="Candara" pitchFamily="34" charset="0"/>
                <a:cs typeface="Arial" pitchFamily="34" charset="0"/>
              </a:rPr>
              <a:t>           </a:t>
            </a:r>
            <a:r>
              <a:rPr lang="en-US" sz="1200" dirty="0" smtClean="0">
                <a:latin typeface="Candara" pitchFamily="34" charset="0"/>
                <a:cs typeface="Arial" pitchFamily="34" charset="0"/>
              </a:rPr>
              <a:t>Page 01-</a:t>
            </a:r>
            <a:fld id="{BD9FB300-F9DC-4669-88F4-967ABA23CC04}" type="slidenum">
              <a:rPr lang="en-US" sz="1200" smtClean="0">
                <a:latin typeface="Candara"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a:p>
            <a:endParaRPr lang="en-US" sz="1200" dirty="0">
              <a:latin typeface="Candara" pitchFamily="34" charset="0"/>
              <a:cs typeface="Arial" pitchFamily="34" charset="0"/>
            </a:endParaRPr>
          </a:p>
        </p:txBody>
      </p:sp>
      <p:sp>
        <p:nvSpPr>
          <p:cNvPr id="10" name="Line 8"/>
          <p:cNvSpPr>
            <a:spLocks noChangeShapeType="1"/>
          </p:cNvSpPr>
          <p:nvPr/>
        </p:nvSpPr>
        <p:spPr bwMode="auto">
          <a:xfrm>
            <a:off x="1772816" y="676538"/>
            <a:ext cx="0" cy="7855902"/>
          </a:xfrm>
          <a:prstGeom prst="line">
            <a:avLst/>
          </a:prstGeom>
          <a:noFill/>
          <a:ln w="9525">
            <a:solidFill>
              <a:schemeClr val="tx1"/>
            </a:solidFill>
            <a:round/>
            <a:headEnd/>
            <a:tailEnd/>
          </a:ln>
          <a:effectLst/>
        </p:spPr>
        <p:txBody>
          <a:bodyPr lIns="99048" tIns="49524" rIns="99048" bIns="49524"/>
          <a:lstStyle/>
          <a:p>
            <a:endParaRPr lang="en-US"/>
          </a:p>
        </p:txBody>
      </p:sp>
    </p:spTree>
    <p:extLst>
      <p:ext uri="{BB962C8B-B14F-4D97-AF65-F5344CB8AC3E}">
        <p14:creationId xmlns:p14="http://schemas.microsoft.com/office/powerpoint/2010/main" val="233710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mn-cs"/>
      </a:defRPr>
    </a:lvl1pPr>
    <a:lvl2pPr marL="457200" algn="l" defTabSz="914400" rtl="0" eaLnBrk="1" latinLnBrk="0" hangingPunct="1">
      <a:defRPr sz="1000" kern="1200">
        <a:solidFill>
          <a:schemeClr val="tx1"/>
        </a:solidFill>
        <a:latin typeface="Candara" pitchFamily="34" charset="0"/>
        <a:ea typeface="+mn-ea"/>
        <a:cs typeface="+mn-cs"/>
      </a:defRPr>
    </a:lvl2pPr>
    <a:lvl3pPr marL="914400" algn="l" defTabSz="914400" rtl="0" eaLnBrk="1" latinLnBrk="0" hangingPunct="1">
      <a:defRPr sz="1000" kern="1200">
        <a:solidFill>
          <a:schemeClr val="tx1"/>
        </a:solidFill>
        <a:latin typeface="Candara" pitchFamily="34" charset="0"/>
        <a:ea typeface="+mn-ea"/>
        <a:cs typeface="+mn-cs"/>
      </a:defRPr>
    </a:lvl3pPr>
    <a:lvl4pPr marL="1371600" algn="l" defTabSz="914400" rtl="0" eaLnBrk="1" latinLnBrk="0" hangingPunct="1">
      <a:defRPr sz="1000" kern="1200">
        <a:solidFill>
          <a:schemeClr val="tx1"/>
        </a:solidFill>
        <a:latin typeface="Candara" pitchFamily="34" charset="0"/>
        <a:ea typeface="+mn-ea"/>
        <a:cs typeface="+mn-cs"/>
      </a:defRPr>
    </a:lvl4pPr>
    <a:lvl5pPr marL="1828800" algn="l" defTabSz="914400" rtl="0" eaLnBrk="1" latinLnBrk="0" hangingPunct="1">
      <a:defRPr sz="10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2112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5283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0831" y="711200"/>
            <a:ext cx="4572000" cy="3429000"/>
          </a:xfrm>
        </p:spPr>
      </p:sp>
      <p:sp>
        <p:nvSpPr>
          <p:cNvPr id="3" name="Notes Placeholder 2"/>
          <p:cNvSpPr>
            <a:spLocks noGrp="1"/>
          </p:cNvSpPr>
          <p:nvPr>
            <p:ph type="body" idx="1"/>
          </p:nvPr>
        </p:nvSpPr>
        <p:spPr/>
        <p:txBody>
          <a:bodyPr/>
          <a:lstStyle/>
          <a:p>
            <a:r>
              <a:rPr lang="en-IN" dirty="0" smtClean="0"/>
              <a:t>About XML:</a:t>
            </a:r>
          </a:p>
          <a:p>
            <a:r>
              <a:rPr lang="en-IN" dirty="0" smtClean="0"/>
              <a:t>XML versus HTML:</a:t>
            </a:r>
          </a:p>
          <a:p>
            <a:r>
              <a:rPr lang="en-IN" dirty="0" smtClean="0"/>
              <a:t>	Both are based on SGML – the International Standard for structured information. </a:t>
            </a:r>
          </a:p>
          <a:p>
            <a:r>
              <a:rPr lang="en-IN" dirty="0" smtClean="0"/>
              <a:t>	In HTML:	In XML:</a:t>
            </a:r>
          </a:p>
          <a:p>
            <a:r>
              <a:rPr lang="en-IN" dirty="0" smtClean="0"/>
              <a:t>	&lt;p&gt;P200 Laptop 	&lt;product&gt;</a:t>
            </a:r>
          </a:p>
          <a:p>
            <a:r>
              <a:rPr lang="en-IN" dirty="0" smtClean="0"/>
              <a:t>	&lt;</a:t>
            </a:r>
            <a:r>
              <a:rPr lang="en-IN" dirty="0" err="1" smtClean="0"/>
              <a:t>br</a:t>
            </a:r>
            <a:r>
              <a:rPr lang="en-IN" dirty="0" smtClean="0"/>
              <a:t>&gt;Friendly Computer Shop 	&lt;model&gt;P200 Laptop&lt;/model&gt;</a:t>
            </a:r>
          </a:p>
          <a:p>
            <a:r>
              <a:rPr lang="en-IN" dirty="0" smtClean="0"/>
              <a:t>	&lt;</a:t>
            </a:r>
            <a:r>
              <a:rPr lang="en-IN" dirty="0" err="1" smtClean="0"/>
              <a:t>br</a:t>
            </a:r>
            <a:r>
              <a:rPr lang="en-IN" dirty="0" smtClean="0"/>
              <a:t>&gt;$1438 	&lt;dealer&gt;Friendly Computer Shop&lt;/dealer&gt;</a:t>
            </a:r>
          </a:p>
          <a:p>
            <a:r>
              <a:rPr lang="en-IN" dirty="0" smtClean="0"/>
              <a:t>		&lt;price&gt;$1438&lt;/price&gt;</a:t>
            </a:r>
          </a:p>
          <a:p>
            <a:r>
              <a:rPr lang="en-IN" dirty="0" smtClean="0"/>
              <a:t>		&lt;/product&gt;	</a:t>
            </a:r>
          </a:p>
          <a:p>
            <a:r>
              <a:rPr lang="en-IN" dirty="0" smtClean="0"/>
              <a:t>	Both XML and HTML may appear the same in your browser. However, the XML data is smart data. HTML tells how the data should look, but XML tells you what it means.</a:t>
            </a:r>
          </a:p>
          <a:p>
            <a:r>
              <a:rPr lang="en-IN" dirty="0" smtClean="0"/>
              <a:t>	With XML, your browser knows there is a product, and it knows the model, dealer, and price. From a group of these, it can show you the cheapest product or closest dealer without going back to the server.</a:t>
            </a:r>
          </a:p>
          <a:p>
            <a:r>
              <a:rPr lang="en-IN" dirty="0" smtClean="0"/>
              <a:t>Unlike HTML, with XML you create your own tags, so they describe exactly what you need to know. As a result, your client-side applications can access data sources anywhere on the Web, and in any format. New “middle-tier” servers sit between the data sources and the client, translating everything into your own task-specific XML.</a:t>
            </a:r>
          </a:p>
          <a:p>
            <a:endParaRPr lang="en-IN" dirty="0"/>
          </a:p>
        </p:txBody>
      </p:sp>
    </p:spTree>
    <p:extLst>
      <p:ext uri="{BB962C8B-B14F-4D97-AF65-F5344CB8AC3E}">
        <p14:creationId xmlns:p14="http://schemas.microsoft.com/office/powerpoint/2010/main" val="129722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0207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4204"/>
            <a:ext cx="4572000" cy="3429000"/>
          </a:xfrm>
        </p:spPr>
      </p:sp>
      <p:sp>
        <p:nvSpPr>
          <p:cNvPr id="3" name="Notes Placeholder 2"/>
          <p:cNvSpPr>
            <a:spLocks noGrp="1"/>
          </p:cNvSpPr>
          <p:nvPr>
            <p:ph type="body" idx="1"/>
          </p:nvPr>
        </p:nvSpPr>
        <p:spPr/>
        <p:txBody>
          <a:bodyPr/>
          <a:lstStyle/>
          <a:p>
            <a:r>
              <a:rPr lang="en-IN" dirty="0" smtClean="0"/>
              <a:t>The Role of XML:</a:t>
            </a:r>
          </a:p>
          <a:p>
            <a:r>
              <a:rPr lang="en-IN" dirty="0" smtClean="0"/>
              <a:t>	XML will be most interesting to people and organizations who have:</a:t>
            </a:r>
          </a:p>
          <a:p>
            <a:r>
              <a:rPr lang="en-IN" dirty="0" smtClean="0"/>
              <a:t>      Information resources that do not fit into the HTML </a:t>
            </a:r>
            <a:r>
              <a:rPr lang="en-IN" dirty="0" err="1" smtClean="0"/>
              <a:t>mold</a:t>
            </a:r>
            <a:r>
              <a:rPr lang="en-IN" dirty="0" smtClean="0"/>
              <a:t>, and </a:t>
            </a:r>
          </a:p>
          <a:p>
            <a:r>
              <a:rPr lang="en-IN" dirty="0" smtClean="0"/>
              <a:t>      Resources that they want to make available over the web </a:t>
            </a:r>
          </a:p>
          <a:p>
            <a:r>
              <a:rPr lang="en-IN" dirty="0" smtClean="0"/>
              <a:t>	XML was created to structure, store, and transport information. It is just plain text. Software that can handle plain text can also handle XML. However, XML-aware applications can specially handle the XML tags. The functional meaning of the tags depends on the nature of the application.</a:t>
            </a:r>
          </a:p>
          <a:p>
            <a:r>
              <a:rPr lang="en-IN" dirty="0" smtClean="0"/>
              <a:t>	XML is as important for the web, as HTML was to the foundation of the web.</a:t>
            </a:r>
          </a:p>
          <a:p>
            <a:r>
              <a:rPr lang="en-IN" dirty="0" smtClean="0"/>
              <a:t>	XML is everywhere. It is the most common tool for data transmissions between all sorts of applications, and is popular in the area of storing and describing information.</a:t>
            </a:r>
          </a:p>
          <a:p>
            <a:r>
              <a:rPr lang="en-IN" dirty="0" smtClean="0"/>
              <a:t>	Some examples:</a:t>
            </a:r>
          </a:p>
          <a:p>
            <a:r>
              <a:rPr lang="en-IN" dirty="0" smtClean="0"/>
              <a:t>Books</a:t>
            </a:r>
          </a:p>
          <a:p>
            <a:r>
              <a:rPr lang="en-IN" dirty="0" smtClean="0"/>
              <a:t>Financial transactions (EDI)</a:t>
            </a:r>
          </a:p>
          <a:p>
            <a:r>
              <a:rPr lang="en-IN" dirty="0" smtClean="0"/>
              <a:t>Technical manuals</a:t>
            </a:r>
          </a:p>
          <a:p>
            <a:r>
              <a:rPr lang="en-IN" dirty="0" smtClean="0"/>
              <a:t>Chemical formulae</a:t>
            </a:r>
          </a:p>
          <a:p>
            <a:r>
              <a:rPr lang="en-IN" dirty="0" smtClean="0"/>
              <a:t>Medical records</a:t>
            </a:r>
          </a:p>
          <a:p>
            <a:r>
              <a:rPr lang="en-IN" dirty="0" smtClean="0"/>
              <a:t>Museum </a:t>
            </a:r>
            <a:r>
              <a:rPr lang="en-IN" dirty="0" err="1" smtClean="0"/>
              <a:t>catalog</a:t>
            </a:r>
            <a:r>
              <a:rPr lang="en-IN" dirty="0" smtClean="0"/>
              <a:t> records</a:t>
            </a:r>
          </a:p>
          <a:p>
            <a:r>
              <a:rPr lang="en-IN" dirty="0" smtClean="0"/>
              <a:t>Chess games</a:t>
            </a:r>
          </a:p>
          <a:p>
            <a:r>
              <a:rPr lang="en-IN" dirty="0" err="1" smtClean="0"/>
              <a:t>Encyclopedia</a:t>
            </a:r>
            <a:r>
              <a:rPr lang="en-IN" dirty="0" smtClean="0"/>
              <a:t> entries</a:t>
            </a:r>
          </a:p>
          <a:p>
            <a:endParaRPr lang="en-IN" dirty="0"/>
          </a:p>
        </p:txBody>
      </p:sp>
    </p:spTree>
    <p:extLst>
      <p:ext uri="{BB962C8B-B14F-4D97-AF65-F5344CB8AC3E}">
        <p14:creationId xmlns:p14="http://schemas.microsoft.com/office/powerpoint/2010/main" val="345901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IN" dirty="0" smtClean="0"/>
              <a:t>Introducing XML and its Relatives:</a:t>
            </a:r>
          </a:p>
          <a:p>
            <a:r>
              <a:rPr lang="en-IN" dirty="0" smtClean="0"/>
              <a:t>XML is a group of technologies. </a:t>
            </a:r>
          </a:p>
          <a:p>
            <a:r>
              <a:rPr lang="en-IN" dirty="0" smtClean="0"/>
              <a:t>It consists of the following specifications:</a:t>
            </a:r>
          </a:p>
          <a:p>
            <a:r>
              <a:rPr lang="en-IN" dirty="0" smtClean="0"/>
              <a:t>	</a:t>
            </a:r>
            <a:r>
              <a:rPr lang="en-IN" dirty="0" err="1" smtClean="0"/>
              <a:t>eXtensible</a:t>
            </a:r>
            <a:r>
              <a:rPr lang="en-IN" dirty="0" smtClean="0"/>
              <a:t> Style Language: XSL works with the XML data in a way similar to the manner in which CSS works with HTML. </a:t>
            </a:r>
          </a:p>
          <a:p>
            <a:r>
              <a:rPr lang="en-IN" dirty="0" smtClean="0"/>
              <a:t>	XML Linking: XML linking and addressing mechanisms are specified in three W3C Working Draft documents:</a:t>
            </a:r>
          </a:p>
          <a:p>
            <a:r>
              <a:rPr lang="en-IN" dirty="0" smtClean="0"/>
              <a:t>	XML Path Language (</a:t>
            </a:r>
            <a:r>
              <a:rPr lang="en-IN" dirty="0" err="1" smtClean="0"/>
              <a:t>Xpath</a:t>
            </a:r>
            <a:r>
              <a:rPr lang="en-IN" dirty="0" smtClean="0"/>
              <a:t>): The primary purpose of </a:t>
            </a:r>
            <a:r>
              <a:rPr lang="en-IN" dirty="0" err="1" smtClean="0"/>
              <a:t>Xpath</a:t>
            </a:r>
            <a:r>
              <a:rPr lang="en-IN" dirty="0" smtClean="0"/>
              <a:t> is to do the actual addressing of parts rather than the whole XML document.</a:t>
            </a:r>
          </a:p>
          <a:p>
            <a:r>
              <a:rPr lang="en-IN" dirty="0" smtClean="0"/>
              <a:t>	XML Linking Language (</a:t>
            </a:r>
            <a:r>
              <a:rPr lang="en-IN" dirty="0" err="1" smtClean="0"/>
              <a:t>Xlink</a:t>
            </a:r>
            <a:r>
              <a:rPr lang="en-IN" dirty="0" smtClean="0"/>
              <a:t>): It uses XML syntax to create structures to describe both “simple unidirectional links” of today’s HTML as well as more “sophisticated multidirectional links”. The important part of </a:t>
            </a:r>
            <a:r>
              <a:rPr lang="en-IN" dirty="0" err="1" smtClean="0"/>
              <a:t>Xlink</a:t>
            </a:r>
            <a:r>
              <a:rPr lang="en-IN" dirty="0" smtClean="0"/>
              <a:t> is that is defines the relationship between two or more data objects (or portion of objects) as opposed to a whole document.</a:t>
            </a:r>
          </a:p>
          <a:p>
            <a:r>
              <a:rPr lang="en-IN" dirty="0" smtClean="0"/>
              <a:t>	XML Pointer Language (</a:t>
            </a:r>
            <a:r>
              <a:rPr lang="en-IN" dirty="0" err="1" smtClean="0"/>
              <a:t>Xpointer</a:t>
            </a:r>
            <a:r>
              <a:rPr lang="en-IN" dirty="0" smtClean="0"/>
              <a:t>): </a:t>
            </a:r>
            <a:r>
              <a:rPr lang="en-IN" dirty="0" err="1" smtClean="0"/>
              <a:t>Xpointer</a:t>
            </a:r>
            <a:r>
              <a:rPr lang="en-IN" dirty="0" smtClean="0"/>
              <a:t> builds on </a:t>
            </a:r>
            <a:r>
              <a:rPr lang="en-IN" dirty="0" err="1" smtClean="0"/>
              <a:t>Xpath</a:t>
            </a:r>
            <a:r>
              <a:rPr lang="en-IN" dirty="0" smtClean="0"/>
              <a:t> to support addressing into the internal structures of XML documents. Thus you can use the XML </a:t>
            </a:r>
            <a:r>
              <a:rPr lang="en-IN" dirty="0" err="1" smtClean="0"/>
              <a:t>markup</a:t>
            </a:r>
            <a:r>
              <a:rPr lang="en-IN" dirty="0" smtClean="0"/>
              <a:t> to link to specific parts of another document without supplying an ID reference.</a:t>
            </a:r>
          </a:p>
          <a:p>
            <a:r>
              <a:rPr lang="en-IN" dirty="0" smtClean="0"/>
              <a:t>	XML Namespaces</a:t>
            </a:r>
          </a:p>
          <a:p>
            <a:endParaRPr lang="en-IN" dirty="0"/>
          </a:p>
        </p:txBody>
      </p:sp>
    </p:spTree>
    <p:extLst>
      <p:ext uri="{BB962C8B-B14F-4D97-AF65-F5344CB8AC3E}">
        <p14:creationId xmlns:p14="http://schemas.microsoft.com/office/powerpoint/2010/main" val="113548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6094" y="707198"/>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0820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IN" dirty="0" smtClean="0"/>
              <a:t>XML Namespaces:</a:t>
            </a:r>
          </a:p>
          <a:p>
            <a:r>
              <a:rPr lang="en-IN" dirty="0" smtClean="0"/>
              <a:t>	XML Namespaces are a way of assigning “unique names” to document constructs so that software can operate correctly and avoid collisions. </a:t>
            </a:r>
          </a:p>
          <a:p>
            <a:r>
              <a:rPr lang="en-IN" dirty="0" smtClean="0"/>
              <a:t>	Namespaces allow context to be given to element names, which allow them to remain unique and thus </a:t>
            </a:r>
            <a:r>
              <a:rPr lang="en-IN" dirty="0" err="1" smtClean="0"/>
              <a:t>processable</a:t>
            </a:r>
            <a:r>
              <a:rPr lang="en-IN" dirty="0" smtClean="0"/>
              <a:t>.</a:t>
            </a:r>
          </a:p>
          <a:p>
            <a:endParaRPr lang="en-IN" dirty="0"/>
          </a:p>
        </p:txBody>
      </p:sp>
    </p:spTree>
    <p:extLst>
      <p:ext uri="{BB962C8B-B14F-4D97-AF65-F5344CB8AC3E}">
        <p14:creationId xmlns:p14="http://schemas.microsoft.com/office/powerpoint/2010/main" val="809256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r>
              <a:rPr lang="en-IN" dirty="0" smtClean="0"/>
              <a:t>Summary:</a:t>
            </a:r>
          </a:p>
          <a:p>
            <a:r>
              <a:rPr lang="en-IN" dirty="0" smtClean="0"/>
              <a:t>Why XML?</a:t>
            </a:r>
          </a:p>
          <a:p>
            <a:r>
              <a:rPr lang="en-IN" dirty="0" smtClean="0"/>
              <a:t>	Many of the most influential companies in the software industry are promoting XML as the next step in the evolution of the web. How can they be so confident about something so new?</a:t>
            </a:r>
          </a:p>
          <a:p>
            <a:r>
              <a:rPr lang="en-IN" dirty="0" smtClean="0"/>
              <a:t>	We can all safely bet on XML because the central ideas in this new technology are in fact very old and have been proven correct across several decades and thousands of projects.</a:t>
            </a:r>
          </a:p>
          <a:p>
            <a:r>
              <a:rPr lang="en-IN" dirty="0" smtClean="0"/>
              <a:t>Database Publishing:</a:t>
            </a:r>
          </a:p>
          <a:p>
            <a:r>
              <a:rPr lang="en-IN" dirty="0" smtClean="0"/>
              <a:t>	One particularly popular application of XML will surely be the publishing of databases to the web.</a:t>
            </a:r>
          </a:p>
          <a:p>
            <a:r>
              <a:rPr lang="en-IN" dirty="0" smtClean="0"/>
              <a:t>	Consider for instance a product database, used by the internal ordering system of a toy manufacturer. The manufacturer might want the database to be available on the web so that potential clients know the toys that are available and their price.</a:t>
            </a:r>
          </a:p>
          <a:p>
            <a:r>
              <a:rPr lang="en-IN" dirty="0" smtClean="0"/>
              <a:t>	Rather than having someone in the web design department to mark up the data again, they can build a connection between their web server and their database using the features typically built into web servers that allows those sorts of data pipes. The designer can then make the product list beautiful using a style sheet. Pictures of the toys can be supplied by the database. In essence, the web site will be merely a view on the data in the database. As toys get added and removed from the database, they will appear and disappear from the view on the website. </a:t>
            </a:r>
          </a:p>
          <a:p>
            <a:endParaRPr lang="en-IN" dirty="0"/>
          </a:p>
        </p:txBody>
      </p:sp>
    </p:spTree>
    <p:extLst>
      <p:ext uri="{BB962C8B-B14F-4D97-AF65-F5344CB8AC3E}">
        <p14:creationId xmlns:p14="http://schemas.microsoft.com/office/powerpoint/2010/main" val="2462440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848" y="685800"/>
            <a:ext cx="4572000" cy="3429000"/>
          </a:xfrm>
        </p:spPr>
      </p:sp>
      <p:sp>
        <p:nvSpPr>
          <p:cNvPr id="3" name="Notes Placeholder 2"/>
          <p:cNvSpPr>
            <a:spLocks noGrp="1"/>
          </p:cNvSpPr>
          <p:nvPr>
            <p:ph type="body" idx="1"/>
          </p:nvPr>
        </p:nvSpPr>
        <p:spPr/>
        <p:txBody>
          <a:bodyPr/>
          <a:lstStyle/>
          <a:p>
            <a:r>
              <a:rPr lang="en-IN" dirty="0" smtClean="0"/>
              <a:t>Summary:</a:t>
            </a:r>
          </a:p>
          <a:p>
            <a:r>
              <a:rPr lang="en-IN" dirty="0" smtClean="0"/>
              <a:t>Database Publishing (contd.):</a:t>
            </a:r>
          </a:p>
          <a:p>
            <a:r>
              <a:rPr lang="en-IN" dirty="0" smtClean="0"/>
              <a:t>	XML is also expected to become an important tool for interchange of database information. They are the “documents produced by and for computer software”. Databases have typically interchanged information using simple file formats such as one-record per line with semi-colons between the fields. This is not sufficient for the new object-oriented information being produced by databases. Objects must have internal structure and links between them. XML can represent this using elements and attributes to provide a common format for transferring database records between databases.</a:t>
            </a:r>
          </a:p>
          <a:p>
            <a:r>
              <a:rPr lang="en-IN" dirty="0" smtClean="0"/>
              <a:t>	Today’s web model is a “client/server” model.  Queries from the customer go to the server, and resulting responses are shipped back to the customer for viewing in HTML. Unfortunately, a web server can handle only a limited number of connections at one time.</a:t>
            </a:r>
          </a:p>
          <a:p>
            <a:r>
              <a:rPr lang="en-IN" dirty="0" smtClean="0"/>
              <a:t>	Today, XML has enabled a new breed of web server software, one that allows the web developer to add a new “middle-tier” server to the web model. </a:t>
            </a:r>
            <a:endParaRPr lang="en-IN" dirty="0"/>
          </a:p>
        </p:txBody>
      </p:sp>
    </p:spTree>
    <p:extLst>
      <p:ext uri="{BB962C8B-B14F-4D97-AF65-F5344CB8AC3E}">
        <p14:creationId xmlns:p14="http://schemas.microsoft.com/office/powerpoint/2010/main" val="142495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60575" y="683568"/>
            <a:ext cx="4536504" cy="7787208"/>
          </a:xfrm>
        </p:spPr>
        <p:txBody>
          <a:bodyPr/>
          <a:lstStyle/>
          <a:p>
            <a:r>
              <a:rPr lang="en-IN" dirty="0" smtClean="0"/>
              <a:t>Summary:</a:t>
            </a:r>
          </a:p>
          <a:p>
            <a:r>
              <a:rPr lang="en-IN" dirty="0" smtClean="0"/>
              <a:t>Database Publishing (contd.):</a:t>
            </a:r>
          </a:p>
          <a:p>
            <a:r>
              <a:rPr lang="en-IN" dirty="0" smtClean="0"/>
              <a:t>	In the old web model, the customer using browser such as IE or Netscape on the client interacted directly with data sources on remote servers. The client maintained its connection throughout the interactive session. Each query was sent a response in HTML, which could be directly viewed by the client browser. Maintaining the connection between the client and server was critical. </a:t>
            </a:r>
          </a:p>
          <a:p>
            <a:r>
              <a:rPr lang="en-IN" dirty="0" smtClean="0"/>
              <a:t>	In the new three-tier web model, the information that fits the profile of the customer is retrieved at once from the remote databases by software on the middle tier, either as XML documents or through an ODBC or similar database connection. From that point, continued interaction with the remote databases is no longer required. The connection to the remote servers can be, and is, terminated.</a:t>
            </a:r>
          </a:p>
          <a:p>
            <a:r>
              <a:rPr lang="en-IN" dirty="0" smtClean="0"/>
              <a:t>	Once all information that fits the customer profile has been assembled by software on the middle tier, it is sent in XML to the client. Now the requirement for further interaction between the client and the middle tier server is eliminated as well.</a:t>
            </a:r>
          </a:p>
          <a:p>
            <a:r>
              <a:rPr lang="en-IN" dirty="0" smtClean="0"/>
              <a:t>	Rich XML data, directly usable by client applications and scripting languages like JavaScript, has been delivered to the client. The connection between the client and the middle tier server can now be terminated. At this point, all computing becomes client-based, resulting in a much more efficient use of the web and a much more satisfying customer experience.</a:t>
            </a:r>
          </a:p>
          <a:p>
            <a:endParaRPr lang="en-IN" dirty="0"/>
          </a:p>
        </p:txBody>
      </p:sp>
    </p:spTree>
    <p:extLst>
      <p:ext uri="{BB962C8B-B14F-4D97-AF65-F5344CB8AC3E}">
        <p14:creationId xmlns:p14="http://schemas.microsoft.com/office/powerpoint/2010/main" val="25172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endParaRPr lang="en-IN"/>
          </a:p>
        </p:txBody>
      </p:sp>
      <p:sp>
        <p:nvSpPr>
          <p:cNvPr id="4" name="TextBox 3"/>
          <p:cNvSpPr txBox="1"/>
          <p:nvPr/>
        </p:nvSpPr>
        <p:spPr>
          <a:xfrm>
            <a:off x="116632" y="1187624"/>
            <a:ext cx="1152128" cy="1107996"/>
          </a:xfrm>
          <a:prstGeom prst="rect">
            <a:avLst/>
          </a:prstGeom>
          <a:noFill/>
        </p:spPr>
        <p:txBody>
          <a:bodyPr wrap="square" rtlCol="0">
            <a:spAutoFit/>
          </a:bodyPr>
          <a:lstStyle/>
          <a:p>
            <a:r>
              <a:rPr lang="en-US" sz="1100" dirty="0" smtClean="0">
                <a:latin typeface="Candara" panose="020E0502030303020204" pitchFamily="34" charset="0"/>
              </a:rPr>
              <a:t>Answers</a:t>
            </a:r>
          </a:p>
          <a:p>
            <a:pPr marL="342900" indent="-342900">
              <a:buAutoNum type="arabicPeriod"/>
            </a:pPr>
            <a:r>
              <a:rPr lang="en-US" sz="1100" dirty="0" smtClean="0">
                <a:latin typeface="Candara" panose="020E0502030303020204" pitchFamily="34" charset="0"/>
              </a:rPr>
              <a:t>Option 3</a:t>
            </a:r>
          </a:p>
          <a:p>
            <a:pPr marL="342900" indent="-342900">
              <a:buAutoNum type="arabicPeriod"/>
            </a:pPr>
            <a:r>
              <a:rPr lang="en-US" sz="1100" dirty="0" smtClean="0">
                <a:latin typeface="Candara" panose="020E0502030303020204" pitchFamily="34" charset="0"/>
              </a:rPr>
              <a:t>XSL</a:t>
            </a:r>
          </a:p>
          <a:p>
            <a:pPr marL="342900" indent="-342900">
              <a:buAutoNum type="arabicPeriod"/>
            </a:pPr>
            <a:r>
              <a:rPr lang="en-US" sz="1100" dirty="0" smtClean="0">
                <a:latin typeface="Candara" panose="020E0502030303020204" pitchFamily="34" charset="0"/>
              </a:rPr>
              <a:t>Unique names</a:t>
            </a:r>
          </a:p>
          <a:p>
            <a:pPr marL="342900" indent="-342900">
              <a:buAutoNum type="arabicPeriod"/>
            </a:pPr>
            <a:endParaRPr lang="en-US" sz="1100" dirty="0">
              <a:latin typeface="Candara" panose="020E0502030303020204" pitchFamily="34" charset="0"/>
            </a:endParaRPr>
          </a:p>
        </p:txBody>
      </p:sp>
    </p:spTree>
    <p:extLst>
      <p:ext uri="{BB962C8B-B14F-4D97-AF65-F5344CB8AC3E}">
        <p14:creationId xmlns:p14="http://schemas.microsoft.com/office/powerpoint/2010/main" val="42308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0001"/>
            <a:ext cx="4572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9443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pPr marL="247620" indent="-247620" algn="just">
              <a:spcBef>
                <a:spcPts val="600"/>
              </a:spcBef>
            </a:pPr>
            <a:r>
              <a:rPr lang="en-US" b="1" u="sng" dirty="0" smtClean="0"/>
              <a:t>The Basics of Markup Language</a:t>
            </a:r>
            <a:r>
              <a:rPr lang="en-US" b="1" dirty="0" smtClean="0"/>
              <a:t>:</a:t>
            </a:r>
          </a:p>
          <a:p>
            <a:pPr marL="247620" indent="-247620" algn="just">
              <a:spcBef>
                <a:spcPts val="600"/>
              </a:spcBef>
            </a:pPr>
            <a:r>
              <a:rPr lang="en-US" dirty="0" smtClean="0"/>
              <a:t>There exist three types of markup:</a:t>
            </a:r>
          </a:p>
          <a:p>
            <a:pPr marL="247620" indent="-247620" algn="just">
              <a:spcBef>
                <a:spcPts val="600"/>
              </a:spcBef>
              <a:buFont typeface="Arial" panose="020B0604020202020204" pitchFamily="34" charset="0"/>
              <a:buChar char="•"/>
            </a:pPr>
            <a:r>
              <a:rPr lang="en-US" dirty="0" smtClean="0"/>
              <a:t>Stylistic: It determines how a document is presented (for example, the HTML tags &lt;I&gt; for italics, &lt;B&gt; for bold, and &lt;U&gt; for underline).</a:t>
            </a:r>
          </a:p>
          <a:p>
            <a:pPr marL="247620" indent="-247620" algn="just">
              <a:spcBef>
                <a:spcPts val="600"/>
              </a:spcBef>
              <a:buFont typeface="Arial" panose="020B0604020202020204" pitchFamily="34" charset="0"/>
              <a:buChar char="•"/>
            </a:pPr>
            <a:r>
              <a:rPr lang="en-US" dirty="0" smtClean="0"/>
              <a:t>Structural: It determines how the document is to be structured (for example, the HTML tags &lt;P&gt; for paragraph, &lt;SPAN&gt; for creating ad hoc styles in a document, and &lt;DIV&gt; for grouping structures that are aligned in the same way.</a:t>
            </a:r>
          </a:p>
          <a:p>
            <a:pPr marL="247620" indent="-247620" algn="just">
              <a:spcBef>
                <a:spcPts val="600"/>
              </a:spcBef>
              <a:buFont typeface="Arial" panose="020B0604020202020204" pitchFamily="34" charset="0"/>
              <a:buChar char="•"/>
            </a:pPr>
            <a:r>
              <a:rPr lang="en-US" dirty="0" smtClean="0"/>
              <a:t>Semantic: It tells about the content of the data (for example, the HTML tags &lt;TITLE&gt; for page title, &lt;HEAD&gt; for page header information, and &lt;SCRIPT&gt;to indicate a JavaScript in a page.) </a:t>
            </a:r>
          </a:p>
          <a:p>
            <a:pPr marL="247620" indent="-247620" algn="just">
              <a:spcBef>
                <a:spcPts val="600"/>
              </a:spcBef>
            </a:pPr>
            <a:r>
              <a:rPr lang="en-US" dirty="0" smtClean="0"/>
              <a:t>In XML, the only type of markup that we are concerned with is structural. </a:t>
            </a:r>
          </a:p>
          <a:p>
            <a:endParaRPr lang="en-IN" dirty="0"/>
          </a:p>
        </p:txBody>
      </p:sp>
    </p:spTree>
    <p:extLst>
      <p:ext uri="{BB962C8B-B14F-4D97-AF65-F5344CB8AC3E}">
        <p14:creationId xmlns:p14="http://schemas.microsoft.com/office/powerpoint/2010/main" val="404621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pPr marL="247620" indent="-247620" algn="just"/>
            <a:r>
              <a:rPr lang="en-US" b="1" u="sng" dirty="0" smtClean="0"/>
              <a:t>SGML</a:t>
            </a:r>
            <a:r>
              <a:rPr lang="en-US" b="1" dirty="0" smtClean="0"/>
              <a:t>:</a:t>
            </a:r>
          </a:p>
          <a:p>
            <a:pPr marL="247620" indent="-247620" algn="just">
              <a:lnSpc>
                <a:spcPct val="95000"/>
              </a:lnSpc>
            </a:pPr>
            <a:r>
              <a:rPr lang="en-US" dirty="0" smtClean="0"/>
              <a:t>	The </a:t>
            </a:r>
            <a:r>
              <a:rPr lang="en-US" b="1" dirty="0" smtClean="0"/>
              <a:t>Standard Generalized Markup Language (SGML)</a:t>
            </a:r>
            <a:r>
              <a:rPr lang="en-US" dirty="0" smtClean="0"/>
              <a:t>, from which XML is derived, has been around in various forms for quite some time now. </a:t>
            </a:r>
          </a:p>
          <a:p>
            <a:pPr marL="247620" indent="-247620" algn="just">
              <a:lnSpc>
                <a:spcPct val="95000"/>
              </a:lnSpc>
            </a:pPr>
            <a:r>
              <a:rPr lang="en-US" dirty="0" smtClean="0"/>
              <a:t>	SGML may be best described by </a:t>
            </a:r>
            <a:r>
              <a:rPr lang="en-US" i="1" dirty="0" smtClean="0"/>
              <a:t>what it is not</a:t>
            </a:r>
            <a:r>
              <a:rPr lang="en-US" dirty="0" smtClean="0"/>
              <a:t>, as follows:</a:t>
            </a:r>
          </a:p>
          <a:p>
            <a:pPr marL="742859" lvl="1" indent="-247620" algn="just">
              <a:lnSpc>
                <a:spcPct val="95000"/>
              </a:lnSpc>
              <a:buFont typeface="Arial" panose="020B0604020202020204" pitchFamily="34" charset="0"/>
              <a:buChar char="•"/>
            </a:pPr>
            <a:r>
              <a:rPr lang="en-US" dirty="0" smtClean="0"/>
              <a:t>SGML does not promote a specific document structure.</a:t>
            </a:r>
          </a:p>
          <a:p>
            <a:pPr marL="742859" lvl="1" indent="-247620" algn="just">
              <a:lnSpc>
                <a:spcPct val="95000"/>
              </a:lnSpc>
              <a:buFont typeface="Arial" panose="020B0604020202020204" pitchFamily="34" charset="0"/>
              <a:buChar char="•"/>
            </a:pPr>
            <a:r>
              <a:rPr lang="en-US" dirty="0" smtClean="0"/>
              <a:t>There is not a limited tag set that must be used.</a:t>
            </a:r>
          </a:p>
          <a:p>
            <a:pPr marL="742859" lvl="1" indent="-247620" algn="just">
              <a:lnSpc>
                <a:spcPct val="95000"/>
              </a:lnSpc>
              <a:buFont typeface="Arial" panose="020B0604020202020204" pitchFamily="34" charset="0"/>
              <a:buChar char="•"/>
            </a:pPr>
            <a:r>
              <a:rPr lang="en-US" dirty="0" smtClean="0"/>
              <a:t>SGML will not constrain the potential of creating new document standards. </a:t>
            </a:r>
          </a:p>
          <a:p>
            <a:pPr marL="247620" indent="-247620" algn="just">
              <a:lnSpc>
                <a:spcPct val="95000"/>
              </a:lnSpc>
            </a:pPr>
            <a:r>
              <a:rPr lang="en-US" dirty="0" smtClean="0"/>
              <a:t>	SGML provides the common framework necessary to describe documents and to create new measures of conformance. </a:t>
            </a:r>
          </a:p>
          <a:p>
            <a:pPr marL="742859" lvl="1" indent="-247620" algn="just">
              <a:lnSpc>
                <a:spcPct val="95000"/>
              </a:lnSpc>
              <a:buFont typeface="Arial" panose="020B0604020202020204" pitchFamily="34" charset="0"/>
              <a:buChar char="•"/>
            </a:pPr>
            <a:r>
              <a:rPr lang="en-US" dirty="0" smtClean="0"/>
              <a:t>Almost all languages that have been created to manipulate documents can trace at least a portion of their roots back to SGML. </a:t>
            </a:r>
          </a:p>
          <a:p>
            <a:pPr marL="742859" lvl="1" indent="-247620" algn="just">
              <a:lnSpc>
                <a:spcPct val="95000"/>
              </a:lnSpc>
              <a:buFont typeface="Arial" panose="020B0604020202020204" pitchFamily="34" charset="0"/>
              <a:buChar char="•"/>
            </a:pPr>
            <a:r>
              <a:rPr lang="en-US" dirty="0" smtClean="0"/>
              <a:t>SGML itself is used by many large organizations, such as the United States Department of Defense, to handle complex electronic document exchanges. Avoiding the presentation features common to other document formats like PDF or even MS Word, SGML concentrates on the structure of the information. </a:t>
            </a:r>
          </a:p>
          <a:p>
            <a:pPr marL="742859" lvl="1" indent="-247620" algn="just">
              <a:lnSpc>
                <a:spcPct val="95000"/>
              </a:lnSpc>
              <a:buFont typeface="Arial" panose="020B0604020202020204" pitchFamily="34" charset="0"/>
              <a:buChar char="•"/>
            </a:pPr>
            <a:r>
              <a:rPr lang="en-US" dirty="0" smtClean="0"/>
              <a:t>It does not promote one specific structure. However, it allows for the customized containment of data.</a:t>
            </a:r>
          </a:p>
          <a:p>
            <a:pPr marL="247620" indent="-247620" algn="just">
              <a:lnSpc>
                <a:spcPct val="95000"/>
              </a:lnSpc>
              <a:buFontTx/>
              <a:buChar char="•"/>
            </a:pPr>
            <a:endParaRPr lang="en-US" dirty="0" smtClean="0"/>
          </a:p>
          <a:p>
            <a:endParaRPr lang="en-IN" dirty="0"/>
          </a:p>
        </p:txBody>
      </p:sp>
    </p:spTree>
    <p:extLst>
      <p:ext uri="{BB962C8B-B14F-4D97-AF65-F5344CB8AC3E}">
        <p14:creationId xmlns:p14="http://schemas.microsoft.com/office/powerpoint/2010/main" val="201417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80601" y="711200"/>
            <a:ext cx="4572000" cy="3429000"/>
          </a:xfrm>
        </p:spPr>
      </p:sp>
      <p:sp>
        <p:nvSpPr>
          <p:cNvPr id="4" name="Notes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621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0423"/>
            <a:ext cx="4572000" cy="3429000"/>
          </a:xfrm>
        </p:spPr>
      </p:sp>
      <p:sp>
        <p:nvSpPr>
          <p:cNvPr id="3" name="Notes Placeholder 2"/>
          <p:cNvSpPr>
            <a:spLocks noGrp="1"/>
          </p:cNvSpPr>
          <p:nvPr>
            <p:ph type="body" idx="1"/>
          </p:nvPr>
        </p:nvSpPr>
        <p:spPr>
          <a:xfrm>
            <a:off x="2052314" y="4356100"/>
            <a:ext cx="4536504" cy="4114800"/>
          </a:xfrm>
        </p:spPr>
        <p:txBody>
          <a:bodyPr/>
          <a:lstStyle/>
          <a:p>
            <a:pPr marL="247620" indent="-247620" algn="just"/>
            <a:r>
              <a:rPr lang="en-US" b="1" u="sng" dirty="0" smtClean="0"/>
              <a:t>Why Not Go Back to SGML</a:t>
            </a:r>
            <a:r>
              <a:rPr lang="en-US" b="1" dirty="0" smtClean="0"/>
              <a:t>?</a:t>
            </a:r>
          </a:p>
          <a:p>
            <a:pPr marL="247620" indent="-247620" algn="just"/>
            <a:r>
              <a:rPr lang="en-US" dirty="0" smtClean="0"/>
              <a:t>	If HTML is limiting and SGML provides a means of describing document structures, why not simply go back to SGML?</a:t>
            </a:r>
          </a:p>
          <a:p>
            <a:pPr marL="247620" indent="-247620" algn="just"/>
            <a:r>
              <a:rPr lang="en-US" dirty="0" smtClean="0"/>
              <a:t>	SGML is a language for creating languages. With SGML, you can create tag sets. </a:t>
            </a:r>
          </a:p>
          <a:p>
            <a:pPr marL="742859" lvl="1" indent="-247620" algn="just"/>
            <a:r>
              <a:rPr lang="en-US" dirty="0" smtClean="0"/>
              <a:t>Example 1: The Air Transport Association used SGML to create a tag</a:t>
            </a:r>
          </a:p>
          <a:p>
            <a:pPr marL="742859" lvl="1" indent="-247620" algn="just"/>
            <a:r>
              <a:rPr lang="en-US" dirty="0" smtClean="0"/>
              <a:t>set for aircraft maintenance documentation. </a:t>
            </a:r>
          </a:p>
          <a:p>
            <a:pPr marL="742859" lvl="1" indent="-247620" algn="just"/>
            <a:r>
              <a:rPr lang="en-US" dirty="0" smtClean="0"/>
              <a:t>Example 2:</a:t>
            </a:r>
            <a:r>
              <a:rPr lang="en-US" b="1" dirty="0" smtClean="0"/>
              <a:t> </a:t>
            </a:r>
            <a:r>
              <a:rPr lang="en-US" dirty="0" smtClean="0"/>
              <a:t>The Society of Automotive Engineers used SGML to create</a:t>
            </a:r>
          </a:p>
          <a:p>
            <a:pPr marL="742859" lvl="1" indent="-247620" algn="just"/>
            <a:r>
              <a:rPr lang="en-US" dirty="0" smtClean="0"/>
              <a:t>a tag set for automotive service manuals.</a:t>
            </a:r>
          </a:p>
          <a:p>
            <a:pPr marL="247620" indent="-247620" algn="just"/>
            <a:r>
              <a:rPr lang="en-US" dirty="0" smtClean="0"/>
              <a:t>	SGML is an incredibly rich Meta language. It is completely configurable. </a:t>
            </a:r>
          </a:p>
          <a:p>
            <a:pPr marL="742859" lvl="1" indent="-247620" algn="just"/>
            <a:r>
              <a:rPr lang="en-US" dirty="0" smtClean="0"/>
              <a:t>Example 1: You can change the symbols for tagging from angle</a:t>
            </a:r>
          </a:p>
          <a:p>
            <a:pPr marL="742859" lvl="1" indent="-247620" algn="just"/>
            <a:r>
              <a:rPr lang="en-US" dirty="0" smtClean="0"/>
              <a:t>brackets (&lt;tag&gt;) to curly braces ({tag}). </a:t>
            </a:r>
          </a:p>
          <a:p>
            <a:pPr marL="742859" lvl="1" indent="-247620" algn="just"/>
            <a:r>
              <a:rPr lang="en-US" dirty="0" smtClean="0"/>
              <a:t>Example 2:</a:t>
            </a:r>
            <a:r>
              <a:rPr lang="en-US" b="1" dirty="0" smtClean="0"/>
              <a:t> </a:t>
            </a:r>
            <a:r>
              <a:rPr lang="en-US" dirty="0" smtClean="0"/>
              <a:t>You can change the tag name lengths from 8 characters to 88</a:t>
            </a:r>
          </a:p>
          <a:p>
            <a:pPr marL="742859" lvl="1" indent="-247620" algn="just"/>
            <a:r>
              <a:rPr lang="en-US" dirty="0" smtClean="0"/>
              <a:t>characters. 	All this flexibility takes up computing power on the part of tools that interact with SGML. However, for the web, you need </a:t>
            </a:r>
            <a:r>
              <a:rPr lang="en-US" b="1" dirty="0" smtClean="0"/>
              <a:t>lightweight tools </a:t>
            </a:r>
            <a:r>
              <a:rPr lang="en-US" dirty="0" smtClean="0"/>
              <a:t>and processes. As a subset of SGML, in many ways XML serves as a lightweight, web-compatible version of SGML.</a:t>
            </a:r>
          </a:p>
          <a:p>
            <a:pPr marL="247620" indent="-247620" algn="just"/>
            <a:r>
              <a:rPr lang="en-US" dirty="0" smtClean="0"/>
              <a:t>	Also SGML has some more limitations</a:t>
            </a:r>
          </a:p>
          <a:p>
            <a:pPr marL="742859" lvl="1" indent="-247620" algn="just"/>
            <a:r>
              <a:rPr lang="en-US" dirty="0" smtClean="0"/>
              <a:t>No mainstream browser support </a:t>
            </a:r>
          </a:p>
          <a:p>
            <a:pPr marL="742859" lvl="1" indent="-247620" algn="just"/>
            <a:r>
              <a:rPr lang="en-US" dirty="0" smtClean="0"/>
              <a:t>No support for styles </a:t>
            </a:r>
          </a:p>
          <a:p>
            <a:pPr marL="742859" lvl="1" indent="-247620" algn="just"/>
            <a:r>
              <a:rPr lang="en-US" dirty="0" smtClean="0"/>
              <a:t>Not much support for </a:t>
            </a:r>
            <a:r>
              <a:rPr lang="en-US" dirty="0" err="1" smtClean="0"/>
              <a:t>datatype</a:t>
            </a:r>
            <a:endParaRPr lang="en-US" dirty="0" smtClean="0"/>
          </a:p>
          <a:p>
            <a:pPr marL="742859" lvl="1" indent="-247620" algn="just"/>
            <a:r>
              <a:rPr lang="en-US" dirty="0" smtClean="0"/>
              <a:t>Security limitations </a:t>
            </a:r>
          </a:p>
          <a:p>
            <a:pPr marL="742859" lvl="1" indent="-247620" algn="just"/>
            <a:endParaRPr lang="en-US" dirty="0" smtClean="0"/>
          </a:p>
          <a:p>
            <a:pPr marL="742859" lvl="1" indent="-247620" algn="just">
              <a:buFont typeface="Wingdings" pitchFamily="2" charset="2"/>
              <a:buChar char="Ø"/>
            </a:pPr>
            <a:endParaRPr lang="en-US" dirty="0" smtClean="0"/>
          </a:p>
          <a:p>
            <a:endParaRPr lang="en-IN" dirty="0"/>
          </a:p>
        </p:txBody>
      </p:sp>
    </p:spTree>
    <p:extLst>
      <p:ext uri="{BB962C8B-B14F-4D97-AF65-F5344CB8AC3E}">
        <p14:creationId xmlns:p14="http://schemas.microsoft.com/office/powerpoint/2010/main" val="391683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680423"/>
            <a:ext cx="4572000" cy="3429000"/>
          </a:xfrm>
        </p:spPr>
      </p:sp>
      <p:sp>
        <p:nvSpPr>
          <p:cNvPr id="3" name="Notes Placeholder 2"/>
          <p:cNvSpPr>
            <a:spLocks noGrp="1"/>
          </p:cNvSpPr>
          <p:nvPr>
            <p:ph type="body" idx="1"/>
          </p:nvPr>
        </p:nvSpPr>
        <p:spPr/>
        <p:txBody>
          <a:bodyPr/>
          <a:lstStyle/>
          <a:p>
            <a:pPr marL="247620" indent="-247620" algn="just"/>
            <a:r>
              <a:rPr lang="en-US" b="1" u="sng" dirty="0" smtClean="0"/>
              <a:t>HTML</a:t>
            </a:r>
            <a:r>
              <a:rPr lang="en-US" b="1" dirty="0" smtClean="0"/>
              <a:t>:</a:t>
            </a:r>
          </a:p>
          <a:p>
            <a:pPr marL="247620" indent="-247620" algn="just"/>
            <a:r>
              <a:rPr lang="en-US" dirty="0" smtClean="0"/>
              <a:t>	The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 (HTML), which is an Application from SGML, contains predefined set of tags. HTML is designed for web publishing intended to describe structure of text. </a:t>
            </a:r>
          </a:p>
          <a:p>
            <a:pPr marL="247620" indent="-247620" algn="just"/>
            <a:r>
              <a:rPr lang="en-US" dirty="0" smtClean="0"/>
              <a:t>	However, HTML is </a:t>
            </a:r>
            <a:r>
              <a:rPr lang="en-US" b="1" dirty="0" smtClean="0"/>
              <a:t>inflexible </a:t>
            </a:r>
            <a:r>
              <a:rPr lang="en-US" dirty="0" smtClean="0"/>
              <a:t>in that it cannot allow domain-specific tag sets to be created and used without formally introducing them into the HTML DTDs.  </a:t>
            </a:r>
          </a:p>
          <a:p>
            <a:pPr marL="247620" indent="-247620" algn="just"/>
            <a:r>
              <a:rPr lang="en-US" dirty="0" smtClean="0"/>
              <a:t>	Limitations of HTML</a:t>
            </a:r>
          </a:p>
          <a:p>
            <a:pPr lvl="1" algn="just"/>
            <a:r>
              <a:rPr lang="en-US" dirty="0" smtClean="0"/>
              <a:t> Browser specific commands  for </a:t>
            </a:r>
            <a:r>
              <a:rPr lang="en-US" dirty="0" err="1" smtClean="0"/>
              <a:t>e.g</a:t>
            </a:r>
            <a:r>
              <a:rPr lang="en-US" dirty="0" smtClean="0"/>
              <a:t> Netscape-specific tags (e.g., &lt;blink&gt;),Microsoft IE tags (e.g., &lt;marquee&gt;)</a:t>
            </a:r>
          </a:p>
          <a:p>
            <a:pPr lvl="1" algn="just"/>
            <a:r>
              <a:rPr lang="en-US" dirty="0" smtClean="0"/>
              <a:t>Limited no of tags.</a:t>
            </a:r>
          </a:p>
          <a:p>
            <a:pPr lvl="1" algn="just"/>
            <a:r>
              <a:rPr lang="en-US" dirty="0" smtClean="0"/>
              <a:t> Some formatting commands not separating content and presentation </a:t>
            </a:r>
            <a:r>
              <a:rPr lang="en-US" dirty="0" err="1" smtClean="0"/>
              <a:t>e.g</a:t>
            </a:r>
            <a:r>
              <a:rPr lang="en-US" dirty="0" smtClean="0"/>
              <a:t> CENTER</a:t>
            </a:r>
          </a:p>
          <a:p>
            <a:pPr lvl="1" algn="just"/>
            <a:r>
              <a:rPr lang="en-US" dirty="0" smtClean="0"/>
              <a:t> HTML authors code to the browser’s standards, not the W3C standards, therefore </a:t>
            </a:r>
          </a:p>
          <a:p>
            <a:pPr lvl="1" algn="just"/>
            <a:r>
              <a:rPr lang="en-US" dirty="0" smtClean="0"/>
              <a:t> Pages look different in different browsers &amp; HTML validation is difficult</a:t>
            </a:r>
          </a:p>
          <a:p>
            <a:pPr lvl="1" algn="just"/>
            <a:r>
              <a:rPr lang="en-US" dirty="0" smtClean="0"/>
              <a:t> HTML talks of how and not what </a:t>
            </a:r>
          </a:p>
          <a:p>
            <a:pPr lvl="1" algn="just"/>
            <a:r>
              <a:rPr lang="en-US" dirty="0" smtClean="0"/>
              <a:t> Introduction of CSS to separate the look of the document to some extent </a:t>
            </a:r>
          </a:p>
          <a:p>
            <a:pPr lvl="1" algn="just"/>
            <a:r>
              <a:rPr lang="en-US" dirty="0" smtClean="0"/>
              <a:t> Introduction of XHTML to ensure standardization  </a:t>
            </a:r>
          </a:p>
          <a:p>
            <a:pPr marL="247620" indent="-247620" algn="just"/>
            <a:r>
              <a:rPr lang="en-US" dirty="0" smtClean="0"/>
              <a:t> </a:t>
            </a:r>
          </a:p>
          <a:p>
            <a:endParaRPr lang="en-IN" dirty="0"/>
          </a:p>
        </p:txBody>
      </p:sp>
    </p:spTree>
    <p:extLst>
      <p:ext uri="{BB962C8B-B14F-4D97-AF65-F5344CB8AC3E}">
        <p14:creationId xmlns:p14="http://schemas.microsoft.com/office/powerpoint/2010/main" val="419415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11200"/>
            <a:ext cx="4572000" cy="3429000"/>
          </a:xfrm>
        </p:spPr>
      </p:sp>
      <p:sp>
        <p:nvSpPr>
          <p:cNvPr id="3" name="Notes Placeholder 2"/>
          <p:cNvSpPr>
            <a:spLocks noGrp="1"/>
          </p:cNvSpPr>
          <p:nvPr>
            <p:ph type="body" idx="1"/>
          </p:nvPr>
        </p:nvSpPr>
        <p:spPr/>
        <p:txBody>
          <a:bodyPr/>
          <a:lstStyle/>
          <a:p>
            <a:pPr marL="247620" indent="-247620" algn="just"/>
            <a:r>
              <a:rPr lang="en-US" b="1" u="sng" dirty="0" smtClean="0"/>
              <a:t>Introduction to SGML and HTML</a:t>
            </a:r>
            <a:r>
              <a:rPr lang="en-US" b="1" dirty="0" smtClean="0"/>
              <a:t>:</a:t>
            </a:r>
          </a:p>
          <a:p>
            <a:pPr marL="247620" indent="-247620" algn="just"/>
            <a:r>
              <a:rPr lang="en-US" dirty="0" smtClean="0"/>
              <a:t>XML, the e</a:t>
            </a:r>
            <a:r>
              <a:rPr lang="en-US" b="1" dirty="0" smtClean="0"/>
              <a:t>X</a:t>
            </a:r>
            <a:r>
              <a:rPr lang="en-US" dirty="0" smtClean="0"/>
              <a:t>tensible </a:t>
            </a:r>
            <a:r>
              <a:rPr lang="en-US" b="1" dirty="0" smtClean="0"/>
              <a:t>M</a:t>
            </a:r>
            <a:r>
              <a:rPr lang="en-US" dirty="0" smtClean="0"/>
              <a:t>arkup </a:t>
            </a:r>
            <a:r>
              <a:rPr lang="en-US" b="1" dirty="0" smtClean="0"/>
              <a:t>L</a:t>
            </a:r>
            <a:r>
              <a:rPr lang="en-US" dirty="0" smtClean="0"/>
              <a:t>anguage, is best described as a means of</a:t>
            </a:r>
          </a:p>
          <a:p>
            <a:pPr marL="247620" indent="-247620" algn="just"/>
            <a:r>
              <a:rPr lang="en-US" dirty="0" smtClean="0"/>
              <a:t>structuring data. </a:t>
            </a:r>
          </a:p>
          <a:p>
            <a:pPr marL="247620" indent="-247620" algn="just"/>
            <a:r>
              <a:rPr lang="en-US" dirty="0" smtClean="0"/>
              <a:t>XML provides rules for placing text and other media into structures and</a:t>
            </a:r>
          </a:p>
          <a:p>
            <a:pPr marL="247620" indent="-247620" algn="just"/>
            <a:r>
              <a:rPr lang="en-US" dirty="0" smtClean="0"/>
              <a:t>allows you to manage and manipulate the results. </a:t>
            </a:r>
          </a:p>
          <a:p>
            <a:pPr marL="247620" indent="-247620" algn="just"/>
            <a:r>
              <a:rPr lang="en-US" dirty="0" smtClean="0"/>
              <a:t>The XML standard is a subset of the </a:t>
            </a:r>
            <a:r>
              <a:rPr lang="en-US" b="1" dirty="0" smtClean="0"/>
              <a:t>Standard Generalized Markup Language</a:t>
            </a:r>
          </a:p>
          <a:p>
            <a:pPr marL="247620" indent="-247620" algn="just"/>
            <a:r>
              <a:rPr lang="en-US" b="1" dirty="0" smtClean="0"/>
              <a:t>(SGML)</a:t>
            </a:r>
            <a:r>
              <a:rPr lang="en-US" dirty="0" smtClean="0"/>
              <a:t>, and was developed in 1996 by the </a:t>
            </a:r>
            <a:r>
              <a:rPr lang="en-US" b="1" dirty="0" smtClean="0"/>
              <a:t>SGML Editorial Review Board</a:t>
            </a:r>
          </a:p>
          <a:p>
            <a:pPr marL="247620" indent="-247620" algn="just"/>
            <a:r>
              <a:rPr lang="en-US" dirty="0" smtClean="0"/>
              <a:t>under the auspices of </a:t>
            </a:r>
            <a:r>
              <a:rPr lang="en-US" b="1" dirty="0" smtClean="0"/>
              <a:t>World Wide Web Consortium (W3C)</a:t>
            </a:r>
            <a:r>
              <a:rPr lang="en-US" dirty="0" smtClean="0"/>
              <a:t>.</a:t>
            </a:r>
          </a:p>
          <a:p>
            <a:pPr marL="247620" indent="-247620" algn="just"/>
            <a:r>
              <a:rPr lang="en-US" dirty="0" smtClean="0"/>
              <a:t>XML is designed for that express purpose. XML provides a mechanism for the</a:t>
            </a:r>
          </a:p>
          <a:p>
            <a:pPr marL="247620" indent="-247620" algn="just"/>
            <a:r>
              <a:rPr lang="en-US" dirty="0" smtClean="0"/>
              <a:t>interchange of structured information on the web. This sort of data is</a:t>
            </a:r>
          </a:p>
          <a:p>
            <a:pPr marL="247620" indent="-247620" algn="just"/>
            <a:r>
              <a:rPr lang="en-US" dirty="0" smtClean="0"/>
              <a:t>required to transform the web from a publishing media to an application</a:t>
            </a:r>
          </a:p>
          <a:p>
            <a:pPr marL="247620" indent="-247620" algn="just"/>
            <a:r>
              <a:rPr lang="en-US" dirty="0" smtClean="0"/>
              <a:t>processing environment</a:t>
            </a:r>
            <a:endParaRPr lang="en-US" dirty="0"/>
          </a:p>
        </p:txBody>
      </p:sp>
    </p:spTree>
    <p:extLst>
      <p:ext uri="{BB962C8B-B14F-4D97-AF65-F5344CB8AC3E}">
        <p14:creationId xmlns:p14="http://schemas.microsoft.com/office/powerpoint/2010/main" val="429426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0575" y="706442"/>
            <a:ext cx="4572000" cy="3429000"/>
          </a:xfrm>
        </p:spPr>
      </p:sp>
      <p:sp>
        <p:nvSpPr>
          <p:cNvPr id="3" name="Notes Placeholder 2"/>
          <p:cNvSpPr>
            <a:spLocks noGrp="1"/>
          </p:cNvSpPr>
          <p:nvPr>
            <p:ph type="body" idx="1"/>
          </p:nvPr>
        </p:nvSpPr>
        <p:spPr/>
        <p:txBody>
          <a:bodyPr/>
          <a:lstStyle/>
          <a:p>
            <a:r>
              <a:rPr lang="en-IN" dirty="0" smtClean="0"/>
              <a:t>XML Design Goals:</a:t>
            </a:r>
          </a:p>
          <a:p>
            <a:r>
              <a:rPr lang="en-IN" dirty="0" smtClean="0"/>
              <a:t>	The design goals for XML were proposed by the World Wide Web Consortium (W3C), and published in January 1998. </a:t>
            </a:r>
          </a:p>
          <a:p>
            <a:r>
              <a:rPr lang="en-IN" dirty="0" smtClean="0"/>
              <a:t>	The focus of XML is:</a:t>
            </a:r>
          </a:p>
          <a:p>
            <a:r>
              <a:rPr lang="en-IN" dirty="0" smtClean="0"/>
              <a:t>To carry the power of SGML through its ability to create user</a:t>
            </a:r>
          </a:p>
          <a:p>
            <a:r>
              <a:rPr lang="en-IN" dirty="0" smtClean="0"/>
              <a:t>defined information about data, its ability to adapt to specific user</a:t>
            </a:r>
          </a:p>
          <a:p>
            <a:r>
              <a:rPr lang="en-IN" dirty="0" smtClean="0"/>
              <a:t>needs, and the ability to maintain document changes.</a:t>
            </a:r>
          </a:p>
          <a:p>
            <a:r>
              <a:rPr lang="en-IN" dirty="0" smtClean="0"/>
              <a:t>To carry HTML’s ease of use by the ability to link, its simplicity in</a:t>
            </a:r>
          </a:p>
          <a:p>
            <a:r>
              <a:rPr lang="en-IN" dirty="0" smtClean="0"/>
              <a:t>the use of user defined tags, and its portability among different</a:t>
            </a:r>
          </a:p>
          <a:p>
            <a:r>
              <a:rPr lang="en-IN" dirty="0" smtClean="0"/>
              <a:t>platforms. </a:t>
            </a:r>
          </a:p>
          <a:p>
            <a:r>
              <a:rPr lang="en-IN" dirty="0" smtClean="0"/>
              <a:t>	Some more design goals are as follows:</a:t>
            </a:r>
          </a:p>
          <a:p>
            <a:r>
              <a:rPr lang="en-IN" dirty="0" smtClean="0"/>
              <a:t>It shall be easy to write programs which process XML documents.</a:t>
            </a:r>
          </a:p>
          <a:p>
            <a:r>
              <a:rPr lang="en-IN" dirty="0" smtClean="0"/>
              <a:t>The number of optional features in XML should be kept to the</a:t>
            </a:r>
          </a:p>
          <a:p>
            <a:r>
              <a:rPr lang="en-IN" dirty="0" smtClean="0"/>
              <a:t>absolute minimum, ideally zero.</a:t>
            </a:r>
          </a:p>
          <a:p>
            <a:r>
              <a:rPr lang="en-IN" dirty="0" smtClean="0"/>
              <a:t>XML documents should be human-legible and reasonably clear.</a:t>
            </a:r>
          </a:p>
          <a:p>
            <a:r>
              <a:rPr lang="en-IN" dirty="0" smtClean="0"/>
              <a:t>The XML design should be prepared quickly.</a:t>
            </a:r>
          </a:p>
          <a:p>
            <a:r>
              <a:rPr lang="en-IN" dirty="0" smtClean="0"/>
              <a:t>The design of XML shall be formal and concise.</a:t>
            </a:r>
          </a:p>
          <a:p>
            <a:endParaRPr lang="en-IN" dirty="0" smtClean="0"/>
          </a:p>
          <a:p>
            <a:endParaRPr lang="en-IN" dirty="0"/>
          </a:p>
        </p:txBody>
      </p:sp>
    </p:spTree>
    <p:extLst>
      <p:ext uri="{BB962C8B-B14F-4D97-AF65-F5344CB8AC3E}">
        <p14:creationId xmlns:p14="http://schemas.microsoft.com/office/powerpoint/2010/main" val="296653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1154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50753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4350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solidFill>
                  <a:schemeClr val="tx1"/>
                </a:solidFill>
              </a:defRPr>
            </a:lvl1pPr>
            <a:lvl2pPr>
              <a:defRPr>
                <a:solidFill>
                  <a:schemeClr val="tx1"/>
                </a:solidFill>
              </a:defRPr>
            </a:lvl2pPr>
            <a:lvl3pPr>
              <a:defRPr>
                <a:solidFill>
                  <a:schemeClr val="tx1"/>
                </a:solidFill>
              </a:defRPr>
            </a:lvl3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0508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0501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5516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18041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1283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82847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3787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79472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829294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a:t>Web Basics - XML</a:t>
            </a:r>
          </a:p>
        </p:txBody>
      </p:sp>
      <p:sp>
        <p:nvSpPr>
          <p:cNvPr id="3" name="Subtitle 2"/>
          <p:cNvSpPr>
            <a:spLocks noGrp="1"/>
          </p:cNvSpPr>
          <p:nvPr>
            <p:ph type="subTitle" idx="1"/>
          </p:nvPr>
        </p:nvSpPr>
        <p:spPr/>
        <p:txBody>
          <a:bodyPr/>
          <a:lstStyle/>
          <a:p>
            <a:r>
              <a:rPr lang="en-US" b="0" dirty="0">
                <a:ea typeface="ＭＳ Ｐゴシック" pitchFamily="34" charset="-128"/>
              </a:rPr>
              <a:t>Lesson 1: Introduction to XML</a:t>
            </a:r>
          </a:p>
          <a:p>
            <a:endParaRPr lang="en-IN" b="0" dirty="0"/>
          </a:p>
        </p:txBody>
      </p:sp>
    </p:spTree>
    <p:extLst>
      <p:ext uri="{BB962C8B-B14F-4D97-AF65-F5344CB8AC3E}">
        <p14:creationId xmlns:p14="http://schemas.microsoft.com/office/powerpoint/2010/main" val="4240961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XML </a:t>
            </a:r>
            <a:r>
              <a:rPr lang="en-IN" dirty="0"/>
              <a:t>Today</a:t>
            </a:r>
          </a:p>
        </p:txBody>
      </p:sp>
      <p:sp>
        <p:nvSpPr>
          <p:cNvPr id="3" name="Content Placeholder 2"/>
          <p:cNvSpPr>
            <a:spLocks noGrp="1"/>
          </p:cNvSpPr>
          <p:nvPr>
            <p:ph idx="1"/>
          </p:nvPr>
        </p:nvSpPr>
        <p:spPr>
          <a:xfrm>
            <a:off x="395536" y="1124744"/>
            <a:ext cx="8424936" cy="4525963"/>
          </a:xfrm>
        </p:spPr>
        <p:txBody>
          <a:bodyPr/>
          <a:lstStyle/>
          <a:p>
            <a:r>
              <a:rPr lang="en-US" dirty="0"/>
              <a:t>The primary functional purpose of XML is to transfer structured text and data among systems in multiple organizations</a:t>
            </a:r>
          </a:p>
          <a:p>
            <a:r>
              <a:rPr lang="en-US" dirty="0"/>
              <a:t>XML, unlike HTML, does not have a fixed format </a:t>
            </a:r>
          </a:p>
          <a:p>
            <a:pPr lvl="1"/>
            <a:r>
              <a:rPr lang="en-US" dirty="0">
                <a:cs typeface="Arial" pitchFamily="34" charset="0"/>
              </a:rPr>
              <a:t>There are no pre-defined tags; you create your own</a:t>
            </a:r>
          </a:p>
          <a:p>
            <a:pPr lvl="1"/>
            <a:endParaRPr lang="en-US" sz="1800" dirty="0">
              <a:latin typeface="Arial" pitchFamily="34" charset="0"/>
              <a:cs typeface="Arial" pitchFamily="34" charset="0"/>
            </a:endParaRPr>
          </a:p>
          <a:p>
            <a:r>
              <a:rPr lang="en-US" dirty="0"/>
              <a:t>Like HTML, XML uses tags. Tags are always enclosed within angled-brackets (&lt; &gt;)</a:t>
            </a:r>
          </a:p>
          <a:p>
            <a:pPr lvl="1"/>
            <a:r>
              <a:rPr lang="en-US" dirty="0">
                <a:cs typeface="Arial" pitchFamily="34" charset="0"/>
              </a:rPr>
              <a:t>XML tags define the meta information and are distributed throughout the document</a:t>
            </a:r>
          </a:p>
          <a:p>
            <a:pPr lvl="1"/>
            <a:endParaRPr lang="en-US" sz="1800" dirty="0" smtClean="0">
              <a:latin typeface="Arial" pitchFamily="34" charset="0"/>
              <a:cs typeface="Arial" pitchFamily="34" charset="0"/>
            </a:endParaRPr>
          </a:p>
          <a:p>
            <a:r>
              <a:rPr lang="en-US" dirty="0" smtClean="0"/>
              <a:t>XML </a:t>
            </a:r>
            <a:r>
              <a:rPr lang="en-US" dirty="0"/>
              <a:t>1.0 is the most widely used version</a:t>
            </a:r>
          </a:p>
          <a:p>
            <a:endParaRPr lang="en-IN" dirty="0"/>
          </a:p>
        </p:txBody>
      </p:sp>
    </p:spTree>
    <p:extLst>
      <p:ext uri="{BB962C8B-B14F-4D97-AF65-F5344CB8AC3E}">
        <p14:creationId xmlns:p14="http://schemas.microsoft.com/office/powerpoint/2010/main" val="3340453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XML </a:t>
            </a:r>
            <a:r>
              <a:rPr lang="en-IN" dirty="0"/>
              <a:t>versus HTML</a:t>
            </a:r>
          </a:p>
        </p:txBody>
      </p:sp>
      <p:sp>
        <p:nvSpPr>
          <p:cNvPr id="3" name="Content Placeholder 2"/>
          <p:cNvSpPr>
            <a:spLocks noGrp="1"/>
          </p:cNvSpPr>
          <p:nvPr>
            <p:ph idx="1"/>
          </p:nvPr>
        </p:nvSpPr>
        <p:spPr/>
        <p:txBody>
          <a:bodyPr/>
          <a:lstStyle/>
          <a:p>
            <a:r>
              <a:rPr lang="en-US" dirty="0"/>
              <a:t>&lt;table</a:t>
            </a:r>
            <a:r>
              <a:rPr lang="en-US" dirty="0" smtClean="0"/>
              <a:t>&gt;</a:t>
            </a:r>
          </a:p>
          <a:p>
            <a:pPr marL="0" indent="0">
              <a:buNone/>
            </a:pPr>
            <a:r>
              <a:rPr lang="en-US" dirty="0"/>
              <a:t>	</a:t>
            </a:r>
            <a:r>
              <a:rPr lang="en-US" dirty="0" smtClean="0"/>
              <a:t>&lt;</a:t>
            </a:r>
            <a:r>
              <a:rPr lang="en-US" dirty="0" err="1"/>
              <a:t>tr</a:t>
            </a:r>
            <a:r>
              <a:rPr lang="en-US" dirty="0"/>
              <a:t>&gt;</a:t>
            </a:r>
            <a:br>
              <a:rPr lang="en-US" dirty="0"/>
            </a:br>
            <a:r>
              <a:rPr lang="en-US" dirty="0" smtClean="0"/>
              <a:t>	</a:t>
            </a:r>
            <a:r>
              <a:rPr lang="en-US" dirty="0"/>
              <a:t>    &lt;td&gt;Apples&lt;/td&gt;</a:t>
            </a:r>
            <a:br>
              <a:rPr lang="en-US" dirty="0"/>
            </a:br>
            <a:r>
              <a:rPr lang="en-US" dirty="0" smtClean="0"/>
              <a:t>	</a:t>
            </a:r>
            <a:r>
              <a:rPr lang="en-US" dirty="0"/>
              <a:t>    &lt;td&gt;Bananas&lt;/td&gt;</a:t>
            </a:r>
            <a:br>
              <a:rPr lang="en-US" dirty="0"/>
            </a:br>
            <a:r>
              <a:rPr lang="en-US" dirty="0" smtClean="0"/>
              <a:t>	&lt;/</a:t>
            </a:r>
            <a:r>
              <a:rPr lang="en-US" dirty="0" err="1"/>
              <a:t>tr</a:t>
            </a:r>
            <a:r>
              <a:rPr lang="en-US" dirty="0" smtClean="0"/>
              <a:t>&gt;</a:t>
            </a:r>
          </a:p>
          <a:p>
            <a:pPr marL="0" indent="0">
              <a:buNone/>
            </a:pPr>
            <a:r>
              <a:rPr lang="en-US" dirty="0" smtClean="0"/>
              <a:t>         &lt;/</a:t>
            </a:r>
            <a:r>
              <a:rPr lang="en-US" dirty="0"/>
              <a:t>table&gt; </a:t>
            </a:r>
          </a:p>
          <a:p>
            <a:endParaRPr lang="en-US" dirty="0"/>
          </a:p>
          <a:p>
            <a:r>
              <a:rPr lang="en-US" dirty="0"/>
              <a:t>&lt;table&gt;</a:t>
            </a:r>
            <a:br>
              <a:rPr lang="en-US" dirty="0"/>
            </a:br>
            <a:r>
              <a:rPr lang="en-US" dirty="0"/>
              <a:t>  &lt;name&gt;African Coffee Table&lt;/name&gt;</a:t>
            </a:r>
            <a:br>
              <a:rPr lang="en-US" dirty="0"/>
            </a:br>
            <a:r>
              <a:rPr lang="en-US" dirty="0"/>
              <a:t>  &lt;width&gt;80&lt;/width&gt;</a:t>
            </a:r>
            <a:br>
              <a:rPr lang="en-US" dirty="0"/>
            </a:br>
            <a:r>
              <a:rPr lang="en-US" dirty="0"/>
              <a:t>  &lt;length&gt;120&lt;/length&gt;</a:t>
            </a:r>
            <a:br>
              <a:rPr lang="en-US" dirty="0"/>
            </a:br>
            <a:r>
              <a:rPr lang="en-US" dirty="0"/>
              <a:t>&lt;/table&gt; </a:t>
            </a:r>
          </a:p>
          <a:p>
            <a:endParaRPr lang="en-IN" dirty="0"/>
          </a:p>
        </p:txBody>
      </p:sp>
      <p:sp>
        <p:nvSpPr>
          <p:cNvPr id="4" name="AutoShape 4"/>
          <p:cNvSpPr>
            <a:spLocks noChangeArrowheads="1"/>
          </p:cNvSpPr>
          <p:nvPr/>
        </p:nvSpPr>
        <p:spPr bwMode="auto">
          <a:xfrm>
            <a:off x="6084168" y="1035743"/>
            <a:ext cx="2133600" cy="1134616"/>
          </a:xfrm>
          <a:prstGeom prst="wedgeRoundRectCallout">
            <a:avLst>
              <a:gd name="adj1" fmla="val -244371"/>
              <a:gd name="adj2" fmla="val 16038"/>
              <a:gd name="adj3" fmla="val 16667"/>
            </a:avLst>
          </a:prstGeom>
          <a:solidFill>
            <a:srgbClr val="EAEAEA"/>
          </a:solidFill>
          <a:ln w="9525">
            <a:solidFill>
              <a:schemeClr val="tx2"/>
            </a:solidFill>
            <a:miter lim="800000"/>
            <a:headEnd/>
            <a:tailEnd/>
          </a:ln>
          <a:effectLst>
            <a:outerShdw dist="35921" dir="2700000" algn="ctr" rotWithShape="0">
              <a:schemeClr val="bg2"/>
            </a:outerShdw>
          </a:effectLst>
        </p:spPr>
        <p:txBody>
          <a:bodyPr/>
          <a:lstStyle/>
          <a:p>
            <a:r>
              <a:rPr lang="en-US" sz="1600" dirty="0">
                <a:solidFill>
                  <a:schemeClr val="tx2"/>
                </a:solidFill>
                <a:latin typeface="Candara" panose="020E0502030303020204" pitchFamily="34" charset="0"/>
                <a:cs typeface="Arial" pitchFamily="34" charset="0"/>
              </a:rPr>
              <a:t>&lt;table&gt; tag in HTML is predefined &amp; used for creating tabular display</a:t>
            </a:r>
          </a:p>
        </p:txBody>
      </p:sp>
      <p:sp>
        <p:nvSpPr>
          <p:cNvPr id="5" name="AutoShape 5"/>
          <p:cNvSpPr>
            <a:spLocks noChangeArrowheads="1"/>
          </p:cNvSpPr>
          <p:nvPr/>
        </p:nvSpPr>
        <p:spPr bwMode="auto">
          <a:xfrm>
            <a:off x="6705600" y="2852936"/>
            <a:ext cx="2133600" cy="1507232"/>
          </a:xfrm>
          <a:prstGeom prst="wedgeRoundRectCallout">
            <a:avLst>
              <a:gd name="adj1" fmla="val -285470"/>
              <a:gd name="adj2" fmla="val 19878"/>
              <a:gd name="adj3" fmla="val 16667"/>
            </a:avLst>
          </a:prstGeom>
          <a:solidFill>
            <a:srgbClr val="EAEAEA"/>
          </a:solidFill>
          <a:ln w="9525">
            <a:solidFill>
              <a:schemeClr val="tx2"/>
            </a:solidFill>
            <a:miter lim="800000"/>
            <a:headEnd/>
            <a:tailEnd/>
          </a:ln>
          <a:effectLst>
            <a:outerShdw dist="35921" dir="2700000" algn="ctr" rotWithShape="0">
              <a:schemeClr val="bg2"/>
            </a:outerShdw>
          </a:effectLst>
        </p:spPr>
        <p:txBody>
          <a:bodyPr/>
          <a:lstStyle/>
          <a:p>
            <a:r>
              <a:rPr lang="en-US" sz="1600" dirty="0">
                <a:solidFill>
                  <a:schemeClr val="tx2"/>
                </a:solidFill>
                <a:latin typeface="Candara" panose="020E0502030303020204" pitchFamily="34" charset="0"/>
                <a:cs typeface="Arial" pitchFamily="34" charset="0"/>
              </a:rPr>
              <a:t>&lt;table&gt; tag in XML could mean anything </a:t>
            </a:r>
            <a:r>
              <a:rPr lang="en-US" sz="1600" dirty="0" err="1">
                <a:solidFill>
                  <a:schemeClr val="tx2"/>
                </a:solidFill>
                <a:latin typeface="Candara" panose="020E0502030303020204" pitchFamily="34" charset="0"/>
                <a:cs typeface="Arial" pitchFamily="34" charset="0"/>
              </a:rPr>
              <a:t>e.g</a:t>
            </a:r>
            <a:r>
              <a:rPr lang="en-US" sz="1600" dirty="0">
                <a:solidFill>
                  <a:schemeClr val="tx2"/>
                </a:solidFill>
                <a:latin typeface="Candara" panose="020E0502030303020204" pitchFamily="34" charset="0"/>
                <a:cs typeface="Arial" pitchFamily="34" charset="0"/>
              </a:rPr>
              <a:t> its a coffee table which is a furniture</a:t>
            </a:r>
          </a:p>
        </p:txBody>
      </p:sp>
    </p:spTree>
    <p:extLst>
      <p:ext uri="{BB962C8B-B14F-4D97-AF65-F5344CB8AC3E}">
        <p14:creationId xmlns:p14="http://schemas.microsoft.com/office/powerpoint/2010/main" val="3269086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1.2: The Role of XML</a:t>
            </a:r>
            <a:br>
              <a:rPr lang="en-IN" sz="1300" dirty="0"/>
            </a:br>
            <a:r>
              <a:rPr lang="en-IN" dirty="0" err="1" smtClean="0"/>
              <a:t>XML</a:t>
            </a:r>
            <a:r>
              <a:rPr lang="en-IN" dirty="0" smtClean="0"/>
              <a:t> </a:t>
            </a:r>
            <a:r>
              <a:rPr lang="en-IN" dirty="0"/>
              <a:t>and the </a:t>
            </a:r>
            <a:r>
              <a:rPr lang="en-IN" dirty="0" smtClean="0"/>
              <a:t>Web</a:t>
            </a:r>
            <a:endParaRPr lang="en-IN" dirty="0"/>
          </a:p>
        </p:txBody>
      </p:sp>
      <p:sp>
        <p:nvSpPr>
          <p:cNvPr id="3" name="Content Placeholder 2"/>
          <p:cNvSpPr>
            <a:spLocks noGrp="1"/>
          </p:cNvSpPr>
          <p:nvPr>
            <p:ph idx="1"/>
          </p:nvPr>
        </p:nvSpPr>
        <p:spPr/>
        <p:txBody>
          <a:bodyPr/>
          <a:lstStyle/>
          <a:p>
            <a:r>
              <a:rPr lang="en-US" dirty="0"/>
              <a:t>XML deals with what the data is about and how to specify the data structure</a:t>
            </a:r>
          </a:p>
          <a:p>
            <a:pPr lvl="1"/>
            <a:r>
              <a:rPr lang="en-US" dirty="0">
                <a:cs typeface="Arial" pitchFamily="34" charset="0"/>
              </a:rPr>
              <a:t>XML represents data formats on web for the following:</a:t>
            </a:r>
          </a:p>
          <a:p>
            <a:pPr lvl="2"/>
            <a:r>
              <a:rPr lang="en-US" dirty="0">
                <a:cs typeface="Arial" pitchFamily="34" charset="0"/>
              </a:rPr>
              <a:t>Books</a:t>
            </a:r>
          </a:p>
          <a:p>
            <a:pPr lvl="2"/>
            <a:r>
              <a:rPr lang="en-US" dirty="0">
                <a:cs typeface="Arial" pitchFamily="34" charset="0"/>
              </a:rPr>
              <a:t>Financial transactions (EDI)</a:t>
            </a:r>
          </a:p>
          <a:p>
            <a:pPr lvl="2"/>
            <a:r>
              <a:rPr lang="en-US" dirty="0">
                <a:cs typeface="Arial" pitchFamily="34" charset="0"/>
              </a:rPr>
              <a:t>Technical manuals</a:t>
            </a:r>
          </a:p>
          <a:p>
            <a:pPr lvl="2"/>
            <a:r>
              <a:rPr lang="en-US" dirty="0">
                <a:cs typeface="Arial" pitchFamily="34" charset="0"/>
              </a:rPr>
              <a:t>Chemical formulae</a:t>
            </a:r>
          </a:p>
          <a:p>
            <a:pPr lvl="2"/>
            <a:r>
              <a:rPr lang="en-US" dirty="0">
                <a:cs typeface="Arial" pitchFamily="34" charset="0"/>
              </a:rPr>
              <a:t>Medical records</a:t>
            </a:r>
          </a:p>
          <a:p>
            <a:pPr lvl="2"/>
            <a:r>
              <a:rPr lang="en-US" dirty="0">
                <a:cs typeface="Arial" pitchFamily="34" charset="0"/>
              </a:rPr>
              <a:t>Museum catalog records</a:t>
            </a:r>
          </a:p>
          <a:p>
            <a:pPr lvl="2"/>
            <a:r>
              <a:rPr lang="en-US" dirty="0">
                <a:cs typeface="Arial" pitchFamily="34" charset="0"/>
              </a:rPr>
              <a:t>Chess games</a:t>
            </a:r>
          </a:p>
          <a:p>
            <a:pPr lvl="2"/>
            <a:r>
              <a:rPr lang="en-US" dirty="0">
                <a:cs typeface="Arial" pitchFamily="34" charset="0"/>
              </a:rPr>
              <a:t>Encyclopedia entries</a:t>
            </a:r>
          </a:p>
          <a:p>
            <a:endParaRPr lang="en-IN" sz="1200" dirty="0"/>
          </a:p>
        </p:txBody>
      </p:sp>
    </p:spTree>
    <p:extLst>
      <p:ext uri="{BB962C8B-B14F-4D97-AF65-F5344CB8AC3E}">
        <p14:creationId xmlns:p14="http://schemas.microsoft.com/office/powerpoint/2010/main" val="2642677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1.3: Introducing  XML and Its Relatives</a:t>
            </a:r>
            <a:br>
              <a:rPr lang="en-IN" sz="1300" dirty="0"/>
            </a:br>
            <a:r>
              <a:rPr lang="en-IN" dirty="0" smtClean="0"/>
              <a:t>A </a:t>
            </a:r>
            <a:r>
              <a:rPr lang="en-IN" dirty="0"/>
              <a:t>Family of </a:t>
            </a:r>
            <a:r>
              <a:rPr lang="en-IN" dirty="0" smtClean="0"/>
              <a:t>Standards</a:t>
            </a:r>
            <a:endParaRPr lang="en-IN" dirty="0"/>
          </a:p>
        </p:txBody>
      </p:sp>
      <p:sp>
        <p:nvSpPr>
          <p:cNvPr id="3" name="Content Placeholder 2"/>
          <p:cNvSpPr>
            <a:spLocks noGrp="1"/>
          </p:cNvSpPr>
          <p:nvPr>
            <p:ph idx="1"/>
          </p:nvPr>
        </p:nvSpPr>
        <p:spPr>
          <a:xfrm>
            <a:off x="467544" y="1052736"/>
            <a:ext cx="8229600" cy="4525963"/>
          </a:xfrm>
        </p:spPr>
        <p:txBody>
          <a:bodyPr/>
          <a:lstStyle/>
          <a:p>
            <a:r>
              <a:rPr lang="en-US" dirty="0"/>
              <a:t>XML is a group of technologies</a:t>
            </a:r>
          </a:p>
          <a:p>
            <a:r>
              <a:rPr lang="en-US" dirty="0"/>
              <a:t>It consists of the following specifications:</a:t>
            </a:r>
          </a:p>
          <a:p>
            <a:pPr lvl="1"/>
            <a:r>
              <a:rPr lang="en-US" dirty="0">
                <a:cs typeface="Arial" pitchFamily="34" charset="0"/>
              </a:rPr>
              <a:t>Extensible Style Language (XSL)</a:t>
            </a:r>
          </a:p>
          <a:p>
            <a:pPr lvl="1"/>
            <a:r>
              <a:rPr lang="en-US" dirty="0">
                <a:cs typeface="Arial" pitchFamily="34" charset="0"/>
              </a:rPr>
              <a:t>XML Linking Language (including </a:t>
            </a:r>
            <a:r>
              <a:rPr lang="en-US" dirty="0" err="1">
                <a:cs typeface="Arial" pitchFamily="34" charset="0"/>
              </a:rPr>
              <a:t>Xpath</a:t>
            </a:r>
            <a:r>
              <a:rPr lang="en-US" dirty="0">
                <a:cs typeface="Arial" pitchFamily="34" charset="0"/>
              </a:rPr>
              <a:t>, </a:t>
            </a:r>
            <a:r>
              <a:rPr lang="en-US" dirty="0" err="1">
                <a:cs typeface="Arial" pitchFamily="34" charset="0"/>
              </a:rPr>
              <a:t>Xlink</a:t>
            </a:r>
            <a:r>
              <a:rPr lang="en-US" dirty="0">
                <a:cs typeface="Arial" pitchFamily="34" charset="0"/>
              </a:rPr>
              <a:t>, and </a:t>
            </a:r>
            <a:r>
              <a:rPr lang="en-US" dirty="0" err="1">
                <a:cs typeface="Arial" pitchFamily="34" charset="0"/>
              </a:rPr>
              <a:t>Xpointer</a:t>
            </a:r>
            <a:r>
              <a:rPr lang="en-US" dirty="0">
                <a:cs typeface="Arial" pitchFamily="34" charset="0"/>
              </a:rPr>
              <a:t>)</a:t>
            </a:r>
          </a:p>
          <a:p>
            <a:pPr lvl="1"/>
            <a:r>
              <a:rPr lang="en-US" dirty="0">
                <a:cs typeface="Arial" pitchFamily="34" charset="0"/>
              </a:rPr>
              <a:t>XML Namespaces</a:t>
            </a:r>
            <a:r>
              <a:rPr lang="en-US" dirty="0"/>
              <a:t> </a:t>
            </a:r>
          </a:p>
          <a:p>
            <a:endParaRPr lang="en-IN" dirty="0"/>
          </a:p>
        </p:txBody>
      </p:sp>
    </p:spTree>
    <p:extLst>
      <p:ext uri="{BB962C8B-B14F-4D97-AF65-F5344CB8AC3E}">
        <p14:creationId xmlns:p14="http://schemas.microsoft.com/office/powerpoint/2010/main" val="1954959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Extensible </a:t>
            </a:r>
            <a:r>
              <a:rPr lang="en-IN" dirty="0"/>
              <a:t>Style Language (XSL)</a:t>
            </a:r>
          </a:p>
        </p:txBody>
      </p:sp>
      <p:sp>
        <p:nvSpPr>
          <p:cNvPr id="3" name="Content Placeholder 2"/>
          <p:cNvSpPr>
            <a:spLocks noGrp="1"/>
          </p:cNvSpPr>
          <p:nvPr>
            <p:ph idx="1"/>
          </p:nvPr>
        </p:nvSpPr>
        <p:spPr>
          <a:xfrm>
            <a:off x="467544" y="1124744"/>
            <a:ext cx="8229600" cy="4525963"/>
          </a:xfrm>
        </p:spPr>
        <p:txBody>
          <a:bodyPr/>
          <a:lstStyle/>
          <a:p>
            <a:r>
              <a:rPr lang="en-US" dirty="0"/>
              <a:t>Cascading Style Sheets (CSS) makes it possible for the same HTML content to be easily formatted in multiple ways</a:t>
            </a:r>
          </a:p>
          <a:p>
            <a:r>
              <a:rPr lang="en-US" dirty="0"/>
              <a:t>Extensible Style Language (XSL) works with XML data in a way similar to that CSS works with HTML</a:t>
            </a:r>
          </a:p>
          <a:p>
            <a:pPr lvl="1"/>
            <a:r>
              <a:rPr lang="en-US" dirty="0">
                <a:cs typeface="Arial" pitchFamily="34" charset="0"/>
              </a:rPr>
              <a:t>The rules created with the style language – the style sheet –  should define how the content will be displayed</a:t>
            </a:r>
          </a:p>
          <a:p>
            <a:pPr lvl="1"/>
            <a:r>
              <a:rPr lang="en-US" dirty="0">
                <a:cs typeface="Arial" pitchFamily="34" charset="0"/>
              </a:rPr>
              <a:t>Formatting should not appear in the content itself</a:t>
            </a:r>
            <a:r>
              <a:rPr lang="en-US" dirty="0"/>
              <a:t> </a:t>
            </a:r>
          </a:p>
          <a:p>
            <a:endParaRPr lang="en-IN" dirty="0"/>
          </a:p>
        </p:txBody>
      </p:sp>
    </p:spTree>
    <p:extLst>
      <p:ext uri="{BB962C8B-B14F-4D97-AF65-F5344CB8AC3E}">
        <p14:creationId xmlns:p14="http://schemas.microsoft.com/office/powerpoint/2010/main" val="1359211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XML </a:t>
            </a:r>
            <a:r>
              <a:rPr lang="en-IN" dirty="0"/>
              <a:t>Namespaces</a:t>
            </a:r>
          </a:p>
        </p:txBody>
      </p:sp>
      <p:sp>
        <p:nvSpPr>
          <p:cNvPr id="3" name="Content Placeholder 2"/>
          <p:cNvSpPr>
            <a:spLocks noGrp="1"/>
          </p:cNvSpPr>
          <p:nvPr>
            <p:ph idx="1"/>
          </p:nvPr>
        </p:nvSpPr>
        <p:spPr>
          <a:xfrm>
            <a:off x="395536" y="1052736"/>
            <a:ext cx="8229600" cy="4525963"/>
          </a:xfrm>
        </p:spPr>
        <p:txBody>
          <a:bodyPr/>
          <a:lstStyle/>
          <a:p>
            <a:r>
              <a:rPr lang="en-US" dirty="0"/>
              <a:t>XML Namespaces provide a way of assigning unique names to document constructs so that the software can operate correctly and avoid collisions</a:t>
            </a:r>
          </a:p>
          <a:p>
            <a:r>
              <a:rPr lang="en-US" dirty="0"/>
              <a:t>XML Namespaces allow context to be given to the element names</a:t>
            </a:r>
          </a:p>
          <a:p>
            <a:pPr lvl="1"/>
            <a:r>
              <a:rPr lang="en-US" dirty="0">
                <a:cs typeface="Arial" pitchFamily="34" charset="0"/>
              </a:rPr>
              <a:t>This allows them to remain unique and thus </a:t>
            </a:r>
            <a:r>
              <a:rPr lang="en-US" dirty="0" smtClean="0">
                <a:cs typeface="Arial" pitchFamily="34" charset="0"/>
              </a:rPr>
              <a:t>process able</a:t>
            </a:r>
            <a:r>
              <a:rPr lang="en-US" dirty="0" smtClean="0"/>
              <a:t> </a:t>
            </a:r>
            <a:endParaRPr lang="en-US" dirty="0"/>
          </a:p>
          <a:p>
            <a:endParaRPr lang="en-IN" dirty="0"/>
          </a:p>
        </p:txBody>
      </p:sp>
    </p:spTree>
    <p:extLst>
      <p:ext uri="{BB962C8B-B14F-4D97-AF65-F5344CB8AC3E}">
        <p14:creationId xmlns:p14="http://schemas.microsoft.com/office/powerpoint/2010/main" val="3036355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Summary</a:t>
            </a:r>
            <a:endParaRPr lang="en-IN" dirty="0"/>
          </a:p>
        </p:txBody>
      </p:sp>
      <p:sp>
        <p:nvSpPr>
          <p:cNvPr id="3" name="Content Placeholder 2"/>
          <p:cNvSpPr>
            <a:spLocks noGrp="1"/>
          </p:cNvSpPr>
          <p:nvPr>
            <p:ph idx="1"/>
          </p:nvPr>
        </p:nvSpPr>
        <p:spPr>
          <a:xfrm>
            <a:off x="457200" y="1124744"/>
            <a:ext cx="6682614" cy="4525963"/>
          </a:xfrm>
        </p:spPr>
        <p:txBody>
          <a:bodyPr>
            <a:normAutofit/>
          </a:bodyPr>
          <a:lstStyle/>
          <a:p>
            <a:r>
              <a:rPr lang="en-US" dirty="0"/>
              <a:t>In this lesson, you have learnt that:</a:t>
            </a:r>
          </a:p>
          <a:p>
            <a:pPr lvl="1"/>
            <a:r>
              <a:rPr lang="en-US" dirty="0">
                <a:cs typeface="Arial" pitchFamily="34" charset="0"/>
              </a:rPr>
              <a:t>SGML is the Standard Generalized Markup Language</a:t>
            </a:r>
          </a:p>
          <a:p>
            <a:pPr lvl="1"/>
            <a:r>
              <a:rPr lang="en-US" dirty="0">
                <a:cs typeface="Arial" pitchFamily="34" charset="0"/>
              </a:rPr>
              <a:t>HTML is the Hypertext Markup Language and  XML is the Extensible Markup Language (meta-markup language)</a:t>
            </a:r>
          </a:p>
          <a:p>
            <a:pPr lvl="1"/>
            <a:r>
              <a:rPr lang="en-US" dirty="0">
                <a:cs typeface="Arial" pitchFamily="34" charset="0"/>
              </a:rPr>
              <a:t>XML is not a replacement for HTML</a:t>
            </a:r>
          </a:p>
          <a:p>
            <a:pPr lvl="1"/>
            <a:r>
              <a:rPr lang="en-US" dirty="0">
                <a:cs typeface="Arial" pitchFamily="34" charset="0"/>
              </a:rPr>
              <a:t>HTML tags do not say anything about the structure of the </a:t>
            </a:r>
            <a:r>
              <a:rPr lang="en-US" dirty="0" smtClean="0">
                <a:cs typeface="Arial" pitchFamily="34" charset="0"/>
              </a:rPr>
              <a:t>information</a:t>
            </a:r>
          </a:p>
          <a:p>
            <a:pPr lvl="1"/>
            <a:r>
              <a:rPr lang="en-US" dirty="0"/>
              <a:t>HTML lacks in link management, is not reusable, is not Object Oriented, and so on</a:t>
            </a:r>
          </a:p>
          <a:p>
            <a:pPr lvl="1"/>
            <a:r>
              <a:rPr lang="en-US" dirty="0"/>
              <a:t>Looking at the future of electronic commerce, HTML has limitations</a:t>
            </a:r>
          </a:p>
          <a:p>
            <a:pPr lvl="1"/>
            <a:r>
              <a:rPr lang="en-US" dirty="0"/>
              <a:t>XML is a project of w3c and its implementation is in the developing stage</a:t>
            </a:r>
          </a:p>
          <a:p>
            <a:pPr lvl="1"/>
            <a:r>
              <a:rPr lang="en-US" dirty="0"/>
              <a:t>XML uses features of SGML but it is easy compare to it</a:t>
            </a:r>
          </a:p>
          <a:p>
            <a:pPr lvl="1"/>
            <a:r>
              <a:rPr lang="en-US" dirty="0"/>
              <a:t>Markup Language created using XML are called XML vocabularies or XML applications</a:t>
            </a:r>
          </a:p>
          <a:p>
            <a:pPr lvl="1"/>
            <a:endParaRPr lang="en-US" dirty="0">
              <a:cs typeface="Arial" pitchFamily="34" charset="0"/>
            </a:endParaRPr>
          </a:p>
          <a:p>
            <a:endParaRPr lang="en-IN" dirty="0"/>
          </a:p>
        </p:txBody>
      </p:sp>
      <p:grpSp>
        <p:nvGrpSpPr>
          <p:cNvPr id="4" name="Group 7"/>
          <p:cNvGrpSpPr>
            <a:grpSpLocks/>
          </p:cNvGrpSpPr>
          <p:nvPr/>
        </p:nvGrpSpPr>
        <p:grpSpPr bwMode="auto">
          <a:xfrm>
            <a:off x="7139814" y="1340768"/>
            <a:ext cx="1716088" cy="1547813"/>
            <a:chOff x="4176" y="993"/>
            <a:chExt cx="1273" cy="1119"/>
          </a:xfrm>
        </p:grpSpPr>
        <p:sp>
          <p:nvSpPr>
            <p:cNvPr id="5"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9"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21769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42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64551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Review </a:t>
            </a:r>
            <a:r>
              <a:rPr lang="en-IN" dirty="0" smtClean="0"/>
              <a:t>Question</a:t>
            </a:r>
            <a:endParaRPr lang="en-IN" dirty="0"/>
          </a:p>
        </p:txBody>
      </p:sp>
      <p:sp>
        <p:nvSpPr>
          <p:cNvPr id="3" name="Content Placeholder 2"/>
          <p:cNvSpPr>
            <a:spLocks noGrp="1"/>
          </p:cNvSpPr>
          <p:nvPr>
            <p:ph idx="1"/>
          </p:nvPr>
        </p:nvSpPr>
        <p:spPr>
          <a:xfrm>
            <a:off x="467072" y="1052736"/>
            <a:ext cx="8229600" cy="4525963"/>
          </a:xfrm>
        </p:spPr>
        <p:txBody>
          <a:bodyPr/>
          <a:lstStyle/>
          <a:p>
            <a:r>
              <a:rPr lang="en-US" sz="2000" dirty="0">
                <a:solidFill>
                  <a:srgbClr val="990000"/>
                </a:solidFill>
                <a:latin typeface="Arial" pitchFamily="34" charset="0"/>
                <a:cs typeface="Arial" pitchFamily="34" charset="0"/>
              </a:rPr>
              <a:t> </a:t>
            </a:r>
            <a:r>
              <a:rPr lang="en-US" dirty="0"/>
              <a:t>Question 1:Which of the following is/are true about SGML?</a:t>
            </a:r>
          </a:p>
          <a:p>
            <a:pPr lvl="1"/>
            <a:r>
              <a:rPr lang="en-US" dirty="0">
                <a:cs typeface="Arial" pitchFamily="34" charset="0"/>
              </a:rPr>
              <a:t>Option 1: makes Data storage independent</a:t>
            </a:r>
          </a:p>
          <a:p>
            <a:pPr lvl="1"/>
            <a:r>
              <a:rPr lang="en-US" dirty="0">
                <a:cs typeface="Arial" pitchFamily="34" charset="0"/>
              </a:rPr>
              <a:t>Option 2: usage of tag set is unlimited</a:t>
            </a:r>
          </a:p>
          <a:p>
            <a:pPr lvl="1"/>
            <a:r>
              <a:rPr lang="en-US" dirty="0">
                <a:cs typeface="Arial" pitchFamily="34" charset="0"/>
              </a:rPr>
              <a:t>Option 3: both the above</a:t>
            </a:r>
          </a:p>
          <a:p>
            <a:r>
              <a:rPr lang="en-US" dirty="0"/>
              <a:t>Question 2: ___ allows to apply style to XML</a:t>
            </a:r>
          </a:p>
          <a:p>
            <a:r>
              <a:rPr lang="en-US" dirty="0"/>
              <a:t>Question 3: XML namespace provides ___</a:t>
            </a:r>
          </a:p>
          <a:p>
            <a:endParaRPr lang="en-IN" dirty="0"/>
          </a:p>
        </p:txBody>
      </p:sp>
      <p:grpSp>
        <p:nvGrpSpPr>
          <p:cNvPr id="4" name="Group 12"/>
          <p:cNvGrpSpPr>
            <a:grpSpLocks/>
          </p:cNvGrpSpPr>
          <p:nvPr/>
        </p:nvGrpSpPr>
        <p:grpSpPr bwMode="auto">
          <a:xfrm>
            <a:off x="7086600" y="1371600"/>
            <a:ext cx="1868488" cy="1471613"/>
            <a:chOff x="4176" y="993"/>
            <a:chExt cx="1273" cy="1119"/>
          </a:xfrm>
        </p:grpSpPr>
        <p:sp>
          <p:nvSpPr>
            <p:cNvPr id="5" name="Rectangle 13"/>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14"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6948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Lesson </a:t>
            </a:r>
            <a:r>
              <a:rPr lang="en-IN" dirty="0" smtClean="0"/>
              <a:t>Objectives</a:t>
            </a:r>
            <a:endParaRPr lang="en-IN" dirty="0"/>
          </a:p>
        </p:txBody>
      </p:sp>
      <p:sp>
        <p:nvSpPr>
          <p:cNvPr id="3" name="Content Placeholder 2"/>
          <p:cNvSpPr>
            <a:spLocks noGrp="1"/>
          </p:cNvSpPr>
          <p:nvPr>
            <p:ph idx="1"/>
          </p:nvPr>
        </p:nvSpPr>
        <p:spPr>
          <a:xfrm>
            <a:off x="420688" y="1268760"/>
            <a:ext cx="8229600" cy="4525963"/>
          </a:xfrm>
        </p:spPr>
        <p:txBody>
          <a:bodyPr/>
          <a:lstStyle/>
          <a:p>
            <a:r>
              <a:rPr lang="en-US" dirty="0"/>
              <a:t>In this lesson, you will learn about:</a:t>
            </a:r>
          </a:p>
          <a:p>
            <a:pPr lvl="1"/>
            <a:r>
              <a:rPr lang="en-US" dirty="0">
                <a:cs typeface="Arial" pitchFamily="34" charset="0"/>
              </a:rPr>
              <a:t>Evolution of XML</a:t>
            </a:r>
          </a:p>
          <a:p>
            <a:pPr lvl="1"/>
            <a:r>
              <a:rPr lang="en-US" dirty="0">
                <a:cs typeface="Arial" pitchFamily="34" charset="0"/>
              </a:rPr>
              <a:t>Role of XML in Web Applications</a:t>
            </a:r>
          </a:p>
          <a:p>
            <a:pPr lvl="1"/>
            <a:r>
              <a:rPr lang="en-US" dirty="0">
                <a:cs typeface="Arial" pitchFamily="34" charset="0"/>
              </a:rPr>
              <a:t>Different members of XML family</a:t>
            </a:r>
          </a:p>
          <a:p>
            <a:pPr lvl="1"/>
            <a:r>
              <a:rPr lang="en-US" dirty="0">
                <a:cs typeface="Arial" pitchFamily="34" charset="0"/>
              </a:rPr>
              <a:t>Introduction to Namespace</a:t>
            </a:r>
          </a:p>
          <a:p>
            <a:endParaRPr lang="en-IN" dirty="0"/>
          </a:p>
        </p:txBody>
      </p:sp>
      <p:grpSp>
        <p:nvGrpSpPr>
          <p:cNvPr id="4" name="Group 11"/>
          <p:cNvGrpSpPr>
            <a:grpSpLocks/>
          </p:cNvGrpSpPr>
          <p:nvPr/>
        </p:nvGrpSpPr>
        <p:grpSpPr bwMode="auto">
          <a:xfrm>
            <a:off x="6934200" y="1576388"/>
            <a:ext cx="1716088" cy="1471612"/>
            <a:chOff x="4176" y="993"/>
            <a:chExt cx="1273" cy="1119"/>
          </a:xfrm>
        </p:grpSpPr>
        <p:sp>
          <p:nvSpPr>
            <p:cNvPr id="5"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 name="Picture 13"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98489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a:t>1.1: Introduction to SGML and HTML </a:t>
            </a:r>
            <a:br>
              <a:rPr lang="en-IN" sz="1300" dirty="0"/>
            </a:br>
            <a:r>
              <a:rPr lang="en-IN" dirty="0" smtClean="0"/>
              <a:t>The </a:t>
            </a:r>
            <a:r>
              <a:rPr lang="en-IN" dirty="0"/>
              <a:t>Basics of </a:t>
            </a:r>
            <a:r>
              <a:rPr lang="en-IN" dirty="0" err="1"/>
              <a:t>Markup</a:t>
            </a:r>
            <a:r>
              <a:rPr lang="en-IN" dirty="0"/>
              <a:t> </a:t>
            </a:r>
            <a:r>
              <a:rPr lang="en-IN" dirty="0" smtClean="0"/>
              <a:t>Language</a:t>
            </a:r>
            <a:endParaRPr lang="en-IN" dirty="0"/>
          </a:p>
        </p:txBody>
      </p:sp>
      <p:sp>
        <p:nvSpPr>
          <p:cNvPr id="3" name="Content Placeholder 2"/>
          <p:cNvSpPr>
            <a:spLocks noGrp="1"/>
          </p:cNvSpPr>
          <p:nvPr>
            <p:ph idx="1"/>
          </p:nvPr>
        </p:nvSpPr>
        <p:spPr>
          <a:xfrm>
            <a:off x="395536" y="1268760"/>
            <a:ext cx="8229600" cy="4525963"/>
          </a:xfrm>
        </p:spPr>
        <p:txBody>
          <a:bodyPr/>
          <a:lstStyle/>
          <a:p>
            <a:r>
              <a:rPr lang="en-US" dirty="0"/>
              <a:t>What do we mean by “Markup Language”?</a:t>
            </a:r>
          </a:p>
          <a:p>
            <a:pPr lvl="1">
              <a:lnSpc>
                <a:spcPct val="150000"/>
              </a:lnSpc>
            </a:pPr>
            <a:r>
              <a:rPr lang="en-US" dirty="0">
                <a:cs typeface="Arial" pitchFamily="34" charset="0"/>
              </a:rPr>
              <a:t>The term “markup” is used to identify anything put within a document which either adds or provides special meaning </a:t>
            </a:r>
            <a:br>
              <a:rPr lang="en-US" dirty="0">
                <a:cs typeface="Arial" pitchFamily="34" charset="0"/>
              </a:rPr>
            </a:br>
            <a:r>
              <a:rPr lang="en-US" dirty="0">
                <a:cs typeface="Arial" pitchFamily="34" charset="0"/>
              </a:rPr>
              <a:t>(for example, italicized text)</a:t>
            </a:r>
          </a:p>
          <a:p>
            <a:pPr lvl="1">
              <a:lnSpc>
                <a:spcPct val="150000"/>
              </a:lnSpc>
            </a:pPr>
            <a:r>
              <a:rPr lang="en-US" dirty="0">
                <a:cs typeface="Arial" pitchFamily="34" charset="0"/>
              </a:rPr>
              <a:t>A markup language is the set of rules</a:t>
            </a:r>
          </a:p>
          <a:p>
            <a:pPr lvl="1">
              <a:lnSpc>
                <a:spcPct val="150000"/>
              </a:lnSpc>
            </a:pPr>
            <a:r>
              <a:rPr lang="en-US" dirty="0">
                <a:cs typeface="Arial" pitchFamily="34" charset="0"/>
              </a:rPr>
              <a:t>It also provides a description of document layout and logical structure</a:t>
            </a:r>
          </a:p>
          <a:p>
            <a:endParaRPr lang="en-IN" dirty="0"/>
          </a:p>
        </p:txBody>
      </p:sp>
    </p:spTree>
    <p:extLst>
      <p:ext uri="{BB962C8B-B14F-4D97-AF65-F5344CB8AC3E}">
        <p14:creationId xmlns:p14="http://schemas.microsoft.com/office/powerpoint/2010/main" val="2998593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SGML</a:t>
            </a:r>
            <a:endParaRPr lang="en-IN" dirty="0"/>
          </a:p>
        </p:txBody>
      </p:sp>
      <p:sp>
        <p:nvSpPr>
          <p:cNvPr id="3" name="Content Placeholder 2"/>
          <p:cNvSpPr>
            <a:spLocks noGrp="1"/>
          </p:cNvSpPr>
          <p:nvPr>
            <p:ph idx="1"/>
          </p:nvPr>
        </p:nvSpPr>
        <p:spPr>
          <a:xfrm>
            <a:off x="395536" y="1196752"/>
            <a:ext cx="8229600" cy="4525963"/>
          </a:xfrm>
        </p:spPr>
        <p:txBody>
          <a:bodyPr/>
          <a:lstStyle/>
          <a:p>
            <a:r>
              <a:rPr lang="en-US" dirty="0"/>
              <a:t>SGML stands for Standard Generalized Markup Language</a:t>
            </a:r>
          </a:p>
          <a:p>
            <a:pPr lvl="1">
              <a:lnSpc>
                <a:spcPct val="150000"/>
              </a:lnSpc>
            </a:pPr>
            <a:r>
              <a:rPr lang="en-US" dirty="0">
                <a:cs typeface="Arial" pitchFamily="34" charset="0"/>
              </a:rPr>
              <a:t>SGML was conceptualized in 1974 and  adopted as international standard in 1986</a:t>
            </a:r>
          </a:p>
          <a:p>
            <a:pPr lvl="1">
              <a:lnSpc>
                <a:spcPct val="150000"/>
              </a:lnSpc>
            </a:pPr>
            <a:r>
              <a:rPr lang="en-US" dirty="0">
                <a:cs typeface="Arial" pitchFamily="34" charset="0"/>
              </a:rPr>
              <a:t>SGML was born out of the basic need to make the data storage-independent</a:t>
            </a:r>
          </a:p>
          <a:p>
            <a:pPr lvl="1">
              <a:lnSpc>
                <a:spcPct val="150000"/>
              </a:lnSpc>
            </a:pPr>
            <a:r>
              <a:rPr lang="en-US" dirty="0">
                <a:cs typeface="Arial" pitchFamily="34" charset="0"/>
              </a:rPr>
              <a:t>SGML also does not have any specific document structure, and usage of tag set is not limited</a:t>
            </a:r>
          </a:p>
          <a:p>
            <a:pPr lvl="1">
              <a:lnSpc>
                <a:spcPct val="150000"/>
              </a:lnSpc>
            </a:pPr>
            <a:r>
              <a:rPr lang="en-US" dirty="0">
                <a:cs typeface="Arial" pitchFamily="34" charset="0"/>
              </a:rPr>
              <a:t>It does not constrain the potential of creating new document standards</a:t>
            </a:r>
          </a:p>
          <a:p>
            <a:endParaRPr lang="en-IN" dirty="0"/>
          </a:p>
        </p:txBody>
      </p:sp>
    </p:spTree>
    <p:extLst>
      <p:ext uri="{BB962C8B-B14F-4D97-AF65-F5344CB8AC3E}">
        <p14:creationId xmlns:p14="http://schemas.microsoft.com/office/powerpoint/2010/main" val="1397062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Evolution </a:t>
            </a:r>
            <a:r>
              <a:rPr lang="en-IN" dirty="0" smtClean="0"/>
              <a:t>of XML</a:t>
            </a:r>
            <a:endParaRPr lang="en-IN" dirty="0"/>
          </a:p>
        </p:txBody>
      </p:sp>
      <p:grpSp>
        <p:nvGrpSpPr>
          <p:cNvPr id="22" name="Group 21"/>
          <p:cNvGrpSpPr/>
          <p:nvPr/>
        </p:nvGrpSpPr>
        <p:grpSpPr>
          <a:xfrm>
            <a:off x="1763688" y="1973356"/>
            <a:ext cx="5644391" cy="2407231"/>
            <a:chOff x="1259632" y="1268760"/>
            <a:chExt cx="5644391" cy="2407231"/>
          </a:xfrm>
        </p:grpSpPr>
        <p:sp>
          <p:nvSpPr>
            <p:cNvPr id="5" name="Rounded Rectangle 4"/>
            <p:cNvSpPr/>
            <p:nvPr/>
          </p:nvSpPr>
          <p:spPr>
            <a:xfrm>
              <a:off x="2987824" y="1268760"/>
              <a:ext cx="208823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ndara" panose="020E0502030303020204" pitchFamily="34" charset="0"/>
                </a:rPr>
                <a:t>SGML</a:t>
              </a:r>
              <a:endParaRPr lang="en-US" b="1" dirty="0">
                <a:latin typeface="Candara" panose="020E0502030303020204" pitchFamily="34" charset="0"/>
              </a:endParaRPr>
            </a:p>
          </p:txBody>
        </p:sp>
        <p:sp>
          <p:nvSpPr>
            <p:cNvPr id="6" name="Rounded Rectangle 5"/>
            <p:cNvSpPr/>
            <p:nvPr/>
          </p:nvSpPr>
          <p:spPr>
            <a:xfrm>
              <a:off x="1259632" y="2780928"/>
              <a:ext cx="208823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ndara" panose="020E0502030303020204" pitchFamily="34" charset="0"/>
                </a:rPr>
                <a:t>HTML</a:t>
              </a:r>
              <a:endParaRPr lang="en-US" b="1" dirty="0">
                <a:latin typeface="Candara" panose="020E0502030303020204" pitchFamily="34" charset="0"/>
              </a:endParaRPr>
            </a:p>
          </p:txBody>
        </p:sp>
        <p:sp>
          <p:nvSpPr>
            <p:cNvPr id="7" name="Rounded Rectangle 6"/>
            <p:cNvSpPr/>
            <p:nvPr/>
          </p:nvSpPr>
          <p:spPr>
            <a:xfrm>
              <a:off x="4815791" y="2811895"/>
              <a:ext cx="208823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ndara" panose="020E0502030303020204" pitchFamily="34" charset="0"/>
                </a:rPr>
                <a:t>XML</a:t>
              </a:r>
              <a:endParaRPr lang="en-US" b="1" dirty="0">
                <a:latin typeface="Candara" panose="020E0502030303020204" pitchFamily="34" charset="0"/>
              </a:endParaRPr>
            </a:p>
          </p:txBody>
        </p:sp>
        <p:cxnSp>
          <p:nvCxnSpPr>
            <p:cNvPr id="12" name="Straight Arrow Connector 11"/>
            <p:cNvCxnSpPr/>
            <p:nvPr/>
          </p:nvCxnSpPr>
          <p:spPr>
            <a:xfrm flipH="1">
              <a:off x="2555776" y="1988840"/>
              <a:ext cx="79208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88024" y="213285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544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Not Go Back To SGML</a:t>
            </a:r>
            <a:r>
              <a:rPr lang="en-IN" dirty="0" smtClean="0"/>
              <a:t>?</a:t>
            </a:r>
            <a:endParaRPr lang="en-IN" dirty="0"/>
          </a:p>
        </p:txBody>
      </p:sp>
      <p:sp>
        <p:nvSpPr>
          <p:cNvPr id="3" name="Content Placeholder 2"/>
          <p:cNvSpPr>
            <a:spLocks noGrp="1"/>
          </p:cNvSpPr>
          <p:nvPr>
            <p:ph idx="1"/>
          </p:nvPr>
        </p:nvSpPr>
        <p:spPr>
          <a:xfrm>
            <a:off x="457200" y="1268760"/>
            <a:ext cx="8229600" cy="4525963"/>
          </a:xfrm>
        </p:spPr>
        <p:txBody>
          <a:bodyPr/>
          <a:lstStyle/>
          <a:p>
            <a:r>
              <a:rPr lang="en-US" dirty="0"/>
              <a:t>SGML is an incredibly rich meta language</a:t>
            </a:r>
          </a:p>
          <a:p>
            <a:r>
              <a:rPr lang="en-US" dirty="0"/>
              <a:t>SGML is completely configurable</a:t>
            </a:r>
          </a:p>
          <a:p>
            <a:pPr lvl="1"/>
            <a:r>
              <a:rPr lang="en-US" dirty="0">
                <a:cs typeface="Arial" pitchFamily="34" charset="0"/>
              </a:rPr>
              <a:t>For example: </a:t>
            </a:r>
          </a:p>
          <a:p>
            <a:pPr lvl="2"/>
            <a:r>
              <a:rPr lang="en-US" dirty="0">
                <a:cs typeface="Arial" pitchFamily="34" charset="0"/>
              </a:rPr>
              <a:t>You can change the symbols for tagging from angle brackets (&lt;tag&gt;) to curly braces ({tag})</a:t>
            </a:r>
          </a:p>
          <a:p>
            <a:pPr lvl="2"/>
            <a:r>
              <a:rPr lang="en-US" dirty="0">
                <a:cs typeface="Arial" pitchFamily="34" charset="0"/>
              </a:rPr>
              <a:t>You can change the tag name lengths from 8 characters to 88 characters</a:t>
            </a:r>
            <a:endParaRPr lang="en-US" dirty="0"/>
          </a:p>
          <a:p>
            <a:r>
              <a:rPr lang="en-US" dirty="0"/>
              <a:t>There is no style mechanism in SGML</a:t>
            </a:r>
          </a:p>
          <a:p>
            <a:r>
              <a:rPr lang="en-US" dirty="0"/>
              <a:t>It is generic, just for generating customized language</a:t>
            </a:r>
          </a:p>
          <a:p>
            <a:endParaRPr lang="en-IN" dirty="0"/>
          </a:p>
        </p:txBody>
      </p:sp>
    </p:spTree>
    <p:extLst>
      <p:ext uri="{BB962C8B-B14F-4D97-AF65-F5344CB8AC3E}">
        <p14:creationId xmlns:p14="http://schemas.microsoft.com/office/powerpoint/2010/main" val="2101284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(Hypertext </a:t>
            </a:r>
            <a:r>
              <a:rPr lang="en-IN" dirty="0" err="1"/>
              <a:t>Markup</a:t>
            </a:r>
            <a:r>
              <a:rPr lang="en-IN" dirty="0"/>
              <a:t> Language) </a:t>
            </a:r>
          </a:p>
        </p:txBody>
      </p:sp>
      <p:sp>
        <p:nvSpPr>
          <p:cNvPr id="3" name="Content Placeholder 2"/>
          <p:cNvSpPr>
            <a:spLocks noGrp="1"/>
          </p:cNvSpPr>
          <p:nvPr>
            <p:ph idx="1"/>
          </p:nvPr>
        </p:nvSpPr>
        <p:spPr>
          <a:xfrm>
            <a:off x="467544" y="1196752"/>
            <a:ext cx="8229600" cy="4525963"/>
          </a:xfrm>
        </p:spPr>
        <p:txBody>
          <a:bodyPr/>
          <a:lstStyle/>
          <a:p>
            <a:r>
              <a:rPr lang="en-US" dirty="0"/>
              <a:t>HTML which is an application of SGML, contains predefined set of tags and it is based on SGML manual</a:t>
            </a:r>
          </a:p>
          <a:p>
            <a:r>
              <a:rPr lang="en-US" dirty="0"/>
              <a:t>HTML is a markup languages for web pages</a:t>
            </a:r>
          </a:p>
          <a:p>
            <a:r>
              <a:rPr lang="en-US" dirty="0"/>
              <a:t>Similar to SGML</a:t>
            </a:r>
          </a:p>
          <a:p>
            <a:pPr lvl="1"/>
            <a:r>
              <a:rPr lang="en-US" dirty="0">
                <a:cs typeface="Arial" pitchFamily="34" charset="0"/>
              </a:rPr>
              <a:t>most tags describe meaning, not formatting</a:t>
            </a:r>
          </a:p>
          <a:p>
            <a:pPr lvl="1"/>
            <a:r>
              <a:rPr lang="en-US" dirty="0">
                <a:cs typeface="Arial" pitchFamily="34" charset="0"/>
              </a:rPr>
              <a:t>uses angled bracket convention (&lt;tag&gt;&lt;/tag&gt;)</a:t>
            </a:r>
          </a:p>
          <a:p>
            <a:pPr lvl="1"/>
            <a:r>
              <a:rPr lang="en-US" dirty="0">
                <a:cs typeface="Arial" pitchFamily="34" charset="0"/>
              </a:rPr>
              <a:t>based on a simple, widely compatible text format</a:t>
            </a:r>
            <a:endParaRPr lang="en-US" dirty="0"/>
          </a:p>
          <a:p>
            <a:r>
              <a:rPr lang="en-US" dirty="0"/>
              <a:t>Different from SGML</a:t>
            </a:r>
          </a:p>
          <a:p>
            <a:pPr lvl="1"/>
            <a:r>
              <a:rPr lang="en-US" dirty="0">
                <a:cs typeface="Arial" pitchFamily="34" charset="0"/>
              </a:rPr>
              <a:t>HTML incorporates only one (standard document representation)</a:t>
            </a:r>
          </a:p>
          <a:p>
            <a:endParaRPr lang="en-US" dirty="0"/>
          </a:p>
          <a:p>
            <a:endParaRPr lang="en-IN" dirty="0"/>
          </a:p>
        </p:txBody>
      </p:sp>
    </p:spTree>
    <p:extLst>
      <p:ext uri="{BB962C8B-B14F-4D97-AF65-F5344CB8AC3E}">
        <p14:creationId xmlns:p14="http://schemas.microsoft.com/office/powerpoint/2010/main" val="3337039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 </a:t>
            </a:r>
            <a:r>
              <a:rPr lang="en-IN" dirty="0"/>
              <a:t>to XML</a:t>
            </a:r>
          </a:p>
        </p:txBody>
      </p:sp>
      <p:sp>
        <p:nvSpPr>
          <p:cNvPr id="3" name="Content Placeholder 2"/>
          <p:cNvSpPr>
            <a:spLocks noGrp="1"/>
          </p:cNvSpPr>
          <p:nvPr>
            <p:ph idx="1"/>
          </p:nvPr>
        </p:nvSpPr>
        <p:spPr>
          <a:xfrm>
            <a:off x="395536" y="1196752"/>
            <a:ext cx="8229600" cy="4525963"/>
          </a:xfrm>
        </p:spPr>
        <p:txBody>
          <a:bodyPr/>
          <a:lstStyle/>
          <a:p>
            <a:pPr>
              <a:lnSpc>
                <a:spcPts val="3500"/>
              </a:lnSpc>
            </a:pPr>
            <a:r>
              <a:rPr lang="en-US" dirty="0"/>
              <a:t>What is needed a  light-weight form of SGML which can provide well defined syntax for representing and processing document content  over the web</a:t>
            </a:r>
          </a:p>
          <a:p>
            <a:pPr>
              <a:lnSpc>
                <a:spcPts val="3500"/>
              </a:lnSpc>
            </a:pPr>
            <a:r>
              <a:rPr lang="en-US" dirty="0"/>
              <a:t>The answer is:</a:t>
            </a:r>
          </a:p>
          <a:p>
            <a:pPr lvl="1"/>
            <a:r>
              <a:rPr lang="en-US" dirty="0">
                <a:cs typeface="Arial" pitchFamily="34" charset="0"/>
              </a:rPr>
              <a:t>XML, the eXtensible Markup Language, is described as a means of structuring data</a:t>
            </a:r>
          </a:p>
          <a:p>
            <a:pPr lvl="1"/>
            <a:r>
              <a:rPr lang="en-US" dirty="0">
                <a:cs typeface="Arial" pitchFamily="34" charset="0"/>
              </a:rPr>
              <a:t>XML provides rules for placing text and other media into structures and allows you to manage and manipulate the results</a:t>
            </a:r>
          </a:p>
          <a:p>
            <a:pPr lvl="1"/>
            <a:r>
              <a:rPr lang="en-US" dirty="0">
                <a:cs typeface="Arial" pitchFamily="34" charset="0"/>
              </a:rPr>
              <a:t>XML standard is a subset of the SGML, developed in 1996 by the SGML working group</a:t>
            </a:r>
          </a:p>
          <a:p>
            <a:endParaRPr lang="en-IN" dirty="0"/>
          </a:p>
        </p:txBody>
      </p:sp>
    </p:spTree>
    <p:extLst>
      <p:ext uri="{BB962C8B-B14F-4D97-AF65-F5344CB8AC3E}">
        <p14:creationId xmlns:p14="http://schemas.microsoft.com/office/powerpoint/2010/main" val="618405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XML </a:t>
            </a:r>
            <a:r>
              <a:rPr lang="en-IN" dirty="0"/>
              <a:t>Design Goals </a:t>
            </a:r>
          </a:p>
        </p:txBody>
      </p:sp>
      <p:sp>
        <p:nvSpPr>
          <p:cNvPr id="3" name="Content Placeholder 2"/>
          <p:cNvSpPr>
            <a:spLocks noGrp="1"/>
          </p:cNvSpPr>
          <p:nvPr>
            <p:ph idx="1"/>
          </p:nvPr>
        </p:nvSpPr>
        <p:spPr>
          <a:xfrm>
            <a:off x="395536" y="1196752"/>
            <a:ext cx="8229600" cy="4525963"/>
          </a:xfrm>
        </p:spPr>
        <p:txBody>
          <a:bodyPr>
            <a:normAutofit/>
          </a:bodyPr>
          <a:lstStyle/>
          <a:p>
            <a:r>
              <a:rPr lang="en-US" dirty="0"/>
              <a:t>The usage of XML was aimed at:- </a:t>
            </a:r>
          </a:p>
          <a:p>
            <a:pPr lvl="1"/>
            <a:r>
              <a:rPr lang="en-US" dirty="0">
                <a:cs typeface="Arial" pitchFamily="34" charset="0"/>
              </a:rPr>
              <a:t>Should be usable over the Internet</a:t>
            </a:r>
          </a:p>
          <a:p>
            <a:pPr lvl="1"/>
            <a:r>
              <a:rPr lang="en-US" dirty="0">
                <a:cs typeface="Arial" pitchFamily="34" charset="0"/>
              </a:rPr>
              <a:t>Should support a wide variety of applications</a:t>
            </a:r>
          </a:p>
          <a:p>
            <a:pPr lvl="1"/>
            <a:r>
              <a:rPr lang="en-US" dirty="0">
                <a:cs typeface="Arial" pitchFamily="34" charset="0"/>
              </a:rPr>
              <a:t>Should be compatible with SGML and XML documents should be easy to create</a:t>
            </a:r>
          </a:p>
          <a:p>
            <a:r>
              <a:rPr lang="en-US" dirty="0"/>
              <a:t>Also XML can be used for </a:t>
            </a:r>
          </a:p>
          <a:p>
            <a:pPr lvl="1"/>
            <a:r>
              <a:rPr lang="en-US" dirty="0">
                <a:cs typeface="Arial" pitchFamily="34" charset="0"/>
              </a:rPr>
              <a:t>Data Exchange</a:t>
            </a:r>
          </a:p>
          <a:p>
            <a:pPr lvl="1"/>
            <a:r>
              <a:rPr lang="en-US" dirty="0">
                <a:cs typeface="Arial" pitchFamily="34" charset="0"/>
              </a:rPr>
              <a:t>Store and Retrieve Data</a:t>
            </a:r>
          </a:p>
          <a:p>
            <a:endParaRPr lang="en-IN" dirty="0"/>
          </a:p>
        </p:txBody>
      </p:sp>
    </p:spTree>
    <p:extLst>
      <p:ext uri="{BB962C8B-B14F-4D97-AF65-F5344CB8AC3E}">
        <p14:creationId xmlns:p14="http://schemas.microsoft.com/office/powerpoint/2010/main" val="2177001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BDC14E-C8CB-4508-97B0-891B863A4198}"/>
</file>

<file path=customXml/itemProps2.xml><?xml version="1.0" encoding="utf-8"?>
<ds:datastoreItem xmlns:ds="http://schemas.openxmlformats.org/officeDocument/2006/customXml" ds:itemID="{E1EF8BDF-6677-49DD-A2FA-3798496BEF40}"/>
</file>

<file path=customXml/itemProps3.xml><?xml version="1.0" encoding="utf-8"?>
<ds:datastoreItem xmlns:ds="http://schemas.openxmlformats.org/officeDocument/2006/customXml" ds:itemID="{8C1F497B-D128-44CD-B480-92B267DF19BD}"/>
</file>

<file path=docProps/app.xml><?xml version="1.0" encoding="utf-8"?>
<Properties xmlns="http://schemas.openxmlformats.org/officeDocument/2006/extended-properties" xmlns:vt="http://schemas.openxmlformats.org/officeDocument/2006/docPropsVTypes">
  <Template/>
  <TotalTime>279</TotalTime>
  <Words>1171</Words>
  <Application>Microsoft Office PowerPoint</Application>
  <PresentationFormat>On-screen Show (4:3)</PresentationFormat>
  <Paragraphs>253</Paragraphs>
  <Slides>19</Slides>
  <Notes>19</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Web Basics - XML</vt:lpstr>
      <vt:lpstr>Lesson Objectives</vt:lpstr>
      <vt:lpstr>1.1: Introduction to SGML and HTML  The Basics of Markup Language</vt:lpstr>
      <vt:lpstr>SGML</vt:lpstr>
      <vt:lpstr>Evolution of XML</vt:lpstr>
      <vt:lpstr>Why Not Go Back To SGML?</vt:lpstr>
      <vt:lpstr>HTML (Hypertext Markup Language) </vt:lpstr>
      <vt:lpstr>Introduction to XML</vt:lpstr>
      <vt:lpstr>XML Design Goals </vt:lpstr>
      <vt:lpstr>XML Today</vt:lpstr>
      <vt:lpstr>XML versus HTML</vt:lpstr>
      <vt:lpstr>1.2: The Role of XML XML and the Web</vt:lpstr>
      <vt:lpstr>1.3: Introducing  XML and Its Relatives A Family of Standards</vt:lpstr>
      <vt:lpstr>Extensible Style Language (XSL)</vt:lpstr>
      <vt:lpstr>XML Namespaces</vt:lpstr>
      <vt:lpstr>Summary</vt:lpstr>
      <vt:lpstr>PowerPoint Presentation</vt:lpstr>
      <vt:lpstr>PowerPoint Presentation</vt:lpstr>
      <vt:lpstr>Review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Basics - XML</dc:title>
  <dc:creator>Sakshi</dc:creator>
  <cp:lastModifiedBy>Dinesh Misal</cp:lastModifiedBy>
  <cp:revision>18</cp:revision>
  <dcterms:created xsi:type="dcterms:W3CDTF">2014-05-18T04:55:48Z</dcterms:created>
  <dcterms:modified xsi:type="dcterms:W3CDTF">2015-06-03T15:22:20Z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