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p:scale>
          <a:sx n="80" d="100"/>
          <a:sy n="80" d="100"/>
        </p:scale>
        <p:origin x="-780" y="-504"/>
      </p:cViewPr>
      <p:guideLst>
        <p:guide orient="horz" pos="2160"/>
        <p:guide pos="2880"/>
      </p:guideLst>
    </p:cSldViewPr>
  </p:slideViewPr>
  <p:notesTextViewPr>
    <p:cViewPr>
      <p:scale>
        <a:sx n="1" d="1"/>
        <a:sy n="1" d="1"/>
      </p:scale>
      <p:origin x="0" y="0"/>
    </p:cViewPr>
  </p:notesTextViewPr>
  <p:notesViewPr>
    <p:cSldViewPr>
      <p:cViewPr>
        <p:scale>
          <a:sx n="80" d="100"/>
          <a:sy n="80" d="100"/>
        </p:scale>
        <p:origin x="-1974" y="-78"/>
      </p:cViewPr>
      <p:guideLst>
        <p:guide orient="horz" pos="2744"/>
        <p:guide pos="12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F769DB-A43C-4676-A2BE-3D77B6D37197}" type="datetimeFigureOut">
              <a:rPr lang="en-US" smtClean="0"/>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17BC5B-7136-443C-A72A-27CB72579777}" type="slidenum">
              <a:rPr lang="en-US" smtClean="0"/>
              <a:t>‹#›</a:t>
            </a:fld>
            <a:endParaRPr lang="en-US"/>
          </a:p>
        </p:txBody>
      </p:sp>
    </p:spTree>
    <p:extLst>
      <p:ext uri="{BB962C8B-B14F-4D97-AF65-F5344CB8AC3E}">
        <p14:creationId xmlns:p14="http://schemas.microsoft.com/office/powerpoint/2010/main" val="9384180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5352"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60848" y="4343400"/>
            <a:ext cx="4608512"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Rectangle 12"/>
          <p:cNvSpPr txBox="1">
            <a:spLocks noChangeArrowheads="1"/>
          </p:cNvSpPr>
          <p:nvPr/>
        </p:nvSpPr>
        <p:spPr>
          <a:xfrm>
            <a:off x="157763" y="179512"/>
            <a:ext cx="6439590" cy="255865"/>
          </a:xfrm>
          <a:prstGeom prst="rect">
            <a:avLst/>
          </a:prstGeom>
          <a:ln/>
        </p:spPr>
        <p:txBody>
          <a:bodyPr lIns="99048" tIns="49524" rIns="99048" bIns="495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aseline="0" dirty="0" smtClean="0">
                <a:latin typeface="Candara" pitchFamily="34" charset="0"/>
              </a:rPr>
              <a:t>Web Basics - XML		                                    </a:t>
            </a:r>
            <a:r>
              <a:rPr lang="en-US" sz="1000" baseline="0" dirty="0" smtClean="0">
                <a:latin typeface="Candara" pitchFamily="34" charset="0"/>
              </a:rPr>
              <a:t>                            </a:t>
            </a:r>
            <a:r>
              <a:rPr lang="en-US" sz="1000" baseline="0" dirty="0" smtClean="0">
                <a:latin typeface="Candara" pitchFamily="34" charset="0"/>
              </a:rPr>
              <a:t>Anatomy of an XML Document</a:t>
            </a:r>
          </a:p>
          <a:p>
            <a:endParaRPr lang="en-US" sz="1000" dirty="0">
              <a:latin typeface="Candara" pitchFamily="34" charset="0"/>
            </a:endParaRPr>
          </a:p>
        </p:txBody>
      </p:sp>
      <p:sp>
        <p:nvSpPr>
          <p:cNvPr id="9" name="Rectangle 14"/>
          <p:cNvSpPr>
            <a:spLocks noChangeArrowheads="1"/>
          </p:cNvSpPr>
          <p:nvPr/>
        </p:nvSpPr>
        <p:spPr bwMode="auto">
          <a:xfrm>
            <a:off x="3906830" y="8460432"/>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02-</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r>
              <a:rPr lang="en-US" sz="1200" dirty="0" smtClean="0">
                <a:latin typeface="Candara" pitchFamily="34" charset="0"/>
                <a:cs typeface="Arial" pitchFamily="34" charset="0"/>
              </a:rPr>
              <a:t>  </a:t>
            </a:r>
            <a:endParaRPr lang="en-US" sz="1200" dirty="0">
              <a:latin typeface="Candara" pitchFamily="34" charset="0"/>
              <a:cs typeface="Arial" pitchFamily="34" charset="0"/>
            </a:endParaRPr>
          </a:p>
        </p:txBody>
      </p:sp>
      <p:sp>
        <p:nvSpPr>
          <p:cNvPr id="10" name="Line 8"/>
          <p:cNvSpPr>
            <a:spLocks noChangeShapeType="1"/>
          </p:cNvSpPr>
          <p:nvPr/>
        </p:nvSpPr>
        <p:spPr bwMode="auto">
          <a:xfrm>
            <a:off x="1772816" y="633051"/>
            <a:ext cx="0" cy="7827381"/>
          </a:xfrm>
          <a:prstGeom prst="line">
            <a:avLst/>
          </a:prstGeom>
          <a:noFill/>
          <a:ln w="9525">
            <a:solidFill>
              <a:schemeClr val="tx1"/>
            </a:solidFill>
            <a:round/>
            <a:headEnd/>
            <a:tailEnd/>
          </a:ln>
          <a:effectLst/>
        </p:spPr>
        <p:txBody>
          <a:bodyPr lIns="99048" tIns="49524" rIns="99048" bIns="49524"/>
          <a:lstStyle/>
          <a:p>
            <a:endParaRPr lang="en-US"/>
          </a:p>
        </p:txBody>
      </p:sp>
    </p:spTree>
    <p:extLst>
      <p:ext uri="{BB962C8B-B14F-4D97-AF65-F5344CB8AC3E}">
        <p14:creationId xmlns:p14="http://schemas.microsoft.com/office/powerpoint/2010/main" val="24732395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mn-cs"/>
      </a:defRPr>
    </a:lvl1pPr>
    <a:lvl2pPr marL="457200" algn="l" defTabSz="914400" rtl="0" eaLnBrk="1" latinLnBrk="0" hangingPunct="1">
      <a:defRPr sz="1000" kern="1200">
        <a:solidFill>
          <a:schemeClr val="tx1"/>
        </a:solidFill>
        <a:latin typeface="Candara" pitchFamily="34" charset="0"/>
        <a:ea typeface="+mn-ea"/>
        <a:cs typeface="+mn-cs"/>
      </a:defRPr>
    </a:lvl2pPr>
    <a:lvl3pPr marL="914400" algn="l" defTabSz="914400" rtl="0" eaLnBrk="1" latinLnBrk="0" hangingPunct="1">
      <a:defRPr sz="1000" kern="1200">
        <a:solidFill>
          <a:schemeClr val="tx1"/>
        </a:solidFill>
        <a:latin typeface="Candara" pitchFamily="34" charset="0"/>
        <a:ea typeface="+mn-ea"/>
        <a:cs typeface="+mn-cs"/>
      </a:defRPr>
    </a:lvl3pPr>
    <a:lvl4pPr marL="1371600" algn="l" defTabSz="914400" rtl="0" eaLnBrk="1" latinLnBrk="0" hangingPunct="1">
      <a:defRPr sz="1000" kern="1200">
        <a:solidFill>
          <a:schemeClr val="tx1"/>
        </a:solidFill>
        <a:latin typeface="Candara" pitchFamily="34" charset="0"/>
        <a:ea typeface="+mn-ea"/>
        <a:cs typeface="+mn-cs"/>
      </a:defRPr>
    </a:lvl4pPr>
    <a:lvl5pPr marL="1828800" algn="l" defTabSz="914400" rtl="0" eaLnBrk="1" latinLnBrk="0" hangingPunct="1">
      <a:defRPr sz="10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96835"/>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2456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r>
              <a:rPr lang="en-IN" dirty="0" smtClean="0"/>
              <a:t>The XML syntax is discussed on the next slide.</a:t>
            </a:r>
          </a:p>
          <a:p>
            <a:endParaRPr lang="en-IN" dirty="0"/>
          </a:p>
        </p:txBody>
      </p:sp>
    </p:spTree>
    <p:extLst>
      <p:ext uri="{BB962C8B-B14F-4D97-AF65-F5344CB8AC3E}">
        <p14:creationId xmlns:p14="http://schemas.microsoft.com/office/powerpoint/2010/main" val="823722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4189" y="701371"/>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1510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9682" y="701371"/>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58315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8333" y="7112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86300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endParaRPr lang="en-IN" dirty="0"/>
          </a:p>
        </p:txBody>
      </p:sp>
      <p:sp>
        <p:nvSpPr>
          <p:cNvPr id="4" name="TextBox 3"/>
          <p:cNvSpPr txBox="1"/>
          <p:nvPr/>
        </p:nvSpPr>
        <p:spPr>
          <a:xfrm>
            <a:off x="0" y="1475656"/>
            <a:ext cx="1268760" cy="1107996"/>
          </a:xfrm>
          <a:prstGeom prst="rect">
            <a:avLst/>
          </a:prstGeom>
          <a:noFill/>
        </p:spPr>
        <p:txBody>
          <a:bodyPr wrap="square" rtlCol="0">
            <a:spAutoFit/>
          </a:bodyPr>
          <a:lstStyle/>
          <a:p>
            <a:r>
              <a:rPr lang="en-US" sz="1100" dirty="0" smtClean="0">
                <a:latin typeface="Candara" panose="020E0502030303020204" pitchFamily="34" charset="0"/>
              </a:rPr>
              <a:t>Answers</a:t>
            </a:r>
          </a:p>
          <a:p>
            <a:pPr marL="228600" indent="-228600">
              <a:buAutoNum type="arabicPeriod"/>
            </a:pPr>
            <a:r>
              <a:rPr lang="en-US" sz="1100" dirty="0" smtClean="0">
                <a:latin typeface="Candara" panose="020E0502030303020204" pitchFamily="34" charset="0"/>
              </a:rPr>
              <a:t>Root element</a:t>
            </a:r>
          </a:p>
          <a:p>
            <a:pPr marL="228600" indent="-228600">
              <a:buAutoNum type="arabicPeriod"/>
            </a:pPr>
            <a:r>
              <a:rPr lang="en-US" sz="1100" dirty="0" smtClean="0">
                <a:latin typeface="Candara" panose="020E0502030303020204" pitchFamily="34" charset="0"/>
              </a:rPr>
              <a:t>Option 1</a:t>
            </a:r>
          </a:p>
          <a:p>
            <a:pPr marL="228600" indent="-228600">
              <a:buAutoNum type="arabicPeriod"/>
            </a:pPr>
            <a:r>
              <a:rPr lang="en-US" sz="1100" dirty="0" smtClean="0">
                <a:latin typeface="Candara" panose="020E0502030303020204" pitchFamily="34" charset="0"/>
              </a:rPr>
              <a:t>Entities</a:t>
            </a:r>
          </a:p>
          <a:p>
            <a:pPr marL="228600" indent="-228600">
              <a:buAutoNum type="arabicPeriod"/>
            </a:pPr>
            <a:endParaRPr lang="en-US" sz="1100" dirty="0" smtClean="0">
              <a:latin typeface="Candara" panose="020E0502030303020204" pitchFamily="34" charset="0"/>
            </a:endParaRPr>
          </a:p>
          <a:p>
            <a:pPr marL="342900" indent="-342900">
              <a:buAutoNum type="arabicPeriod"/>
            </a:pPr>
            <a:endParaRPr lang="en-US" sz="1100" dirty="0">
              <a:latin typeface="Candara" panose="020E0502030303020204" pitchFamily="34" charset="0"/>
            </a:endParaRPr>
          </a:p>
        </p:txBody>
      </p:sp>
    </p:spTree>
    <p:extLst>
      <p:ext uri="{BB962C8B-B14F-4D97-AF65-F5344CB8AC3E}">
        <p14:creationId xmlns:p14="http://schemas.microsoft.com/office/powerpoint/2010/main" val="14993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80601" y="71120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90712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r>
              <a:rPr lang="en-IN" dirty="0" smtClean="0"/>
              <a:t>Elements </a:t>
            </a:r>
            <a:r>
              <a:rPr lang="en-IN" dirty="0"/>
              <a:t>can be simple, empty, mixed</a:t>
            </a:r>
          </a:p>
          <a:p>
            <a:r>
              <a:rPr lang="en-IN" dirty="0"/>
              <a:t>Simple :  &lt;data&gt;value&lt;/data&gt;</a:t>
            </a:r>
          </a:p>
          <a:p>
            <a:r>
              <a:rPr lang="en-IN" dirty="0"/>
              <a:t>Mixed  :  &lt;data&gt; value </a:t>
            </a:r>
          </a:p>
          <a:p>
            <a:r>
              <a:rPr lang="en-IN" dirty="0"/>
              <a:t>              	    &lt;sub&gt;sub1&lt;/sub1&gt;</a:t>
            </a:r>
          </a:p>
          <a:p>
            <a:r>
              <a:rPr lang="en-IN" dirty="0"/>
              <a:t>               	    &lt;/data&gt;</a:t>
            </a:r>
          </a:p>
          <a:p>
            <a:r>
              <a:rPr lang="en-IN" dirty="0"/>
              <a:t>Empty  :  &lt;data&gt;&lt;/data&gt;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694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6821" y="710978"/>
            <a:ext cx="4572000" cy="3429000"/>
          </a:xfrm>
        </p:spPr>
      </p:sp>
      <p:sp>
        <p:nvSpPr>
          <p:cNvPr id="3" name="Notes Placeholder 2"/>
          <p:cNvSpPr>
            <a:spLocks noGrp="1"/>
          </p:cNvSpPr>
          <p:nvPr>
            <p:ph type="body" idx="1"/>
          </p:nvPr>
        </p:nvSpPr>
        <p:spPr/>
        <p:txBody>
          <a:bodyPr/>
          <a:lstStyle/>
          <a:p>
            <a:r>
              <a:rPr lang="en-IN" dirty="0" smtClean="0"/>
              <a:t>Understanding the Sample XML Code:</a:t>
            </a:r>
          </a:p>
          <a:p>
            <a:r>
              <a:rPr lang="en-IN" dirty="0" smtClean="0"/>
              <a:t>XML Declaration: </a:t>
            </a:r>
          </a:p>
          <a:p>
            <a:r>
              <a:rPr lang="en-IN" dirty="0" smtClean="0"/>
              <a:t>	It is a processing instruction (identified by the ? at its  start and end).</a:t>
            </a:r>
          </a:p>
          <a:p>
            <a:r>
              <a:rPr lang="en-IN" dirty="0" smtClean="0"/>
              <a:t>Root Element: </a:t>
            </a:r>
          </a:p>
          <a:p>
            <a:r>
              <a:rPr lang="en-IN" dirty="0" smtClean="0"/>
              <a:t>	Each XML document must have only one root element, all the other elements must be completely enclosed in that element.</a:t>
            </a:r>
          </a:p>
          <a:p>
            <a:r>
              <a:rPr lang="en-IN" dirty="0" smtClean="0"/>
              <a:t>	Line 2 (in example) identifies the start element (the start tag), and line 12 identifies the end of the element (the end tag).</a:t>
            </a:r>
          </a:p>
          <a:p>
            <a:r>
              <a:rPr lang="en-IN" dirty="0" smtClean="0"/>
              <a:t>Empty Elements:</a:t>
            </a:r>
          </a:p>
          <a:p>
            <a:r>
              <a:rPr lang="en-IN" dirty="0" smtClean="0"/>
              <a:t>	Empty elements have no content and are marked up as either of the following: </a:t>
            </a:r>
          </a:p>
          <a:p>
            <a:r>
              <a:rPr lang="en-IN" dirty="0" smtClean="0"/>
              <a:t>&lt;</a:t>
            </a:r>
            <a:r>
              <a:rPr lang="en-IN" dirty="0" err="1" smtClean="0"/>
              <a:t>empty_element</a:t>
            </a:r>
            <a:r>
              <a:rPr lang="en-IN" dirty="0" smtClean="0"/>
              <a:t>/&gt;</a:t>
            </a:r>
          </a:p>
          <a:p>
            <a:r>
              <a:rPr lang="en-IN" dirty="0" smtClean="0"/>
              <a:t>&lt;</a:t>
            </a:r>
            <a:r>
              <a:rPr lang="en-IN" dirty="0" err="1" smtClean="0"/>
              <a:t>empty_element</a:t>
            </a:r>
            <a:r>
              <a:rPr lang="en-IN" dirty="0" smtClean="0"/>
              <a:t>&gt;&lt;/</a:t>
            </a:r>
            <a:r>
              <a:rPr lang="en-IN" dirty="0" err="1" smtClean="0"/>
              <a:t>empty_element</a:t>
            </a:r>
            <a:r>
              <a:rPr lang="en-IN" dirty="0" smtClean="0"/>
              <a:t>&gt;</a:t>
            </a:r>
          </a:p>
          <a:p>
            <a:endParaRPr lang="en-IN" dirty="0" smtClean="0"/>
          </a:p>
          <a:p>
            <a:r>
              <a:rPr lang="en-IN" dirty="0" smtClean="0"/>
              <a:t>Attribute </a:t>
            </a:r>
            <a:r>
              <a:rPr lang="en-IN" dirty="0" err="1" smtClean="0"/>
              <a:t>Markup</a:t>
            </a:r>
            <a:r>
              <a:rPr lang="en-IN" dirty="0" smtClean="0"/>
              <a:t>:</a:t>
            </a:r>
          </a:p>
          <a:p>
            <a:r>
              <a:rPr lang="en-IN" dirty="0" smtClean="0"/>
              <a:t>	Attributes are used to attach information to the information contained in an element. The general form for using an attribute is as follows:</a:t>
            </a:r>
          </a:p>
          <a:p>
            <a:r>
              <a:rPr lang="en-IN" dirty="0" smtClean="0"/>
              <a:t>&lt;element-name property=”value”&gt;</a:t>
            </a:r>
          </a:p>
          <a:p>
            <a:endParaRPr lang="en-IN" dirty="0" smtClean="0"/>
          </a:p>
          <a:p>
            <a:endParaRPr lang="en-IN" dirty="0"/>
          </a:p>
        </p:txBody>
      </p:sp>
    </p:spTree>
    <p:extLst>
      <p:ext uri="{BB962C8B-B14F-4D97-AF65-F5344CB8AC3E}">
        <p14:creationId xmlns:p14="http://schemas.microsoft.com/office/powerpoint/2010/main" val="421319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1951" y="699103"/>
            <a:ext cx="4572000" cy="3429000"/>
          </a:xfrm>
        </p:spPr>
      </p:sp>
      <p:sp>
        <p:nvSpPr>
          <p:cNvPr id="3" name="Notes Placeholder 2"/>
          <p:cNvSpPr>
            <a:spLocks noGrp="1"/>
          </p:cNvSpPr>
          <p:nvPr>
            <p:ph type="body" idx="1"/>
          </p:nvPr>
        </p:nvSpPr>
        <p:spPr/>
        <p:txBody>
          <a:bodyPr/>
          <a:lstStyle/>
          <a:p>
            <a:r>
              <a:rPr lang="en-IN" dirty="0" smtClean="0"/>
              <a:t>Using XML </a:t>
            </a:r>
            <a:r>
              <a:rPr lang="en-IN" dirty="0" err="1" smtClean="0"/>
              <a:t>Markup</a:t>
            </a:r>
            <a:r>
              <a:rPr lang="en-IN" dirty="0" smtClean="0"/>
              <a:t>:</a:t>
            </a:r>
          </a:p>
          <a:p>
            <a:r>
              <a:rPr lang="en-IN" dirty="0" smtClean="0"/>
              <a:t>	XML is concerned with element </a:t>
            </a:r>
            <a:r>
              <a:rPr lang="en-IN" dirty="0" err="1" smtClean="0"/>
              <a:t>markup</a:t>
            </a:r>
            <a:r>
              <a:rPr lang="en-IN" dirty="0" smtClean="0"/>
              <a:t>. Instead of XML’s tags being markers that indicate where a style should change or a new line should begin, XML’s element </a:t>
            </a:r>
            <a:r>
              <a:rPr lang="en-IN" dirty="0" err="1" smtClean="0"/>
              <a:t>markup</a:t>
            </a:r>
            <a:r>
              <a:rPr lang="en-IN" dirty="0" smtClean="0"/>
              <a:t> is composed of three parts: </a:t>
            </a:r>
          </a:p>
          <a:p>
            <a:pPr marL="628650" lvl="1" indent="-171450">
              <a:buFont typeface="Arial" panose="020B0604020202020204" pitchFamily="34" charset="0"/>
              <a:buChar char="•"/>
            </a:pPr>
            <a:r>
              <a:rPr lang="en-IN" dirty="0" smtClean="0"/>
              <a:t>The start tag </a:t>
            </a:r>
          </a:p>
          <a:p>
            <a:pPr marL="628650" lvl="1" indent="-171450">
              <a:buFont typeface="Arial" panose="020B0604020202020204" pitchFamily="34" charset="0"/>
              <a:buChar char="•"/>
            </a:pPr>
            <a:r>
              <a:rPr lang="en-IN" dirty="0" smtClean="0"/>
              <a:t>The content </a:t>
            </a:r>
          </a:p>
          <a:p>
            <a:pPr marL="628650" lvl="1" indent="-171450">
              <a:buFont typeface="Arial" panose="020B0604020202020204" pitchFamily="34" charset="0"/>
              <a:buChar char="•"/>
            </a:pPr>
            <a:r>
              <a:rPr lang="en-IN" dirty="0" smtClean="0"/>
              <a:t>The end tag  </a:t>
            </a:r>
          </a:p>
          <a:p>
            <a:r>
              <a:rPr lang="en-IN" dirty="0" smtClean="0"/>
              <a:t>Elements:</a:t>
            </a:r>
          </a:p>
          <a:p>
            <a:pPr marL="628650" lvl="1" indent="-171450">
              <a:buFont typeface="Arial" panose="020B0604020202020204" pitchFamily="34" charset="0"/>
              <a:buChar char="•"/>
            </a:pPr>
            <a:r>
              <a:rPr lang="en-IN" dirty="0" smtClean="0"/>
              <a:t>Elements contain information or content and can also contain other elements.  </a:t>
            </a:r>
          </a:p>
          <a:p>
            <a:pPr marL="628650" lvl="1" indent="-171450">
              <a:buFont typeface="Arial" panose="020B0604020202020204" pitchFamily="34" charset="0"/>
              <a:buChar char="•"/>
            </a:pPr>
            <a:r>
              <a:rPr lang="en-IN" dirty="0" smtClean="0"/>
              <a:t>There is one element that contains all the other elements called the “root element”. </a:t>
            </a:r>
          </a:p>
          <a:p>
            <a:pPr marL="628650" lvl="1" indent="-171450">
              <a:buFont typeface="Arial" panose="020B0604020202020204" pitchFamily="34" charset="0"/>
              <a:buChar char="•"/>
            </a:pPr>
            <a:r>
              <a:rPr lang="en-IN" dirty="0" smtClean="0"/>
              <a:t>Tags show the beginning and end of an element. </a:t>
            </a:r>
          </a:p>
          <a:p>
            <a:pPr marL="628650" lvl="1" indent="-171450">
              <a:buFont typeface="Arial" panose="020B0604020202020204" pitchFamily="34" charset="0"/>
              <a:buChar char="•"/>
            </a:pPr>
            <a:r>
              <a:rPr lang="en-IN" dirty="0" smtClean="0"/>
              <a:t>XML documents are divided into containers called “elements”. People who are familiar with HTML, know that &lt;p&gt; …. &lt;/p&gt;, &lt;form&gt; … &lt;/form&gt;, &lt;</a:t>
            </a:r>
            <a:r>
              <a:rPr lang="en-IN" dirty="0" err="1" smtClean="0"/>
              <a:t>br</a:t>
            </a:r>
            <a:r>
              <a:rPr lang="en-IN" dirty="0" smtClean="0"/>
              <a:t>&gt; are all elements. </a:t>
            </a:r>
          </a:p>
          <a:p>
            <a:r>
              <a:rPr lang="en-IN" dirty="0" smtClean="0"/>
              <a:t>	</a:t>
            </a:r>
            <a:endParaRPr lang="en-IN" dirty="0"/>
          </a:p>
        </p:txBody>
      </p:sp>
    </p:spTree>
    <p:extLst>
      <p:ext uri="{BB962C8B-B14F-4D97-AF65-F5344CB8AC3E}">
        <p14:creationId xmlns:p14="http://schemas.microsoft.com/office/powerpoint/2010/main" val="3283579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76109"/>
            <a:ext cx="4572000" cy="3429000"/>
          </a:xfrm>
        </p:spPr>
      </p:sp>
      <p:sp>
        <p:nvSpPr>
          <p:cNvPr id="3" name="Notes Placeholder 2"/>
          <p:cNvSpPr>
            <a:spLocks noGrp="1"/>
          </p:cNvSpPr>
          <p:nvPr>
            <p:ph type="body" idx="1"/>
          </p:nvPr>
        </p:nvSpPr>
        <p:spPr/>
        <p:txBody>
          <a:bodyPr/>
          <a:lstStyle/>
          <a:p>
            <a:r>
              <a:rPr lang="en-IN" dirty="0" smtClean="0"/>
              <a:t>Using XML </a:t>
            </a:r>
            <a:r>
              <a:rPr lang="en-IN" dirty="0" err="1" smtClean="0"/>
              <a:t>Markup</a:t>
            </a:r>
            <a:r>
              <a:rPr lang="en-IN" dirty="0" smtClean="0"/>
              <a:t>:</a:t>
            </a:r>
          </a:p>
          <a:p>
            <a:r>
              <a:rPr lang="en-IN" dirty="0" smtClean="0"/>
              <a:t>Attributes:</a:t>
            </a:r>
          </a:p>
          <a:p>
            <a:r>
              <a:rPr lang="en-IN" dirty="0" smtClean="0"/>
              <a:t>	Attributes are element modifiers. They provide additional and more specific information about an element and its content. </a:t>
            </a:r>
          </a:p>
          <a:p>
            <a:r>
              <a:rPr lang="en-IN" dirty="0" smtClean="0"/>
              <a:t>	Normally in HTML, attributes are used most often to provide the browser with a suggestion for formatting the display of the elements content by a browser.</a:t>
            </a:r>
            <a:br>
              <a:rPr lang="en-IN" dirty="0" smtClean="0"/>
            </a:br>
            <a:r>
              <a:rPr lang="en-IN" dirty="0" smtClean="0"/>
              <a:t>For example: </a:t>
            </a:r>
            <a:r>
              <a:rPr lang="en-IN" dirty="0" err="1" smtClean="0"/>
              <a:t>bgcolor</a:t>
            </a:r>
            <a:r>
              <a:rPr lang="en-IN" dirty="0" smtClean="0"/>
              <a:t> attribute of &lt;body&gt; element or align attribute normally are used with almost all elements. </a:t>
            </a:r>
          </a:p>
          <a:p>
            <a:r>
              <a:rPr lang="en-IN" dirty="0" smtClean="0"/>
              <a:t>	However, the same is not true with XML. The attributes are used to provide further information about the element itself. This is because the main purpose of XML is to separate </a:t>
            </a:r>
            <a:r>
              <a:rPr lang="en-IN" dirty="0" err="1" smtClean="0"/>
              <a:t>markup</a:t>
            </a:r>
            <a:r>
              <a:rPr lang="en-IN" dirty="0" smtClean="0"/>
              <a:t> from display, so you will rarely see formatting attributes in XML DTDs. </a:t>
            </a:r>
          </a:p>
          <a:p>
            <a:endParaRPr lang="en-IN" dirty="0"/>
          </a:p>
        </p:txBody>
      </p:sp>
    </p:spTree>
    <p:extLst>
      <p:ext uri="{BB962C8B-B14F-4D97-AF65-F5344CB8AC3E}">
        <p14:creationId xmlns:p14="http://schemas.microsoft.com/office/powerpoint/2010/main" val="372262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9319" y="711200"/>
            <a:ext cx="4572000" cy="3429000"/>
          </a:xfrm>
        </p:spPr>
      </p:sp>
      <p:sp>
        <p:nvSpPr>
          <p:cNvPr id="3" name="Notes Placeholder 2"/>
          <p:cNvSpPr>
            <a:spLocks noGrp="1"/>
          </p:cNvSpPr>
          <p:nvPr>
            <p:ph type="body" idx="1"/>
          </p:nvPr>
        </p:nvSpPr>
        <p:spPr/>
        <p:txBody>
          <a:bodyPr/>
          <a:lstStyle/>
          <a:p>
            <a:r>
              <a:rPr lang="en-IN" dirty="0" smtClean="0"/>
              <a:t>Using XML </a:t>
            </a:r>
            <a:r>
              <a:rPr lang="en-IN" dirty="0" err="1" smtClean="0"/>
              <a:t>Markup</a:t>
            </a:r>
            <a:r>
              <a:rPr lang="en-IN" dirty="0" smtClean="0"/>
              <a:t>:</a:t>
            </a:r>
          </a:p>
          <a:p>
            <a:r>
              <a:rPr lang="en-IN" dirty="0" smtClean="0"/>
              <a:t>Naming Rules: </a:t>
            </a:r>
          </a:p>
          <a:p>
            <a:r>
              <a:rPr lang="en-IN" dirty="0" smtClean="0"/>
              <a:t>	A name consists of at least one letter: a to z or A to Z.</a:t>
            </a:r>
          </a:p>
          <a:p>
            <a:r>
              <a:rPr lang="en-IN" dirty="0" smtClean="0"/>
              <a:t>	If the name consists of more than one character, then it may start with an underscore ( _ ) or a colon ( : )</a:t>
            </a:r>
          </a:p>
          <a:p>
            <a:r>
              <a:rPr lang="en-IN" dirty="0" smtClean="0"/>
              <a:t>	The initial letter can be followed by one or more letters, digits, hyphens,  underscores, and full stops. </a:t>
            </a:r>
            <a:endParaRPr lang="en-IN" dirty="0"/>
          </a:p>
        </p:txBody>
      </p:sp>
    </p:spTree>
    <p:extLst>
      <p:ext uri="{BB962C8B-B14F-4D97-AF65-F5344CB8AC3E}">
        <p14:creationId xmlns:p14="http://schemas.microsoft.com/office/powerpoint/2010/main" val="4266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807" y="711200"/>
            <a:ext cx="4572000" cy="3429000"/>
          </a:xfrm>
        </p:spPr>
      </p:sp>
      <p:sp>
        <p:nvSpPr>
          <p:cNvPr id="3" name="Notes Placeholder 2"/>
          <p:cNvSpPr>
            <a:spLocks noGrp="1"/>
          </p:cNvSpPr>
          <p:nvPr>
            <p:ph type="body" idx="1"/>
          </p:nvPr>
        </p:nvSpPr>
        <p:spPr/>
        <p:txBody>
          <a:bodyPr/>
          <a:lstStyle/>
          <a:p>
            <a:r>
              <a:rPr lang="en-IN" dirty="0" smtClean="0"/>
              <a:t>Using XML </a:t>
            </a:r>
            <a:r>
              <a:rPr lang="en-IN" dirty="0" err="1" smtClean="0"/>
              <a:t>Markup</a:t>
            </a:r>
            <a:r>
              <a:rPr lang="en-IN" dirty="0" smtClean="0"/>
              <a:t>:</a:t>
            </a:r>
          </a:p>
          <a:p>
            <a:r>
              <a:rPr lang="en-IN" dirty="0" smtClean="0"/>
              <a:t>Comments</a:t>
            </a:r>
          </a:p>
          <a:p>
            <a:r>
              <a:rPr lang="en-IN" dirty="0" smtClean="0"/>
              <a:t>	In keeping with the design constraint of keeping XML simple, its comment facilities are also simple. Comments have the following form:</a:t>
            </a:r>
          </a:p>
          <a:p>
            <a:r>
              <a:rPr lang="en-IN" dirty="0" smtClean="0"/>
              <a:t>               &lt;!- -This is comment text - -&gt;</a:t>
            </a:r>
          </a:p>
          <a:p>
            <a:r>
              <a:rPr lang="en-IN" dirty="0" smtClean="0"/>
              <a:t>	Provided that you use the comment start tag and end tag correctly, everything in the comment text will be completely ignored by the XML processor. The following comment is therefore quite safe:</a:t>
            </a:r>
          </a:p>
          <a:p>
            <a:r>
              <a:rPr lang="en-IN" dirty="0"/>
              <a:t> </a:t>
            </a:r>
            <a:r>
              <a:rPr lang="en-IN" dirty="0" smtClean="0"/>
              <a:t>              &lt;! - - These are the declaration for the &lt;title&gt; and &lt;body&gt; - -&gt;</a:t>
            </a:r>
          </a:p>
          <a:p>
            <a:r>
              <a:rPr lang="en-IN" dirty="0" smtClean="0"/>
              <a:t>	There is only one restriction on what you can place in your comment text: the string - - is not allowed. This keeps XML backward compatible with SGML. </a:t>
            </a:r>
            <a:endParaRPr lang="en-IN" dirty="0"/>
          </a:p>
        </p:txBody>
      </p:sp>
    </p:spTree>
    <p:extLst>
      <p:ext uri="{BB962C8B-B14F-4D97-AF65-F5344CB8AC3E}">
        <p14:creationId xmlns:p14="http://schemas.microsoft.com/office/powerpoint/2010/main" val="163361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89496"/>
            <a:ext cx="4572000" cy="3429000"/>
          </a:xfrm>
        </p:spPr>
      </p:sp>
      <p:sp>
        <p:nvSpPr>
          <p:cNvPr id="3" name="Notes Placeholder 2"/>
          <p:cNvSpPr>
            <a:spLocks noGrp="1"/>
          </p:cNvSpPr>
          <p:nvPr>
            <p:ph type="body" idx="1"/>
          </p:nvPr>
        </p:nvSpPr>
        <p:spPr/>
        <p:txBody>
          <a:bodyPr/>
          <a:lstStyle/>
          <a:p>
            <a:r>
              <a:rPr lang="en-IN" dirty="0" smtClean="0"/>
              <a:t>Using XML </a:t>
            </a:r>
            <a:r>
              <a:rPr lang="en-IN" dirty="0" err="1" smtClean="0"/>
              <a:t>Markup</a:t>
            </a:r>
            <a:r>
              <a:rPr lang="en-IN" dirty="0" smtClean="0"/>
              <a:t>:</a:t>
            </a:r>
          </a:p>
          <a:p>
            <a:r>
              <a:rPr lang="en-IN" dirty="0" smtClean="0"/>
              <a:t>Predefined Entities:</a:t>
            </a:r>
          </a:p>
          <a:p>
            <a:r>
              <a:rPr lang="en-IN" dirty="0" smtClean="0"/>
              <a:t>	The special characters for quote ("), apostrophe ('), less-than (&lt;), greater-than (&gt;), and ampersand (&amp;) are used for punctuation in XML, and are represented with predefined entities: &amp;</a:t>
            </a:r>
            <a:r>
              <a:rPr lang="en-IN" dirty="0" err="1" smtClean="0"/>
              <a:t>quot</a:t>
            </a:r>
            <a:r>
              <a:rPr lang="en-IN" dirty="0" smtClean="0"/>
              <a:t>;, &amp;</a:t>
            </a:r>
            <a:r>
              <a:rPr lang="en-IN" dirty="0" err="1" smtClean="0"/>
              <a:t>apos</a:t>
            </a:r>
            <a:r>
              <a:rPr lang="en-IN" dirty="0" smtClean="0"/>
              <a:t>;, &amp;</a:t>
            </a:r>
            <a:r>
              <a:rPr lang="en-IN" dirty="0" err="1" smtClean="0"/>
              <a:t>lt</a:t>
            </a:r>
            <a:r>
              <a:rPr lang="en-IN" dirty="0" smtClean="0"/>
              <a:t>;, &amp;</a:t>
            </a:r>
            <a:r>
              <a:rPr lang="en-IN" dirty="0" err="1" smtClean="0"/>
              <a:t>gt</a:t>
            </a:r>
            <a:r>
              <a:rPr lang="en-IN" dirty="0" smtClean="0"/>
              <a:t>;, and &amp;amp;. </a:t>
            </a:r>
          </a:p>
          <a:p>
            <a:r>
              <a:rPr lang="en-IN" dirty="0" smtClean="0"/>
              <a:t>	Notice that the semicolon is part of the entity. You cannot use “&lt;“ or “&amp;” in attributes or elements. </a:t>
            </a:r>
          </a:p>
          <a:p>
            <a:endParaRPr lang="en-IN" dirty="0"/>
          </a:p>
        </p:txBody>
      </p:sp>
    </p:spTree>
    <p:extLst>
      <p:ext uri="{BB962C8B-B14F-4D97-AF65-F5344CB8AC3E}">
        <p14:creationId xmlns:p14="http://schemas.microsoft.com/office/powerpoint/2010/main" val="68179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16258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54631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13877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69764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3393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8051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65338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3309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93301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16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95143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3015369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a:t>Web Basics - XML </a:t>
            </a:r>
          </a:p>
        </p:txBody>
      </p:sp>
      <p:sp>
        <p:nvSpPr>
          <p:cNvPr id="3" name="Subtitle 2"/>
          <p:cNvSpPr>
            <a:spLocks noGrp="1"/>
          </p:cNvSpPr>
          <p:nvPr>
            <p:ph type="subTitle" idx="1"/>
          </p:nvPr>
        </p:nvSpPr>
        <p:spPr/>
        <p:txBody>
          <a:bodyPr/>
          <a:lstStyle/>
          <a:p>
            <a:r>
              <a:rPr lang="en-IN" b="0" dirty="0"/>
              <a:t>Lesson 2: Anatomy of an XML Document</a:t>
            </a:r>
          </a:p>
          <a:p>
            <a:endParaRPr lang="en-IN" b="0" dirty="0"/>
          </a:p>
        </p:txBody>
      </p:sp>
    </p:spTree>
    <p:extLst>
      <p:ext uri="{BB962C8B-B14F-4D97-AF65-F5344CB8AC3E}">
        <p14:creationId xmlns:p14="http://schemas.microsoft.com/office/powerpoint/2010/main" val="324073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 Well-formed XML </a:t>
            </a:r>
            <a:r>
              <a:rPr lang="en-IN" dirty="0" smtClean="0"/>
              <a:t>document</a:t>
            </a:r>
            <a:endParaRPr lang="en-IN" dirty="0"/>
          </a:p>
        </p:txBody>
      </p:sp>
      <p:sp>
        <p:nvSpPr>
          <p:cNvPr id="3" name="Content Placeholder 2"/>
          <p:cNvSpPr>
            <a:spLocks noGrp="1"/>
          </p:cNvSpPr>
          <p:nvPr>
            <p:ph idx="1"/>
          </p:nvPr>
        </p:nvSpPr>
        <p:spPr>
          <a:xfrm>
            <a:off x="467544" y="1268760"/>
            <a:ext cx="8229600" cy="4525963"/>
          </a:xfrm>
        </p:spPr>
        <p:txBody>
          <a:bodyPr/>
          <a:lstStyle/>
          <a:p>
            <a:r>
              <a:rPr lang="en-IN" dirty="0"/>
              <a:t>A well-formed XML document simply includes </a:t>
            </a:r>
            <a:r>
              <a:rPr lang="en-IN" dirty="0" err="1"/>
              <a:t>markup</a:t>
            </a:r>
            <a:r>
              <a:rPr lang="en-IN" dirty="0"/>
              <a:t> pages with descriptive tags</a:t>
            </a:r>
          </a:p>
          <a:p>
            <a:r>
              <a:rPr lang="en-IN" dirty="0"/>
              <a:t>A well-formed XML does not need a DTD, but should conform to XML syntax</a:t>
            </a:r>
          </a:p>
          <a:p>
            <a:r>
              <a:rPr lang="en-IN" dirty="0"/>
              <a:t>If all tags are correctly formed and follow XML guidelines, then the document is a well-formed XML</a:t>
            </a:r>
          </a:p>
          <a:p>
            <a:endParaRPr lang="en-IN" dirty="0"/>
          </a:p>
        </p:txBody>
      </p:sp>
    </p:spTree>
    <p:extLst>
      <p:ext uri="{BB962C8B-B14F-4D97-AF65-F5344CB8AC3E}">
        <p14:creationId xmlns:p14="http://schemas.microsoft.com/office/powerpoint/2010/main" val="117677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Syntax Rules for </a:t>
            </a:r>
            <a:r>
              <a:rPr lang="en-IN" dirty="0" smtClean="0"/>
              <a:t>XML</a:t>
            </a:r>
            <a:endParaRPr lang="en-IN" dirty="0"/>
          </a:p>
        </p:txBody>
      </p:sp>
      <p:sp>
        <p:nvSpPr>
          <p:cNvPr id="3" name="Content Placeholder 2"/>
          <p:cNvSpPr>
            <a:spLocks noGrp="1"/>
          </p:cNvSpPr>
          <p:nvPr>
            <p:ph idx="1"/>
          </p:nvPr>
        </p:nvSpPr>
        <p:spPr>
          <a:xfrm>
            <a:off x="467544" y="1124744"/>
            <a:ext cx="8229600" cy="4525963"/>
          </a:xfrm>
        </p:spPr>
        <p:txBody>
          <a:bodyPr/>
          <a:lstStyle/>
          <a:p>
            <a:pPr>
              <a:buClr>
                <a:srgbClr val="00B0F0"/>
              </a:buClr>
            </a:pPr>
            <a:r>
              <a:rPr lang="en-US" dirty="0">
                <a:cs typeface="Arial" pitchFamily="34" charset="0"/>
              </a:rPr>
              <a:t>An XML document </a:t>
            </a:r>
          </a:p>
          <a:p>
            <a:pPr lvl="1"/>
            <a:r>
              <a:rPr lang="en-US" dirty="0"/>
              <a:t>Is case sensitive </a:t>
            </a:r>
          </a:p>
          <a:p>
            <a:pPr lvl="1"/>
            <a:r>
              <a:rPr lang="en-US" dirty="0"/>
              <a:t>Has a single root element </a:t>
            </a:r>
          </a:p>
          <a:p>
            <a:pPr lvl="1"/>
            <a:r>
              <a:rPr lang="en-US" dirty="0"/>
              <a:t>Has all matching tags</a:t>
            </a:r>
          </a:p>
          <a:p>
            <a:pPr lvl="1"/>
            <a:r>
              <a:rPr lang="en-US" dirty="0"/>
              <a:t>XML Elements should be properly nested </a:t>
            </a:r>
          </a:p>
          <a:p>
            <a:pPr lvl="1"/>
            <a:r>
              <a:rPr lang="en-US" dirty="0"/>
              <a:t>All attributes are quoted </a:t>
            </a:r>
          </a:p>
          <a:p>
            <a:pPr lvl="1"/>
            <a:r>
              <a:rPr lang="en-US" dirty="0"/>
              <a:t>White spaces are not ignored </a:t>
            </a:r>
          </a:p>
          <a:p>
            <a:pPr lvl="1"/>
            <a:r>
              <a:rPr lang="en-US" dirty="0"/>
              <a:t>May or may not have a (DTD) Document Type Description to describe the document </a:t>
            </a:r>
          </a:p>
        </p:txBody>
      </p:sp>
    </p:spTree>
    <p:extLst>
      <p:ext uri="{BB962C8B-B14F-4D97-AF65-F5344CB8AC3E}">
        <p14:creationId xmlns:p14="http://schemas.microsoft.com/office/powerpoint/2010/main" val="102974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Demo</a:t>
            </a:r>
            <a:endParaRPr lang="en-IN" dirty="0"/>
          </a:p>
        </p:txBody>
      </p:sp>
      <p:sp>
        <p:nvSpPr>
          <p:cNvPr id="3" name="Content Placeholder 2"/>
          <p:cNvSpPr>
            <a:spLocks noGrp="1"/>
          </p:cNvSpPr>
          <p:nvPr>
            <p:ph idx="1"/>
          </p:nvPr>
        </p:nvSpPr>
        <p:spPr>
          <a:xfrm>
            <a:off x="433388" y="1166018"/>
            <a:ext cx="8229600" cy="4525963"/>
          </a:xfrm>
        </p:spPr>
        <p:txBody>
          <a:bodyPr/>
          <a:lstStyle/>
          <a:p>
            <a:pPr>
              <a:buClr>
                <a:srgbClr val="00B0F0"/>
              </a:buClr>
            </a:pPr>
            <a:r>
              <a:rPr lang="en-US" dirty="0">
                <a:cs typeface="Arial" pitchFamily="34" charset="0"/>
              </a:rPr>
              <a:t>A sample XML Document: </a:t>
            </a:r>
          </a:p>
          <a:p>
            <a:pPr lvl="1"/>
            <a:r>
              <a:rPr lang="en-US" dirty="0"/>
              <a:t>Example1: Note.xml	</a:t>
            </a:r>
          </a:p>
          <a:p>
            <a:pPr lvl="1"/>
            <a:r>
              <a:rPr lang="en-US" dirty="0"/>
              <a:t>Example2: Greeting.xml</a:t>
            </a:r>
          </a:p>
          <a:p>
            <a:pPr lvl="1"/>
            <a:r>
              <a:rPr lang="en-US" dirty="0"/>
              <a:t>Example3:musicians.xml</a:t>
            </a:r>
          </a:p>
          <a:p>
            <a:pPr lvl="1" eaLnBrk="0" hangingPunct="0">
              <a:buClr>
                <a:srgbClr val="00B0F0"/>
              </a:buClr>
              <a:buFont typeface="Wingdings" pitchFamily="2" charset="2"/>
              <a:buChar char="Ø"/>
            </a:pPr>
            <a:endParaRPr lang="en-US" dirty="0">
              <a:cs typeface="Arial" pitchFamily="34" charset="0"/>
            </a:endParaRPr>
          </a:p>
          <a:p>
            <a:pPr>
              <a:buClr>
                <a:srgbClr val="00B0F0"/>
              </a:buClr>
            </a:pPr>
            <a:endParaRPr lang="en-IN" dirty="0"/>
          </a:p>
        </p:txBody>
      </p:sp>
      <p:grpSp>
        <p:nvGrpSpPr>
          <p:cNvPr id="4" name="Group 78"/>
          <p:cNvGrpSpPr>
            <a:grpSpLocks/>
          </p:cNvGrpSpPr>
          <p:nvPr/>
        </p:nvGrpSpPr>
        <p:grpSpPr bwMode="auto">
          <a:xfrm>
            <a:off x="5757863" y="1546225"/>
            <a:ext cx="2905125" cy="1670050"/>
            <a:chOff x="781" y="1008"/>
            <a:chExt cx="4107" cy="2525"/>
          </a:xfrm>
        </p:grpSpPr>
        <p:sp>
          <p:nvSpPr>
            <p:cNvPr id="5" name="Rectangle 79"/>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80"/>
            <p:cNvGrpSpPr>
              <a:grpSpLocks/>
            </p:cNvGrpSpPr>
            <p:nvPr/>
          </p:nvGrpSpPr>
          <p:grpSpPr bwMode="auto">
            <a:xfrm>
              <a:off x="2641" y="1963"/>
              <a:ext cx="796" cy="355"/>
              <a:chOff x="2624" y="1896"/>
              <a:chExt cx="796" cy="355"/>
            </a:xfrm>
          </p:grpSpPr>
          <p:sp>
            <p:nvSpPr>
              <p:cNvPr id="69" name="Freeform 81"/>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Freeform 82"/>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83"/>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84"/>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Freeform 85"/>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86"/>
            <p:cNvGrpSpPr>
              <a:grpSpLocks/>
            </p:cNvGrpSpPr>
            <p:nvPr/>
          </p:nvGrpSpPr>
          <p:grpSpPr bwMode="auto">
            <a:xfrm>
              <a:off x="2196" y="2406"/>
              <a:ext cx="996" cy="690"/>
              <a:chOff x="2074" y="2432"/>
              <a:chExt cx="996" cy="690"/>
            </a:xfrm>
          </p:grpSpPr>
          <p:sp>
            <p:nvSpPr>
              <p:cNvPr id="58" name="Freeform 87"/>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88"/>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Freeform 89"/>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Freeform 90"/>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Freeform 91"/>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Freeform 92"/>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Freeform 93"/>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94"/>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Freeform 95"/>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Freeform 96"/>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Freeform 97"/>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98"/>
            <p:cNvGrpSpPr>
              <a:grpSpLocks/>
            </p:cNvGrpSpPr>
            <p:nvPr/>
          </p:nvGrpSpPr>
          <p:grpSpPr bwMode="auto">
            <a:xfrm>
              <a:off x="1547" y="1137"/>
              <a:ext cx="1302" cy="1554"/>
              <a:chOff x="1458" y="1110"/>
              <a:chExt cx="1302" cy="1554"/>
            </a:xfrm>
          </p:grpSpPr>
          <p:grpSp>
            <p:nvGrpSpPr>
              <p:cNvPr id="40" name="Group 99"/>
              <p:cNvGrpSpPr>
                <a:grpSpLocks/>
              </p:cNvGrpSpPr>
              <p:nvPr/>
            </p:nvGrpSpPr>
            <p:grpSpPr bwMode="auto">
              <a:xfrm>
                <a:off x="1464" y="1968"/>
                <a:ext cx="1296" cy="696"/>
                <a:chOff x="1464" y="1968"/>
                <a:chExt cx="1296" cy="696"/>
              </a:xfrm>
            </p:grpSpPr>
            <p:sp>
              <p:nvSpPr>
                <p:cNvPr id="49" name="Freeform 100"/>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 name="Group 101"/>
                <p:cNvGrpSpPr>
                  <a:grpSpLocks/>
                </p:cNvGrpSpPr>
                <p:nvPr/>
              </p:nvGrpSpPr>
              <p:grpSpPr bwMode="auto">
                <a:xfrm>
                  <a:off x="1464" y="1968"/>
                  <a:ext cx="1296" cy="690"/>
                  <a:chOff x="1464" y="1968"/>
                  <a:chExt cx="1296" cy="690"/>
                </a:xfrm>
              </p:grpSpPr>
              <p:grpSp>
                <p:nvGrpSpPr>
                  <p:cNvPr id="51" name="Group 102"/>
                  <p:cNvGrpSpPr>
                    <a:grpSpLocks/>
                  </p:cNvGrpSpPr>
                  <p:nvPr/>
                </p:nvGrpSpPr>
                <p:grpSpPr bwMode="auto">
                  <a:xfrm>
                    <a:off x="1464" y="1968"/>
                    <a:ext cx="1296" cy="690"/>
                    <a:chOff x="1200" y="2160"/>
                    <a:chExt cx="1296" cy="690"/>
                  </a:xfrm>
                </p:grpSpPr>
                <p:sp>
                  <p:nvSpPr>
                    <p:cNvPr id="53" name="Freeform 103"/>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104"/>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105"/>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106"/>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07"/>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 name="Freeform 108"/>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1" name="Group 109"/>
              <p:cNvGrpSpPr>
                <a:grpSpLocks/>
              </p:cNvGrpSpPr>
              <p:nvPr/>
            </p:nvGrpSpPr>
            <p:grpSpPr bwMode="auto">
              <a:xfrm>
                <a:off x="1458" y="1110"/>
                <a:ext cx="1125" cy="1098"/>
                <a:chOff x="1458" y="1110"/>
                <a:chExt cx="1125" cy="1098"/>
              </a:xfrm>
            </p:grpSpPr>
            <p:sp>
              <p:nvSpPr>
                <p:cNvPr id="42" name="Freeform 110"/>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Freeform 111"/>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112"/>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113"/>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114"/>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15"/>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Freeform 116"/>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 name="Freeform 117"/>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reeform 118"/>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119"/>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 name="Group 120"/>
            <p:cNvGrpSpPr>
              <a:grpSpLocks/>
            </p:cNvGrpSpPr>
            <p:nvPr/>
          </p:nvGrpSpPr>
          <p:grpSpPr bwMode="auto">
            <a:xfrm>
              <a:off x="781" y="2595"/>
              <a:ext cx="1304" cy="752"/>
              <a:chOff x="781" y="2595"/>
              <a:chExt cx="1304" cy="752"/>
            </a:xfrm>
          </p:grpSpPr>
          <p:sp>
            <p:nvSpPr>
              <p:cNvPr id="34" name="Freeform 121"/>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Freeform 122"/>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123"/>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Freeform 124"/>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25"/>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126"/>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27"/>
            <p:cNvGrpSpPr>
              <a:grpSpLocks/>
            </p:cNvGrpSpPr>
            <p:nvPr/>
          </p:nvGrpSpPr>
          <p:grpSpPr bwMode="auto">
            <a:xfrm>
              <a:off x="2549" y="1361"/>
              <a:ext cx="2203" cy="2087"/>
              <a:chOff x="2549" y="1361"/>
              <a:chExt cx="2203" cy="2087"/>
            </a:xfrm>
          </p:grpSpPr>
          <p:grpSp>
            <p:nvGrpSpPr>
              <p:cNvPr id="14" name="Group 128"/>
              <p:cNvGrpSpPr>
                <a:grpSpLocks/>
              </p:cNvGrpSpPr>
              <p:nvPr/>
            </p:nvGrpSpPr>
            <p:grpSpPr bwMode="auto">
              <a:xfrm rot="105239">
                <a:off x="2549" y="2499"/>
                <a:ext cx="672" cy="436"/>
                <a:chOff x="2452" y="2860"/>
                <a:chExt cx="768" cy="516"/>
              </a:xfrm>
            </p:grpSpPr>
            <p:sp>
              <p:nvSpPr>
                <p:cNvPr id="32" name="Freeform 129"/>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130"/>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Freeform 131"/>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132"/>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133"/>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134"/>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35"/>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136"/>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137"/>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138"/>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39"/>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140"/>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141"/>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Freeform 142"/>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143"/>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144"/>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Freeform 145"/>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146"/>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Freeform 147"/>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305737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Summary</a:t>
            </a:r>
            <a:endParaRPr lang="en-IN" dirty="0"/>
          </a:p>
        </p:txBody>
      </p:sp>
      <p:sp>
        <p:nvSpPr>
          <p:cNvPr id="3" name="Content Placeholder 2"/>
          <p:cNvSpPr>
            <a:spLocks noGrp="1"/>
          </p:cNvSpPr>
          <p:nvPr>
            <p:ph idx="1"/>
          </p:nvPr>
        </p:nvSpPr>
        <p:spPr>
          <a:xfrm>
            <a:off x="467544" y="1340768"/>
            <a:ext cx="6275040" cy="4525963"/>
          </a:xfrm>
        </p:spPr>
        <p:txBody>
          <a:bodyPr/>
          <a:lstStyle/>
          <a:p>
            <a:pPr>
              <a:buClr>
                <a:srgbClr val="00B0F0"/>
              </a:buClr>
            </a:pPr>
            <a:r>
              <a:rPr lang="en-US" dirty="0">
                <a:cs typeface="Arial" pitchFamily="34" charset="0"/>
              </a:rPr>
              <a:t>In this lesson, you have learnt the following: </a:t>
            </a:r>
          </a:p>
          <a:p>
            <a:pPr lvl="1"/>
            <a:r>
              <a:rPr lang="en-US" dirty="0"/>
              <a:t>XML has specific naming rules which describes names you can use for its markup objects, that is elements</a:t>
            </a:r>
          </a:p>
          <a:p>
            <a:pPr lvl="1"/>
            <a:endParaRPr lang="en-US" dirty="0"/>
          </a:p>
          <a:p>
            <a:pPr lvl="1" eaLnBrk="0" hangingPunct="0">
              <a:buClr>
                <a:srgbClr val="00B0F0"/>
              </a:buClr>
              <a:buFont typeface="Wingdings" pitchFamily="2" charset="2"/>
              <a:buChar char="Ø"/>
            </a:pPr>
            <a:endParaRPr lang="en-US" dirty="0">
              <a:cs typeface="Arial" pitchFamily="34" charset="0"/>
            </a:endParaRPr>
          </a:p>
          <a:p>
            <a:pPr eaLnBrk="0" hangingPunct="0">
              <a:buClr>
                <a:srgbClr val="00B0F0"/>
              </a:buClr>
            </a:pPr>
            <a:endParaRPr lang="en-US" dirty="0">
              <a:cs typeface="Arial" pitchFamily="34" charset="0"/>
            </a:endParaRPr>
          </a:p>
          <a:p>
            <a:pPr>
              <a:buClr>
                <a:srgbClr val="00B0F0"/>
              </a:buClr>
            </a:pPr>
            <a:endParaRPr lang="en-IN" dirty="0"/>
          </a:p>
        </p:txBody>
      </p:sp>
      <p:grpSp>
        <p:nvGrpSpPr>
          <p:cNvPr id="4" name="Group 7"/>
          <p:cNvGrpSpPr>
            <a:grpSpLocks/>
          </p:cNvGrpSpPr>
          <p:nvPr/>
        </p:nvGrpSpPr>
        <p:grpSpPr bwMode="auto">
          <a:xfrm>
            <a:off x="6934200" y="2385244"/>
            <a:ext cx="1716088" cy="1547812"/>
            <a:chOff x="4176" y="993"/>
            <a:chExt cx="1273" cy="1119"/>
          </a:xfrm>
        </p:grpSpPr>
        <p:sp>
          <p:nvSpPr>
            <p:cNvPr id="5"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 name="Picture 9"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4912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a:t>
            </a:r>
            <a:r>
              <a:rPr lang="en-IN" dirty="0" smtClean="0"/>
              <a:t>Question</a:t>
            </a:r>
            <a:endParaRPr lang="en-IN" dirty="0"/>
          </a:p>
        </p:txBody>
      </p:sp>
      <p:sp>
        <p:nvSpPr>
          <p:cNvPr id="3" name="Content Placeholder 2"/>
          <p:cNvSpPr>
            <a:spLocks noGrp="1"/>
          </p:cNvSpPr>
          <p:nvPr>
            <p:ph idx="1"/>
          </p:nvPr>
        </p:nvSpPr>
        <p:spPr>
          <a:xfrm>
            <a:off x="422448" y="1268760"/>
            <a:ext cx="8229600" cy="4525963"/>
          </a:xfrm>
        </p:spPr>
        <p:txBody>
          <a:bodyPr/>
          <a:lstStyle/>
          <a:p>
            <a:pPr>
              <a:buClr>
                <a:srgbClr val="00B0F0"/>
              </a:buClr>
            </a:pPr>
            <a:r>
              <a:rPr lang="en-US" dirty="0">
                <a:cs typeface="Arial" pitchFamily="34" charset="0"/>
              </a:rPr>
              <a:t>Question 1: XML document must have one ___.</a:t>
            </a:r>
          </a:p>
          <a:p>
            <a:pPr>
              <a:buClr>
                <a:srgbClr val="00B0F0"/>
              </a:buClr>
            </a:pPr>
            <a:r>
              <a:rPr lang="en-US" dirty="0">
                <a:cs typeface="Arial" pitchFamily="34" charset="0"/>
              </a:rPr>
              <a:t>Question 2: A comment in XML document is written as:</a:t>
            </a:r>
          </a:p>
          <a:p>
            <a:pPr lvl="1" eaLnBrk="0" hangingPunct="0">
              <a:buClr>
                <a:srgbClr val="00B0F0"/>
              </a:buClr>
              <a:buFont typeface="Candara" panose="020E0502030303020204" pitchFamily="34" charset="0"/>
              <a:buChar char="–"/>
            </a:pPr>
            <a:r>
              <a:rPr lang="en-US" dirty="0" smtClean="0">
                <a:cs typeface="Arial" pitchFamily="34" charset="0"/>
              </a:rPr>
              <a:t>Option 1: &lt;!-- </a:t>
            </a:r>
            <a:r>
              <a:rPr lang="en-US" dirty="0">
                <a:cs typeface="Arial" pitchFamily="34" charset="0"/>
              </a:rPr>
              <a:t>... --&gt;</a:t>
            </a:r>
          </a:p>
          <a:p>
            <a:pPr lvl="1" eaLnBrk="0" hangingPunct="0">
              <a:buClr>
                <a:srgbClr val="00B0F0"/>
              </a:buClr>
              <a:buFont typeface="Candara" panose="020E0502030303020204" pitchFamily="34" charset="0"/>
              <a:buChar char="–"/>
            </a:pPr>
            <a:r>
              <a:rPr lang="en-US" dirty="0" smtClean="0">
                <a:cs typeface="Arial" pitchFamily="34" charset="0"/>
              </a:rPr>
              <a:t>Option 2: /*.....*/</a:t>
            </a:r>
            <a:endParaRPr lang="en-US" dirty="0">
              <a:cs typeface="Arial" pitchFamily="34" charset="0"/>
            </a:endParaRPr>
          </a:p>
          <a:p>
            <a:pPr lvl="1" eaLnBrk="0" hangingPunct="0">
              <a:buClr>
                <a:srgbClr val="00B0F0"/>
              </a:buClr>
              <a:buFont typeface="Candara" panose="020E0502030303020204" pitchFamily="34" charset="0"/>
              <a:buChar char="–"/>
            </a:pPr>
            <a:r>
              <a:rPr lang="en-US" dirty="0" smtClean="0">
                <a:cs typeface="Arial" pitchFamily="34" charset="0"/>
              </a:rPr>
              <a:t>Option 3: //</a:t>
            </a:r>
            <a:endParaRPr lang="en-US" dirty="0">
              <a:cs typeface="Arial" pitchFamily="34" charset="0"/>
            </a:endParaRPr>
          </a:p>
          <a:p>
            <a:pPr lvl="1" eaLnBrk="0" hangingPunct="0">
              <a:buClr>
                <a:srgbClr val="00B0F0"/>
              </a:buClr>
              <a:buFont typeface="Wingdings" pitchFamily="2" charset="2"/>
              <a:buChar char="Ø"/>
            </a:pPr>
            <a:endParaRPr lang="en-US" dirty="0">
              <a:cs typeface="Arial" pitchFamily="34" charset="0"/>
            </a:endParaRPr>
          </a:p>
          <a:p>
            <a:pPr>
              <a:buClr>
                <a:srgbClr val="00B0F0"/>
              </a:buClr>
            </a:pPr>
            <a:r>
              <a:rPr lang="en-US" dirty="0">
                <a:cs typeface="Arial" pitchFamily="34" charset="0"/>
              </a:rPr>
              <a:t>Question 3: ___ are storage units in the XML document.</a:t>
            </a:r>
          </a:p>
          <a:p>
            <a:pPr>
              <a:buClr>
                <a:srgbClr val="00B0F0"/>
              </a:buClr>
            </a:pPr>
            <a:endParaRPr lang="en-US" dirty="0">
              <a:cs typeface="Arial" pitchFamily="34" charset="0"/>
            </a:endParaRPr>
          </a:p>
          <a:p>
            <a:pPr>
              <a:buClr>
                <a:srgbClr val="00B0F0"/>
              </a:buClr>
            </a:pPr>
            <a:endParaRPr lang="en-IN" dirty="0"/>
          </a:p>
        </p:txBody>
      </p:sp>
      <p:grpSp>
        <p:nvGrpSpPr>
          <p:cNvPr id="4" name="Group 7"/>
          <p:cNvGrpSpPr>
            <a:grpSpLocks/>
          </p:cNvGrpSpPr>
          <p:nvPr/>
        </p:nvGrpSpPr>
        <p:grpSpPr bwMode="auto">
          <a:xfrm>
            <a:off x="7020272" y="1576388"/>
            <a:ext cx="1868488" cy="1471612"/>
            <a:chOff x="4176" y="993"/>
            <a:chExt cx="1273" cy="1119"/>
          </a:xfrm>
        </p:grpSpPr>
        <p:sp>
          <p:nvSpPr>
            <p:cNvPr id="5"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 name="Picture 9"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4331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Lesson </a:t>
            </a:r>
            <a:r>
              <a:rPr lang="en-IN" dirty="0" smtClean="0"/>
              <a:t>Objectives</a:t>
            </a:r>
            <a:endParaRPr lang="en-IN" dirty="0"/>
          </a:p>
        </p:txBody>
      </p:sp>
      <p:sp>
        <p:nvSpPr>
          <p:cNvPr id="3" name="Content Placeholder 2"/>
          <p:cNvSpPr>
            <a:spLocks noGrp="1"/>
          </p:cNvSpPr>
          <p:nvPr>
            <p:ph idx="1"/>
          </p:nvPr>
        </p:nvSpPr>
        <p:spPr/>
        <p:txBody>
          <a:bodyPr/>
          <a:lstStyle/>
          <a:p>
            <a:pPr>
              <a:buClr>
                <a:srgbClr val="00B0F0"/>
              </a:buClr>
            </a:pPr>
            <a:r>
              <a:rPr lang="en-US" dirty="0">
                <a:cs typeface="Arial" pitchFamily="34" charset="0"/>
              </a:rPr>
              <a:t>In this lesson, you will learn:</a:t>
            </a:r>
          </a:p>
          <a:p>
            <a:pPr marL="342900" lvl="1" indent="-342900">
              <a:buClr>
                <a:srgbClr val="00B0F0"/>
              </a:buClr>
              <a:buFont typeface="Wingdings" pitchFamily="2" charset="2"/>
              <a:buChar char="Ø"/>
            </a:pPr>
            <a:r>
              <a:rPr lang="en-US" sz="1800" b="1" dirty="0">
                <a:cs typeface="Arial" pitchFamily="34" charset="0"/>
              </a:rPr>
              <a:t>Logical and physical structure of an XML file</a:t>
            </a:r>
          </a:p>
          <a:p>
            <a:pPr marL="342900" lvl="1" indent="-342900">
              <a:buClr>
                <a:srgbClr val="00B0F0"/>
              </a:buClr>
              <a:buFont typeface="Wingdings" pitchFamily="2" charset="2"/>
              <a:buChar char="Ø"/>
            </a:pPr>
            <a:r>
              <a:rPr lang="en-US" sz="1800" b="1" dirty="0">
                <a:cs typeface="Arial" pitchFamily="34" charset="0"/>
              </a:rPr>
              <a:t>Parts of XML file like:</a:t>
            </a:r>
          </a:p>
          <a:p>
            <a:pPr lvl="1"/>
            <a:r>
              <a:rPr lang="en-US" dirty="0"/>
              <a:t>Elements</a:t>
            </a:r>
          </a:p>
          <a:p>
            <a:pPr lvl="1"/>
            <a:r>
              <a:rPr lang="en-US" dirty="0"/>
              <a:t>Attributes</a:t>
            </a:r>
          </a:p>
          <a:p>
            <a:pPr lvl="1"/>
            <a:r>
              <a:rPr lang="en-US" dirty="0"/>
              <a:t>Entities</a:t>
            </a:r>
          </a:p>
          <a:p>
            <a:pPr marL="342900" lvl="1" indent="-342900">
              <a:buClr>
                <a:srgbClr val="00B0F0"/>
              </a:buClr>
              <a:buFont typeface="Wingdings" pitchFamily="2" charset="2"/>
              <a:buChar char="Ø"/>
            </a:pPr>
            <a:r>
              <a:rPr lang="en-US" sz="1800" b="1" dirty="0">
                <a:cs typeface="Arial" pitchFamily="34" charset="0"/>
              </a:rPr>
              <a:t>Processing instructions</a:t>
            </a:r>
          </a:p>
          <a:p>
            <a:pPr marL="342900" lvl="1" indent="-342900">
              <a:buClr>
                <a:srgbClr val="00B0F0"/>
              </a:buClr>
              <a:buFont typeface="Wingdings" pitchFamily="2" charset="2"/>
              <a:buChar char="Ø"/>
            </a:pPr>
            <a:r>
              <a:rPr lang="en-US" sz="1800" b="1" dirty="0">
                <a:cs typeface="Arial" pitchFamily="34" charset="0"/>
              </a:rPr>
              <a:t>Creating DTD </a:t>
            </a:r>
          </a:p>
          <a:p>
            <a:pPr>
              <a:buClr>
                <a:srgbClr val="00B0F0"/>
              </a:buClr>
            </a:pPr>
            <a:endParaRPr lang="en-IN" dirty="0"/>
          </a:p>
        </p:txBody>
      </p:sp>
      <p:grpSp>
        <p:nvGrpSpPr>
          <p:cNvPr id="4" name="Group 14"/>
          <p:cNvGrpSpPr>
            <a:grpSpLocks/>
          </p:cNvGrpSpPr>
          <p:nvPr/>
        </p:nvGrpSpPr>
        <p:grpSpPr bwMode="auto">
          <a:xfrm>
            <a:off x="6934200" y="1576388"/>
            <a:ext cx="1716088" cy="1471612"/>
            <a:chOff x="4176" y="993"/>
            <a:chExt cx="1273" cy="1119"/>
          </a:xfrm>
        </p:grpSpPr>
        <p:sp>
          <p:nvSpPr>
            <p:cNvPr id="5" name="Rectangle 15"/>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 name="Picture 16"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277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2.1: Anatomy of XML File</a:t>
            </a:r>
            <a:br>
              <a:rPr lang="en-IN" sz="1300" dirty="0"/>
            </a:br>
            <a:r>
              <a:rPr lang="en-IN" dirty="0"/>
              <a:t>A Sample XML </a:t>
            </a:r>
            <a:r>
              <a:rPr lang="en-IN" dirty="0" smtClean="0"/>
              <a:t>Code</a:t>
            </a:r>
            <a:endParaRPr lang="en-IN" dirty="0"/>
          </a:p>
        </p:txBody>
      </p:sp>
      <p:sp>
        <p:nvSpPr>
          <p:cNvPr id="4" name="AutoShape 16"/>
          <p:cNvSpPr>
            <a:spLocks noChangeArrowheads="1"/>
          </p:cNvSpPr>
          <p:nvPr/>
        </p:nvSpPr>
        <p:spPr bwMode="auto">
          <a:xfrm>
            <a:off x="588074" y="1484784"/>
            <a:ext cx="7848600" cy="4752528"/>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smtClean="0">
              <a:solidFill>
                <a:schemeClr val="tx1"/>
              </a:solidFill>
              <a:latin typeface="Candara" pitchFamily="34" charset="0"/>
            </a:endParaRPr>
          </a:p>
          <a:p>
            <a:pPr lvl="1">
              <a:lnSpc>
                <a:spcPct val="135000"/>
              </a:lnSpc>
            </a:pPr>
            <a:endParaRPr lang="en-US" dirty="0">
              <a:solidFill>
                <a:schemeClr val="tx1"/>
              </a:solidFill>
              <a:latin typeface="Candara" pitchFamily="34" charset="0"/>
            </a:endParaRPr>
          </a:p>
          <a:p>
            <a:pPr lvl="1">
              <a:lnSpc>
                <a:spcPct val="135000"/>
              </a:lnSpc>
            </a:pPr>
            <a:endParaRPr lang="en-US" dirty="0" smtClean="0">
              <a:solidFill>
                <a:schemeClr val="tx1"/>
              </a:solidFill>
              <a:latin typeface="Candara" pitchFamily="34" charset="0"/>
            </a:endParaRPr>
          </a:p>
          <a:p>
            <a:pPr lvl="1">
              <a:lnSpc>
                <a:spcPct val="135000"/>
              </a:lnSpc>
            </a:pPr>
            <a:endParaRPr lang="en-US" dirty="0">
              <a:solidFill>
                <a:schemeClr val="tx1"/>
              </a:solidFill>
              <a:latin typeface="Candara" pitchFamily="34" charset="0"/>
            </a:endParaRPr>
          </a:p>
          <a:p>
            <a:pPr lvl="1">
              <a:lnSpc>
                <a:spcPct val="135000"/>
              </a:lnSpc>
            </a:pPr>
            <a:endParaRPr lang="en-US" dirty="0" smtClean="0">
              <a:solidFill>
                <a:schemeClr val="tx1"/>
              </a:solidFill>
              <a:latin typeface="Candara" pitchFamily="34" charset="0"/>
            </a:endParaRPr>
          </a:p>
          <a:p>
            <a:pPr lvl="1">
              <a:lnSpc>
                <a:spcPct val="135000"/>
              </a:lnSpc>
            </a:pPr>
            <a:r>
              <a:rPr lang="en-US" dirty="0">
                <a:solidFill>
                  <a:schemeClr val="tx1"/>
                </a:solidFill>
                <a:latin typeface="Candara" pitchFamily="34" charset="0"/>
              </a:rPr>
              <a:t>	</a:t>
            </a:r>
            <a:r>
              <a:rPr lang="en-US" dirty="0">
                <a:solidFill>
                  <a:schemeClr val="tx1"/>
                </a:solidFill>
                <a:latin typeface="Candara" pitchFamily="34" charset="0"/>
                <a:cs typeface="Arial" pitchFamily="34" charset="0"/>
              </a:rPr>
              <a:t>&lt;?xml version="1.0"?&gt;</a:t>
            </a:r>
          </a:p>
          <a:p>
            <a:pPr lvl="1">
              <a:lnSpc>
                <a:spcPct val="135000"/>
              </a:lnSpc>
            </a:pPr>
            <a:r>
              <a:rPr lang="en-US" dirty="0">
                <a:solidFill>
                  <a:schemeClr val="tx1"/>
                </a:solidFill>
                <a:latin typeface="Candara" pitchFamily="34" charset="0"/>
                <a:cs typeface="Arial" pitchFamily="34" charset="0"/>
              </a:rPr>
              <a:t>   	&lt;catalog&gt;&lt;book id="bk101"&gt;</a:t>
            </a:r>
          </a:p>
          <a:p>
            <a:pPr lvl="1">
              <a:lnSpc>
                <a:spcPct val="135000"/>
              </a:lnSpc>
            </a:pPr>
            <a:r>
              <a:rPr lang="en-US" dirty="0">
                <a:solidFill>
                  <a:schemeClr val="tx1"/>
                </a:solidFill>
                <a:latin typeface="Candara" pitchFamily="34" charset="0"/>
                <a:cs typeface="Arial" pitchFamily="34" charset="0"/>
              </a:rPr>
              <a:t>      	&lt;author&gt;Gambardella, Matthew&lt;/author&gt;</a:t>
            </a:r>
          </a:p>
          <a:p>
            <a:pPr lvl="1">
              <a:lnSpc>
                <a:spcPct val="135000"/>
              </a:lnSpc>
            </a:pPr>
            <a:r>
              <a:rPr lang="en-US" dirty="0">
                <a:solidFill>
                  <a:schemeClr val="tx1"/>
                </a:solidFill>
                <a:latin typeface="Candara" pitchFamily="34" charset="0"/>
                <a:cs typeface="Arial" pitchFamily="34" charset="0"/>
              </a:rPr>
              <a:t>     	&lt;title&gt;XML Developer's Guide&lt;/title&gt;</a:t>
            </a:r>
          </a:p>
          <a:p>
            <a:pPr lvl="1">
              <a:lnSpc>
                <a:spcPct val="135000"/>
              </a:lnSpc>
            </a:pPr>
            <a:r>
              <a:rPr lang="en-US" dirty="0">
                <a:solidFill>
                  <a:schemeClr val="tx1"/>
                </a:solidFill>
                <a:latin typeface="Candara" pitchFamily="34" charset="0"/>
                <a:cs typeface="Arial" pitchFamily="34" charset="0"/>
              </a:rPr>
              <a:t>      	&lt;genre&gt;Computer&lt;/genre&gt;</a:t>
            </a:r>
          </a:p>
          <a:p>
            <a:pPr lvl="1">
              <a:lnSpc>
                <a:spcPct val="135000"/>
              </a:lnSpc>
            </a:pPr>
            <a:r>
              <a:rPr lang="en-US" dirty="0">
                <a:solidFill>
                  <a:schemeClr val="tx1"/>
                </a:solidFill>
                <a:latin typeface="Candara" pitchFamily="34" charset="0"/>
                <a:cs typeface="Arial" pitchFamily="34" charset="0"/>
              </a:rPr>
              <a:t>	&lt;</a:t>
            </a:r>
            <a:r>
              <a:rPr lang="en-US" dirty="0" err="1">
                <a:solidFill>
                  <a:schemeClr val="tx1"/>
                </a:solidFill>
                <a:latin typeface="Candara" pitchFamily="34" charset="0"/>
                <a:cs typeface="Arial" pitchFamily="34" charset="0"/>
              </a:rPr>
              <a:t>ebook</a:t>
            </a:r>
            <a:r>
              <a:rPr lang="en-US" dirty="0">
                <a:solidFill>
                  <a:schemeClr val="tx1"/>
                </a:solidFill>
                <a:latin typeface="Candara" pitchFamily="34" charset="0"/>
                <a:cs typeface="Arial" pitchFamily="34" charset="0"/>
              </a:rPr>
              <a:t> status=“available”/&gt;</a:t>
            </a:r>
          </a:p>
          <a:p>
            <a:pPr lvl="1">
              <a:lnSpc>
                <a:spcPct val="135000"/>
              </a:lnSpc>
            </a:pPr>
            <a:r>
              <a:rPr lang="en-US" dirty="0">
                <a:solidFill>
                  <a:schemeClr val="tx1"/>
                </a:solidFill>
                <a:latin typeface="Candara" pitchFamily="34" charset="0"/>
                <a:cs typeface="Arial" pitchFamily="34" charset="0"/>
              </a:rPr>
              <a:t>	&lt;</a:t>
            </a:r>
            <a:r>
              <a:rPr lang="en-US" dirty="0" err="1">
                <a:solidFill>
                  <a:schemeClr val="tx1"/>
                </a:solidFill>
                <a:latin typeface="Candara" pitchFamily="34" charset="0"/>
                <a:cs typeface="Arial" pitchFamily="34" charset="0"/>
              </a:rPr>
              <a:t>publish_date</a:t>
            </a:r>
            <a:r>
              <a:rPr lang="en-US" dirty="0">
                <a:solidFill>
                  <a:schemeClr val="tx1"/>
                </a:solidFill>
                <a:latin typeface="Candara" pitchFamily="34" charset="0"/>
                <a:cs typeface="Arial" pitchFamily="34" charset="0"/>
              </a:rPr>
              <a:t>&gt;2000-10-01&lt;/</a:t>
            </a:r>
            <a:r>
              <a:rPr lang="en-US" dirty="0" err="1">
                <a:solidFill>
                  <a:schemeClr val="tx1"/>
                </a:solidFill>
                <a:latin typeface="Candara" pitchFamily="34" charset="0"/>
                <a:cs typeface="Arial" pitchFamily="34" charset="0"/>
              </a:rPr>
              <a:t>publish_date</a:t>
            </a:r>
            <a:r>
              <a:rPr lang="en-US" dirty="0" smtClean="0">
                <a:solidFill>
                  <a:schemeClr val="tx1"/>
                </a:solidFill>
                <a:latin typeface="Candara" pitchFamily="34" charset="0"/>
                <a:cs typeface="Arial" pitchFamily="34" charset="0"/>
              </a:rPr>
              <a:t>&gt;</a:t>
            </a:r>
            <a:endParaRPr lang="en-US" dirty="0">
              <a:solidFill>
                <a:schemeClr val="tx1"/>
              </a:solidFill>
              <a:latin typeface="Candara" pitchFamily="34" charset="0"/>
            </a:endParaRPr>
          </a:p>
          <a:p>
            <a:pPr lvl="1">
              <a:lnSpc>
                <a:spcPct val="135000"/>
              </a:lnSpc>
            </a:pPr>
            <a:r>
              <a:rPr lang="en-US" dirty="0" smtClean="0">
                <a:solidFill>
                  <a:schemeClr val="tx1"/>
                </a:solidFill>
                <a:latin typeface="Candara" pitchFamily="34" charset="0"/>
                <a:cs typeface="Arial" pitchFamily="34" charset="0"/>
              </a:rPr>
              <a:t>	&lt;</a:t>
            </a:r>
            <a:r>
              <a:rPr lang="en-US" dirty="0">
                <a:solidFill>
                  <a:schemeClr val="tx1"/>
                </a:solidFill>
                <a:latin typeface="Candara" pitchFamily="34" charset="0"/>
                <a:cs typeface="Arial" pitchFamily="34" charset="0"/>
              </a:rPr>
              <a:t>description&gt;</a:t>
            </a:r>
          </a:p>
          <a:p>
            <a:pPr lvl="1">
              <a:lnSpc>
                <a:spcPct val="135000"/>
              </a:lnSpc>
            </a:pPr>
            <a:r>
              <a:rPr lang="en-US" dirty="0" smtClean="0">
                <a:solidFill>
                  <a:schemeClr val="tx1"/>
                </a:solidFill>
                <a:latin typeface="Candara" pitchFamily="34" charset="0"/>
                <a:cs typeface="Arial" pitchFamily="34" charset="0"/>
              </a:rPr>
              <a:t>	    </a:t>
            </a:r>
            <a:r>
              <a:rPr lang="en-US" dirty="0">
                <a:solidFill>
                  <a:schemeClr val="tx1"/>
                </a:solidFill>
                <a:latin typeface="Candara" pitchFamily="34" charset="0"/>
                <a:cs typeface="Arial" pitchFamily="34" charset="0"/>
              </a:rPr>
              <a:t>creating applications  with XML</a:t>
            </a:r>
          </a:p>
          <a:p>
            <a:pPr lvl="1">
              <a:lnSpc>
                <a:spcPct val="135000"/>
              </a:lnSpc>
            </a:pPr>
            <a:r>
              <a:rPr lang="en-US" dirty="0" smtClean="0">
                <a:solidFill>
                  <a:schemeClr val="tx1"/>
                </a:solidFill>
                <a:latin typeface="Candara" pitchFamily="34" charset="0"/>
                <a:cs typeface="Arial" pitchFamily="34" charset="0"/>
              </a:rPr>
              <a:t>	&lt;/</a:t>
            </a:r>
            <a:r>
              <a:rPr lang="en-US" dirty="0">
                <a:solidFill>
                  <a:schemeClr val="tx1"/>
                </a:solidFill>
                <a:latin typeface="Candara" pitchFamily="34" charset="0"/>
                <a:cs typeface="Arial" pitchFamily="34" charset="0"/>
              </a:rPr>
              <a:t>description&gt;</a:t>
            </a:r>
          </a:p>
          <a:p>
            <a:pPr lvl="1">
              <a:lnSpc>
                <a:spcPct val="135000"/>
              </a:lnSpc>
            </a:pPr>
            <a:r>
              <a:rPr lang="en-US" dirty="0">
                <a:solidFill>
                  <a:schemeClr val="tx1"/>
                </a:solidFill>
                <a:latin typeface="Candara" pitchFamily="34" charset="0"/>
                <a:cs typeface="Arial" pitchFamily="34" charset="0"/>
              </a:rPr>
              <a:t>    &lt;/book&gt; </a:t>
            </a:r>
            <a:endParaRPr lang="en-US" dirty="0" smtClean="0">
              <a:solidFill>
                <a:schemeClr val="tx1"/>
              </a:solidFill>
              <a:latin typeface="Candara" pitchFamily="34" charset="0"/>
              <a:cs typeface="Arial" pitchFamily="34" charset="0"/>
            </a:endParaRPr>
          </a:p>
          <a:p>
            <a:pPr lvl="1">
              <a:lnSpc>
                <a:spcPct val="135000"/>
              </a:lnSpc>
            </a:pPr>
            <a:r>
              <a:rPr lang="en-US" dirty="0" smtClean="0">
                <a:solidFill>
                  <a:schemeClr val="tx1"/>
                </a:solidFill>
                <a:latin typeface="Candara" pitchFamily="34" charset="0"/>
                <a:cs typeface="Arial" pitchFamily="34" charset="0"/>
              </a:rPr>
              <a:t>&lt;/</a:t>
            </a:r>
            <a:r>
              <a:rPr lang="en-US" dirty="0">
                <a:solidFill>
                  <a:schemeClr val="tx1"/>
                </a:solidFill>
                <a:latin typeface="Candara" pitchFamily="34" charset="0"/>
                <a:cs typeface="Arial" pitchFamily="34" charset="0"/>
              </a:rPr>
              <a:t>catalog&gt; </a:t>
            </a:r>
            <a:endParaRPr lang="en-US" dirty="0" smtClean="0">
              <a:solidFill>
                <a:schemeClr val="tx1"/>
              </a:solidFill>
              <a:latin typeface="Candara" pitchFamily="34" charset="0"/>
              <a:cs typeface="Arial" pitchFamily="34" charset="0"/>
            </a:endParaRPr>
          </a:p>
          <a:p>
            <a:pPr lvl="1">
              <a:lnSpc>
                <a:spcPct val="135000"/>
              </a:lnSpc>
            </a:pPr>
            <a:endParaRPr lang="en-US" dirty="0">
              <a:solidFill>
                <a:schemeClr val="tx1"/>
              </a:solidFill>
              <a:latin typeface="Candara" pitchFamily="34" charset="0"/>
            </a:endParaRPr>
          </a:p>
          <a:p>
            <a:pPr lvl="1">
              <a:lnSpc>
                <a:spcPct val="135000"/>
              </a:lnSpc>
            </a:pPr>
            <a:endParaRPr lang="en-US" dirty="0" smtClean="0">
              <a:solidFill>
                <a:schemeClr val="tx1"/>
              </a:solidFill>
              <a:latin typeface="Candara" pitchFamily="34" charset="0"/>
              <a:cs typeface="Arial" pitchFamily="34" charset="0"/>
            </a:endParaRPr>
          </a:p>
          <a:p>
            <a:pPr lvl="1">
              <a:lnSpc>
                <a:spcPct val="135000"/>
              </a:lnSpc>
            </a:pPr>
            <a:endParaRPr lang="en-US" dirty="0">
              <a:solidFill>
                <a:schemeClr val="tx1"/>
              </a:solidFill>
              <a:latin typeface="Candara" pitchFamily="34" charset="0"/>
              <a:cs typeface="Arial" pitchFamily="34" charset="0"/>
            </a:endParaRPr>
          </a:p>
          <a:p>
            <a:pPr lvl="1">
              <a:lnSpc>
                <a:spcPct val="135000"/>
              </a:lnSpc>
            </a:pPr>
            <a:endParaRPr lang="en-US" dirty="0" smtClean="0">
              <a:solidFill>
                <a:schemeClr val="tx1"/>
              </a:solidFill>
              <a:latin typeface="Candara" pitchFamily="34" charset="0"/>
              <a:cs typeface="Arial" pitchFamily="34" charset="0"/>
            </a:endParaRPr>
          </a:p>
          <a:p>
            <a:pPr lvl="1">
              <a:lnSpc>
                <a:spcPct val="135000"/>
              </a:lnSpc>
            </a:pPr>
            <a:endParaRPr lang="en-US" dirty="0">
              <a:solidFill>
                <a:schemeClr val="tx1"/>
              </a:solidFill>
              <a:latin typeface="Candara" pitchFamily="34" charset="0"/>
              <a:cs typeface="Arial" pitchFamily="34" charset="0"/>
            </a:endParaRPr>
          </a:p>
        </p:txBody>
      </p:sp>
      <p:sp>
        <p:nvSpPr>
          <p:cNvPr id="5" name="AutoShape 5"/>
          <p:cNvSpPr>
            <a:spLocks noChangeArrowheads="1"/>
          </p:cNvSpPr>
          <p:nvPr/>
        </p:nvSpPr>
        <p:spPr bwMode="auto">
          <a:xfrm>
            <a:off x="762000" y="1268760"/>
            <a:ext cx="1066800" cy="609600"/>
          </a:xfrm>
          <a:prstGeom prst="wedgeRoundRectCallout">
            <a:avLst>
              <a:gd name="adj1" fmla="val 48361"/>
              <a:gd name="adj2" fmla="val 106509"/>
              <a:gd name="adj3" fmla="val 16667"/>
            </a:avLst>
          </a:prstGeom>
          <a:solidFill>
            <a:srgbClr val="DDDDDD"/>
          </a:solidFill>
          <a:ln w="3175">
            <a:solidFill>
              <a:schemeClr val="tx2"/>
            </a:solidFill>
            <a:miter lim="800000"/>
            <a:headEnd/>
            <a:tailEnd/>
          </a:ln>
          <a:effectLst>
            <a:outerShdw dist="35921" dir="2700000" algn="ctr" rotWithShape="0">
              <a:schemeClr val="bg2"/>
            </a:outerShdw>
          </a:effectLst>
        </p:spPr>
        <p:txBody>
          <a:bodyPr/>
          <a:lstStyle/>
          <a:p>
            <a:pPr algn="ctr"/>
            <a:r>
              <a:rPr lang="en-US" sz="1600" dirty="0">
                <a:latin typeface="Candara" pitchFamily="34" charset="0"/>
                <a:cs typeface="Arial" pitchFamily="34" charset="0"/>
              </a:rPr>
              <a:t>Root</a:t>
            </a:r>
          </a:p>
          <a:p>
            <a:pPr algn="ctr"/>
            <a:r>
              <a:rPr lang="en-US" sz="1600" dirty="0">
                <a:latin typeface="Candara" pitchFamily="34" charset="0"/>
                <a:cs typeface="Arial" pitchFamily="34" charset="0"/>
              </a:rPr>
              <a:t>Element </a:t>
            </a:r>
          </a:p>
        </p:txBody>
      </p:sp>
      <p:sp>
        <p:nvSpPr>
          <p:cNvPr id="6" name="AutoShape 6"/>
          <p:cNvSpPr>
            <a:spLocks noChangeArrowheads="1"/>
          </p:cNvSpPr>
          <p:nvPr/>
        </p:nvSpPr>
        <p:spPr bwMode="auto">
          <a:xfrm>
            <a:off x="5856312" y="2708920"/>
            <a:ext cx="1175792" cy="643880"/>
          </a:xfrm>
          <a:prstGeom prst="wedgeRoundRectCallout">
            <a:avLst>
              <a:gd name="adj1" fmla="val -254691"/>
              <a:gd name="adj2" fmla="val 87789"/>
              <a:gd name="adj3" fmla="val 16667"/>
            </a:avLst>
          </a:prstGeom>
          <a:solidFill>
            <a:srgbClr val="DDDDDD"/>
          </a:solidFill>
          <a:ln w="3175">
            <a:solidFill>
              <a:schemeClr val="tx2"/>
            </a:solidFill>
            <a:miter lim="800000"/>
            <a:headEnd/>
            <a:tailEnd/>
          </a:ln>
          <a:effectLst>
            <a:outerShdw dist="35921" dir="2700000" algn="ctr" rotWithShape="0">
              <a:schemeClr val="bg2"/>
            </a:outerShdw>
          </a:effectLst>
        </p:spPr>
        <p:txBody>
          <a:bodyPr/>
          <a:lstStyle/>
          <a:p>
            <a:pPr algn="ctr"/>
            <a:r>
              <a:rPr lang="en-US" sz="1600" dirty="0">
                <a:latin typeface="Candara" pitchFamily="34" charset="0"/>
                <a:cs typeface="Arial" pitchFamily="34" charset="0"/>
              </a:rPr>
              <a:t>Attribute</a:t>
            </a:r>
          </a:p>
        </p:txBody>
      </p:sp>
      <p:sp>
        <p:nvSpPr>
          <p:cNvPr id="7" name="AutoShape 7"/>
          <p:cNvSpPr>
            <a:spLocks noChangeArrowheads="1"/>
          </p:cNvSpPr>
          <p:nvPr/>
        </p:nvSpPr>
        <p:spPr bwMode="auto">
          <a:xfrm>
            <a:off x="4283968" y="1048366"/>
            <a:ext cx="1371600" cy="457200"/>
          </a:xfrm>
          <a:prstGeom prst="wedgeRoundRectCallout">
            <a:avLst>
              <a:gd name="adj1" fmla="val -80787"/>
              <a:gd name="adj2" fmla="val 98958"/>
              <a:gd name="adj3" fmla="val 16667"/>
            </a:avLst>
          </a:prstGeom>
          <a:solidFill>
            <a:srgbClr val="DDDDDD"/>
          </a:solidFill>
          <a:ln w="3175">
            <a:solidFill>
              <a:schemeClr val="tx2"/>
            </a:solidFill>
            <a:miter lim="800000"/>
            <a:headEnd/>
            <a:tailEnd/>
          </a:ln>
          <a:effectLst>
            <a:outerShdw dist="35921" dir="2700000" algn="ctr" rotWithShape="0">
              <a:schemeClr val="bg2"/>
            </a:outerShdw>
          </a:effectLst>
        </p:spPr>
        <p:txBody>
          <a:bodyPr/>
          <a:lstStyle/>
          <a:p>
            <a:pPr algn="ctr"/>
            <a:r>
              <a:rPr lang="en-US" sz="1600" dirty="0">
                <a:latin typeface="Candara" pitchFamily="34" charset="0"/>
                <a:cs typeface="Arial" pitchFamily="34" charset="0"/>
              </a:rPr>
              <a:t>PI</a:t>
            </a:r>
          </a:p>
        </p:txBody>
      </p:sp>
      <p:sp>
        <p:nvSpPr>
          <p:cNvPr id="8" name="AutoShape 10"/>
          <p:cNvSpPr>
            <a:spLocks noChangeArrowheads="1"/>
          </p:cNvSpPr>
          <p:nvPr/>
        </p:nvSpPr>
        <p:spPr bwMode="auto">
          <a:xfrm>
            <a:off x="6934200" y="4114800"/>
            <a:ext cx="1371600" cy="533400"/>
          </a:xfrm>
          <a:prstGeom prst="wedgeRoundRectCallout">
            <a:avLst>
              <a:gd name="adj1" fmla="val -67708"/>
              <a:gd name="adj2" fmla="val 16963"/>
              <a:gd name="adj3" fmla="val 16667"/>
            </a:avLst>
          </a:prstGeom>
          <a:solidFill>
            <a:srgbClr val="DDDDDD"/>
          </a:solidFill>
          <a:ln w="3175">
            <a:solidFill>
              <a:schemeClr val="tx2"/>
            </a:solidFill>
            <a:miter lim="800000"/>
            <a:headEnd/>
            <a:tailEnd/>
          </a:ln>
          <a:effectLst>
            <a:outerShdw dist="35921" dir="2700000" algn="ctr" rotWithShape="0">
              <a:schemeClr val="bg2"/>
            </a:outerShdw>
          </a:effectLst>
        </p:spPr>
        <p:txBody>
          <a:bodyPr/>
          <a:lstStyle/>
          <a:p>
            <a:pPr algn="ctr"/>
            <a:r>
              <a:rPr lang="en-US" sz="1600" dirty="0">
                <a:latin typeface="Candara" pitchFamily="34" charset="0"/>
                <a:cs typeface="Arial" pitchFamily="34" charset="0"/>
              </a:rPr>
              <a:t>Elements</a:t>
            </a:r>
          </a:p>
        </p:txBody>
      </p:sp>
      <p:sp>
        <p:nvSpPr>
          <p:cNvPr id="9" name="Right Brace 8"/>
          <p:cNvSpPr/>
          <p:nvPr/>
        </p:nvSpPr>
        <p:spPr>
          <a:xfrm>
            <a:off x="6096000" y="3886200"/>
            <a:ext cx="348208" cy="11269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73016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Understanding the Sample XML </a:t>
            </a:r>
            <a:r>
              <a:rPr lang="en-IN" dirty="0" smtClean="0"/>
              <a:t>Code</a:t>
            </a:r>
            <a:endParaRPr lang="en-IN" dirty="0"/>
          </a:p>
        </p:txBody>
      </p:sp>
      <p:sp>
        <p:nvSpPr>
          <p:cNvPr id="3" name="Content Placeholder 2"/>
          <p:cNvSpPr>
            <a:spLocks noGrp="1"/>
          </p:cNvSpPr>
          <p:nvPr>
            <p:ph idx="1"/>
          </p:nvPr>
        </p:nvSpPr>
        <p:spPr>
          <a:xfrm>
            <a:off x="395536" y="1124744"/>
            <a:ext cx="8229600" cy="4525963"/>
          </a:xfrm>
        </p:spPr>
        <p:txBody>
          <a:bodyPr/>
          <a:lstStyle/>
          <a:p>
            <a:pPr>
              <a:buClr>
                <a:srgbClr val="00B0F0"/>
              </a:buClr>
            </a:pPr>
            <a:r>
              <a:rPr lang="en-US" sz="2000" dirty="0">
                <a:cs typeface="Arial" pitchFamily="34" charset="0"/>
              </a:rPr>
              <a:t>Let us now understand the different parts of the XML file:</a:t>
            </a:r>
          </a:p>
          <a:p>
            <a:pPr marL="739775" lvl="1" indent="-292100">
              <a:buClr>
                <a:srgbClr val="00B0F0"/>
              </a:buClr>
              <a:buFont typeface="Wingdings" pitchFamily="2" charset="2"/>
              <a:buChar char="Ø"/>
            </a:pPr>
            <a:r>
              <a:rPr lang="en-US" dirty="0">
                <a:cs typeface="Arial" pitchFamily="34" charset="0"/>
              </a:rPr>
              <a:t>XML Declaration </a:t>
            </a:r>
          </a:p>
          <a:p>
            <a:pPr marL="739775" lvl="1" indent="-292100">
              <a:buClr>
                <a:srgbClr val="00B0F0"/>
              </a:buClr>
              <a:buFont typeface="Wingdings" pitchFamily="2" charset="2"/>
              <a:buChar char="Ø"/>
            </a:pPr>
            <a:r>
              <a:rPr lang="en-US" dirty="0">
                <a:cs typeface="Arial" pitchFamily="34" charset="0"/>
              </a:rPr>
              <a:t>Root Element </a:t>
            </a:r>
          </a:p>
          <a:p>
            <a:pPr marL="739775" lvl="1" indent="-292100">
              <a:buClr>
                <a:srgbClr val="00B0F0"/>
              </a:buClr>
              <a:buFont typeface="Wingdings" pitchFamily="2" charset="2"/>
              <a:buChar char="Ø"/>
            </a:pPr>
            <a:r>
              <a:rPr lang="en-US" dirty="0">
                <a:cs typeface="Arial" pitchFamily="34" charset="0"/>
              </a:rPr>
              <a:t>An Empty Element</a:t>
            </a:r>
          </a:p>
          <a:p>
            <a:pPr marL="739775" lvl="1" indent="-292100">
              <a:buClr>
                <a:srgbClr val="00B0F0"/>
              </a:buClr>
              <a:buFont typeface="Wingdings" pitchFamily="2" charset="2"/>
              <a:buChar char="Ø"/>
            </a:pPr>
            <a:r>
              <a:rPr lang="en-US" dirty="0">
                <a:cs typeface="Arial" pitchFamily="34" charset="0"/>
              </a:rPr>
              <a:t>Attributes </a:t>
            </a:r>
          </a:p>
          <a:p>
            <a:pPr lvl="1" eaLnBrk="0" hangingPunct="0">
              <a:buClr>
                <a:srgbClr val="00B0F0"/>
              </a:buClr>
              <a:buFont typeface="Wingdings" pitchFamily="2" charset="2"/>
              <a:buChar char="Ø"/>
            </a:pPr>
            <a:endParaRPr lang="en-US" dirty="0">
              <a:cs typeface="Arial" pitchFamily="34" charset="0"/>
            </a:endParaRPr>
          </a:p>
          <a:p>
            <a:pPr>
              <a:buClr>
                <a:srgbClr val="00B0F0"/>
              </a:buClr>
            </a:pPr>
            <a:endParaRPr lang="en-IN" dirty="0"/>
          </a:p>
        </p:txBody>
      </p:sp>
    </p:spTree>
    <p:extLst>
      <p:ext uri="{BB962C8B-B14F-4D97-AF65-F5344CB8AC3E}">
        <p14:creationId xmlns:p14="http://schemas.microsoft.com/office/powerpoint/2010/main" val="215008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2.4: XML </a:t>
            </a:r>
            <a:r>
              <a:rPr lang="en-IN" sz="1300" dirty="0" err="1"/>
              <a:t>Markup</a:t>
            </a:r>
            <a:r>
              <a:rPr lang="en-IN" sz="1300" dirty="0"/>
              <a:t/>
            </a:r>
            <a:br>
              <a:rPr lang="en-IN" sz="1300" dirty="0"/>
            </a:br>
            <a:r>
              <a:rPr lang="en-IN" dirty="0"/>
              <a:t>Using XML </a:t>
            </a:r>
            <a:r>
              <a:rPr lang="en-IN" dirty="0" err="1" smtClean="0"/>
              <a:t>Markup</a:t>
            </a:r>
            <a:endParaRPr lang="en-IN" dirty="0"/>
          </a:p>
        </p:txBody>
      </p:sp>
      <p:sp>
        <p:nvSpPr>
          <p:cNvPr id="3" name="Content Placeholder 2"/>
          <p:cNvSpPr>
            <a:spLocks noGrp="1"/>
          </p:cNvSpPr>
          <p:nvPr>
            <p:ph idx="1"/>
          </p:nvPr>
        </p:nvSpPr>
        <p:spPr>
          <a:xfrm>
            <a:off x="467544" y="1268760"/>
            <a:ext cx="8229600" cy="4525963"/>
          </a:xfrm>
        </p:spPr>
        <p:txBody>
          <a:bodyPr/>
          <a:lstStyle/>
          <a:p>
            <a:r>
              <a:rPr lang="en-IN" dirty="0"/>
              <a:t>Tags carry the smallest unit of meaning signifying structure, format, or style of the data</a:t>
            </a:r>
          </a:p>
          <a:p>
            <a:r>
              <a:rPr lang="en-IN" dirty="0"/>
              <a:t>They are always enclosed within angled brackets, that is “&lt; &gt;”. Tags are case-sensitive</a:t>
            </a:r>
          </a:p>
          <a:p>
            <a:r>
              <a:rPr lang="en-IN" dirty="0"/>
              <a:t>The tags &lt;book&gt;,&lt;Book&gt;, and &lt;BOOK&gt; carry different meanings and cannot be used interchangeably</a:t>
            </a:r>
          </a:p>
          <a:p>
            <a:r>
              <a:rPr lang="en-IN" dirty="0"/>
              <a:t>All tags must be paired so that they have a start &lt;book&gt; and an end &lt;/book&gt;</a:t>
            </a:r>
          </a:p>
          <a:p>
            <a:r>
              <a:rPr lang="en-IN" dirty="0"/>
              <a:t>Tags when combined with data form elements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5166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Using XML </a:t>
            </a:r>
            <a:r>
              <a:rPr lang="en-IN" dirty="0" err="1" smtClean="0"/>
              <a:t>Markup</a:t>
            </a:r>
            <a:endParaRPr lang="en-IN" dirty="0"/>
          </a:p>
        </p:txBody>
      </p:sp>
      <p:sp>
        <p:nvSpPr>
          <p:cNvPr id="3" name="Content Placeholder 2"/>
          <p:cNvSpPr>
            <a:spLocks noGrp="1"/>
          </p:cNvSpPr>
          <p:nvPr>
            <p:ph idx="1"/>
          </p:nvPr>
        </p:nvSpPr>
        <p:spPr>
          <a:xfrm>
            <a:off x="467544" y="1268760"/>
            <a:ext cx="8229600" cy="4525963"/>
          </a:xfrm>
        </p:spPr>
        <p:txBody>
          <a:bodyPr/>
          <a:lstStyle/>
          <a:p>
            <a:pPr>
              <a:buClr>
                <a:srgbClr val="00B0F0"/>
              </a:buClr>
            </a:pPr>
            <a:r>
              <a:rPr lang="en-US" sz="2000" dirty="0">
                <a:cs typeface="Arial" pitchFamily="34" charset="0"/>
              </a:rPr>
              <a:t>Attribute Markup:</a:t>
            </a:r>
          </a:p>
          <a:p>
            <a:pPr lvl="1"/>
            <a:r>
              <a:rPr lang="en-US" dirty="0"/>
              <a:t>It is used to attach information to the information contained in an element.</a:t>
            </a:r>
          </a:p>
          <a:p>
            <a:pPr lvl="1"/>
            <a:r>
              <a:rPr lang="en-US" dirty="0"/>
              <a:t>General form for using an attribute is as follows:</a:t>
            </a:r>
          </a:p>
          <a:p>
            <a:pPr lvl="1"/>
            <a:r>
              <a:rPr lang="en-US" dirty="0"/>
              <a:t>&lt;element-name property=“value”&gt;</a:t>
            </a:r>
          </a:p>
          <a:p>
            <a:pPr lvl="1"/>
            <a:r>
              <a:rPr lang="en-US" dirty="0"/>
              <a:t>An attribute value must be enclosed in quotation marks.</a:t>
            </a:r>
          </a:p>
          <a:p>
            <a:pPr lvl="1"/>
            <a:r>
              <a:rPr lang="en-US" dirty="0"/>
              <a:t>You can either use single quote or double quote. However, you cannot mix the two in the same specification.</a:t>
            </a:r>
          </a:p>
          <a:p>
            <a:pPr lvl="1"/>
            <a:endParaRPr lang="en-IN" dirty="0"/>
          </a:p>
        </p:txBody>
      </p:sp>
    </p:spTree>
    <p:extLst>
      <p:ext uri="{BB962C8B-B14F-4D97-AF65-F5344CB8AC3E}">
        <p14:creationId xmlns:p14="http://schemas.microsoft.com/office/powerpoint/2010/main" val="23957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Using XML </a:t>
            </a:r>
            <a:r>
              <a:rPr lang="en-IN" dirty="0" err="1" smtClean="0"/>
              <a:t>Markup</a:t>
            </a:r>
            <a:endParaRPr lang="en-IN" dirty="0"/>
          </a:p>
        </p:txBody>
      </p:sp>
      <p:sp>
        <p:nvSpPr>
          <p:cNvPr id="3" name="Content Placeholder 2"/>
          <p:cNvSpPr>
            <a:spLocks noGrp="1"/>
          </p:cNvSpPr>
          <p:nvPr>
            <p:ph idx="1"/>
          </p:nvPr>
        </p:nvSpPr>
        <p:spPr>
          <a:xfrm>
            <a:off x="467544" y="1124744"/>
            <a:ext cx="8229600" cy="4525963"/>
          </a:xfrm>
        </p:spPr>
        <p:txBody>
          <a:bodyPr/>
          <a:lstStyle/>
          <a:p>
            <a:pPr>
              <a:buClr>
                <a:srgbClr val="00B0F0"/>
              </a:buClr>
            </a:pPr>
            <a:r>
              <a:rPr lang="en-US" sz="2000" dirty="0">
                <a:cs typeface="Arial" pitchFamily="34" charset="0"/>
              </a:rPr>
              <a:t>Naming Rules: </a:t>
            </a:r>
          </a:p>
          <a:p>
            <a:pPr lvl="1"/>
            <a:r>
              <a:rPr lang="en-US" dirty="0"/>
              <a:t>A name consists of at least one letter: a to z or A to Z</a:t>
            </a:r>
          </a:p>
          <a:p>
            <a:pPr lvl="1"/>
            <a:r>
              <a:rPr lang="en-US" dirty="0"/>
              <a:t>If the name consists of more than one character, then it may start with an underscore ( _ ) or a colon ( : )</a:t>
            </a:r>
          </a:p>
          <a:p>
            <a:pPr lvl="1"/>
            <a:r>
              <a:rPr lang="en-US" dirty="0"/>
              <a:t>The initial letter can be followed by one or more letters,  digits, hyphens, underscores, or full stops</a:t>
            </a:r>
          </a:p>
          <a:p>
            <a:pPr lvl="1"/>
            <a:endParaRPr lang="en-IN" dirty="0"/>
          </a:p>
        </p:txBody>
      </p:sp>
    </p:spTree>
    <p:extLst>
      <p:ext uri="{BB962C8B-B14F-4D97-AF65-F5344CB8AC3E}">
        <p14:creationId xmlns:p14="http://schemas.microsoft.com/office/powerpoint/2010/main" val="282201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Using XML </a:t>
            </a:r>
            <a:r>
              <a:rPr lang="en-IN" dirty="0" err="1" smtClean="0"/>
              <a:t>Markup</a:t>
            </a:r>
            <a:endParaRPr lang="en-IN" dirty="0"/>
          </a:p>
        </p:txBody>
      </p:sp>
      <p:sp>
        <p:nvSpPr>
          <p:cNvPr id="3" name="Content Placeholder 2"/>
          <p:cNvSpPr>
            <a:spLocks noGrp="1"/>
          </p:cNvSpPr>
          <p:nvPr>
            <p:ph idx="1"/>
          </p:nvPr>
        </p:nvSpPr>
        <p:spPr>
          <a:xfrm>
            <a:off x="467544" y="1268760"/>
            <a:ext cx="8229600" cy="4525963"/>
          </a:xfrm>
        </p:spPr>
        <p:txBody>
          <a:bodyPr/>
          <a:lstStyle/>
          <a:p>
            <a:pPr>
              <a:buClr>
                <a:srgbClr val="00B0F0"/>
              </a:buClr>
            </a:pPr>
            <a:r>
              <a:rPr lang="en-US" dirty="0">
                <a:cs typeface="Arial" pitchFamily="34" charset="0"/>
              </a:rPr>
              <a:t>Comments:</a:t>
            </a:r>
          </a:p>
          <a:p>
            <a:pPr marL="739775" lvl="1" indent="-292100">
              <a:buClr>
                <a:srgbClr val="00B0F0"/>
              </a:buClr>
              <a:buFont typeface="Candara" panose="020E0502030303020204" pitchFamily="34" charset="0"/>
              <a:buChar char="–"/>
            </a:pPr>
            <a:r>
              <a:rPr lang="en-US" dirty="0" smtClean="0">
                <a:cs typeface="Arial" pitchFamily="34" charset="0"/>
              </a:rPr>
              <a:t>Comments </a:t>
            </a:r>
            <a:r>
              <a:rPr lang="en-US" dirty="0">
                <a:cs typeface="Arial" pitchFamily="34" charset="0"/>
              </a:rPr>
              <a:t>have the following form: </a:t>
            </a:r>
          </a:p>
          <a:p>
            <a:pPr marL="1095375" lvl="2" indent="-285750">
              <a:buClr>
                <a:srgbClr val="00B0F0"/>
              </a:buClr>
            </a:pPr>
            <a:r>
              <a:rPr lang="en-US" dirty="0">
                <a:cs typeface="Arial" pitchFamily="34" charset="0"/>
              </a:rPr>
              <a:t>&lt;!- -This is comment text - -&gt;</a:t>
            </a:r>
          </a:p>
          <a:p>
            <a:pPr marL="739775" lvl="1" indent="-292100">
              <a:buClr>
                <a:srgbClr val="00B0F0"/>
              </a:buClr>
              <a:buFont typeface="Candara" panose="020E0502030303020204" pitchFamily="34" charset="0"/>
              <a:buChar char="–"/>
            </a:pPr>
            <a:r>
              <a:rPr lang="en-US" dirty="0">
                <a:cs typeface="Arial" pitchFamily="34" charset="0"/>
              </a:rPr>
              <a:t>Use the comment start tag and end tag correctly.</a:t>
            </a:r>
          </a:p>
          <a:p>
            <a:pPr marL="739775" lvl="1" indent="-292100">
              <a:buClr>
                <a:srgbClr val="00B0F0"/>
              </a:buClr>
              <a:buFont typeface="Candara" panose="020E0502030303020204" pitchFamily="34" charset="0"/>
              <a:buChar char="–"/>
            </a:pPr>
            <a:r>
              <a:rPr lang="en-US" dirty="0">
                <a:cs typeface="Arial" pitchFamily="34" charset="0"/>
              </a:rPr>
              <a:t>Everything in the comment text will be completely ignored by the XML processor</a:t>
            </a:r>
          </a:p>
          <a:p>
            <a:pPr marL="739775" lvl="1" indent="-292100">
              <a:buClr>
                <a:srgbClr val="00B0F0"/>
              </a:buClr>
              <a:buFont typeface="Candara" panose="020E0502030303020204" pitchFamily="34" charset="0"/>
              <a:buChar char="–"/>
            </a:pPr>
            <a:r>
              <a:rPr lang="en-US" dirty="0">
                <a:cs typeface="Arial" pitchFamily="34" charset="0"/>
              </a:rPr>
              <a:t>Following comment is therefore quite safe:</a:t>
            </a:r>
          </a:p>
          <a:p>
            <a:pPr marL="1095375" lvl="2" indent="-285750">
              <a:buClr>
                <a:srgbClr val="00B0F0"/>
              </a:buClr>
            </a:pPr>
            <a:r>
              <a:rPr lang="en-US" dirty="0">
                <a:cs typeface="Arial" pitchFamily="34" charset="0"/>
              </a:rPr>
              <a:t>&lt;! - - These are the declaration for the &lt;title&gt; and &lt;body&gt; - -&gt; </a:t>
            </a:r>
          </a:p>
          <a:p>
            <a:pPr lvl="2" eaLnBrk="0" hangingPunct="0">
              <a:buClr>
                <a:srgbClr val="00B0F0"/>
              </a:buClr>
              <a:buFont typeface="Wingdings" pitchFamily="2" charset="2"/>
              <a:buChar char="Ø"/>
            </a:pPr>
            <a:endParaRPr lang="en-US" sz="1600" dirty="0">
              <a:cs typeface="Arial" pitchFamily="34" charset="0"/>
            </a:endParaRPr>
          </a:p>
          <a:p>
            <a:pPr>
              <a:buClr>
                <a:srgbClr val="00B0F0"/>
              </a:buClr>
            </a:pPr>
            <a:endParaRPr lang="en-IN" dirty="0"/>
          </a:p>
        </p:txBody>
      </p:sp>
    </p:spTree>
    <p:extLst>
      <p:ext uri="{BB962C8B-B14F-4D97-AF65-F5344CB8AC3E}">
        <p14:creationId xmlns:p14="http://schemas.microsoft.com/office/powerpoint/2010/main" val="419507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Using XML </a:t>
            </a:r>
            <a:r>
              <a:rPr lang="en-IN" dirty="0" err="1" smtClean="0"/>
              <a:t>Markup</a:t>
            </a:r>
            <a:endParaRPr lang="en-IN" dirty="0"/>
          </a:p>
        </p:txBody>
      </p:sp>
      <p:sp>
        <p:nvSpPr>
          <p:cNvPr id="3" name="Content Placeholder 2"/>
          <p:cNvSpPr>
            <a:spLocks noGrp="1"/>
          </p:cNvSpPr>
          <p:nvPr>
            <p:ph idx="1"/>
          </p:nvPr>
        </p:nvSpPr>
        <p:spPr>
          <a:xfrm>
            <a:off x="395536" y="1268760"/>
            <a:ext cx="8229600" cy="4525963"/>
          </a:xfrm>
        </p:spPr>
        <p:txBody>
          <a:bodyPr/>
          <a:lstStyle/>
          <a:p>
            <a:r>
              <a:rPr lang="en-IN" dirty="0"/>
              <a:t>Predefined Entities: </a:t>
            </a:r>
          </a:p>
          <a:p>
            <a:endParaRPr lang="en-IN" dirty="0"/>
          </a:p>
        </p:txBody>
      </p:sp>
      <p:graphicFrame>
        <p:nvGraphicFramePr>
          <p:cNvPr id="4" name="Group 53"/>
          <p:cNvGraphicFramePr>
            <a:graphicFrameLocks noGrp="1"/>
          </p:cNvGraphicFramePr>
          <p:nvPr>
            <p:extLst>
              <p:ext uri="{D42A27DB-BD31-4B8C-83A1-F6EECF244321}">
                <p14:modId xmlns:p14="http://schemas.microsoft.com/office/powerpoint/2010/main" val="1378170009"/>
              </p:ext>
            </p:extLst>
          </p:nvPr>
        </p:nvGraphicFramePr>
        <p:xfrm>
          <a:off x="1070429" y="2133600"/>
          <a:ext cx="4800600" cy="2011680"/>
        </p:xfrm>
        <a:graphic>
          <a:graphicData uri="http://schemas.openxmlformats.org/drawingml/2006/table">
            <a:tbl>
              <a:tblPr/>
              <a:tblGrid>
                <a:gridCol w="1981200"/>
                <a:gridCol w="2819400"/>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rPr>
                        <a:t>Character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rPr>
                        <a:t>Replacement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&amp;amp; or &amp;#38; #38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&amp;</a:t>
                      </a:r>
                      <a:r>
                        <a:rPr kumimoji="0" lang="en-US" sz="1600" b="0" i="0" u="none" strike="noStrike" cap="none" normalizeH="0" baseline="0" dirty="0" err="1" smtClean="0">
                          <a:ln>
                            <a:noFill/>
                          </a:ln>
                          <a:solidFill>
                            <a:schemeClr val="tx1"/>
                          </a:solidFill>
                          <a:effectLst/>
                          <a:latin typeface="Candara" pitchFamily="34" charset="0"/>
                        </a:rPr>
                        <a:t>apos</a:t>
                      </a:r>
                      <a:r>
                        <a:rPr kumimoji="0" lang="en-US" sz="1600" b="0" i="0" u="none" strike="noStrike" cap="none" normalizeH="0" baseline="0" dirty="0" smtClean="0">
                          <a:ln>
                            <a:noFill/>
                          </a:ln>
                          <a:solidFill>
                            <a:schemeClr val="tx1"/>
                          </a:solidFill>
                          <a:effectLst/>
                          <a:latin typeface="Candara" pitchFamily="34" charset="0"/>
                        </a:rPr>
                        <a:t>; or &amp;#39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&amp;</a:t>
                      </a:r>
                      <a:r>
                        <a:rPr kumimoji="0" lang="en-US" sz="1600" b="0" i="0" u="none" strike="noStrike" cap="none" normalizeH="0" baseline="0" dirty="0" err="1" smtClean="0">
                          <a:ln>
                            <a:noFill/>
                          </a:ln>
                          <a:solidFill>
                            <a:schemeClr val="tx1"/>
                          </a:solidFill>
                          <a:effectLst/>
                          <a:latin typeface="Candara" pitchFamily="34" charset="0"/>
                        </a:rPr>
                        <a:t>gt</a:t>
                      </a:r>
                      <a:r>
                        <a:rPr kumimoji="0" lang="en-US" sz="1600" b="0" i="0" u="none" strike="noStrike" cap="none" normalizeH="0" baseline="0" dirty="0" smtClean="0">
                          <a:ln>
                            <a:noFill/>
                          </a:ln>
                          <a:solidFill>
                            <a:schemeClr val="tx1"/>
                          </a:solidFill>
                          <a:effectLst/>
                          <a:latin typeface="Candara" pitchFamily="34" charset="0"/>
                        </a:rPr>
                        <a:t>; or &amp;#62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&amp;</a:t>
                      </a:r>
                      <a:r>
                        <a:rPr kumimoji="0" lang="en-US" sz="1600" b="0" i="0" u="none" strike="noStrike" cap="none" normalizeH="0" baseline="0" dirty="0" err="1" smtClean="0">
                          <a:ln>
                            <a:noFill/>
                          </a:ln>
                          <a:solidFill>
                            <a:schemeClr val="tx1"/>
                          </a:solidFill>
                          <a:effectLst/>
                          <a:latin typeface="Candara" pitchFamily="34" charset="0"/>
                        </a:rPr>
                        <a:t>lt</a:t>
                      </a:r>
                      <a:r>
                        <a:rPr kumimoji="0" lang="en-US" sz="1600" b="0" i="0" u="none" strike="noStrike" cap="none" normalizeH="0" baseline="0" dirty="0" smtClean="0">
                          <a:ln>
                            <a:noFill/>
                          </a:ln>
                          <a:solidFill>
                            <a:schemeClr val="tx1"/>
                          </a:solidFill>
                          <a:effectLst/>
                          <a:latin typeface="Candara" pitchFamily="34" charset="0"/>
                        </a:rPr>
                        <a:t>; or &amp;#60; #60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&amp;</a:t>
                      </a:r>
                      <a:r>
                        <a:rPr kumimoji="0" lang="en-US" sz="1600" b="0" i="0" u="none" strike="noStrike" cap="none" normalizeH="0" baseline="0" dirty="0" err="1" smtClean="0">
                          <a:ln>
                            <a:noFill/>
                          </a:ln>
                          <a:solidFill>
                            <a:schemeClr val="tx1"/>
                          </a:solidFill>
                          <a:effectLst/>
                          <a:latin typeface="Candara" pitchFamily="34" charset="0"/>
                        </a:rPr>
                        <a:t>quot</a:t>
                      </a:r>
                      <a:r>
                        <a:rPr kumimoji="0" lang="en-US" sz="1600" b="0" i="0" u="none" strike="noStrike" cap="none" normalizeH="0" baseline="0" dirty="0" smtClean="0">
                          <a:ln>
                            <a:noFill/>
                          </a:ln>
                          <a:solidFill>
                            <a:schemeClr val="tx1"/>
                          </a:solidFill>
                          <a:effectLst/>
                          <a:latin typeface="Candara" pitchFamily="34" charset="0"/>
                        </a:rPr>
                        <a:t>; or &amp;#34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21788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C05ED7-73D1-4DD0-9378-024F5FB46AB4}"/>
</file>

<file path=customXml/itemProps2.xml><?xml version="1.0" encoding="utf-8"?>
<ds:datastoreItem xmlns:ds="http://schemas.openxmlformats.org/officeDocument/2006/customXml" ds:itemID="{EE3178BC-C991-4921-9145-16D5D225AB5B}"/>
</file>

<file path=customXml/itemProps3.xml><?xml version="1.0" encoding="utf-8"?>
<ds:datastoreItem xmlns:ds="http://schemas.openxmlformats.org/officeDocument/2006/customXml" ds:itemID="{0BEB9F7C-2B13-4B74-A5B3-6311C3AA076F}"/>
</file>

<file path=docProps/app.xml><?xml version="1.0" encoding="utf-8"?>
<Properties xmlns="http://schemas.openxmlformats.org/officeDocument/2006/extended-properties" xmlns:vt="http://schemas.openxmlformats.org/officeDocument/2006/docPropsVTypes">
  <Template/>
  <TotalTime>42</TotalTime>
  <Words>635</Words>
  <Application>Microsoft Office PowerPoint</Application>
  <PresentationFormat>On-screen Show (4:3)</PresentationFormat>
  <Paragraphs>175</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Web Basics - XML </vt:lpstr>
      <vt:lpstr>Lesson Objectives</vt:lpstr>
      <vt:lpstr>2.1: Anatomy of XML File A Sample XML Code</vt:lpstr>
      <vt:lpstr>Understanding the Sample XML Code</vt:lpstr>
      <vt:lpstr>2.4: XML Markup Using XML Markup</vt:lpstr>
      <vt:lpstr>Using XML Markup</vt:lpstr>
      <vt:lpstr>Using XML Markup</vt:lpstr>
      <vt:lpstr>Using XML Markup</vt:lpstr>
      <vt:lpstr>Using XML Markup</vt:lpstr>
      <vt:lpstr>A Well-formed XML document</vt:lpstr>
      <vt:lpstr>Syntax Rules for XML</vt:lpstr>
      <vt:lpstr>Demo</vt:lpstr>
      <vt:lpstr>Summary</vt:lpstr>
      <vt:lpstr>Review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Basics - XML</dc:title>
  <dc:creator>Sakshi</dc:creator>
  <cp:lastModifiedBy>Dinesh Misal</cp:lastModifiedBy>
  <cp:revision>12</cp:revision>
  <dcterms:created xsi:type="dcterms:W3CDTF">2014-05-18T05:21:00Z</dcterms:created>
  <dcterms:modified xsi:type="dcterms:W3CDTF">2015-06-03T15:28:40Z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